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33"/>
    <a:srgbClr val="18293A"/>
    <a:srgbClr val="00A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19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E231-3047-46CC-8EB7-0A9C6A23B5E3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405B-D0BD-49FD-B9CE-587CD7BE63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3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9C7B-D5A1-4F4F-81D6-26274366EFEE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9930-0A10-4D51-BF8B-58A66CF9DE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2.1 The digital marketing environment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9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2.12 Disintermediation of a consumer distribution channel showing: (a) the original situation; (b) disintermediation omitting the wholesaler; and (c) disintermediation omitting both wholesaler and retailer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2.13 From (a) original situation to (b) disintermediation or (c)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reintermediation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countermediation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43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2.14 Example of business model canvas summary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5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4077072"/>
            <a:ext cx="3528392" cy="194421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03800" y="3860800"/>
            <a:ext cx="3240088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buClr>
                <a:srgbClr val="EA5633"/>
              </a:buCl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2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2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2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2019, 2016, 2012</a:t>
            </a:r>
            <a:r>
              <a:rPr lang="en-US" alt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A4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8293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829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829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829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829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5782"/>
            <a:ext cx="3336811" cy="453650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3189289"/>
            <a:ext cx="41608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Online marketplace </a:t>
            </a:r>
            <a:r>
              <a:rPr lang="en-US" sz="2200" dirty="0" smtClean="0">
                <a:solidFill>
                  <a:srgbClr val="000000"/>
                </a:solidFill>
              </a:rPr>
              <a:t>analysis: micro-environment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2013894"/>
            <a:ext cx="41487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1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Digital </a:t>
            </a:r>
            <a:r>
              <a:rPr lang="en-US" sz="2200" dirty="0" smtClean="0">
                <a:solidFill>
                  <a:srgbClr val="000000"/>
                </a:solidFill>
              </a:rPr>
              <a:t>marketing fundamentals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16024" y="14759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BA4"/>
                </a:solidFill>
              </a:rPr>
              <a:t>DIGITAL MARKETING</a:t>
            </a:r>
            <a:br>
              <a:rPr lang="en-GB" b="1" dirty="0">
                <a:solidFill>
                  <a:srgbClr val="007BA4"/>
                </a:solidFill>
              </a:rPr>
            </a:br>
            <a:r>
              <a:rPr lang="en-GB" sz="2700" b="1" dirty="0">
                <a:solidFill>
                  <a:srgbClr val="007BA4"/>
                </a:solidFill>
              </a:rPr>
              <a:t>STRATEGY, IMPLEMENTATION AND </a:t>
            </a:r>
            <a:r>
              <a:rPr lang="en-GB" sz="2700" b="1" dirty="0" smtClean="0">
                <a:solidFill>
                  <a:srgbClr val="007BA4"/>
                </a:solidFill>
              </a:rPr>
              <a:t>PRACTICE</a:t>
            </a:r>
            <a:br>
              <a:rPr lang="en-GB" sz="2700" b="1" dirty="0" smtClean="0">
                <a:solidFill>
                  <a:srgbClr val="007BA4"/>
                </a:solidFill>
              </a:rPr>
            </a:br>
            <a:r>
              <a:rPr lang="en-GB" sz="2700" dirty="0" smtClean="0">
                <a:solidFill>
                  <a:srgbClr val="007BA4"/>
                </a:solidFill>
              </a:rPr>
              <a:t>Seventh Edition</a:t>
            </a:r>
            <a:endParaRPr lang="en-GB" sz="2700" b="1" dirty="0">
              <a:solidFill>
                <a:srgbClr val="007B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75" y="160289"/>
            <a:ext cx="8527922" cy="1383030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007BA4"/>
                </a:solidFill>
              </a:rPr>
              <a:t>Figure 2.10 A summary of how digital media can impact on the buying process in a new purchase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16" y="1532182"/>
            <a:ext cx="5133168" cy="471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7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787" y="273174"/>
            <a:ext cx="2884426" cy="645195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Competitors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302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shape and nature of online competitive markets</a:t>
            </a:r>
          </a:p>
          <a:p>
            <a:pPr marL="0" indent="0">
              <a:buNone/>
            </a:pPr>
            <a:r>
              <a:rPr lang="en-GB" dirty="0"/>
              <a:t>Competitor analysis and benchmarking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34021"/>
            <a:ext cx="3275064" cy="315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1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444" y="260648"/>
            <a:ext cx="2167112" cy="64519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BA4"/>
                </a:solidFill>
              </a:rPr>
              <a:t>Suppliers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828"/>
            <a:ext cx="8229600" cy="1036712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Digital marketing intermediaries</a:t>
            </a:r>
          </a:p>
          <a:p>
            <a:pPr marL="0" indent="0">
              <a:buNone/>
            </a:pPr>
            <a:r>
              <a:rPr lang="en-GB"/>
              <a:t>Online intermediary sites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86507"/>
            <a:ext cx="3150080" cy="353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2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05" y="248122"/>
            <a:ext cx="5109935" cy="645196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New channel structures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8" y="1322949"/>
            <a:ext cx="4371177" cy="180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74143"/>
            <a:ext cx="4087576" cy="280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2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174"/>
            <a:ext cx="8229600" cy="645195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Digital business model for e-commerce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3" y="1052736"/>
            <a:ext cx="7834455" cy="481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76968" y="6004469"/>
            <a:ext cx="26693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SmartInsights.com with permission.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10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2.15 Alternative perspectives on business models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72" y="1484784"/>
            <a:ext cx="4653500" cy="474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9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Case study; Boo </a:t>
            </a:r>
            <a:r>
              <a:rPr lang="en-GB" sz="3200" dirty="0" err="1">
                <a:solidFill>
                  <a:srgbClr val="007BA4"/>
                </a:solidFill>
              </a:rPr>
              <a:t>hoo</a:t>
            </a:r>
            <a:r>
              <a:rPr lang="en-GB" sz="3200" dirty="0">
                <a:solidFill>
                  <a:srgbClr val="007BA4"/>
                </a:solidFill>
              </a:rPr>
              <a:t> – learning for the largest dot com failure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4162"/>
            <a:ext cx="8435280" cy="3735038"/>
          </a:xfrm>
        </p:spPr>
        <p:txBody>
          <a:bodyPr>
            <a:normAutofit/>
          </a:bodyPr>
          <a:lstStyle/>
          <a:p>
            <a:r>
              <a:rPr lang="en-GB" sz="2000" dirty="0"/>
              <a:t>Questions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arenR"/>
            </a:pPr>
            <a:r>
              <a:rPr lang="en-GB" sz="2000" dirty="0" smtClean="0"/>
              <a:t>Discuss </a:t>
            </a:r>
            <a:r>
              <a:rPr lang="en-GB" sz="2000" dirty="0"/>
              <a:t>which strategic market assumptions and decisions led to </a:t>
            </a:r>
            <a:r>
              <a:rPr lang="en-GB" sz="2000" dirty="0" err="1"/>
              <a:t>Boo.com’s</a:t>
            </a:r>
            <a:r>
              <a:rPr lang="en-GB" sz="2000" dirty="0"/>
              <a:t> inevitable failure?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arenR"/>
            </a:pPr>
            <a:r>
              <a:rPr lang="en-GB" sz="2000" dirty="0" smtClean="0"/>
              <a:t>Compare </a:t>
            </a:r>
            <a:r>
              <a:rPr lang="en-GB" sz="2000" dirty="0"/>
              <a:t>and contrast the marketing strategy of Boo.com with successful online travel and leisure retailer lastminute.com.  Suggest what made the difference between success and failure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arenR"/>
            </a:pPr>
            <a:r>
              <a:rPr lang="en-GB" sz="2000" dirty="0" smtClean="0"/>
              <a:t>Use </a:t>
            </a:r>
            <a:r>
              <a:rPr lang="en-GB" sz="2000" dirty="0"/>
              <a:t>the framework of the marketing mix to appraise the marketing strategy and tactics of Boo.com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arenR"/>
            </a:pPr>
            <a:r>
              <a:rPr lang="en-GB" sz="2000" dirty="0" smtClean="0"/>
              <a:t>In </a:t>
            </a:r>
            <a:r>
              <a:rPr lang="en-GB" sz="2000" dirty="0"/>
              <a:t>many ways the vision of Boo’s founders was ‘ideas before their time’.  Give examples of e-retail techniques adopted by boo.com that are now common place. </a:t>
            </a:r>
          </a:p>
        </p:txBody>
      </p:sp>
    </p:spTree>
    <p:extLst>
      <p:ext uri="{BB962C8B-B14F-4D97-AF65-F5344CB8AC3E}">
        <p14:creationId xmlns:p14="http://schemas.microsoft.com/office/powerpoint/2010/main" val="38438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err="1">
                <a:solidFill>
                  <a:srgbClr val="007BA4"/>
                </a:solidFill>
              </a:rPr>
              <a:t>Chapter</a:t>
            </a:r>
            <a:r>
              <a:rPr lang="fr-FR" sz="3200" dirty="0">
                <a:solidFill>
                  <a:srgbClr val="007BA4"/>
                </a:solidFill>
              </a:rPr>
              <a:t> 2 - Online </a:t>
            </a:r>
            <a:r>
              <a:rPr lang="fr-FR" sz="3200" dirty="0" err="1">
                <a:solidFill>
                  <a:srgbClr val="007BA4"/>
                </a:solidFill>
              </a:rPr>
              <a:t>marketplace</a:t>
            </a:r>
            <a:r>
              <a:rPr lang="fr-FR" sz="3200" dirty="0">
                <a:solidFill>
                  <a:srgbClr val="007BA4"/>
                </a:solidFill>
              </a:rPr>
              <a:t> </a:t>
            </a:r>
            <a:r>
              <a:rPr lang="fr-FR" sz="3200" dirty="0" err="1">
                <a:solidFill>
                  <a:srgbClr val="007BA4"/>
                </a:solidFill>
              </a:rPr>
              <a:t>analysis</a:t>
            </a:r>
            <a:r>
              <a:rPr lang="fr-FR" sz="3200" dirty="0">
                <a:solidFill>
                  <a:srgbClr val="007BA4"/>
                </a:solidFill>
              </a:rPr>
              <a:t>: </a:t>
            </a:r>
            <a:r>
              <a:rPr lang="fr-FR" sz="3200" dirty="0" smtClean="0">
                <a:solidFill>
                  <a:srgbClr val="007BA4"/>
                </a:solidFill>
              </a:rPr>
              <a:t>micro-</a:t>
            </a:r>
            <a:r>
              <a:rPr lang="fr-FR" sz="3200" dirty="0" err="1" smtClean="0">
                <a:solidFill>
                  <a:srgbClr val="007BA4"/>
                </a:solidFill>
              </a:rPr>
              <a:t>environment</a:t>
            </a:r>
            <a:r>
              <a:rPr lang="fr-FR" sz="3200" dirty="0" smtClean="0">
                <a:solidFill>
                  <a:srgbClr val="007BA4"/>
                </a:solidFill>
              </a:rPr>
              <a:t> </a:t>
            </a:r>
            <a:endParaRPr lang="en-GB" sz="3200" dirty="0">
              <a:solidFill>
                <a:srgbClr val="007B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45641"/>
            <a:ext cx="616753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/>
              <a:t>Main Topics: </a:t>
            </a:r>
          </a:p>
          <a:p>
            <a:pPr marL="274638" indent="-274638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Situation analysis for digital marketing</a:t>
            </a:r>
          </a:p>
          <a:p>
            <a:pPr marL="274638" indent="-274638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Digital marketing environment</a:t>
            </a:r>
          </a:p>
          <a:p>
            <a:pPr marL="274638" indent="-274638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Understanding customer in digital markets</a:t>
            </a:r>
          </a:p>
          <a:p>
            <a:pPr marL="274638" indent="-274638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Consumer. Choice and digital influence</a:t>
            </a:r>
          </a:p>
          <a:p>
            <a:pPr marL="274638" indent="-274638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Customer characteristics</a:t>
            </a:r>
          </a:p>
          <a:p>
            <a:pPr marL="274638" indent="-274638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Competitors</a:t>
            </a:r>
          </a:p>
          <a:p>
            <a:pPr marL="274638" indent="-274638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Suppliers</a:t>
            </a:r>
          </a:p>
          <a:p>
            <a:pPr marL="274638" indent="-274638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New channel structures</a:t>
            </a:r>
          </a:p>
          <a:p>
            <a:pPr marL="274638" indent="-274638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Digital business models for </a:t>
            </a:r>
            <a:r>
              <a:rPr lang="en-GB" dirty="0" smtClean="0"/>
              <a:t>e-commerce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90414" cy="895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573016"/>
            <a:ext cx="1527496" cy="2076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2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92"/>
            <a:ext cx="8229600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Situation analysis for digital marketing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8" y="1556792"/>
            <a:ext cx="7604045" cy="438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0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305224"/>
            <a:ext cx="9052560" cy="58654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Understanding customer in digital markets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352"/>
            <a:ext cx="8219256" cy="2116832"/>
          </a:xfrm>
        </p:spPr>
        <p:txBody>
          <a:bodyPr>
            <a:normAutofit/>
          </a:bodyPr>
          <a:lstStyle/>
          <a:p>
            <a:r>
              <a:rPr lang="en-GB" sz="2400" dirty="0"/>
              <a:t>Customer segments</a:t>
            </a:r>
          </a:p>
          <a:p>
            <a:r>
              <a:rPr lang="en-GB" sz="2400" dirty="0"/>
              <a:t>Search intermediaries</a:t>
            </a:r>
          </a:p>
          <a:p>
            <a:r>
              <a:rPr lang="en-GB" sz="2400" dirty="0"/>
              <a:t>Intermediaries, influencers and media or publisher sites</a:t>
            </a:r>
          </a:p>
          <a:p>
            <a:r>
              <a:rPr lang="en-GB" sz="2400" dirty="0"/>
              <a:t>Destination sites and platforms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07" y="3062127"/>
            <a:ext cx="3093328" cy="305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7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Figure 2.2 An example of a customer journey map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29858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7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297224"/>
            <a:ext cx="7481455" cy="58654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2.3 An online marketplace map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42" y="1134248"/>
            <a:ext cx="6495321" cy="507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8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57" y="165693"/>
            <a:ext cx="8443487" cy="1818678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Figure 2.4 Model Showing conversion between the digital channel and traditional channels during the buying process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23" y="2447926"/>
            <a:ext cx="8010954" cy="305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1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218"/>
            <a:ext cx="8229600" cy="70971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BA4"/>
                </a:solidFill>
              </a:rPr>
              <a:t>Consumer choice and digital influence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195"/>
            <a:ext cx="6851104" cy="283691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Customer characteristics: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–"/>
            </a:pPr>
            <a:r>
              <a:rPr lang="en-GB" sz="2400" dirty="0" smtClean="0"/>
              <a:t>Demographic </a:t>
            </a:r>
            <a:r>
              <a:rPr lang="en-GB" sz="2400" dirty="0"/>
              <a:t>variables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–"/>
            </a:pPr>
            <a:r>
              <a:rPr lang="en-GB" sz="2400" dirty="0" smtClean="0"/>
              <a:t>Psychographic </a:t>
            </a:r>
            <a:r>
              <a:rPr lang="en-GB" sz="2400" dirty="0"/>
              <a:t>and behavioural variables </a:t>
            </a:r>
          </a:p>
          <a:p>
            <a:pPr marL="0" indent="0">
              <a:buNone/>
            </a:pPr>
            <a:r>
              <a:rPr lang="en-GB" sz="2400" dirty="0"/>
              <a:t>Social media and emotions</a:t>
            </a:r>
          </a:p>
          <a:p>
            <a:pPr marL="0" indent="0">
              <a:buNone/>
            </a:pPr>
            <a:r>
              <a:rPr lang="en-GB" sz="2400" dirty="0"/>
              <a:t>Consumer Personas</a:t>
            </a:r>
          </a:p>
          <a:p>
            <a:pPr marL="0" indent="0">
              <a:buNone/>
            </a:pPr>
            <a:r>
              <a:rPr lang="en-GB" sz="2400" dirty="0"/>
              <a:t>The buying process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36946"/>
            <a:ext cx="2983752" cy="309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9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Figure 2.9 Framework for understanding online customer experiences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3" y="1772816"/>
            <a:ext cx="7272094" cy="386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27584" y="5824773"/>
            <a:ext cx="1879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+mj-lt"/>
              </a:rPr>
              <a:t>Source: </a:t>
            </a:r>
            <a:r>
              <a:rPr lang="en-US" sz="1000" dirty="0">
                <a:latin typeface="+mj-lt"/>
              </a:rPr>
              <a:t>Rose and Hair (2011)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6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gital Marketing">
      <a:dk1>
        <a:sysClr val="windowText" lastClr="000000"/>
      </a:dk1>
      <a:lt1>
        <a:srgbClr val="FFFFFF"/>
      </a:lt1>
      <a:dk2>
        <a:srgbClr val="18293A"/>
      </a:dk2>
      <a:lt2>
        <a:srgbClr val="EEECE1"/>
      </a:lt2>
      <a:accent1>
        <a:srgbClr val="00A4B7"/>
      </a:accent1>
      <a:accent2>
        <a:srgbClr val="EA5633"/>
      </a:accent2>
      <a:accent3>
        <a:srgbClr val="18293A"/>
      </a:accent3>
      <a:accent4>
        <a:srgbClr val="00A4B7"/>
      </a:accent4>
      <a:accent5>
        <a:srgbClr val="18293A"/>
      </a:accent5>
      <a:accent6>
        <a:srgbClr val="EA5633"/>
      </a:accent6>
      <a:hlink>
        <a:srgbClr val="00A4B7"/>
      </a:hlink>
      <a:folHlink>
        <a:srgbClr val="EA5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2724</TotalTime>
  <Words>381</Words>
  <Application>Microsoft Office PowerPoint</Application>
  <PresentationFormat>On-screen Show (4:3)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Office Theme</vt:lpstr>
      <vt:lpstr>DIGITAL MARKETING STRATEGY, IMPLEMENTATION AND PRACTICE Seventh Edition</vt:lpstr>
      <vt:lpstr>Chapter 2 - Online marketplace analysis: micro-environment </vt:lpstr>
      <vt:lpstr>Situation analysis for digital marketing </vt:lpstr>
      <vt:lpstr>Understanding customer in digital markets </vt:lpstr>
      <vt:lpstr>Figure 2.2 An example of a customer journey map </vt:lpstr>
      <vt:lpstr>Figure 2.3 An online marketplace map </vt:lpstr>
      <vt:lpstr>Figure 2.4 Model Showing conversion between the digital channel and traditional channels during the buying process </vt:lpstr>
      <vt:lpstr>Consumer choice and digital influence </vt:lpstr>
      <vt:lpstr>Figure 2.9 Framework for understanding online customer experiences </vt:lpstr>
      <vt:lpstr>Figure 2.10 A summary of how digital media can impact on the buying process in a new purchase </vt:lpstr>
      <vt:lpstr>Competitors</vt:lpstr>
      <vt:lpstr>Suppliers</vt:lpstr>
      <vt:lpstr>New channel structures </vt:lpstr>
      <vt:lpstr>Digital business model for e-commerce </vt:lpstr>
      <vt:lpstr>Figure 2.15 Alternative perspectives on business models </vt:lpstr>
      <vt:lpstr>Case study; Boo hoo – learning for the largest dot com failure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Powerpoint Slides</dc:title>
  <dc:subject>Digital Marketing</dc:subject>
  <dc:creator>Kirsty Farrelly</dc:creator>
  <cp:keywords>Digital Marketing</cp:keywords>
  <cp:lastModifiedBy>Ilayabharathi, Umapathi</cp:lastModifiedBy>
  <cp:revision>154</cp:revision>
  <dcterms:created xsi:type="dcterms:W3CDTF">2019-02-27T10:38:23Z</dcterms:created>
  <dcterms:modified xsi:type="dcterms:W3CDTF">2019-07-18T11:32:33Z</dcterms:modified>
</cp:coreProperties>
</file>