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B35DA1C-91B7-4D73-AF9F-6E0BF09D97EA}" type="datetimeFigureOut">
              <a:rPr lang="en-US" smtClean="0"/>
              <a:t>2/8/2017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B35DA1C-91B7-4D73-AF9F-6E0BF09D97EA}"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03A67-94FD-4D73-B9D2-7381EFDA350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B35DA1C-91B7-4D73-AF9F-6E0BF09D97EA}"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03A67-94FD-4D73-B9D2-7381EFDA350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5DA1C-91B7-4D73-AF9F-6E0BF09D97EA}"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3A67-94FD-4D73-B9D2-7381EFDA35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5DA1C-91B7-4D73-AF9F-6E0BF09D97EA}"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5DA1C-91B7-4D73-AF9F-6E0BF09D97EA}"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5DA1C-91B7-4D73-AF9F-6E0BF09D97EA}"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3A67-94FD-4D73-B9D2-7381EFDA3500}"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B35DA1C-91B7-4D73-AF9F-6E0BF09D97EA}" type="datetimeFigureOut">
              <a:rPr lang="en-US" smtClean="0"/>
              <a:t>2/8/2017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B35DA1C-91B7-4D73-AF9F-6E0BF09D97EA}" type="datetimeFigureOut">
              <a:rPr lang="en-US" smtClean="0"/>
              <a:t>2/8/2017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79403A67-94FD-4D73-B9D2-7381EFDA3500}"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B35DA1C-91B7-4D73-AF9F-6E0BF09D97EA}"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03A67-94FD-4D73-B9D2-7381EFDA3500}"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79403A67-94FD-4D73-B9D2-7381EFDA35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35DA1C-91B7-4D73-AF9F-6E0BF09D97EA}"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3A67-94FD-4D73-B9D2-7381EFDA3500}"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B35DA1C-91B7-4D73-AF9F-6E0BF09D97EA}" type="datetimeFigureOut">
              <a:rPr lang="en-US" smtClean="0"/>
              <a:t>2/8/2017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79403A67-94FD-4D73-B9D2-7381EFDA35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corporate finance</a:t>
            </a:r>
            <a:endParaRPr lang="en-US" dirty="0"/>
          </a:p>
        </p:txBody>
      </p:sp>
      <p:sp>
        <p:nvSpPr>
          <p:cNvPr id="3" name="Subtitle 2"/>
          <p:cNvSpPr>
            <a:spLocks noGrp="1"/>
          </p:cNvSpPr>
          <p:nvPr>
            <p:ph type="subTitle" idx="1"/>
          </p:nvPr>
        </p:nvSpPr>
        <p:spPr/>
        <p:txBody>
          <a:bodyPr/>
          <a:lstStyle/>
          <a:p>
            <a:r>
              <a:rPr lang="en-US" dirty="0" smtClean="0"/>
              <a:t>CH 1</a:t>
            </a:r>
            <a:endParaRPr lang="en-US" dirty="0"/>
          </a:p>
        </p:txBody>
      </p:sp>
    </p:spTree>
    <p:extLst>
      <p:ext uri="{BB962C8B-B14F-4D97-AF65-F5344CB8AC3E}">
        <p14:creationId xmlns:p14="http://schemas.microsoft.com/office/powerpoint/2010/main" val="33757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1.3 The goal of financial management</a:t>
            </a:r>
            <a:endParaRPr lang="en-US" u="sng" dirty="0"/>
          </a:p>
        </p:txBody>
      </p:sp>
      <p:sp>
        <p:nvSpPr>
          <p:cNvPr id="3" name="Content Placeholder 2"/>
          <p:cNvSpPr>
            <a:spLocks noGrp="1"/>
          </p:cNvSpPr>
          <p:nvPr>
            <p:ph idx="1"/>
          </p:nvPr>
        </p:nvSpPr>
        <p:spPr>
          <a:xfrm>
            <a:off x="251520" y="1879989"/>
            <a:ext cx="7889950" cy="4968552"/>
          </a:xfrm>
        </p:spPr>
        <p:txBody>
          <a:bodyPr>
            <a:normAutofit fontScale="92500" lnSpcReduction="20000"/>
          </a:bodyPr>
          <a:lstStyle/>
          <a:p>
            <a:r>
              <a:rPr lang="en-US" b="1" dirty="0" smtClean="0"/>
              <a:t>Possible goal</a:t>
            </a:r>
          </a:p>
          <a:p>
            <a:pPr marL="0" indent="0">
              <a:buNone/>
            </a:pPr>
            <a:r>
              <a:rPr lang="en-US" dirty="0" smtClean="0"/>
              <a:t>Survive.</a:t>
            </a:r>
          </a:p>
          <a:p>
            <a:pPr marL="0" indent="0">
              <a:buNone/>
            </a:pPr>
            <a:r>
              <a:rPr lang="en-US" dirty="0" smtClean="0"/>
              <a:t>Avoid financial distress and bankruptcy.</a:t>
            </a:r>
          </a:p>
          <a:p>
            <a:pPr marL="0" indent="0">
              <a:buNone/>
            </a:pPr>
            <a:r>
              <a:rPr lang="en-US" dirty="0" smtClean="0"/>
              <a:t>Beat the competition.</a:t>
            </a:r>
          </a:p>
          <a:p>
            <a:pPr marL="0" indent="0">
              <a:buNone/>
            </a:pPr>
            <a:r>
              <a:rPr lang="en-US" dirty="0" smtClean="0"/>
              <a:t>Maximize sale and market share. </a:t>
            </a:r>
          </a:p>
          <a:p>
            <a:pPr marL="0" indent="0">
              <a:buNone/>
            </a:pPr>
            <a:r>
              <a:rPr lang="en-US" dirty="0" smtClean="0"/>
              <a:t>Minimize costs.</a:t>
            </a:r>
          </a:p>
          <a:p>
            <a:pPr marL="0" indent="0">
              <a:buNone/>
            </a:pPr>
            <a:r>
              <a:rPr lang="en-US" dirty="0" smtClean="0"/>
              <a:t>Maximize profits.</a:t>
            </a:r>
          </a:p>
          <a:p>
            <a:pPr marL="0" indent="0">
              <a:buNone/>
            </a:pPr>
            <a:r>
              <a:rPr lang="en-US" dirty="0" smtClean="0"/>
              <a:t>Maintain steady earning growth.</a:t>
            </a:r>
          </a:p>
          <a:p>
            <a:r>
              <a:rPr lang="en-US" b="1" dirty="0"/>
              <a:t>The goal of financial </a:t>
            </a:r>
            <a:r>
              <a:rPr lang="en-US" b="1" dirty="0" smtClean="0"/>
              <a:t>management</a:t>
            </a:r>
          </a:p>
          <a:p>
            <a:pPr marL="0" indent="0">
              <a:buNone/>
            </a:pPr>
            <a:r>
              <a:rPr lang="en-US" dirty="0" smtClean="0"/>
              <a:t>To maximize the current value per share of the existing stock.</a:t>
            </a:r>
          </a:p>
          <a:p>
            <a:endParaRPr lang="en-US" dirty="0" smtClean="0"/>
          </a:p>
          <a:p>
            <a:pPr marL="0" indent="0">
              <a:buNone/>
            </a:pPr>
            <a:endParaRPr lang="en-US" dirty="0"/>
          </a:p>
        </p:txBody>
      </p:sp>
    </p:spTree>
    <p:extLst>
      <p:ext uri="{BB962C8B-B14F-4D97-AF65-F5344CB8AC3E}">
        <p14:creationId xmlns:p14="http://schemas.microsoft.com/office/powerpoint/2010/main" val="252545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98474" y="1412776"/>
            <a:ext cx="7556313" cy="4713387"/>
          </a:xfrm>
        </p:spPr>
        <p:txBody>
          <a:bodyPr>
            <a:normAutofit/>
          </a:bodyPr>
          <a:lstStyle/>
          <a:p>
            <a:r>
              <a:rPr lang="en-US" dirty="0"/>
              <a:t>Which one of the following terms is defined as the management of a firm's long-term investments? </a:t>
            </a:r>
            <a:br>
              <a:rPr lang="en-US" dirty="0"/>
            </a:br>
            <a:r>
              <a:rPr lang="en-US" dirty="0"/>
              <a:t>A. working capital management</a:t>
            </a:r>
            <a:br>
              <a:rPr lang="en-US" dirty="0"/>
            </a:br>
            <a:r>
              <a:rPr lang="en-US" dirty="0"/>
              <a:t>B. financial allocation</a:t>
            </a:r>
            <a:br>
              <a:rPr lang="en-US" dirty="0"/>
            </a:br>
            <a:r>
              <a:rPr lang="en-US" dirty="0"/>
              <a:t>C. agency cost analysis</a:t>
            </a:r>
            <a:br>
              <a:rPr lang="en-US" dirty="0"/>
            </a:br>
            <a:r>
              <a:rPr lang="en-US" b="1" u="sng" dirty="0"/>
              <a:t>D.</a:t>
            </a:r>
            <a:r>
              <a:rPr lang="en-US" dirty="0"/>
              <a:t> capital budgeting</a:t>
            </a:r>
            <a:br>
              <a:rPr lang="en-US" dirty="0"/>
            </a:br>
            <a:r>
              <a:rPr lang="en-US" dirty="0"/>
              <a:t>E. capital structure</a:t>
            </a:r>
          </a:p>
          <a:p>
            <a:r>
              <a:rPr lang="en-US" dirty="0"/>
              <a:t>Which one of the following terms is defined as the mixture of a firm's debt and equity financing? </a:t>
            </a:r>
            <a:br>
              <a:rPr lang="en-US" dirty="0"/>
            </a:br>
            <a:r>
              <a:rPr lang="en-US" dirty="0"/>
              <a:t>A. working capital management</a:t>
            </a:r>
            <a:br>
              <a:rPr lang="en-US" dirty="0"/>
            </a:br>
            <a:r>
              <a:rPr lang="en-US" dirty="0"/>
              <a:t>B. cash management</a:t>
            </a:r>
            <a:br>
              <a:rPr lang="en-US" dirty="0"/>
            </a:br>
            <a:r>
              <a:rPr lang="en-US" dirty="0"/>
              <a:t>C. cost analysis</a:t>
            </a:r>
            <a:br>
              <a:rPr lang="en-US" dirty="0"/>
            </a:br>
            <a:r>
              <a:rPr lang="en-US" dirty="0"/>
              <a:t>D. capital budgeting</a:t>
            </a:r>
            <a:br>
              <a:rPr lang="en-US" dirty="0"/>
            </a:br>
            <a:r>
              <a:rPr lang="en-US" b="1" u="sng" dirty="0"/>
              <a:t>E.</a:t>
            </a:r>
            <a:r>
              <a:rPr lang="en-US" dirty="0"/>
              <a:t> capital structure</a:t>
            </a:r>
          </a:p>
          <a:p>
            <a:endParaRPr lang="en-US" dirty="0"/>
          </a:p>
        </p:txBody>
      </p:sp>
    </p:spTree>
    <p:extLst>
      <p:ext uri="{BB962C8B-B14F-4D97-AF65-F5344CB8AC3E}">
        <p14:creationId xmlns:p14="http://schemas.microsoft.com/office/powerpoint/2010/main" val="412629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98474" y="1556792"/>
            <a:ext cx="7556313" cy="4968552"/>
          </a:xfrm>
        </p:spPr>
        <p:txBody>
          <a:bodyPr>
            <a:normAutofit/>
          </a:bodyPr>
          <a:lstStyle/>
          <a:p>
            <a:r>
              <a:rPr lang="en-US" dirty="0"/>
              <a:t>A business created as a distinct legal entity and treated as a legal "person" is called a: </a:t>
            </a:r>
            <a:br>
              <a:rPr lang="en-US" dirty="0"/>
            </a:br>
            <a:r>
              <a:rPr lang="en-US" b="1" u="sng" dirty="0"/>
              <a:t>A.</a:t>
            </a:r>
            <a:r>
              <a:rPr lang="en-US" dirty="0"/>
              <a:t> corporation.</a:t>
            </a:r>
            <a:br>
              <a:rPr lang="en-US" dirty="0"/>
            </a:br>
            <a:r>
              <a:rPr lang="en-US" dirty="0"/>
              <a:t>B. sole proprietorship.</a:t>
            </a:r>
            <a:br>
              <a:rPr lang="en-US" dirty="0"/>
            </a:br>
            <a:r>
              <a:rPr lang="en-US" dirty="0"/>
              <a:t>C. general partnership.</a:t>
            </a:r>
            <a:br>
              <a:rPr lang="en-US" dirty="0"/>
            </a:br>
            <a:r>
              <a:rPr lang="en-US" dirty="0"/>
              <a:t>D. limited partnership.</a:t>
            </a:r>
            <a:br>
              <a:rPr lang="en-US" dirty="0"/>
            </a:br>
            <a:r>
              <a:rPr lang="en-US" dirty="0"/>
              <a:t>E. unlimited liability company. </a:t>
            </a:r>
            <a:endParaRPr lang="en-US" dirty="0" smtClean="0"/>
          </a:p>
          <a:p>
            <a:r>
              <a:rPr lang="en-US" dirty="0"/>
              <a:t>A business partner whose potential financial loss in the partnership will not exceed his or her investment in that partnership is called a: </a:t>
            </a:r>
            <a:br>
              <a:rPr lang="en-US" dirty="0"/>
            </a:br>
            <a:r>
              <a:rPr lang="en-US" dirty="0"/>
              <a:t>A. generally partner.</a:t>
            </a:r>
            <a:br>
              <a:rPr lang="en-US" dirty="0"/>
            </a:br>
            <a:r>
              <a:rPr lang="en-US" dirty="0"/>
              <a:t>B. sole proprietor.</a:t>
            </a:r>
            <a:br>
              <a:rPr lang="en-US" dirty="0"/>
            </a:br>
            <a:r>
              <a:rPr lang="en-US" b="1" u="sng" dirty="0"/>
              <a:t>C.</a:t>
            </a:r>
            <a:r>
              <a:rPr lang="en-US" dirty="0"/>
              <a:t> limited partner.</a:t>
            </a:r>
            <a:br>
              <a:rPr lang="en-US" dirty="0"/>
            </a:br>
            <a:r>
              <a:rPr lang="en-US" dirty="0"/>
              <a:t>D. corporate shareholder.</a:t>
            </a:r>
            <a:br>
              <a:rPr lang="en-US" dirty="0"/>
            </a:br>
            <a:r>
              <a:rPr lang="en-US" dirty="0"/>
              <a:t>E. zero partner.</a:t>
            </a:r>
          </a:p>
          <a:p>
            <a:endParaRPr lang="en-US" dirty="0"/>
          </a:p>
        </p:txBody>
      </p:sp>
    </p:spTree>
    <p:extLst>
      <p:ext uri="{BB962C8B-B14F-4D97-AF65-F5344CB8AC3E}">
        <p14:creationId xmlns:p14="http://schemas.microsoft.com/office/powerpoint/2010/main" val="148558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corporate finance? What is the role of the financial manager in the corporation?</a:t>
            </a:r>
          </a:p>
          <a:p>
            <a:endParaRPr lang="en-US" dirty="0"/>
          </a:p>
          <a:p>
            <a:r>
              <a:rPr lang="en-US" dirty="0" smtClean="0"/>
              <a:t>What is the goal of financial manager?</a:t>
            </a:r>
            <a:endParaRPr lang="en-US" dirty="0"/>
          </a:p>
        </p:txBody>
      </p:sp>
    </p:spTree>
    <p:extLst>
      <p:ext uri="{BB962C8B-B14F-4D97-AF65-F5344CB8AC3E}">
        <p14:creationId xmlns:p14="http://schemas.microsoft.com/office/powerpoint/2010/main" val="159097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556313" cy="1116106"/>
          </a:xfrm>
        </p:spPr>
        <p:txBody>
          <a:bodyPr>
            <a:noAutofit/>
          </a:bodyPr>
          <a:lstStyle/>
          <a:p>
            <a:r>
              <a:rPr lang="en-US" sz="3600" b="1" u="sng" dirty="0" smtClean="0"/>
              <a:t>1.1 Corporate finance and financial manager </a:t>
            </a:r>
            <a:endParaRPr lang="en-US" sz="3600" b="1" u="sng" dirty="0"/>
          </a:p>
        </p:txBody>
      </p:sp>
      <p:sp>
        <p:nvSpPr>
          <p:cNvPr id="3" name="Content Placeholder 2"/>
          <p:cNvSpPr>
            <a:spLocks noGrp="1"/>
          </p:cNvSpPr>
          <p:nvPr>
            <p:ph idx="1"/>
          </p:nvPr>
        </p:nvSpPr>
        <p:spPr>
          <a:xfrm>
            <a:off x="467544" y="1628800"/>
            <a:ext cx="8229600" cy="4857403"/>
          </a:xfrm>
        </p:spPr>
        <p:txBody>
          <a:bodyPr>
            <a:normAutofit lnSpcReduction="10000"/>
          </a:bodyPr>
          <a:lstStyle/>
          <a:p>
            <a:pPr marL="514350" indent="-514350">
              <a:buFont typeface="+mj-lt"/>
              <a:buAutoNum type="arabicPeriod"/>
            </a:pPr>
            <a:r>
              <a:rPr lang="en-US" b="1" u="sng" dirty="0" smtClean="0"/>
              <a:t>What is corporate finance?</a:t>
            </a:r>
          </a:p>
          <a:p>
            <a:pPr marL="0" indent="0">
              <a:buNone/>
            </a:pPr>
            <a:r>
              <a:rPr lang="en-US" u="sng" dirty="0" smtClean="0"/>
              <a:t>Financial manager should answer these question:</a:t>
            </a:r>
          </a:p>
          <a:p>
            <a:r>
              <a:rPr lang="en-US" dirty="0" smtClean="0"/>
              <a:t>What long-term investment should you take? (line of business, sort of building, machinery and equipment).</a:t>
            </a:r>
          </a:p>
          <a:p>
            <a:r>
              <a:rPr lang="en-US" dirty="0" smtClean="0"/>
              <a:t>Where will you get the long-term financing to pay for your investment? (from owners or borrow money).</a:t>
            </a:r>
          </a:p>
          <a:p>
            <a:r>
              <a:rPr lang="en-US" dirty="0" smtClean="0"/>
              <a:t>How will you manage your everyday financial activities such as collecting from customer and paying suppliers?</a:t>
            </a:r>
          </a:p>
          <a:p>
            <a:pPr marL="0" indent="0">
              <a:buNone/>
            </a:pPr>
            <a:endParaRPr lang="en-US" dirty="0" smtClean="0"/>
          </a:p>
          <a:p>
            <a:pPr marL="0" indent="0">
              <a:buNone/>
            </a:pPr>
            <a:r>
              <a:rPr lang="en-US" b="1" u="sng" dirty="0" smtClean="0"/>
              <a:t>Corporate finance</a:t>
            </a:r>
            <a:r>
              <a:rPr lang="en-US" dirty="0" smtClean="0"/>
              <a:t>: is the study of ways to answer these three questions.</a:t>
            </a:r>
          </a:p>
          <a:p>
            <a:pPr marL="0" indent="0">
              <a:buNone/>
            </a:pPr>
            <a:endParaRPr lang="en-US" dirty="0" smtClean="0"/>
          </a:p>
        </p:txBody>
      </p:sp>
    </p:spTree>
    <p:extLst>
      <p:ext uri="{BB962C8B-B14F-4D97-AF65-F5344CB8AC3E}">
        <p14:creationId xmlns:p14="http://schemas.microsoft.com/office/powerpoint/2010/main" val="87872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startAt="2"/>
            </a:pPr>
            <a:r>
              <a:rPr lang="en-US" sz="2800" b="1" u="sng" dirty="0" smtClean="0"/>
              <a:t>The financial manager:</a:t>
            </a:r>
          </a:p>
          <a:p>
            <a:r>
              <a:rPr lang="en-US" dirty="0" smtClean="0"/>
              <a:t>Owners (the stockholders) are usually not directly involved in making business decision, particularly on a day-to-sat basis.</a:t>
            </a:r>
          </a:p>
          <a:p>
            <a:r>
              <a:rPr lang="en-US" dirty="0" smtClean="0"/>
              <a:t>The corporate employs managers to represent the owners’ interests and make decision on their behalf.</a:t>
            </a:r>
          </a:p>
          <a:p>
            <a:r>
              <a:rPr lang="en-US" dirty="0" smtClean="0"/>
              <a:t>The financial management function is usually associated with a top officer of the firm, such as a vice president of finance or some other chief financial officer (CFO).</a:t>
            </a:r>
          </a:p>
          <a:p>
            <a:pPr marL="0" indent="0">
              <a:buNone/>
            </a:pPr>
            <a:endParaRPr lang="en-US" dirty="0"/>
          </a:p>
        </p:txBody>
      </p:sp>
    </p:spTree>
    <p:extLst>
      <p:ext uri="{BB962C8B-B14F-4D97-AF65-F5344CB8AC3E}">
        <p14:creationId xmlns:p14="http://schemas.microsoft.com/office/powerpoint/2010/main" val="314634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268760"/>
            <a:ext cx="8229600" cy="5400600"/>
          </a:xfrm>
        </p:spPr>
        <p:txBody>
          <a:bodyPr>
            <a:normAutofit fontScale="85000" lnSpcReduction="10000"/>
          </a:bodyPr>
          <a:lstStyle/>
          <a:p>
            <a:pPr marL="514350" indent="-514350">
              <a:buFont typeface="+mj-lt"/>
              <a:buAutoNum type="arabicPeriod" startAt="3"/>
            </a:pPr>
            <a:r>
              <a:rPr lang="en-US" sz="2800" b="1" u="sng" dirty="0" smtClean="0"/>
              <a:t>Financial manager decision:</a:t>
            </a:r>
          </a:p>
          <a:p>
            <a:pPr marL="571500" indent="-571500">
              <a:buFont typeface="+mj-lt"/>
              <a:buAutoNum type="romanLcPeriod"/>
            </a:pPr>
            <a:r>
              <a:rPr lang="en-US" dirty="0" smtClean="0"/>
              <a:t>Capital budgeting: </a:t>
            </a:r>
            <a:r>
              <a:rPr lang="en-US" sz="2400" dirty="0" smtClean="0"/>
              <a:t>the process of planning and managing a firm’s long-term investment. Financial managers tries to identify investment opportunities that are wealth more to the firm than they cost to acquire.</a:t>
            </a:r>
          </a:p>
          <a:p>
            <a:pPr marL="571500" indent="-571500">
              <a:buFont typeface="+mj-lt"/>
              <a:buAutoNum type="romanLcPeriod"/>
            </a:pPr>
            <a:r>
              <a:rPr lang="en-US" dirty="0" smtClean="0"/>
              <a:t>Capital structure: </a:t>
            </a:r>
            <a:r>
              <a:rPr lang="en-US" sz="2400" dirty="0" smtClean="0"/>
              <a:t>(or financial structure) is the specific mixture of long-term debt and equity the firm uses to finance its operations. The financial managers has two concern in this </a:t>
            </a:r>
            <a:r>
              <a:rPr lang="en-US" sz="2400" dirty="0" smtClean="0"/>
              <a:t>area: </a:t>
            </a:r>
            <a:r>
              <a:rPr lang="en-US" sz="2400" b="1" u="sng" dirty="0" smtClean="0"/>
              <a:t>first</a:t>
            </a:r>
            <a:r>
              <a:rPr lang="en-US" sz="2400" dirty="0" smtClean="0"/>
              <a:t>, how much should the firm borrow? The mixture chosen will affect both the risk and the value of the firm. </a:t>
            </a:r>
            <a:r>
              <a:rPr lang="en-US" sz="2400" b="1" u="sng" dirty="0" smtClean="0"/>
              <a:t>Second</a:t>
            </a:r>
            <a:r>
              <a:rPr lang="en-US" sz="2400" dirty="0" smtClean="0"/>
              <a:t>, what percentage of the firm’s cash flow goes to creditor and what percentage goes to the shareholder?</a:t>
            </a:r>
            <a:endParaRPr lang="en-US" dirty="0" smtClean="0"/>
          </a:p>
          <a:p>
            <a:pPr marL="571500" indent="-571500">
              <a:buFont typeface="+mj-lt"/>
              <a:buAutoNum type="romanLcPeriod"/>
            </a:pPr>
            <a:r>
              <a:rPr lang="en-US" dirty="0" smtClean="0"/>
              <a:t>Working capital management: </a:t>
            </a:r>
            <a:r>
              <a:rPr lang="en-US" sz="2400" dirty="0" smtClean="0"/>
              <a:t>the term working capital refer to a firm’s short-term assets, such as inventory, and its short-term liabilities, such as money owed to suppliers. Managing the firm’s working capital is day-to-day activity. </a:t>
            </a:r>
            <a:endParaRPr lang="en-US" sz="2400" dirty="0"/>
          </a:p>
        </p:txBody>
      </p:sp>
    </p:spTree>
    <p:extLst>
      <p:ext uri="{BB962C8B-B14F-4D97-AF65-F5344CB8AC3E}">
        <p14:creationId xmlns:p14="http://schemas.microsoft.com/office/powerpoint/2010/main" val="2177638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t>1.2 forms of business organization</a:t>
            </a:r>
            <a:endParaRPr lang="en-US" sz="3600" b="1" u="sng" dirty="0"/>
          </a:p>
        </p:txBody>
      </p:sp>
      <p:sp>
        <p:nvSpPr>
          <p:cNvPr id="3" name="Content Placeholder 2"/>
          <p:cNvSpPr>
            <a:spLocks noGrp="1"/>
          </p:cNvSpPr>
          <p:nvPr>
            <p:ph idx="1"/>
          </p:nvPr>
        </p:nvSpPr>
        <p:spPr/>
        <p:txBody>
          <a:bodyPr/>
          <a:lstStyle/>
          <a:p>
            <a:r>
              <a:rPr lang="en-US" dirty="0" smtClean="0"/>
              <a:t>There are three different legal forms of business organization: </a:t>
            </a:r>
          </a:p>
          <a:p>
            <a:pPr marL="514350" indent="-514350">
              <a:buFont typeface="+mj-lt"/>
              <a:buAutoNum type="arabicPeriod"/>
            </a:pPr>
            <a:r>
              <a:rPr lang="en-US" dirty="0" smtClean="0"/>
              <a:t>sole proprietorship. </a:t>
            </a:r>
          </a:p>
          <a:p>
            <a:pPr marL="514350" indent="-514350">
              <a:buFont typeface="+mj-lt"/>
              <a:buAutoNum type="arabicPeriod"/>
            </a:pPr>
            <a:r>
              <a:rPr lang="en-US" dirty="0" smtClean="0"/>
              <a:t>Partnership.</a:t>
            </a:r>
          </a:p>
          <a:p>
            <a:pPr marL="514350" indent="-514350">
              <a:buFont typeface="+mj-lt"/>
              <a:buAutoNum type="arabicPeriod"/>
            </a:pPr>
            <a:r>
              <a:rPr lang="en-US" dirty="0" smtClean="0"/>
              <a:t>corporation.</a:t>
            </a:r>
          </a:p>
          <a:p>
            <a:pPr marL="0" indent="0">
              <a:buNone/>
            </a:pPr>
            <a:endParaRPr lang="en-US" dirty="0"/>
          </a:p>
        </p:txBody>
      </p:sp>
    </p:spTree>
    <p:extLst>
      <p:ext uri="{BB962C8B-B14F-4D97-AF65-F5344CB8AC3E}">
        <p14:creationId xmlns:p14="http://schemas.microsoft.com/office/powerpoint/2010/main" val="83919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229600" cy="5544616"/>
          </a:xfrm>
        </p:spPr>
        <p:txBody>
          <a:bodyPr>
            <a:normAutofit/>
          </a:bodyPr>
          <a:lstStyle/>
          <a:p>
            <a:pPr marL="514350" lvl="0" indent="-514350">
              <a:buFont typeface="+mj-lt"/>
              <a:buAutoNum type="arabicPeriod"/>
            </a:pPr>
            <a:r>
              <a:rPr lang="en-US" b="1" u="sng" dirty="0">
                <a:solidFill>
                  <a:prstClr val="black"/>
                </a:solidFill>
              </a:rPr>
              <a:t>Sole </a:t>
            </a:r>
            <a:r>
              <a:rPr lang="en-US" b="1" u="sng" dirty="0" smtClean="0">
                <a:solidFill>
                  <a:prstClr val="black"/>
                </a:solidFill>
              </a:rPr>
              <a:t>proprietorship</a:t>
            </a:r>
            <a:r>
              <a:rPr lang="en-US" dirty="0" smtClean="0">
                <a:solidFill>
                  <a:prstClr val="black"/>
                </a:solidFill>
              </a:rPr>
              <a:t>: </a:t>
            </a:r>
            <a:r>
              <a:rPr lang="en-US" dirty="0">
                <a:solidFill>
                  <a:prstClr val="black"/>
                </a:solidFill>
              </a:rPr>
              <a:t>is a business </a:t>
            </a:r>
            <a:r>
              <a:rPr lang="en-US" dirty="0" smtClean="0">
                <a:solidFill>
                  <a:prstClr val="black"/>
                </a:solidFill>
              </a:rPr>
              <a:t>owned </a:t>
            </a:r>
            <a:r>
              <a:rPr lang="en-US" dirty="0">
                <a:solidFill>
                  <a:prstClr val="black"/>
                </a:solidFill>
              </a:rPr>
              <a:t>by one person</a:t>
            </a:r>
            <a:r>
              <a:rPr lang="en-US" dirty="0" smtClean="0">
                <a:solidFill>
                  <a:prstClr val="black"/>
                </a:solidFill>
              </a:rPr>
              <a:t>.</a:t>
            </a:r>
          </a:p>
          <a:p>
            <a:pPr marL="0" lvl="0" indent="0">
              <a:buNone/>
            </a:pPr>
            <a:r>
              <a:rPr lang="en-US" u="sng" dirty="0" smtClean="0">
                <a:solidFill>
                  <a:prstClr val="black"/>
                </a:solidFill>
              </a:rPr>
              <a:t>The Advantage:</a:t>
            </a:r>
            <a:endParaRPr lang="en-US" u="sng" dirty="0">
              <a:solidFill>
                <a:prstClr val="black"/>
              </a:solidFill>
            </a:endParaRP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Easiest to start</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Least regulated</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Single owner keeps all the profits</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Taxed once as personal income</a:t>
            </a:r>
          </a:p>
          <a:p>
            <a:pPr marL="0" indent="0">
              <a:buNone/>
            </a:pPr>
            <a:r>
              <a:rPr lang="en-US" u="sng" dirty="0" smtClean="0"/>
              <a:t>The Disadvantage:</a:t>
            </a:r>
          </a:p>
          <a:p>
            <a:pPr marL="747713" lvl="1" indent="-342900" defTabSz="809625" fontAlgn="base">
              <a:spcAft>
                <a:spcPct val="0"/>
              </a:spcAft>
              <a:buFont typeface="Arial" panose="020B0604020202020204" pitchFamily="34" charset="0"/>
              <a:buChar char="•"/>
            </a:pPr>
            <a:r>
              <a:rPr lang="en-US" altLang="en-US" sz="2100" kern="0" dirty="0" smtClean="0">
                <a:solidFill>
                  <a:srgbClr val="000000"/>
                </a:solidFill>
                <a:latin typeface="Arial"/>
              </a:rPr>
              <a:t>Limited </a:t>
            </a:r>
            <a:r>
              <a:rPr lang="en-US" altLang="en-US" sz="2100" kern="0" dirty="0">
                <a:solidFill>
                  <a:srgbClr val="000000"/>
                </a:solidFill>
                <a:latin typeface="Arial"/>
              </a:rPr>
              <a:t>to life of owner</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Equity capital limited to owner’s personal wealth</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Unlimited liability</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Difficult to sell ownership interest</a:t>
            </a:r>
          </a:p>
          <a:p>
            <a:endParaRPr lang="en-US" dirty="0" smtClean="0"/>
          </a:p>
          <a:p>
            <a:endParaRPr lang="en-US" sz="2400" dirty="0" smtClean="0"/>
          </a:p>
          <a:p>
            <a:endParaRPr lang="en-US" dirty="0"/>
          </a:p>
        </p:txBody>
      </p:sp>
    </p:spTree>
    <p:extLst>
      <p:ext uri="{BB962C8B-B14F-4D97-AF65-F5344CB8AC3E}">
        <p14:creationId xmlns:p14="http://schemas.microsoft.com/office/powerpoint/2010/main" val="289784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87" y="1025352"/>
            <a:ext cx="8229600" cy="5832648"/>
          </a:xfrm>
        </p:spPr>
        <p:txBody>
          <a:bodyPr>
            <a:normAutofit fontScale="92500" lnSpcReduction="20000"/>
          </a:bodyPr>
          <a:lstStyle/>
          <a:p>
            <a:pPr marL="571500" indent="-571500">
              <a:buFont typeface="+mj-lt"/>
              <a:buAutoNum type="arabicPeriod" startAt="2"/>
            </a:pPr>
            <a:r>
              <a:rPr lang="en-US" sz="2100" b="1" u="sng" dirty="0" smtClean="0"/>
              <a:t>Partnership</a:t>
            </a:r>
            <a:r>
              <a:rPr lang="en-US" dirty="0" smtClean="0"/>
              <a:t>: is similar to a proprietorship except that there are two or more owners (partners). In general, all partners share gains or losses, and have unlimited liability for all partnership debt. The ways partnership gains and losses are divided is described in partnership agreement (it can be oral or formal)</a:t>
            </a:r>
          </a:p>
          <a:p>
            <a:pPr marL="0" lvl="0" indent="0">
              <a:buNone/>
            </a:pPr>
            <a:r>
              <a:rPr lang="en-US" sz="2200" u="sng" dirty="0">
                <a:solidFill>
                  <a:prstClr val="black"/>
                </a:solidFill>
              </a:rPr>
              <a:t>The advantage :</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Two or more owners</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More capital available</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Relatively easy to start</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Income taxed once as personal </a:t>
            </a:r>
            <a:r>
              <a:rPr lang="en-US" altLang="en-US" sz="2100" kern="0" dirty="0" smtClean="0">
                <a:solidFill>
                  <a:srgbClr val="000000"/>
                </a:solidFill>
                <a:latin typeface="Arial"/>
              </a:rPr>
              <a:t>income</a:t>
            </a:r>
            <a:endParaRPr lang="en-US" sz="2200" dirty="0">
              <a:solidFill>
                <a:prstClr val="black"/>
              </a:solidFill>
            </a:endParaRPr>
          </a:p>
          <a:p>
            <a:pPr marL="0" lvl="0" indent="0">
              <a:buNone/>
            </a:pPr>
            <a:r>
              <a:rPr lang="en-US" sz="2200" u="sng" dirty="0">
                <a:solidFill>
                  <a:prstClr val="black"/>
                </a:solidFill>
              </a:rPr>
              <a:t>The disadvantage</a:t>
            </a:r>
            <a:r>
              <a:rPr lang="en-US" sz="2200" u="sng" dirty="0" smtClean="0">
                <a:solidFill>
                  <a:prstClr val="black"/>
                </a:solidFill>
              </a:rPr>
              <a:t>:</a:t>
            </a:r>
          </a:p>
          <a:p>
            <a:pPr marL="747713" lvl="1" indent="-342900" defTabSz="809625" fontAlgn="base">
              <a:spcAft>
                <a:spcPct val="0"/>
              </a:spcAft>
              <a:buFont typeface="Arial" panose="020B0604020202020204" pitchFamily="34" charset="0"/>
              <a:buChar char="•"/>
            </a:pPr>
            <a:r>
              <a:rPr lang="en-US" altLang="en-US" sz="2500" kern="0" dirty="0">
                <a:solidFill>
                  <a:srgbClr val="000000"/>
                </a:solidFill>
                <a:latin typeface="Arial"/>
              </a:rPr>
              <a:t>Unlimited </a:t>
            </a:r>
            <a:r>
              <a:rPr lang="en-US" altLang="en-US" sz="2500" kern="0" dirty="0" smtClean="0">
                <a:solidFill>
                  <a:srgbClr val="000000"/>
                </a:solidFill>
                <a:latin typeface="Arial"/>
              </a:rPr>
              <a:t>liability</a:t>
            </a:r>
          </a:p>
          <a:p>
            <a:pPr marL="747713" lvl="1" indent="-342900" defTabSz="809625" fontAlgn="base">
              <a:spcAft>
                <a:spcPct val="0"/>
              </a:spcAft>
              <a:buFont typeface="Arial" panose="020B0604020202020204" pitchFamily="34" charset="0"/>
              <a:buChar char="•"/>
            </a:pPr>
            <a:r>
              <a:rPr lang="en-US" altLang="en-US" sz="2500" kern="0" dirty="0" smtClean="0">
                <a:solidFill>
                  <a:srgbClr val="000000"/>
                </a:solidFill>
                <a:latin typeface="Arial"/>
              </a:rPr>
              <a:t>General partnership</a:t>
            </a:r>
          </a:p>
          <a:p>
            <a:pPr marL="747713" lvl="1" indent="-342900" defTabSz="809625" fontAlgn="base">
              <a:spcAft>
                <a:spcPct val="0"/>
              </a:spcAft>
              <a:buFont typeface="Arial" panose="020B0604020202020204" pitchFamily="34" charset="0"/>
              <a:buChar char="•"/>
            </a:pPr>
            <a:r>
              <a:rPr lang="en-US" altLang="en-US" sz="2500" kern="0" dirty="0" smtClean="0">
                <a:solidFill>
                  <a:srgbClr val="000000"/>
                </a:solidFill>
                <a:latin typeface="Arial"/>
              </a:rPr>
              <a:t>Limited </a:t>
            </a:r>
            <a:r>
              <a:rPr lang="en-US" altLang="en-US" sz="2500" kern="0" dirty="0">
                <a:solidFill>
                  <a:srgbClr val="000000"/>
                </a:solidFill>
                <a:latin typeface="Arial"/>
              </a:rPr>
              <a:t>partnership</a:t>
            </a:r>
          </a:p>
          <a:p>
            <a:pPr marL="747713" lvl="1" indent="-342900" defTabSz="809625" fontAlgn="base">
              <a:spcAft>
                <a:spcPct val="0"/>
              </a:spcAft>
              <a:buFont typeface="Arial" panose="020B0604020202020204" pitchFamily="34" charset="0"/>
              <a:buChar char="•"/>
            </a:pPr>
            <a:r>
              <a:rPr lang="en-US" altLang="en-US" sz="2500" kern="0" dirty="0">
                <a:solidFill>
                  <a:srgbClr val="000000"/>
                </a:solidFill>
                <a:latin typeface="Arial"/>
              </a:rPr>
              <a:t>Partnership dissolves when one partner dies or wishes to sell</a:t>
            </a:r>
          </a:p>
          <a:p>
            <a:pPr marL="747713" lvl="1" indent="-342900" defTabSz="809625" fontAlgn="base">
              <a:spcAft>
                <a:spcPct val="0"/>
              </a:spcAft>
              <a:buFont typeface="Arial" panose="020B0604020202020204" pitchFamily="34" charset="0"/>
              <a:buChar char="•"/>
            </a:pPr>
            <a:r>
              <a:rPr lang="en-US" altLang="en-US" sz="2500" kern="0" dirty="0">
                <a:solidFill>
                  <a:srgbClr val="000000"/>
                </a:solidFill>
                <a:latin typeface="Arial"/>
              </a:rPr>
              <a:t>Difficult to transfer ownership</a:t>
            </a:r>
          </a:p>
          <a:p>
            <a:pPr marL="0" lvl="0" indent="0">
              <a:buNone/>
            </a:pPr>
            <a:endParaRPr lang="en-US" sz="2200" dirty="0" smtClean="0">
              <a:solidFill>
                <a:prstClr val="black"/>
              </a:solidFill>
            </a:endParaRPr>
          </a:p>
          <a:p>
            <a:pPr marL="0" lvl="0" indent="0">
              <a:buNone/>
            </a:pPr>
            <a:endParaRPr lang="en-US" sz="2200" dirty="0">
              <a:solidFill>
                <a:prstClr val="black"/>
              </a:solidFill>
            </a:endParaRPr>
          </a:p>
        </p:txBody>
      </p:sp>
    </p:spTree>
    <p:extLst>
      <p:ext uri="{BB962C8B-B14F-4D97-AF65-F5344CB8AC3E}">
        <p14:creationId xmlns:p14="http://schemas.microsoft.com/office/powerpoint/2010/main" val="2721190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17" y="980728"/>
            <a:ext cx="8229600" cy="5688632"/>
          </a:xfrm>
        </p:spPr>
        <p:txBody>
          <a:bodyPr>
            <a:normAutofit lnSpcReduction="10000"/>
          </a:bodyPr>
          <a:lstStyle/>
          <a:p>
            <a:pPr marL="514350" indent="-514350">
              <a:buFont typeface="+mj-lt"/>
              <a:buAutoNum type="arabicPeriod" startAt="3"/>
            </a:pPr>
            <a:r>
              <a:rPr lang="en-US" b="1" u="sng" dirty="0" smtClean="0"/>
              <a:t>Corporation</a:t>
            </a:r>
            <a:r>
              <a:rPr lang="en-US" u="sng" dirty="0" smtClean="0"/>
              <a:t>:</a:t>
            </a:r>
            <a:r>
              <a:rPr lang="en-US" dirty="0" smtClean="0"/>
              <a:t> is the most important form (in term of size) of business organization in united state. A corporation is a business created as distinct legal entity composed of one or more individual or entities, and it has many of rights, duties,, and privileges of an actual person.</a:t>
            </a:r>
          </a:p>
          <a:p>
            <a:pPr marL="303213" lvl="0" indent="-303213" defTabSz="809625" fontAlgn="base">
              <a:spcAft>
                <a:spcPct val="0"/>
              </a:spcAft>
              <a:buFontTx/>
              <a:buChar char="•"/>
            </a:pPr>
            <a:r>
              <a:rPr lang="en-US" u="sng" dirty="0" smtClean="0">
                <a:solidFill>
                  <a:schemeClr val="tx1"/>
                </a:solidFill>
              </a:rPr>
              <a:t> The </a:t>
            </a:r>
            <a:r>
              <a:rPr lang="en-US" altLang="en-US" u="sng" kern="0" dirty="0" smtClean="0">
                <a:solidFill>
                  <a:schemeClr val="tx1"/>
                </a:solidFill>
                <a:latin typeface="Arial"/>
              </a:rPr>
              <a:t>Advantages</a:t>
            </a:r>
            <a:endParaRPr lang="en-US" altLang="en-US" u="sng" kern="0" dirty="0">
              <a:solidFill>
                <a:schemeClr val="tx1"/>
              </a:solidFill>
              <a:latin typeface="Arial"/>
            </a:endParaRP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Limited liability</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Unlimited life</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Separation of ownership and management</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Transfer of ownership is easy</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Easier to raise </a:t>
            </a:r>
            <a:r>
              <a:rPr lang="en-US" altLang="en-US" sz="2100" kern="0" dirty="0" smtClean="0">
                <a:solidFill>
                  <a:srgbClr val="000000"/>
                </a:solidFill>
                <a:latin typeface="Arial"/>
              </a:rPr>
              <a:t>capital</a:t>
            </a:r>
          </a:p>
          <a:p>
            <a:pPr marL="303213" lvl="0" indent="-303213" defTabSz="809625" fontAlgn="base">
              <a:spcAft>
                <a:spcPct val="0"/>
              </a:spcAft>
              <a:buFontTx/>
              <a:buChar char="•"/>
            </a:pPr>
            <a:r>
              <a:rPr lang="en-US" altLang="en-US" u="sng" kern="0" dirty="0" smtClean="0">
                <a:solidFill>
                  <a:schemeClr val="tx1"/>
                </a:solidFill>
                <a:latin typeface="Arial"/>
              </a:rPr>
              <a:t>The Disadvantages</a:t>
            </a:r>
            <a:endParaRPr lang="en-US" altLang="en-US" u="sng" kern="0" dirty="0">
              <a:solidFill>
                <a:schemeClr val="tx1"/>
              </a:solidFill>
              <a:latin typeface="Arial"/>
            </a:endParaRP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Separation of ownership and management</a:t>
            </a:r>
          </a:p>
          <a:p>
            <a:pPr marL="747713" lvl="1" indent="-342900" defTabSz="809625" fontAlgn="base">
              <a:spcAft>
                <a:spcPct val="0"/>
              </a:spcAft>
              <a:buFont typeface="Arial" panose="020B0604020202020204" pitchFamily="34" charset="0"/>
              <a:buChar char="•"/>
            </a:pPr>
            <a:r>
              <a:rPr lang="en-US" altLang="en-US" sz="2100" kern="0" dirty="0">
                <a:solidFill>
                  <a:srgbClr val="000000"/>
                </a:solidFill>
                <a:latin typeface="Arial"/>
              </a:rPr>
              <a:t>Double taxation (income taxed at the corporate rate and then dividends taxed at the personal rate)</a:t>
            </a:r>
          </a:p>
          <a:p>
            <a:pPr marL="404813" lvl="1" indent="0" defTabSz="809625" fontAlgn="base">
              <a:spcAft>
                <a:spcPct val="0"/>
              </a:spcAft>
              <a:buNone/>
            </a:pPr>
            <a:endParaRPr lang="en-US" altLang="en-US" sz="2100" kern="0" dirty="0">
              <a:solidFill>
                <a:srgbClr val="000000"/>
              </a:solidFill>
              <a:latin typeface="Arial"/>
            </a:endParaRPr>
          </a:p>
          <a:p>
            <a:pPr marL="0" indent="0">
              <a:buNone/>
            </a:pPr>
            <a:endParaRPr lang="en-US" u="sng" dirty="0"/>
          </a:p>
        </p:txBody>
      </p:sp>
    </p:spTree>
    <p:extLst>
      <p:ext uri="{BB962C8B-B14F-4D97-AF65-F5344CB8AC3E}">
        <p14:creationId xmlns:p14="http://schemas.microsoft.com/office/powerpoint/2010/main" val="33245811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327</TotalTime>
  <Words>719</Words>
  <Application>Microsoft Office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Advantage</vt:lpstr>
      <vt:lpstr>Introduction to corporate finance</vt:lpstr>
      <vt:lpstr>PowerPoint Presentation</vt:lpstr>
      <vt:lpstr>1.1 Corporate finance and financial manager </vt:lpstr>
      <vt:lpstr>PowerPoint Presentation</vt:lpstr>
      <vt:lpstr>PowerPoint Presentation</vt:lpstr>
      <vt:lpstr>1.2 forms of business organization</vt:lpstr>
      <vt:lpstr>PowerPoint Presentation</vt:lpstr>
      <vt:lpstr>PowerPoint Presentation</vt:lpstr>
      <vt:lpstr>PowerPoint Presentation</vt:lpstr>
      <vt:lpstr>1.3 The goal of financial management</vt:lpstr>
      <vt:lpstr>review</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corporat finance</dc:title>
  <dc:creator>Noha Daghestani</dc:creator>
  <cp:lastModifiedBy>Noha</cp:lastModifiedBy>
  <cp:revision>26</cp:revision>
  <dcterms:created xsi:type="dcterms:W3CDTF">2016-01-21T04:06:46Z</dcterms:created>
  <dcterms:modified xsi:type="dcterms:W3CDTF">2017-02-08T17:00:09Z</dcterms:modified>
</cp:coreProperties>
</file>