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56" r:id="rId2"/>
    <p:sldId id="285" r:id="rId3"/>
    <p:sldId id="263" r:id="rId4"/>
    <p:sldId id="286" r:id="rId5"/>
    <p:sldId id="287" r:id="rId6"/>
    <p:sldId id="264" r:id="rId7"/>
    <p:sldId id="288" r:id="rId8"/>
    <p:sldId id="289" r:id="rId9"/>
    <p:sldId id="290" r:id="rId10"/>
    <p:sldId id="291" r:id="rId11"/>
    <p:sldId id="267" r:id="rId12"/>
    <p:sldId id="292" r:id="rId13"/>
    <p:sldId id="268" r:id="rId14"/>
    <p:sldId id="294" r:id="rId15"/>
    <p:sldId id="293" r:id="rId16"/>
    <p:sldId id="269" r:id="rId17"/>
    <p:sldId id="270" r:id="rId18"/>
    <p:sldId id="295" r:id="rId19"/>
    <p:sldId id="296" r:id="rId20"/>
    <p:sldId id="271" r:id="rId21"/>
    <p:sldId id="297" r:id="rId22"/>
    <p:sldId id="298" r:id="rId23"/>
    <p:sldId id="299" r:id="rId24"/>
    <p:sldId id="300" r:id="rId25"/>
    <p:sldId id="301" r:id="rId26"/>
    <p:sldId id="273" r:id="rId27"/>
    <p:sldId id="304" r:id="rId28"/>
    <p:sldId id="303" r:id="rId29"/>
    <p:sldId id="305" r:id="rId30"/>
    <p:sldId id="306" r:id="rId31"/>
    <p:sldId id="307" r:id="rId32"/>
    <p:sldId id="308" r:id="rId33"/>
    <p:sldId id="309" r:id="rId34"/>
    <p:sldId id="310" r:id="rId35"/>
    <p:sldId id="311" r:id="rId36"/>
    <p:sldId id="312" r:id="rId37"/>
    <p:sldId id="313" r:id="rId38"/>
    <p:sldId id="278" r:id="rId39"/>
    <p:sldId id="279" r:id="rId40"/>
    <p:sldId id="315" r:id="rId41"/>
    <p:sldId id="316" r:id="rId42"/>
    <p:sldId id="282"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6311B"/>
    <a:srgbClr val="663300"/>
    <a:srgbClr val="003399"/>
    <a:srgbClr val="CC0000"/>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p:scale>
          <a:sx n="107" d="100"/>
          <a:sy n="107"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1</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r>
              <a:rPr lang="en-US" smtClean="0"/>
              <a:t>Add By:DR.Heyam Al Mousa</a:t>
            </a: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6">
            <a:extLst>
              <a:ext uri="{28A0092B-C50C-407E-A947-70E740481C1C}">
                <a14:useLocalDpi xmlns:a14="http://schemas.microsoft.com/office/drawing/2010/main" val="0"/>
              </a:ext>
            </a:extLst>
          </a:blip>
          <a:srcRect r="88396"/>
          <a:stretch>
            <a:fillRect/>
          </a:stretch>
        </p:blipFill>
        <p:spPr bwMode="auto">
          <a:xfrm>
            <a:off x="0" y="0"/>
            <a:ext cx="10610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Lst>
  <p:hf sldNum="0" hd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Marketing in Today’s Economy</a:t>
            </a:r>
            <a:endParaRPr lang="en-US" dirty="0"/>
          </a:p>
        </p:txBody>
      </p:sp>
      <p:sp>
        <p:nvSpPr>
          <p:cNvPr id="3" name="Footer Placeholder 2"/>
          <p:cNvSpPr>
            <a:spLocks noGrp="1"/>
          </p:cNvSpPr>
          <p:nvPr>
            <p:ph type="ftr" sz="quarter" idx="11"/>
          </p:nvPr>
        </p:nvSpPr>
        <p:spPr>
          <a:xfrm>
            <a:off x="2832848" y="5398745"/>
            <a:ext cx="6557682" cy="215444"/>
          </a:xfrm>
        </p:spPr>
        <p:txBody>
          <a:bodyPr/>
          <a:lstStyle/>
          <a:p>
            <a:pPr>
              <a:defRPr/>
            </a:pPr>
            <a:r>
              <a:rPr lang="en-US" sz="1400" b="1" smtClean="0"/>
              <a:t>Add By:DR.Heyam Al Mousa</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9624"/>
            <a:ext cx="7693029" cy="5626789"/>
          </a:xfrm>
        </p:spPr>
        <p:txBody>
          <a:bodyPr/>
          <a:lstStyle/>
          <a:p>
            <a:pPr>
              <a:buNone/>
            </a:pPr>
            <a:r>
              <a:rPr lang="en-US" sz="3200" b="1" i="1" smtClean="0">
                <a:solidFill>
                  <a:srgbClr val="FF00FF"/>
                </a:solidFill>
              </a:rPr>
              <a:t>7-Unclear Legal Jurisdiction</a:t>
            </a:r>
            <a:r>
              <a:rPr lang="en-US" sz="3200" b="1" smtClean="0">
                <a:solidFill>
                  <a:srgbClr val="FF00FF"/>
                </a:solidFill>
              </a:rPr>
              <a:t>: </a:t>
            </a:r>
          </a:p>
          <a:p>
            <a:pPr>
              <a:buNone/>
            </a:pPr>
            <a:r>
              <a:rPr lang="en-US" smtClean="0"/>
              <a:t>-A final issue concerns the conflicting perspectives over legal jurisdiction when a company does business in more than one country. Another important issue involves the collection of sales tax for online transactions.</a:t>
            </a:r>
          </a:p>
          <a:p>
            <a:pPr>
              <a:buNone/>
            </a:pPr>
            <a:endParaRPr lang="en-US" smtClean="0"/>
          </a:p>
          <a:p>
            <a:r>
              <a:rPr lang="en-US" smtClean="0"/>
              <a:t>Although the full effect of these changes will not be recognized for some time, circumstances have forced businesses to move ahead by adjusting their marketing activities at both the strategic and tactical levels.</a:t>
            </a:r>
          </a:p>
          <a:p>
            <a:pPr>
              <a:buNone/>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1311274" y="1295400"/>
            <a:ext cx="7693029" cy="4681013"/>
          </a:xfrm>
        </p:spPr>
        <p:txBody>
          <a:bodyPr/>
          <a:lstStyle/>
          <a:p>
            <a:pPr eaLnBrk="1" hangingPunct="1"/>
            <a:r>
              <a:rPr lang="en-US" smtClean="0"/>
              <a:t>Many people, especially those not employed in marketing, see marketing as a function of business. Other individuals, particularly those working in marketing jobs, tend to see marketing as a process of managing the flow of products from the point of conception to the point of consumption.</a:t>
            </a:r>
          </a:p>
          <a:p>
            <a:pPr eaLnBrk="1" hangingPunct="1">
              <a:buNone/>
            </a:pPr>
            <a:endParaRPr lang="en-US" dirty="0" smtClean="0">
              <a:ln>
                <a:noFill/>
              </a:ln>
              <a:latin typeface="Rockwell" charset="0"/>
              <a:ea typeface="ＭＳ Ｐゴシック" charset="0"/>
              <a:cs typeface="ＭＳ Ｐゴシック" charset="0"/>
            </a:endParaRPr>
          </a:p>
          <a:p>
            <a:pPr eaLnBrk="1" hangingPunct="1"/>
            <a:r>
              <a:rPr lang="en-US" b="1" dirty="0" smtClean="0">
                <a:ln>
                  <a:noFill/>
                </a:ln>
                <a:solidFill>
                  <a:srgbClr val="7030A0"/>
                </a:solidFill>
                <a:latin typeface="Rockwell" charset="0"/>
                <a:ea typeface="ＭＳ Ｐゴシック" charset="0"/>
                <a:cs typeface="ＭＳ Ｐゴシック" charset="0"/>
              </a:rPr>
              <a:t>Marketing </a:t>
            </a:r>
            <a:r>
              <a:rPr lang="en-US" b="1" dirty="0">
                <a:ln>
                  <a:noFill/>
                </a:ln>
                <a:solidFill>
                  <a:srgbClr val="7030A0"/>
                </a:solidFill>
                <a:latin typeface="Rockwell" charset="0"/>
                <a:ea typeface="ＭＳ Ｐゴシック" charset="0"/>
                <a:cs typeface="ＭＳ Ｐゴシック" charset="0"/>
              </a:rPr>
              <a:t>(2005 AMA definition)</a:t>
            </a:r>
          </a:p>
          <a:p>
            <a:pPr lvl="1" eaLnBrk="1" hangingPunct="1"/>
            <a:r>
              <a:rPr lang="ja-JP" altLang="en-US" dirty="0">
                <a:ln>
                  <a:noFill/>
                </a:ln>
                <a:latin typeface="Rockwell" charset="0"/>
                <a:ea typeface="ＭＳ Ｐゴシック" charset="0"/>
              </a:rPr>
              <a:t>“</a:t>
            </a:r>
            <a:r>
              <a:rPr lang="en-US" dirty="0">
                <a:ln>
                  <a:noFill/>
                </a:ln>
                <a:latin typeface="Rockwell" charset="0"/>
                <a:ea typeface="ＭＳ Ｐゴシック" charset="0"/>
              </a:rPr>
              <a:t>… an organizational function and a set of business processes for creating, communicating, and delivering value to customers and for managing customer relationships in ways that benefit the organization and its </a:t>
            </a:r>
            <a:r>
              <a:rPr lang="en-US">
                <a:ln>
                  <a:noFill/>
                </a:ln>
                <a:latin typeface="Rockwell" charset="0"/>
                <a:ea typeface="ＭＳ Ｐゴシック" charset="0"/>
              </a:rPr>
              <a:t>stakeholders</a:t>
            </a:r>
            <a:r>
              <a:rPr lang="en-US" smtClean="0">
                <a:ln>
                  <a:noFill/>
                </a:ln>
                <a:latin typeface="Rockwell" charset="0"/>
                <a:ea typeface="ＭＳ Ｐゴシック" charset="0"/>
              </a:rPr>
              <a:t>.”</a:t>
            </a:r>
          </a:p>
          <a:p>
            <a:pPr lvl="1" eaLnBrk="1" hangingPunct="1">
              <a:buNone/>
            </a:pPr>
            <a:endParaRPr lang="en-US" smtClean="0">
              <a:ln>
                <a:noFill/>
              </a:ln>
              <a:latin typeface="Rockwell" charset="0"/>
              <a:ea typeface="ＭＳ Ｐゴシック" charset="0"/>
            </a:endParaRPr>
          </a:p>
          <a:p>
            <a:pPr lvl="1" eaLnBrk="1" hangingPunct="1">
              <a:buNone/>
            </a:pPr>
            <a:endParaRPr lang="en-US" dirty="0">
              <a:ln>
                <a:noFill/>
              </a:ln>
              <a:latin typeface="Rockwell" charset="0"/>
              <a:ea typeface="ＭＳ Ｐゴシック" charset="0"/>
            </a:endParaRPr>
          </a:p>
          <a:p>
            <a:pPr eaLnBrk="1" hangingPunct="1">
              <a:buNone/>
            </a:pP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algn="ctr" eaLnBrk="1" hangingPunct="1"/>
            <a:r>
              <a:rPr lang="en-US" b="1" dirty="0">
                <a:ln>
                  <a:noFill/>
                </a:ln>
                <a:solidFill>
                  <a:srgbClr val="FF0000"/>
                </a:solidFill>
                <a:effectLst/>
                <a:latin typeface="Rockwell" charset="0"/>
                <a:ea typeface="ＭＳ Ｐゴシック" charset="0"/>
                <a:cs typeface="ＭＳ Ｐゴシック" charset="0"/>
              </a:rPr>
              <a:t>Basic Marketing Concepts:</a:t>
            </a:r>
            <a:br>
              <a:rPr lang="en-US" b="1" dirty="0">
                <a:ln>
                  <a:noFill/>
                </a:ln>
                <a:solidFill>
                  <a:srgbClr val="FF0000"/>
                </a:solidFill>
                <a:effectLst/>
                <a:latin typeface="Rockwell" charset="0"/>
                <a:ea typeface="ＭＳ Ｐゴシック" charset="0"/>
                <a:cs typeface="ＭＳ Ｐゴシック" charset="0"/>
              </a:rPr>
            </a:br>
            <a:r>
              <a:rPr lang="en-US" b="1" dirty="0">
                <a:ln>
                  <a:noFill/>
                </a:ln>
                <a:solidFill>
                  <a:srgbClr val="FF0000"/>
                </a:solidFill>
                <a:effectLst/>
                <a:latin typeface="Rockwell" charset="0"/>
                <a:ea typeface="ＭＳ Ｐゴシック" charset="0"/>
                <a:cs typeface="ＭＳ Ｐゴシック" charset="0"/>
              </a:rPr>
              <a:t>Marketing Defined</a:t>
            </a:r>
          </a:p>
        </p:txBody>
      </p:sp>
    </p:spTree>
    <p:extLst>
      <p:ext uri="{BB962C8B-B14F-4D97-AF65-F5344CB8AC3E}">
        <p14:creationId xmlns:p14="http://schemas.microsoft.com/office/powerpoint/2010/main" val="235147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39272"/>
            <a:ext cx="7693029" cy="5537142"/>
          </a:xfrm>
        </p:spPr>
        <p:txBody>
          <a:bodyPr/>
          <a:lstStyle/>
          <a:p>
            <a:pPr eaLnBrk="1" hangingPunct="1"/>
            <a:r>
              <a:rPr lang="en-US" sz="2800" b="1" smtClean="0">
                <a:ln>
                  <a:noFill/>
                </a:ln>
                <a:solidFill>
                  <a:srgbClr val="7030A0"/>
                </a:solidFill>
                <a:latin typeface="Rockwell" charset="0"/>
                <a:ea typeface="ＭＳ Ｐゴシック" charset="0"/>
                <a:cs typeface="ＭＳ Ｐゴシック" charset="0"/>
              </a:rPr>
              <a:t>Marketing (2007 AMA definition)</a:t>
            </a:r>
          </a:p>
          <a:p>
            <a:pPr lvl="1" eaLnBrk="1" hangingPunct="1"/>
            <a:r>
              <a:rPr lang="ja-JP" altLang="en-US" sz="2400" smtClean="0">
                <a:ln>
                  <a:noFill/>
                </a:ln>
                <a:latin typeface="Rockwell" charset="0"/>
                <a:ea typeface="ＭＳ Ｐゴシック" charset="0"/>
              </a:rPr>
              <a:t>“</a:t>
            </a:r>
            <a:r>
              <a:rPr lang="en-US" sz="2400" smtClean="0">
                <a:ln>
                  <a:noFill/>
                </a:ln>
                <a:latin typeface="Rockwell" charset="0"/>
                <a:ea typeface="ＭＳ Ｐゴシック" charset="0"/>
              </a:rPr>
              <a:t>… the activity, set of institutions, and processes for creating, communicating, delivering, and exchanging offerings that have value for customers, clients, partners, and society at large.”</a:t>
            </a:r>
          </a:p>
          <a:p>
            <a:pPr lvl="1" eaLnBrk="1" hangingPunct="1"/>
            <a:endParaRPr lang="en-US" sz="2400" smtClean="0">
              <a:ln>
                <a:noFill/>
              </a:ln>
              <a:latin typeface="Rockwell" charset="0"/>
              <a:ea typeface="ＭＳ Ｐゴシック" charset="0"/>
            </a:endParaRPr>
          </a:p>
          <a:p>
            <a:pPr lvl="1" eaLnBrk="1" hangingPunct="1"/>
            <a:endParaRPr lang="en-US" sz="2400" smtClean="0">
              <a:ln>
                <a:noFill/>
              </a:ln>
              <a:latin typeface="Rockwell" charset="0"/>
              <a:ea typeface="ＭＳ Ｐゴシック" charset="0"/>
            </a:endParaRPr>
          </a:p>
          <a:p>
            <a:pPr lvl="1" eaLnBrk="1" hangingPunct="1">
              <a:buNone/>
            </a:pPr>
            <a:endParaRPr lang="en-US" sz="2400" smtClean="0">
              <a:ln>
                <a:noFill/>
              </a:ln>
              <a:latin typeface="Rockwell" charset="0"/>
              <a:ea typeface="ＭＳ Ｐゴシック" charset="0"/>
            </a:endParaRPr>
          </a:p>
          <a:p>
            <a:pPr lvl="1" eaLnBrk="1" hangingPunct="1">
              <a:buNone/>
            </a:pPr>
            <a:r>
              <a:rPr lang="en-US" sz="2400" smtClean="0"/>
              <a:t>*A final way to think about marketing relates to meeting human and social needs. This broad view links marketing with our standard of living, not only in terms of enhanced consumption and prosperity, but also in terms of society’s well being.</a:t>
            </a:r>
          </a:p>
          <a:p>
            <a:pPr lvl="1" eaLnBrk="1" hangingPunct="1">
              <a:buNone/>
            </a:pPr>
            <a:endParaRPr lang="en-US" sz="2400" smtClean="0">
              <a:ln>
                <a:noFill/>
              </a:ln>
              <a:latin typeface="Rockwell" charset="0"/>
              <a:ea typeface="ＭＳ Ｐゴシック" charset="0"/>
            </a:endParaRPr>
          </a:p>
          <a:p>
            <a:pPr>
              <a:buNone/>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753035"/>
            <a:ext cx="7693029" cy="5933515"/>
          </a:xfrm>
        </p:spPr>
        <p:txBody>
          <a:bodyPr>
            <a:normAutofit lnSpcReduction="10000"/>
          </a:bodyPr>
          <a:lstStyle/>
          <a:p>
            <a:r>
              <a:rPr lang="en-US" smtClean="0"/>
              <a:t>At its most basic level, a </a:t>
            </a:r>
            <a:r>
              <a:rPr lang="en-US" b="1" i="1" smtClean="0">
                <a:solidFill>
                  <a:srgbClr val="0070C0"/>
                </a:solidFill>
              </a:rPr>
              <a:t>market</a:t>
            </a:r>
            <a:r>
              <a:rPr lang="en-US" smtClean="0"/>
              <a:t> is a collection of buyers and sellers. We tend to think of a market as a group of individuals or institutions that have similar needs that can be met by a particular product or product category.</a:t>
            </a:r>
          </a:p>
          <a:p>
            <a:r>
              <a:rPr lang="en-US" smtClean="0"/>
              <a:t>This basic understanding of a market has not changed in a very long time. What has changed, however, is not so much the “what” but the “where” of a market; that is, the location of the buyers and sellers.</a:t>
            </a:r>
          </a:p>
          <a:p>
            <a:r>
              <a:rPr lang="en-US" b="1" smtClean="0"/>
              <a:t>Technology mediates </a:t>
            </a:r>
            <a:r>
              <a:rPr lang="en-US" smtClean="0"/>
              <a:t>some of the fastest growing markets. The term </a:t>
            </a:r>
            <a:r>
              <a:rPr lang="en-US" b="1" i="1" smtClean="0">
                <a:solidFill>
                  <a:srgbClr val="0070C0"/>
                </a:solidFill>
              </a:rPr>
              <a:t>marketspace</a:t>
            </a:r>
            <a:r>
              <a:rPr lang="en-US" smtClean="0"/>
              <a:t> has been coined to describe these electronic marketplaces unbound by time or space. The shift from marketplaces to marketspaces has significant ramifications for marketers.</a:t>
            </a:r>
          </a:p>
          <a:p>
            <a:pPr eaLnBrk="1" hangingPunct="1">
              <a:lnSpc>
                <a:spcPct val="90000"/>
              </a:lnSpc>
            </a:pPr>
            <a:endParaRPr lang="en-US"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573647"/>
          </a:xfrm>
        </p:spPr>
        <p:txBody>
          <a:bodyPr>
            <a:noAutofit/>
          </a:bodyPr>
          <a:lstStyle/>
          <a:p>
            <a:pPr algn="ctr" eaLnBrk="1" hangingPunct="1"/>
            <a:r>
              <a:rPr lang="en-US" b="1" smtClean="0">
                <a:ln>
                  <a:noFill/>
                </a:ln>
                <a:solidFill>
                  <a:srgbClr val="FF00FF"/>
                </a:solidFill>
                <a:effectLst/>
                <a:latin typeface="Rockwell" charset="0"/>
                <a:ea typeface="ＭＳ Ｐゴシック" charset="0"/>
                <a:cs typeface="ＭＳ Ｐゴシック" charset="0"/>
              </a:rPr>
              <a:t>What </a:t>
            </a:r>
            <a:r>
              <a:rPr lang="en-US" b="1" dirty="0">
                <a:ln>
                  <a:noFill/>
                </a:ln>
                <a:solidFill>
                  <a:srgbClr val="FF00FF"/>
                </a:solidFill>
                <a:effectLst/>
                <a:latin typeface="Rockwell" charset="0"/>
                <a:ea typeface="ＭＳ Ｐゴシック" charset="0"/>
                <a:cs typeface="ＭＳ Ｐゴシック" charset="0"/>
              </a:rPr>
              <a:t>is a Market?</a:t>
            </a:r>
          </a:p>
        </p:txBody>
      </p:sp>
    </p:spTree>
    <p:extLst>
      <p:ext uri="{BB962C8B-B14F-4D97-AF65-F5344CB8AC3E}">
        <p14:creationId xmlns:p14="http://schemas.microsoft.com/office/powerpoint/2010/main" val="51527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95836"/>
            <a:ext cx="7693029" cy="5680578"/>
          </a:xfrm>
        </p:spPr>
        <p:txBody>
          <a:bodyPr/>
          <a:lstStyle/>
          <a:p>
            <a:r>
              <a:rPr lang="en-US" smtClean="0"/>
              <a:t>Many consumers have been slow to embrace marketspaces because they lack the human element. In these cases, the design and implementation of the online experience is a serious challenge for marketspace operators.</a:t>
            </a:r>
          </a:p>
          <a:p>
            <a:endParaRPr lang="en-US" smtClean="0"/>
          </a:p>
          <a:p>
            <a:r>
              <a:rPr lang="en-US" smtClean="0"/>
              <a:t>Another </a:t>
            </a:r>
            <a:r>
              <a:rPr lang="en-US" b="1" smtClean="0"/>
              <a:t>shift is the advent </a:t>
            </a:r>
            <a:r>
              <a:rPr lang="en-US" smtClean="0"/>
              <a:t>of </a:t>
            </a:r>
            <a:r>
              <a:rPr lang="en-US" b="1" i="1" smtClean="0">
                <a:solidFill>
                  <a:srgbClr val="0070C0"/>
                </a:solidFill>
              </a:rPr>
              <a:t>metamarkets</a:t>
            </a:r>
            <a:r>
              <a:rPr lang="en-US" smtClean="0"/>
              <a:t> (a cluster of closely related goods and services that center around a specific consumption activity) and </a:t>
            </a:r>
            <a:r>
              <a:rPr lang="en-US" i="1" smtClean="0"/>
              <a:t>metamediaries</a:t>
            </a:r>
            <a:r>
              <a:rPr lang="en-US" smtClean="0"/>
              <a:t> (a single access point where buyers can locate and contact many different sellers in the metamarket). [Exhibit 1.3]</a:t>
            </a: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64776"/>
            <a:ext cx="7693029" cy="5411637"/>
          </a:xfrm>
        </p:spPr>
        <p:txBody>
          <a:bodyPr/>
          <a:lstStyle/>
          <a:p>
            <a:pPr eaLnBrk="1" hangingPunct="1">
              <a:lnSpc>
                <a:spcPct val="90000"/>
              </a:lnSpc>
            </a:pPr>
            <a:r>
              <a:rPr lang="en-US" b="1" smtClean="0">
                <a:ln>
                  <a:noFill/>
                </a:ln>
                <a:solidFill>
                  <a:srgbClr val="86311B"/>
                </a:solidFill>
                <a:latin typeface="Rockwell" charset="0"/>
                <a:ea typeface="ＭＳ Ｐゴシック" charset="0"/>
                <a:cs typeface="ＭＳ Ｐゴシック" charset="0"/>
              </a:rPr>
              <a:t>Market</a:t>
            </a:r>
          </a:p>
          <a:p>
            <a:pPr lvl="1" eaLnBrk="1" hangingPunct="1">
              <a:lnSpc>
                <a:spcPct val="90000"/>
              </a:lnSpc>
            </a:pPr>
            <a:r>
              <a:rPr lang="en-US" smtClean="0">
                <a:ln>
                  <a:noFill/>
                </a:ln>
                <a:latin typeface="Rockwell" charset="0"/>
                <a:ea typeface="ＭＳ Ｐゴシック" charset="0"/>
              </a:rPr>
              <a:t>A collection of buyers and sellers; a group of individuals or institutions that have similar needs</a:t>
            </a:r>
          </a:p>
          <a:p>
            <a:pPr eaLnBrk="1" hangingPunct="1">
              <a:lnSpc>
                <a:spcPct val="90000"/>
              </a:lnSpc>
            </a:pPr>
            <a:r>
              <a:rPr lang="en-US" b="1" smtClean="0">
                <a:ln>
                  <a:noFill/>
                </a:ln>
                <a:solidFill>
                  <a:srgbClr val="86311B"/>
                </a:solidFill>
                <a:latin typeface="Rockwell" charset="0"/>
                <a:ea typeface="ＭＳ Ｐゴシック" charset="0"/>
                <a:cs typeface="ＭＳ Ｐゴシック" charset="0"/>
              </a:rPr>
              <a:t>Marketspace</a:t>
            </a:r>
          </a:p>
          <a:p>
            <a:pPr lvl="1" eaLnBrk="1" hangingPunct="1">
              <a:lnSpc>
                <a:spcPct val="90000"/>
              </a:lnSpc>
            </a:pPr>
            <a:r>
              <a:rPr lang="en-US" smtClean="0">
                <a:ln>
                  <a:noFill/>
                </a:ln>
                <a:latin typeface="Rockwell" charset="0"/>
                <a:ea typeface="ＭＳ Ｐゴシック" charset="0"/>
              </a:rPr>
              <a:t>Electronic marketplaces unbound by time or space</a:t>
            </a:r>
          </a:p>
          <a:p>
            <a:pPr eaLnBrk="1" hangingPunct="1">
              <a:lnSpc>
                <a:spcPct val="90000"/>
              </a:lnSpc>
            </a:pPr>
            <a:r>
              <a:rPr lang="en-US" b="1" smtClean="0">
                <a:ln>
                  <a:noFill/>
                </a:ln>
                <a:solidFill>
                  <a:srgbClr val="86311B"/>
                </a:solidFill>
                <a:latin typeface="Rockwell" charset="0"/>
                <a:ea typeface="ＭＳ Ｐゴシック" charset="0"/>
                <a:cs typeface="ＭＳ Ｐゴシック" charset="0"/>
              </a:rPr>
              <a:t>Metamarket</a:t>
            </a:r>
          </a:p>
          <a:p>
            <a:pPr lvl="1" eaLnBrk="1" hangingPunct="1">
              <a:lnSpc>
                <a:spcPct val="90000"/>
              </a:lnSpc>
            </a:pPr>
            <a:r>
              <a:rPr lang="en-US" smtClean="0">
                <a:ln>
                  <a:noFill/>
                </a:ln>
                <a:latin typeface="Rockwell" charset="0"/>
                <a:ea typeface="ＭＳ Ｐゴシック" charset="0"/>
              </a:rPr>
              <a:t>A cluster of closely related goods and services that center around a specific consumption activity</a:t>
            </a:r>
          </a:p>
          <a:p>
            <a:pPr eaLnBrk="1" hangingPunct="1">
              <a:lnSpc>
                <a:spcPct val="90000"/>
              </a:lnSpc>
            </a:pPr>
            <a:r>
              <a:rPr lang="en-US" b="1" smtClean="0">
                <a:ln>
                  <a:noFill/>
                </a:ln>
                <a:solidFill>
                  <a:srgbClr val="86311B"/>
                </a:solidFill>
                <a:latin typeface="Rockwell" charset="0"/>
                <a:ea typeface="ＭＳ Ｐゴシック" charset="0"/>
                <a:cs typeface="ＭＳ Ｐゴシック" charset="0"/>
              </a:rPr>
              <a:t>Metamediary</a:t>
            </a:r>
          </a:p>
          <a:p>
            <a:pPr lvl="1" eaLnBrk="1" hangingPunct="1">
              <a:lnSpc>
                <a:spcPct val="90000"/>
              </a:lnSpc>
            </a:pPr>
            <a:r>
              <a:rPr lang="en-US" smtClean="0">
                <a:ln>
                  <a:noFill/>
                </a:ln>
                <a:latin typeface="Rockwell" charset="0"/>
                <a:ea typeface="ＭＳ Ｐゴシック" charset="0"/>
              </a:rPr>
              <a:t>Provides a single access point where buyers can locate and contact many different sellers in the metamarket</a:t>
            </a: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Common Metamarkets and Participants (Exhibit 1.3)</a:t>
            </a:r>
          </a:p>
        </p:txBody>
      </p:sp>
      <p:pic>
        <p:nvPicPr>
          <p:cNvPr id="3074" name="Picture 2"/>
          <p:cNvPicPr>
            <a:picLocks noChangeAspect="1" noChangeArrowheads="1"/>
          </p:cNvPicPr>
          <p:nvPr/>
        </p:nvPicPr>
        <p:blipFill>
          <a:blip r:embed="rId2"/>
          <a:srcRect/>
          <a:stretch>
            <a:fillRect/>
          </a:stretch>
        </p:blipFill>
        <p:spPr bwMode="auto">
          <a:xfrm>
            <a:off x="1302808" y="1775690"/>
            <a:ext cx="7432500" cy="4366491"/>
          </a:xfrm>
          <a:prstGeom prst="rect">
            <a:avLst/>
          </a:prstGeom>
          <a:noFill/>
          <a:ln w="9525">
            <a:noFill/>
            <a:miter lim="800000"/>
            <a:headEnd/>
            <a:tailEnd/>
          </a:ln>
          <a:effectLst/>
        </p:spPr>
      </p:pic>
    </p:spTree>
    <p:extLst>
      <p:ext uri="{BB962C8B-B14F-4D97-AF65-F5344CB8AC3E}">
        <p14:creationId xmlns:p14="http://schemas.microsoft.com/office/powerpoint/2010/main" val="1002329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1"/>
          </p:nvPr>
        </p:nvSpPr>
        <p:spPr>
          <a:xfrm>
            <a:off x="1311274" y="806824"/>
            <a:ext cx="7693029" cy="5169589"/>
          </a:xfrm>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b="1" dirty="0" smtClean="0">
                <a:ln>
                  <a:noFill/>
                </a:ln>
                <a:latin typeface="Rockwell" charset="0"/>
                <a:ea typeface="ＭＳ Ｐゴシック" charset="0"/>
                <a:cs typeface="ＭＳ Ｐゴシック" charset="0"/>
              </a:rPr>
              <a:t>Exchange</a:t>
            </a:r>
            <a:endParaRPr lang="en-US" b="1"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The process of obtaining something of value by offering something in return; typically obtaining products </a:t>
            </a:r>
            <a:r>
              <a:rPr lang="en-US">
                <a:ln>
                  <a:noFill/>
                </a:ln>
                <a:latin typeface="Rockwell" charset="0"/>
                <a:ea typeface="ＭＳ Ｐゴシック" charset="0"/>
              </a:rPr>
              <a:t>for </a:t>
            </a:r>
            <a:r>
              <a:rPr lang="en-US" smtClean="0">
                <a:ln>
                  <a:noFill/>
                </a:ln>
                <a:latin typeface="Rockwell" charset="0"/>
                <a:ea typeface="ＭＳ Ｐゴシック" charset="0"/>
              </a:rPr>
              <a:t>money.</a:t>
            </a:r>
          </a:p>
          <a:p>
            <a:pPr lvl="1" eaLnBrk="1" hangingPunct="1">
              <a:buNone/>
            </a:pPr>
            <a:endParaRPr lang="en-US" dirty="0">
              <a:ln>
                <a:noFill/>
              </a:ln>
              <a:latin typeface="Rockwell" charset="0"/>
              <a:ea typeface="ＭＳ Ｐゴシック" charset="0"/>
            </a:endParaRPr>
          </a:p>
          <a:p>
            <a:pPr eaLnBrk="1" hangingPunct="1"/>
            <a:r>
              <a:rPr lang="en-US" b="1" u="sng" dirty="0">
                <a:ln>
                  <a:noFill/>
                </a:ln>
                <a:latin typeface="Rockwell" charset="0"/>
                <a:ea typeface="ＭＳ Ｐゴシック" charset="0"/>
                <a:cs typeface="ＭＳ Ｐゴシック" charset="0"/>
              </a:rPr>
              <a:t>Five Conditions </a:t>
            </a:r>
            <a:r>
              <a:rPr lang="en-US" b="1" u="sng">
                <a:ln>
                  <a:noFill/>
                </a:ln>
                <a:latin typeface="Rockwell" charset="0"/>
                <a:ea typeface="ＭＳ Ｐゴシック" charset="0"/>
                <a:cs typeface="ＭＳ Ｐゴシック" charset="0"/>
              </a:rPr>
              <a:t>of </a:t>
            </a:r>
            <a:r>
              <a:rPr lang="en-US" b="1" u="sng" smtClean="0">
                <a:ln>
                  <a:noFill/>
                </a:ln>
                <a:latin typeface="Rockwell" charset="0"/>
                <a:ea typeface="ＭＳ Ｐゴシック" charset="0"/>
                <a:cs typeface="ＭＳ Ｐゴシック" charset="0"/>
              </a:rPr>
              <a:t>Exchange :</a:t>
            </a:r>
            <a:endParaRPr lang="en-US" b="1" u="sng" dirty="0">
              <a:ln>
                <a:noFill/>
              </a:ln>
              <a:latin typeface="Rockwell" charset="0"/>
              <a:ea typeface="ＭＳ Ｐゴシック" charset="0"/>
              <a:cs typeface="ＭＳ Ｐゴシック" charset="0"/>
            </a:endParaRPr>
          </a:p>
          <a:p>
            <a:pPr lvl="1" eaLnBrk="1" hangingPunct="1">
              <a:buNone/>
            </a:pPr>
            <a:r>
              <a:rPr lang="en-US" smtClean="0">
                <a:ln>
                  <a:noFill/>
                </a:ln>
                <a:latin typeface="Rockwell" charset="0"/>
                <a:ea typeface="ＭＳ Ｐゴシック" charset="0"/>
              </a:rPr>
              <a:t>1-There </a:t>
            </a:r>
            <a:r>
              <a:rPr lang="en-US" dirty="0">
                <a:ln>
                  <a:noFill/>
                </a:ln>
                <a:latin typeface="Rockwell" charset="0"/>
                <a:ea typeface="ＭＳ Ｐゴシック" charset="0"/>
              </a:rPr>
              <a:t>must be at least two parties to the exchange.</a:t>
            </a:r>
          </a:p>
          <a:p>
            <a:pPr lvl="1" eaLnBrk="1" hangingPunct="1">
              <a:buNone/>
            </a:pPr>
            <a:r>
              <a:rPr lang="en-US" smtClean="0">
                <a:ln>
                  <a:noFill/>
                </a:ln>
                <a:latin typeface="Rockwell" charset="0"/>
                <a:ea typeface="ＭＳ Ｐゴシック" charset="0"/>
              </a:rPr>
              <a:t>2-Each </a:t>
            </a:r>
            <a:r>
              <a:rPr lang="en-US" dirty="0">
                <a:ln>
                  <a:noFill/>
                </a:ln>
                <a:latin typeface="Rockwell" charset="0"/>
                <a:ea typeface="ＭＳ Ｐゴシック" charset="0"/>
              </a:rPr>
              <a:t>party has something of value to the other party.</a:t>
            </a:r>
          </a:p>
          <a:p>
            <a:pPr lvl="1" eaLnBrk="1" hangingPunct="1">
              <a:buNone/>
            </a:pPr>
            <a:r>
              <a:rPr lang="en-US" smtClean="0">
                <a:ln>
                  <a:noFill/>
                </a:ln>
                <a:latin typeface="Rockwell" charset="0"/>
                <a:ea typeface="ＭＳ Ｐゴシック" charset="0"/>
              </a:rPr>
              <a:t>3-Each </a:t>
            </a:r>
            <a:r>
              <a:rPr lang="en-US" dirty="0">
                <a:ln>
                  <a:noFill/>
                </a:ln>
                <a:latin typeface="Rockwell" charset="0"/>
                <a:ea typeface="ＭＳ Ｐゴシック" charset="0"/>
              </a:rPr>
              <a:t>party must be capable of communication and delivery.</a:t>
            </a:r>
          </a:p>
          <a:p>
            <a:pPr lvl="1" eaLnBrk="1" hangingPunct="1">
              <a:buNone/>
            </a:pPr>
            <a:r>
              <a:rPr lang="en-US" smtClean="0">
                <a:ln>
                  <a:noFill/>
                </a:ln>
                <a:latin typeface="Rockwell" charset="0"/>
                <a:ea typeface="ＭＳ Ｐゴシック" charset="0"/>
              </a:rPr>
              <a:t>4-Each </a:t>
            </a:r>
            <a:r>
              <a:rPr lang="en-US" dirty="0">
                <a:ln>
                  <a:noFill/>
                </a:ln>
                <a:latin typeface="Rockwell" charset="0"/>
                <a:ea typeface="ＭＳ Ｐゴシック" charset="0"/>
              </a:rPr>
              <a:t>party must be free to accept or reject the exchange.</a:t>
            </a:r>
          </a:p>
          <a:p>
            <a:pPr lvl="1" eaLnBrk="1" hangingPunct="1">
              <a:buNone/>
            </a:pPr>
            <a:r>
              <a:rPr lang="en-US" smtClean="0">
                <a:ln>
                  <a:noFill/>
                </a:ln>
                <a:latin typeface="Rockwell" charset="0"/>
                <a:ea typeface="ＭＳ Ｐゴシック" charset="0"/>
              </a:rPr>
              <a:t>5-Each </a:t>
            </a:r>
            <a:r>
              <a:rPr lang="en-US" dirty="0">
                <a:ln>
                  <a:noFill/>
                </a:ln>
                <a:latin typeface="Rockwell" charset="0"/>
                <a:ea typeface="ＭＳ Ｐゴシック" charset="0"/>
              </a:rPr>
              <a:t>party believes it is desirable to exchange with the other party.</a:t>
            </a:r>
          </a:p>
        </p:txBody>
      </p:sp>
      <p:sp>
        <p:nvSpPr>
          <p:cNvPr id="2" name="Title 1"/>
          <p:cNvSpPr>
            <a:spLocks noGrp="1"/>
          </p:cNvSpPr>
          <p:nvPr>
            <p:ph type="title"/>
          </p:nvPr>
        </p:nvSpPr>
        <p:spPr>
          <a:xfrm>
            <a:off x="1302808" y="179388"/>
            <a:ext cx="7556500" cy="833624"/>
          </a:xfrm>
        </p:spPr>
        <p:txBody>
          <a:bodyPr>
            <a:noAutofit/>
          </a:bodyPr>
          <a:lstStyle/>
          <a:p>
            <a:pPr algn="ctr" eaLnBrk="1" hangingPunct="1"/>
            <a:r>
              <a:rPr lang="en-US" b="1" smtClean="0">
                <a:ln>
                  <a:noFill/>
                </a:ln>
                <a:solidFill>
                  <a:srgbClr val="FF00FF"/>
                </a:solidFill>
                <a:effectLst/>
                <a:latin typeface="Rockwell" charset="0"/>
                <a:ea typeface="ＭＳ Ｐゴシック" charset="0"/>
                <a:cs typeface="ＭＳ Ｐゴシック" charset="0"/>
              </a:rPr>
              <a:t>What </a:t>
            </a:r>
            <a:r>
              <a:rPr lang="en-US" b="1" dirty="0" smtClean="0">
                <a:ln>
                  <a:noFill/>
                </a:ln>
                <a:solidFill>
                  <a:srgbClr val="FF00FF"/>
                </a:solidFill>
                <a:effectLst/>
                <a:latin typeface="Rockwell" charset="0"/>
                <a:ea typeface="ＭＳ Ｐゴシック" charset="0"/>
                <a:cs typeface="ＭＳ Ｐゴシック" charset="0"/>
              </a:rPr>
              <a:t>Is </a:t>
            </a:r>
            <a:r>
              <a:rPr lang="en-US" b="1" dirty="0">
                <a:ln>
                  <a:noFill/>
                </a:ln>
                <a:solidFill>
                  <a:srgbClr val="FF00FF"/>
                </a:solidFill>
                <a:effectLst/>
                <a:latin typeface="Rockwell" charset="0"/>
                <a:ea typeface="ＭＳ Ｐゴシック" charset="0"/>
                <a:cs typeface="ＭＳ Ｐゴシック" charset="0"/>
              </a:rPr>
              <a:t>Exchange?</a:t>
            </a:r>
          </a:p>
        </p:txBody>
      </p:sp>
    </p:spTree>
    <p:extLst>
      <p:ext uri="{BB962C8B-B14F-4D97-AF65-F5344CB8AC3E}">
        <p14:creationId xmlns:p14="http://schemas.microsoft.com/office/powerpoint/2010/main" val="2854839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30306"/>
            <a:ext cx="7693029" cy="5546107"/>
          </a:xfrm>
        </p:spPr>
        <p:txBody>
          <a:bodyPr/>
          <a:lstStyle/>
          <a:p>
            <a:r>
              <a:rPr lang="en-US" smtClean="0"/>
              <a:t>In today’s economy, exchange has become all too easy. Opportunities for exchange bombard us virtually everywhere we go—even in our own homes.</a:t>
            </a:r>
          </a:p>
          <a:p>
            <a:endParaRPr lang="en-US" smtClean="0"/>
          </a:p>
          <a:p>
            <a:pPr>
              <a:buNone/>
            </a:pPr>
            <a:endParaRPr lang="en-US" smtClean="0"/>
          </a:p>
          <a:p>
            <a:r>
              <a:rPr lang="en-US" smtClean="0"/>
              <a:t>The ease with which exchange can occur today presents a problem in that individuals who do not have the authority to exchange can still complete transactions.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The primary focus of marketing is the customer and how the organization can design and deliver products that meet customers’ needs.</a:t>
            </a:r>
          </a:p>
          <a:p>
            <a:pPr>
              <a:buNone/>
            </a:pPr>
            <a:endParaRPr lang="en-US" smtClean="0"/>
          </a:p>
          <a:p>
            <a:r>
              <a:rPr lang="en-US" smtClean="0"/>
              <a:t>A</a:t>
            </a:r>
            <a:r>
              <a:rPr lang="en-US" b="1" smtClean="0">
                <a:solidFill>
                  <a:srgbClr val="86311B"/>
                </a:solidFill>
              </a:rPr>
              <a:t> </a:t>
            </a:r>
            <a:r>
              <a:rPr lang="en-US" b="1" i="1" smtClean="0">
                <a:solidFill>
                  <a:srgbClr val="86311B"/>
                </a:solidFill>
              </a:rPr>
              <a:t>product</a:t>
            </a:r>
            <a:r>
              <a:rPr lang="en-US" b="1" smtClean="0">
                <a:solidFill>
                  <a:srgbClr val="86311B"/>
                </a:solidFill>
              </a:rPr>
              <a:t> </a:t>
            </a:r>
            <a:r>
              <a:rPr lang="en-US" smtClean="0"/>
              <a:t>is something that can be acquired via exchange to satisfy a need or a want. This definition permits us to classify a broad number of “things” as products: goods, services, ideas, information, digital products, people, places, experiences and events, real or financial property, and organizations.</a:t>
            </a:r>
          </a:p>
          <a:p>
            <a:endParaRPr lang="en-US"/>
          </a:p>
        </p:txBody>
      </p:sp>
      <p:sp>
        <p:nvSpPr>
          <p:cNvPr id="3" name="Title 2"/>
          <p:cNvSpPr>
            <a:spLocks noGrp="1"/>
          </p:cNvSpPr>
          <p:nvPr>
            <p:ph type="title"/>
          </p:nvPr>
        </p:nvSpPr>
        <p:spPr>
          <a:xfrm>
            <a:off x="1302808" y="179388"/>
            <a:ext cx="7556500" cy="770871"/>
          </a:xfrm>
        </p:spPr>
        <p:txBody>
          <a:bodyPr/>
          <a:lstStyle/>
          <a:p>
            <a:pPr algn="ctr"/>
            <a:r>
              <a:rPr lang="en-US" b="1" smtClean="0">
                <a:ln>
                  <a:noFill/>
                </a:ln>
                <a:solidFill>
                  <a:srgbClr val="FF00FF"/>
                </a:solidFill>
                <a:effectLst/>
                <a:latin typeface="Rockwell" charset="0"/>
                <a:ea typeface="ＭＳ Ｐゴシック" charset="0"/>
                <a:cs typeface="ＭＳ Ｐゴシック" charset="0"/>
              </a:rPr>
              <a:t>What Is a Product?</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96472"/>
            <a:ext cx="7693029" cy="5079942"/>
          </a:xfrm>
        </p:spPr>
        <p:txBody>
          <a:bodyPr/>
          <a:lstStyle/>
          <a:p>
            <a:pPr eaLnBrk="1" hangingPunct="1"/>
            <a:r>
              <a:rPr lang="en-US" b="1" smtClean="0">
                <a:ln>
                  <a:noFill/>
                </a:ln>
                <a:ea typeface="ＭＳ Ｐゴシック" charset="0"/>
                <a:cs typeface="Aharoni" pitchFamily="2" charset="-79"/>
              </a:rPr>
              <a:t>Commoditization</a:t>
            </a:r>
          </a:p>
          <a:p>
            <a:pPr lvl="1" eaLnBrk="1" hangingPunct="1"/>
            <a:r>
              <a:rPr lang="en-US" smtClean="0">
                <a:ln>
                  <a:noFill/>
                </a:ln>
                <a:latin typeface="+mn-lt"/>
                <a:ea typeface="ＭＳ Ｐゴシック" charset="0"/>
                <a:cs typeface="Aharoni" pitchFamily="2" charset="-79"/>
              </a:rPr>
              <a:t>A consequence of mature industries, where slowing innovation, extensive product assortment, excess supply, and frugal consumers force margins to the floor.</a:t>
            </a:r>
            <a:endParaRPr lang="en-US" sz="1600" smtClean="0">
              <a:latin typeface="+mn-lt"/>
              <a:cs typeface="Aharoni" pitchFamily="2" charset="-79"/>
            </a:endParaRPr>
          </a:p>
          <a:p>
            <a:pPr lvl="0"/>
            <a:r>
              <a:rPr lang="en-US" sz="1600" smtClean="0">
                <a:cs typeface="Aharoni" pitchFamily="2" charset="-79"/>
              </a:rPr>
              <a:t>All organizations—both for-profit and nonprofit—require effective planning and a sound marketing strategy to achieve their goals and objectives. Without these vital efforts, organizations will not be able to satisfy the needs and wants of their customers or other stakeholders.</a:t>
            </a:r>
          </a:p>
          <a:p>
            <a:r>
              <a:rPr lang="en-US" sz="1600" smtClean="0">
                <a:cs typeface="Aharoni" pitchFamily="2" charset="-79"/>
              </a:rPr>
              <a:t>Organizations use sound marketing strategy to leverage their strengths and capitalize on opportunities that exist in the market. Every organization develops and implements marketing strategies.</a:t>
            </a:r>
          </a:p>
          <a:p>
            <a:r>
              <a:rPr lang="en-US" sz="1600" smtClean="0">
                <a:cs typeface="Aharoni" pitchFamily="2" charset="-79"/>
              </a:rPr>
              <a:t>This chapter will review some of the major challenges and opportunities that exist in planning marketing strategy in today’s economy. It will also review the nature and scope of major marketing activities and decisions that occur throughout the planning process. Finally, the chapter looks at some of the major challenges involved in developing marketing strategy.</a:t>
            </a:r>
            <a:endParaRPr lang="en-US" sz="1600">
              <a:cs typeface="Aharoni" pitchFamily="2" charset="-79"/>
            </a:endParaRPr>
          </a:p>
        </p:txBody>
      </p:sp>
      <p:sp>
        <p:nvSpPr>
          <p:cNvPr id="3" name="Title 2"/>
          <p:cNvSpPr>
            <a:spLocks noGrp="1"/>
          </p:cNvSpPr>
          <p:nvPr>
            <p:ph type="title"/>
          </p:nvPr>
        </p:nvSpPr>
        <p:spPr>
          <a:xfrm>
            <a:off x="1302808" y="179388"/>
            <a:ext cx="7556500" cy="717083"/>
          </a:xfrm>
        </p:spPr>
        <p:txBody>
          <a:bodyPr/>
          <a:lstStyle/>
          <a:p>
            <a:r>
              <a:rPr lang="en-US" b="1" smtClean="0">
                <a:ln>
                  <a:noFill/>
                </a:ln>
                <a:solidFill>
                  <a:srgbClr val="FF0000"/>
                </a:solidFill>
                <a:effectLst/>
                <a:latin typeface="Rockwell" charset="0"/>
                <a:ea typeface="ＭＳ Ｐゴシック" charset="0"/>
                <a:cs typeface="ＭＳ Ｐゴシック" charset="0"/>
              </a:rPr>
              <a:t>Introduction</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4"/>
          <p:cNvSpPr>
            <a:spLocks noGrp="1"/>
          </p:cNvSpPr>
          <p:nvPr>
            <p:ph idx="1"/>
          </p:nvPr>
        </p:nvSpPr>
        <p:spPr>
          <a:xfrm>
            <a:off x="1311274" y="842682"/>
            <a:ext cx="7693029" cy="5133731"/>
          </a:xfrm>
        </p:spPr>
        <p:txBody>
          <a:bodyPr/>
          <a:lstStyle/>
          <a:p>
            <a:pPr eaLnBrk="1" hangingPunct="1">
              <a:buNone/>
            </a:pPr>
            <a:endParaRPr lang="en-US" smtClean="0">
              <a:ln>
                <a:noFill/>
              </a:ln>
              <a:latin typeface="Rockwell" charset="0"/>
              <a:ea typeface="ＭＳ Ｐゴシック" charset="0"/>
              <a:cs typeface="ＭＳ Ｐゴシック" charset="0"/>
            </a:endParaRPr>
          </a:p>
          <a:p>
            <a:pPr eaLnBrk="1" hangingPunct="1"/>
            <a:r>
              <a:rPr lang="en-US" smtClean="0">
                <a:ln>
                  <a:noFill/>
                </a:ln>
                <a:latin typeface="Rockwell" charset="0"/>
                <a:ea typeface="ＭＳ Ｐゴシック" charset="0"/>
                <a:cs typeface="ＭＳ Ｐゴシック" charset="0"/>
              </a:rPr>
              <a:t>Examples </a:t>
            </a:r>
            <a:r>
              <a:rPr lang="en-US" dirty="0">
                <a:ln>
                  <a:noFill/>
                </a:ln>
                <a:latin typeface="Rockwell" charset="0"/>
                <a:ea typeface="ＭＳ Ｐゴシック" charset="0"/>
                <a:cs typeface="ＭＳ Ｐゴシック" charset="0"/>
              </a:rPr>
              <a:t>of Products</a:t>
            </a:r>
          </a:p>
          <a:p>
            <a:pPr lvl="1" eaLnBrk="1" hangingPunct="1"/>
            <a:r>
              <a:rPr lang="en-US" dirty="0">
                <a:ln>
                  <a:noFill/>
                </a:ln>
                <a:latin typeface="Rockwell" charset="0"/>
                <a:ea typeface="ＭＳ Ｐゴシック" charset="0"/>
              </a:rPr>
              <a:t>Goods</a:t>
            </a:r>
          </a:p>
          <a:p>
            <a:pPr lvl="1" eaLnBrk="1" hangingPunct="1"/>
            <a:r>
              <a:rPr lang="en-US" dirty="0">
                <a:ln>
                  <a:noFill/>
                </a:ln>
                <a:latin typeface="Rockwell" charset="0"/>
                <a:ea typeface="ＭＳ Ｐゴシック" charset="0"/>
              </a:rPr>
              <a:t>Services</a:t>
            </a:r>
          </a:p>
          <a:p>
            <a:pPr lvl="1" eaLnBrk="1" hangingPunct="1"/>
            <a:r>
              <a:rPr lang="en-US" dirty="0">
                <a:ln>
                  <a:noFill/>
                </a:ln>
                <a:latin typeface="Rockwell" charset="0"/>
                <a:ea typeface="ＭＳ Ｐゴシック" charset="0"/>
              </a:rPr>
              <a:t>Ideas</a:t>
            </a:r>
          </a:p>
          <a:p>
            <a:pPr lvl="1" eaLnBrk="1" hangingPunct="1"/>
            <a:r>
              <a:rPr lang="en-US" dirty="0">
                <a:ln>
                  <a:noFill/>
                </a:ln>
                <a:latin typeface="Rockwell" charset="0"/>
                <a:ea typeface="ＭＳ Ｐゴシック" charset="0"/>
              </a:rPr>
              <a:t>Information</a:t>
            </a:r>
          </a:p>
          <a:p>
            <a:pPr lvl="1" eaLnBrk="1" hangingPunct="1"/>
            <a:r>
              <a:rPr lang="en-US" dirty="0">
                <a:ln>
                  <a:noFill/>
                </a:ln>
                <a:latin typeface="Rockwell" charset="0"/>
                <a:ea typeface="ＭＳ Ｐゴシック" charset="0"/>
              </a:rPr>
              <a:t>Digital products</a:t>
            </a:r>
          </a:p>
        </p:txBody>
      </p:sp>
      <p:sp>
        <p:nvSpPr>
          <p:cNvPr id="2" name="Title 1"/>
          <p:cNvSpPr>
            <a:spLocks noGrp="1"/>
          </p:cNvSpPr>
          <p:nvPr>
            <p:ph type="title"/>
          </p:nvPr>
        </p:nvSpPr>
        <p:spPr>
          <a:xfrm>
            <a:off x="1302808" y="179388"/>
            <a:ext cx="7556500" cy="824659"/>
          </a:xfrm>
        </p:spPr>
        <p:txBody>
          <a:bodyPr>
            <a:noAutofit/>
          </a:bodyPr>
          <a:lstStyle/>
          <a:p>
            <a:pPr algn="ctr" eaLnBrk="1" hangingPunct="1"/>
            <a:r>
              <a:rPr lang="en-US" b="1" smtClean="0">
                <a:ln>
                  <a:noFill/>
                </a:ln>
                <a:solidFill>
                  <a:srgbClr val="FF00FF"/>
                </a:solidFill>
                <a:effectLst/>
                <a:latin typeface="Rockwell" charset="0"/>
                <a:ea typeface="ＭＳ Ｐゴシック" charset="0"/>
                <a:cs typeface="ＭＳ Ｐゴシック" charset="0"/>
              </a:rPr>
              <a:t>What </a:t>
            </a:r>
            <a:r>
              <a:rPr lang="en-US" b="1" dirty="0" smtClean="0">
                <a:ln>
                  <a:noFill/>
                </a:ln>
                <a:solidFill>
                  <a:srgbClr val="FF00FF"/>
                </a:solidFill>
                <a:effectLst/>
                <a:latin typeface="Rockwell" charset="0"/>
                <a:ea typeface="ＭＳ Ｐゴシック" charset="0"/>
                <a:cs typeface="ＭＳ Ｐゴシック" charset="0"/>
              </a:rPr>
              <a:t>Is </a:t>
            </a:r>
            <a:r>
              <a:rPr lang="en-US" b="1" dirty="0">
                <a:ln>
                  <a:noFill/>
                </a:ln>
                <a:solidFill>
                  <a:srgbClr val="FF00FF"/>
                </a:solidFill>
                <a:effectLst/>
                <a:latin typeface="Rockwell" charset="0"/>
                <a:ea typeface="ＭＳ Ｐゴシック" charset="0"/>
                <a:cs typeface="ＭＳ Ｐゴシック" charset="0"/>
              </a:rPr>
              <a:t>a Product?</a:t>
            </a:r>
          </a:p>
        </p:txBody>
      </p:sp>
      <p:sp>
        <p:nvSpPr>
          <p:cNvPr id="6" name="Content Placeholder 4"/>
          <p:cNvSpPr txBox="1">
            <a:spLocks/>
          </p:cNvSpPr>
          <p:nvPr/>
        </p:nvSpPr>
        <p:spPr>
          <a:xfrm>
            <a:off x="1302808" y="3801034"/>
            <a:ext cx="6172402" cy="1991975"/>
          </a:xfrm>
          <a:prstGeom prst="rect">
            <a:avLst/>
          </a:prstGeom>
        </p:spPr>
        <p:txBody>
          <a:bodyPr>
            <a:norm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People</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Places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Experiences and events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Real or financial property</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Organizations</a:t>
            </a:r>
          </a:p>
        </p:txBody>
      </p:sp>
    </p:spTree>
    <p:extLst>
      <p:ext uri="{BB962C8B-B14F-4D97-AF65-F5344CB8AC3E}">
        <p14:creationId xmlns:p14="http://schemas.microsoft.com/office/powerpoint/2010/main" val="224471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37882"/>
            <a:ext cx="7693029" cy="5438531"/>
          </a:xfrm>
        </p:spPr>
        <p:txBody>
          <a:bodyPr/>
          <a:lstStyle/>
          <a:p>
            <a:r>
              <a:rPr lang="en-US" b="1" smtClean="0"/>
              <a:t>Goods</a:t>
            </a:r>
            <a:r>
              <a:rPr lang="en-US" smtClean="0"/>
              <a:t>: are tangible items ranging from vanned food to fighter jets,from sports memorabilia to used clothing.</a:t>
            </a:r>
          </a:p>
          <a:p>
            <a:r>
              <a:rPr lang="en-US" b="1" smtClean="0"/>
              <a:t>Services</a:t>
            </a:r>
            <a:r>
              <a:rPr lang="en-US" smtClean="0"/>
              <a:t>: are intangible products consisting of acts or deeds directed toward people or their possessions.</a:t>
            </a:r>
          </a:p>
          <a:p>
            <a:r>
              <a:rPr lang="en-US" b="1" smtClean="0"/>
              <a:t>Ideas: </a:t>
            </a:r>
            <a:r>
              <a:rPr lang="en-US" smtClean="0"/>
              <a:t>include platforms or issues aimed at promoting a benefit for the customer.</a:t>
            </a:r>
          </a:p>
          <a:p>
            <a:r>
              <a:rPr lang="en-US" b="1" smtClean="0"/>
              <a:t>Information</a:t>
            </a:r>
            <a:r>
              <a:rPr lang="en-US" smtClean="0"/>
              <a:t>: include websites,magazine and book publishers,schools and universities,research firms,churches,and charitable organizations.</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9624"/>
            <a:ext cx="7693029" cy="5626789"/>
          </a:xfrm>
        </p:spPr>
        <p:txBody>
          <a:bodyPr/>
          <a:lstStyle/>
          <a:p>
            <a:r>
              <a:rPr lang="en-US" b="1" smtClean="0"/>
              <a:t>Digital product</a:t>
            </a:r>
            <a:r>
              <a:rPr lang="ar-KW" b="1" smtClean="0"/>
              <a:t>:  </a:t>
            </a:r>
            <a:r>
              <a:rPr lang="en-US" smtClean="0"/>
              <a:t>such as software,music,and movies are among the most profitable in our economy./</a:t>
            </a:r>
          </a:p>
          <a:p>
            <a:r>
              <a:rPr lang="en-US" b="1" smtClean="0"/>
              <a:t>People: </a:t>
            </a:r>
            <a:r>
              <a:rPr lang="en-US" smtClean="0"/>
              <a:t>the individual promotion of people,such as athletes or celebrities,is a huge business around the world.</a:t>
            </a:r>
          </a:p>
          <a:p>
            <a:r>
              <a:rPr lang="en-US" b="1" smtClean="0"/>
              <a:t>Place: </a:t>
            </a:r>
            <a:r>
              <a:rPr lang="en-US" smtClean="0"/>
              <a:t>when we think of the marketing of place,the marketing of place is quite diverse.</a:t>
            </a:r>
          </a:p>
          <a:p>
            <a:r>
              <a:rPr lang="en-US" b="1" smtClean="0"/>
              <a:t>Experiences and Events: </a:t>
            </a:r>
            <a:r>
              <a:rPr lang="en-US" smtClean="0"/>
              <a:t>marketing can bring together a combination of goods,services,ideas,informations,or people to create one-of-a-kind experiences or single events.</a:t>
            </a:r>
            <a:endParaRPr lang="en-US"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12376"/>
            <a:ext cx="7693029" cy="5564037"/>
          </a:xfrm>
        </p:spPr>
        <p:txBody>
          <a:bodyPr/>
          <a:lstStyle/>
          <a:p>
            <a:r>
              <a:rPr lang="en-US" b="1" smtClean="0"/>
              <a:t>Real or Financial Property: </a:t>
            </a:r>
            <a:r>
              <a:rPr lang="en-US" smtClean="0"/>
              <a:t>the xchange of stocks,bonds,and real estate, once marketed completely offline via real estate agents and investment companies,now occurs increasingly online.</a:t>
            </a:r>
          </a:p>
          <a:p>
            <a:r>
              <a:rPr lang="en-US" b="1" smtClean="0"/>
              <a:t>Organizations: </a:t>
            </a:r>
            <a:r>
              <a:rPr lang="en-US" smtClean="0"/>
              <a:t>virtually all organizations strive to create favorable images with the public-not noly to increase sales or inguiries,but also to generate customer goodwill.</a:t>
            </a:r>
            <a:endParaRPr lang="en-US"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546848"/>
            <a:ext cx="7693029" cy="5429566"/>
          </a:xfrm>
        </p:spPr>
        <p:txBody>
          <a:bodyPr/>
          <a:lstStyle/>
          <a:p>
            <a:r>
              <a:rPr lang="en-US" smtClean="0"/>
              <a:t>A customer’s decision to purchase one product or group of products over another is primarily a function of how well that choice will fulfill their needs and satisfy their wants.</a:t>
            </a:r>
          </a:p>
          <a:p>
            <a:endParaRPr lang="en-US" smtClean="0"/>
          </a:p>
          <a:p>
            <a:r>
              <a:rPr lang="en-US" b="1" smtClean="0">
                <a:solidFill>
                  <a:srgbClr val="003399"/>
                </a:solidFill>
              </a:rPr>
              <a:t>Customers usually seek out exchanges with marketers who offer products that are high in one or more of the five types of utility:</a:t>
            </a:r>
          </a:p>
          <a:p>
            <a:pPr>
              <a:buNone/>
            </a:pPr>
            <a:r>
              <a:rPr lang="en-US" b="1" smtClean="0">
                <a:solidFill>
                  <a:srgbClr val="663300"/>
                </a:solidFill>
              </a:rPr>
              <a:t>a)</a:t>
            </a:r>
            <a:r>
              <a:rPr lang="en-US" b="1" i="1" smtClean="0">
                <a:solidFill>
                  <a:srgbClr val="663300"/>
                </a:solidFill>
              </a:rPr>
              <a:t>Form utility</a:t>
            </a:r>
            <a:r>
              <a:rPr lang="en-US" smtClean="0"/>
              <a:t>: Products high in form utility have attributes or features that set them apart from the competition.</a:t>
            </a:r>
          </a:p>
          <a:p>
            <a:pPr>
              <a:buNone/>
            </a:pPr>
            <a:r>
              <a:rPr lang="en-US" b="1" smtClean="0">
                <a:solidFill>
                  <a:srgbClr val="663300"/>
                </a:solidFill>
              </a:rPr>
              <a:t>b)</a:t>
            </a:r>
            <a:r>
              <a:rPr lang="en-US" b="1" i="1" smtClean="0">
                <a:solidFill>
                  <a:srgbClr val="663300"/>
                </a:solidFill>
              </a:rPr>
              <a:t>Time utility</a:t>
            </a:r>
            <a:r>
              <a:rPr lang="en-US" b="1" smtClean="0">
                <a:solidFill>
                  <a:srgbClr val="663300"/>
                </a:solidFill>
              </a:rPr>
              <a:t>: </a:t>
            </a:r>
            <a:r>
              <a:rPr lang="en-US" smtClean="0"/>
              <a:t>Products high in time utility are available when customers want them.</a:t>
            </a: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04800"/>
            <a:ext cx="7693029" cy="5671613"/>
          </a:xfrm>
        </p:spPr>
        <p:txBody>
          <a:bodyPr/>
          <a:lstStyle/>
          <a:p>
            <a:r>
              <a:rPr lang="en-US" b="1" i="1" smtClean="0">
                <a:solidFill>
                  <a:srgbClr val="663300"/>
                </a:solidFill>
              </a:rPr>
              <a:t>b)Place utility</a:t>
            </a:r>
            <a:r>
              <a:rPr lang="en-US" b="1" smtClean="0">
                <a:solidFill>
                  <a:srgbClr val="663300"/>
                </a:solidFill>
              </a:rPr>
              <a:t>: </a:t>
            </a:r>
            <a:r>
              <a:rPr lang="en-US" smtClean="0"/>
              <a:t>Products high in place utility are available where customers want them, which is typically wherever the customer happens to be or where the product needs to be at that moment.</a:t>
            </a:r>
          </a:p>
          <a:p>
            <a:r>
              <a:rPr lang="en-US" b="1" smtClean="0">
                <a:solidFill>
                  <a:srgbClr val="663300"/>
                </a:solidFill>
              </a:rPr>
              <a:t>d)</a:t>
            </a:r>
            <a:r>
              <a:rPr lang="en-US" b="1" i="1" smtClean="0">
                <a:solidFill>
                  <a:srgbClr val="663300"/>
                </a:solidFill>
              </a:rPr>
              <a:t>Possession utility</a:t>
            </a:r>
            <a:r>
              <a:rPr lang="en-US" b="1" smtClean="0">
                <a:solidFill>
                  <a:srgbClr val="663300"/>
                </a:solidFill>
              </a:rPr>
              <a:t>: </a:t>
            </a:r>
            <a:r>
              <a:rPr lang="en-US" smtClean="0"/>
              <a:t>Possession utility deals with the transfer of ownership or title from marketer to customer.</a:t>
            </a:r>
          </a:p>
          <a:p>
            <a:r>
              <a:rPr lang="en-US" b="1" smtClean="0">
                <a:solidFill>
                  <a:srgbClr val="663300"/>
                </a:solidFill>
              </a:rPr>
              <a:t>e)</a:t>
            </a:r>
            <a:r>
              <a:rPr lang="en-US" b="1" i="1" smtClean="0">
                <a:solidFill>
                  <a:srgbClr val="663300"/>
                </a:solidFill>
              </a:rPr>
              <a:t>Psychological utility</a:t>
            </a:r>
            <a:r>
              <a:rPr lang="en-US" b="1" smtClean="0">
                <a:solidFill>
                  <a:srgbClr val="663300"/>
                </a:solidFill>
              </a:rPr>
              <a:t>: </a:t>
            </a:r>
            <a:r>
              <a:rPr lang="en-US" smtClean="0"/>
              <a:t>Products high in psychological utility deliver positive experiential or psychological attributes that customers find satisfying.</a:t>
            </a:r>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a:xfrm>
            <a:off x="1311274" y="1443317"/>
            <a:ext cx="7693029" cy="4878107"/>
          </a:xfrm>
        </p:spPr>
        <p:txBody>
          <a:bodyPr/>
          <a:lstStyle/>
          <a:p>
            <a:pPr eaLnBrk="1" hangingPunct="1"/>
            <a:r>
              <a:rPr lang="en-US" sz="1800" smtClean="0">
                <a:ln>
                  <a:noFill/>
                </a:ln>
                <a:solidFill>
                  <a:schemeClr val="tx1"/>
                </a:solidFill>
                <a:ea typeface="ＭＳ Ｐゴシック" charset="0"/>
                <a:cs typeface="Aharoni" pitchFamily="2" charset="-79"/>
              </a:rPr>
              <a:t>Organizations must deal with a number of activities and decisions in marketing their products to customers.</a:t>
            </a:r>
          </a:p>
          <a:p>
            <a:pPr eaLnBrk="1" hangingPunct="1"/>
            <a:r>
              <a:rPr lang="en-US" sz="1800" b="1" u="sng" smtClean="0">
                <a:ln>
                  <a:noFill/>
                </a:ln>
                <a:solidFill>
                  <a:schemeClr val="tx1"/>
                </a:solidFill>
                <a:ea typeface="ＭＳ Ｐゴシック" charset="0"/>
                <a:cs typeface="Aharoni" pitchFamily="2" charset="-79"/>
              </a:rPr>
              <a:t>Major Marketing Activities and Decisions will be focus in:</a:t>
            </a:r>
          </a:p>
          <a:p>
            <a:pPr eaLnBrk="1" hangingPunct="1">
              <a:buFont typeface="Wingdings" pitchFamily="2" charset="2"/>
              <a:buChar char="Ø"/>
            </a:pPr>
            <a:r>
              <a:rPr lang="en-US" sz="1800" smtClean="0">
                <a:solidFill>
                  <a:schemeClr val="tx1"/>
                </a:solidFill>
                <a:cs typeface="Aharoni" pitchFamily="2" charset="-79"/>
              </a:rPr>
              <a:t>Strategic Planning.</a:t>
            </a:r>
          </a:p>
          <a:p>
            <a:pPr eaLnBrk="1" hangingPunct="1">
              <a:buFont typeface="Wingdings" pitchFamily="2" charset="2"/>
              <a:buChar char="Ø"/>
            </a:pPr>
            <a:r>
              <a:rPr lang="en-US" sz="1800" smtClean="0">
                <a:solidFill>
                  <a:schemeClr val="tx1"/>
                </a:solidFill>
                <a:cs typeface="Aharoni" pitchFamily="2" charset="-79"/>
              </a:rPr>
              <a:t>Research and Analysis.</a:t>
            </a:r>
          </a:p>
          <a:p>
            <a:pPr eaLnBrk="1" hangingPunct="1">
              <a:buFont typeface="Wingdings" pitchFamily="2" charset="2"/>
              <a:buChar char="Ø"/>
            </a:pPr>
            <a:r>
              <a:rPr lang="en-US" sz="1800" smtClean="0">
                <a:solidFill>
                  <a:schemeClr val="tx1"/>
                </a:solidFill>
                <a:cs typeface="Aharoni" pitchFamily="2" charset="-79"/>
              </a:rPr>
              <a:t>Developing Competitive Advantage</a:t>
            </a:r>
          </a:p>
          <a:p>
            <a:pPr eaLnBrk="1" hangingPunct="1">
              <a:buFont typeface="Wingdings" pitchFamily="2" charset="2"/>
              <a:buChar char="Ø"/>
            </a:pPr>
            <a:r>
              <a:rPr lang="en-US" sz="1800" smtClean="0">
                <a:solidFill>
                  <a:schemeClr val="tx1"/>
                </a:solidFill>
                <a:cs typeface="Aharoni" pitchFamily="2" charset="-79"/>
              </a:rPr>
              <a:t>Marketing Strategy Decisions</a:t>
            </a:r>
          </a:p>
          <a:p>
            <a:pPr eaLnBrk="1" hangingPunct="1">
              <a:buFont typeface="Wingdings" pitchFamily="2" charset="2"/>
              <a:buChar char="Ø"/>
            </a:pPr>
            <a:r>
              <a:rPr lang="en-US" sz="1800" smtClean="0">
                <a:solidFill>
                  <a:schemeClr val="tx1"/>
                </a:solidFill>
                <a:cs typeface="Aharoni" pitchFamily="2" charset="-79"/>
              </a:rPr>
              <a:t>Social Responsibility and Ethics</a:t>
            </a:r>
          </a:p>
          <a:p>
            <a:pPr eaLnBrk="1" hangingPunct="1">
              <a:buFont typeface="Wingdings" pitchFamily="2" charset="2"/>
              <a:buChar char="Ø"/>
            </a:pPr>
            <a:r>
              <a:rPr lang="en-US" sz="1800" smtClean="0">
                <a:solidFill>
                  <a:schemeClr val="tx1"/>
                </a:solidFill>
                <a:cs typeface="Aharoni" pitchFamily="2" charset="-79"/>
              </a:rPr>
              <a:t>Implementation and Control</a:t>
            </a:r>
          </a:p>
          <a:p>
            <a:pPr eaLnBrk="1" hangingPunct="1">
              <a:buFont typeface="Wingdings" pitchFamily="2" charset="2"/>
              <a:buChar char="Ø"/>
            </a:pPr>
            <a:r>
              <a:rPr lang="en-US" sz="1800" smtClean="0">
                <a:solidFill>
                  <a:schemeClr val="tx1"/>
                </a:solidFill>
                <a:cs typeface="Aharoni" pitchFamily="2" charset="-79"/>
              </a:rPr>
              <a:t>Developing and Maintaining Customer .</a:t>
            </a:r>
          </a:p>
          <a:p>
            <a:pPr eaLnBrk="1" hangingPunct="1">
              <a:buFont typeface="Wingdings" pitchFamily="2" charset="2"/>
              <a:buChar char="Ø"/>
            </a:pPr>
            <a:endParaRPr lang="en-US" sz="1800" b="1" smtClean="0">
              <a:solidFill>
                <a:schemeClr val="tx1"/>
              </a:solidFill>
              <a:cs typeface="Aharoni" pitchFamily="2" charset="-79"/>
            </a:endParaRPr>
          </a:p>
          <a:p>
            <a:pPr eaLnBrk="1" hangingPunct="1">
              <a:buNone/>
            </a:pPr>
            <a:endParaRPr lang="en-US" sz="1800" b="1" smtClean="0">
              <a:solidFill>
                <a:schemeClr val="tx1"/>
              </a:solidFill>
              <a:cs typeface="Aharoni" pitchFamily="2" charset="-79"/>
            </a:endParaRPr>
          </a:p>
          <a:p>
            <a:pPr eaLnBrk="1" hangingPunct="1">
              <a:buNone/>
            </a:pPr>
            <a:endParaRPr lang="en-US" sz="1800" b="1" smtClean="0">
              <a:solidFill>
                <a:schemeClr val="tx1"/>
              </a:solidFill>
              <a:cs typeface="Aharoni" pitchFamily="2" charset="-79"/>
            </a:endParaRPr>
          </a:p>
          <a:p>
            <a:pPr eaLnBrk="1" hangingPunct="1">
              <a:buNone/>
            </a:pPr>
            <a:endParaRPr lang="en-US" sz="1800" b="1" dirty="0" smtClean="0">
              <a:ln>
                <a:noFill/>
              </a:ln>
              <a:solidFill>
                <a:schemeClr val="tx1"/>
              </a:solidFill>
              <a:ea typeface="ＭＳ Ｐゴシック" charset="0"/>
              <a:cs typeface="Aharoni" pitchFamily="2" charset="-79"/>
            </a:endParaRPr>
          </a:p>
        </p:txBody>
      </p:sp>
      <p:sp>
        <p:nvSpPr>
          <p:cNvPr id="2" name="Title 1"/>
          <p:cNvSpPr>
            <a:spLocks noGrp="1"/>
          </p:cNvSpPr>
          <p:nvPr>
            <p:ph type="title"/>
          </p:nvPr>
        </p:nvSpPr>
        <p:spPr>
          <a:xfrm>
            <a:off x="1302808" y="179388"/>
            <a:ext cx="7556500" cy="968094"/>
          </a:xfrm>
        </p:spPr>
        <p:txBody>
          <a:bodyPr>
            <a:noAutofit/>
          </a:bodyPr>
          <a:lstStyle/>
          <a:p>
            <a:pPr algn="ctr" eaLnBrk="1" hangingPunct="1"/>
            <a:r>
              <a:rPr lang="en-US" b="1" dirty="0">
                <a:ln>
                  <a:noFill/>
                </a:ln>
                <a:solidFill>
                  <a:srgbClr val="FF0000"/>
                </a:solidFill>
                <a:effectLst/>
                <a:latin typeface="Rockwell" charset="0"/>
                <a:ea typeface="ＭＳ Ｐゴシック" charset="0"/>
                <a:cs typeface="ＭＳ Ｐゴシック" charset="0"/>
              </a:rPr>
              <a:t>Major Marketing Activities and Decisions</a:t>
            </a:r>
          </a:p>
        </p:txBody>
      </p:sp>
    </p:spTree>
    <p:extLst>
      <p:ext uri="{BB962C8B-B14F-4D97-AF65-F5344CB8AC3E}">
        <p14:creationId xmlns:p14="http://schemas.microsoft.com/office/powerpoint/2010/main" val="3328776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87506"/>
            <a:ext cx="7693029" cy="5088907"/>
          </a:xfrm>
        </p:spPr>
        <p:txBody>
          <a:bodyPr/>
          <a:lstStyle/>
          <a:p>
            <a:r>
              <a:rPr lang="en-US" smtClean="0"/>
              <a:t>If an organization is to have any chance of reaching its goals and objectives, it must have a game plan or road map for getting there.</a:t>
            </a:r>
          </a:p>
          <a:p>
            <a:r>
              <a:rPr lang="en-US" smtClean="0"/>
              <a:t>A </a:t>
            </a:r>
            <a:r>
              <a:rPr lang="en-US" i="1" smtClean="0"/>
              <a:t>strategy </a:t>
            </a:r>
            <a:r>
              <a:rPr lang="en-US" smtClean="0"/>
              <a:t>outlines the organization’s game plan for success.</a:t>
            </a:r>
          </a:p>
          <a:p>
            <a:r>
              <a:rPr lang="en-US" i="1" smtClean="0"/>
              <a:t>Tactical planning</a:t>
            </a:r>
            <a:r>
              <a:rPr lang="en-US" smtClean="0"/>
              <a:t> concerns itself with specific markets or market segments and the development of marketing programs that will fulfill the needs of customers in those markets.</a:t>
            </a:r>
          </a:p>
          <a:p>
            <a:r>
              <a:rPr lang="en-US" smtClean="0"/>
              <a:t>The </a:t>
            </a:r>
            <a:r>
              <a:rPr lang="en-US" i="1" smtClean="0"/>
              <a:t>marketing plan</a:t>
            </a:r>
            <a:r>
              <a:rPr lang="en-US" smtClean="0"/>
              <a:t> provides the outline for how the organization will combine product, pricing, distribution, and promotion decisions to create an offering that customers will find attractive.</a:t>
            </a:r>
          </a:p>
          <a:p>
            <a:endParaRPr lang="en-US"/>
          </a:p>
        </p:txBody>
      </p:sp>
      <p:sp>
        <p:nvSpPr>
          <p:cNvPr id="3" name="Title 2"/>
          <p:cNvSpPr>
            <a:spLocks noGrp="1"/>
          </p:cNvSpPr>
          <p:nvPr>
            <p:ph type="title"/>
          </p:nvPr>
        </p:nvSpPr>
        <p:spPr>
          <a:xfrm>
            <a:off x="1302808" y="179388"/>
            <a:ext cx="7556500" cy="708118"/>
          </a:xfrm>
        </p:spPr>
        <p:txBody>
          <a:bodyPr/>
          <a:lstStyle/>
          <a:p>
            <a:r>
              <a:rPr lang="en-US" b="1" smtClean="0">
                <a:solidFill>
                  <a:srgbClr val="FF00FF"/>
                </a:solidFill>
                <a:effectLst/>
              </a:rPr>
              <a:t>1-Strategic Planning</a:t>
            </a:r>
            <a:r>
              <a:rPr lang="en-US" smtClean="0"/>
              <a:t/>
            </a:r>
            <a:br>
              <a:rPr lang="en-US" smtClean="0"/>
            </a:b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08212"/>
            <a:ext cx="7693029" cy="5268201"/>
          </a:xfrm>
        </p:spPr>
        <p:txBody>
          <a:bodyPr/>
          <a:lstStyle/>
          <a:p>
            <a:r>
              <a:rPr lang="en-US" sz="2000" smtClean="0"/>
              <a:t>Strategic planning depends on the availability and interpretation of information.</a:t>
            </a:r>
          </a:p>
          <a:p>
            <a:r>
              <a:rPr lang="en-US" sz="2000" smtClean="0"/>
              <a:t>In addition to information about customers, </a:t>
            </a:r>
            <a:r>
              <a:rPr lang="en-US" sz="2000" b="1" smtClean="0"/>
              <a:t>the organization must also have access to three other types of information and analysis:</a:t>
            </a:r>
          </a:p>
          <a:p>
            <a:pPr>
              <a:buNone/>
            </a:pPr>
            <a:r>
              <a:rPr lang="en-US" sz="2000" smtClean="0"/>
              <a:t>a)</a:t>
            </a:r>
            <a:r>
              <a:rPr lang="en-US" sz="2000" i="1" smtClean="0"/>
              <a:t>Internal analysis</a:t>
            </a:r>
            <a:r>
              <a:rPr lang="en-US" sz="2000" smtClean="0"/>
              <a:t> involves the objective review of internal information pertaining to the firm’s current strategy and performance, as well as the current and future availability of resources.</a:t>
            </a:r>
          </a:p>
          <a:p>
            <a:pPr>
              <a:buNone/>
            </a:pPr>
            <a:r>
              <a:rPr lang="en-US" sz="2000" smtClean="0"/>
              <a:t>b)</a:t>
            </a:r>
            <a:r>
              <a:rPr lang="en-US" sz="2000" i="1" smtClean="0"/>
              <a:t>Competitive intelligence</a:t>
            </a:r>
            <a:r>
              <a:rPr lang="en-US" sz="2000" smtClean="0"/>
              <a:t> involves analyzing the capabilities, vulnerabilities, and intentions of competing businesses.</a:t>
            </a:r>
          </a:p>
          <a:p>
            <a:pPr>
              <a:buNone/>
            </a:pPr>
            <a:r>
              <a:rPr lang="en-US" sz="2000" smtClean="0"/>
              <a:t>c)</a:t>
            </a:r>
            <a:r>
              <a:rPr lang="en-US" sz="2000" i="1" smtClean="0"/>
              <a:t>Environmental scanning</a:t>
            </a:r>
            <a:r>
              <a:rPr lang="en-US" sz="2000" smtClean="0"/>
              <a:t> involves the analysis of economic, political, legal, technological, and cultural events and trends that may affect the future of the organization and its marketing efforts.</a:t>
            </a:r>
          </a:p>
          <a:p>
            <a:endParaRPr lang="en-US" sz="2000"/>
          </a:p>
        </p:txBody>
      </p:sp>
      <p:sp>
        <p:nvSpPr>
          <p:cNvPr id="3" name="Title 2"/>
          <p:cNvSpPr>
            <a:spLocks noGrp="1"/>
          </p:cNvSpPr>
          <p:nvPr>
            <p:ph type="title"/>
          </p:nvPr>
        </p:nvSpPr>
        <p:spPr>
          <a:xfrm>
            <a:off x="1302808" y="179388"/>
            <a:ext cx="7556500" cy="735012"/>
          </a:xfrm>
        </p:spPr>
        <p:txBody>
          <a:bodyPr/>
          <a:lstStyle/>
          <a:p>
            <a:r>
              <a:rPr lang="en-US" b="1" smtClean="0">
                <a:solidFill>
                  <a:srgbClr val="FF00FF"/>
                </a:solidFill>
              </a:rPr>
              <a:t>2-Research and Analysis</a:t>
            </a:r>
            <a:r>
              <a:rPr lang="en-US" smtClean="0"/>
              <a:t/>
            </a:r>
            <a:br>
              <a:rPr lang="en-US" smtClean="0"/>
            </a:b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To be successful, a firm must possess one or more competitive advantages that it can leverage in the market in order to meet its objectives.</a:t>
            </a:r>
          </a:p>
          <a:p>
            <a:pPr>
              <a:buNone/>
            </a:pPr>
            <a:endParaRPr lang="en-US" smtClean="0"/>
          </a:p>
          <a:p>
            <a:r>
              <a:rPr lang="en-US" smtClean="0"/>
              <a:t>A </a:t>
            </a:r>
            <a:r>
              <a:rPr lang="en-US" i="1" smtClean="0"/>
              <a:t>competitive advantage</a:t>
            </a:r>
            <a:r>
              <a:rPr lang="en-US" smtClean="0"/>
              <a:t> is something that the firm does better than its competitors that gives it an edge in serving customers’ needs and/or maintaining mutually satisfying relationships with important stakeholders.</a:t>
            </a:r>
            <a:endParaRPr lang="en-US"/>
          </a:p>
        </p:txBody>
      </p:sp>
      <p:sp>
        <p:nvSpPr>
          <p:cNvPr id="3" name="Title 2"/>
          <p:cNvSpPr>
            <a:spLocks noGrp="1"/>
          </p:cNvSpPr>
          <p:nvPr>
            <p:ph type="title"/>
          </p:nvPr>
        </p:nvSpPr>
        <p:spPr>
          <a:xfrm>
            <a:off x="1165412" y="179388"/>
            <a:ext cx="7693896" cy="1116012"/>
          </a:xfrm>
        </p:spPr>
        <p:txBody>
          <a:bodyPr/>
          <a:lstStyle/>
          <a:p>
            <a:r>
              <a:rPr lang="en-US" b="1" smtClean="0">
                <a:solidFill>
                  <a:srgbClr val="FF00FF"/>
                </a:solidFill>
                <a:effectLst/>
              </a:rPr>
              <a:t>3-Developing Competitive Advantage</a:t>
            </a:r>
            <a:r>
              <a:rPr lang="en-US" smtClean="0"/>
              <a:t/>
            </a:r>
            <a:br>
              <a:rPr lang="en-US" smtClean="0"/>
            </a:b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a:xfrm>
            <a:off x="1311274" y="753036"/>
            <a:ext cx="7693029" cy="5814020"/>
          </a:xfrm>
        </p:spPr>
        <p:txBody>
          <a:bodyPr/>
          <a:lstStyle/>
          <a:p>
            <a:pPr eaLnBrk="1" hangingPunct="1"/>
            <a:endParaRPr lang="en-US" dirty="0" smtClean="0">
              <a:ln>
                <a:noFill/>
              </a:ln>
              <a:ea typeface="ＭＳ Ｐゴシック" charset="0"/>
              <a:cs typeface="Aharoni" pitchFamily="2" charset="-79"/>
            </a:endParaRPr>
          </a:p>
          <a:p>
            <a:pPr eaLnBrk="1" hangingPunct="1"/>
            <a:r>
              <a:rPr lang="en-US" b="1" u="sng" smtClean="0">
                <a:cs typeface="Aharoni" pitchFamily="2" charset="-79"/>
              </a:rPr>
              <a:t>Fundamental Changes to Marketing and Business Practice:</a:t>
            </a:r>
            <a:endParaRPr lang="en-US" b="1" u="sng" smtClean="0">
              <a:ln>
                <a:noFill/>
              </a:ln>
              <a:ea typeface="ＭＳ Ｐゴシック" charset="0"/>
              <a:cs typeface="Aharoni" pitchFamily="2" charset="-79"/>
            </a:endParaRPr>
          </a:p>
          <a:p>
            <a:pPr eaLnBrk="1" hangingPunct="1">
              <a:buNone/>
            </a:pPr>
            <a:r>
              <a:rPr lang="en-US" smtClean="0">
                <a:ln>
                  <a:noFill/>
                </a:ln>
                <a:ea typeface="ＭＳ Ｐゴシック" charset="0"/>
                <a:cs typeface="Aharoni" pitchFamily="2" charset="-79"/>
              </a:rPr>
              <a:t>1-Power </a:t>
            </a:r>
            <a:r>
              <a:rPr lang="en-US" dirty="0">
                <a:ln>
                  <a:noFill/>
                </a:ln>
                <a:ea typeface="ＭＳ Ｐゴシック" charset="0"/>
                <a:cs typeface="Aharoni" pitchFamily="2" charset="-79"/>
              </a:rPr>
              <a:t>shift to customers</a:t>
            </a:r>
          </a:p>
          <a:p>
            <a:pPr eaLnBrk="1" hangingPunct="1">
              <a:buNone/>
            </a:pPr>
            <a:r>
              <a:rPr lang="en-US" smtClean="0">
                <a:ln>
                  <a:noFill/>
                </a:ln>
                <a:ea typeface="ＭＳ Ｐゴシック" charset="0"/>
                <a:cs typeface="Aharoni" pitchFamily="2" charset="-79"/>
              </a:rPr>
              <a:t>2-Massive </a:t>
            </a:r>
            <a:r>
              <a:rPr lang="en-US" dirty="0">
                <a:ln>
                  <a:noFill/>
                </a:ln>
                <a:ea typeface="ＭＳ Ｐゴシック" charset="0"/>
                <a:cs typeface="Aharoni" pitchFamily="2" charset="-79"/>
              </a:rPr>
              <a:t>increase in product selection</a:t>
            </a:r>
          </a:p>
          <a:p>
            <a:pPr eaLnBrk="1" hangingPunct="1">
              <a:buNone/>
            </a:pPr>
            <a:r>
              <a:rPr lang="en-US" smtClean="0">
                <a:ln>
                  <a:noFill/>
                </a:ln>
                <a:ea typeface="ＭＳ Ｐゴシック" charset="0"/>
                <a:cs typeface="Aharoni" pitchFamily="2" charset="-79"/>
              </a:rPr>
              <a:t>3-Audience </a:t>
            </a:r>
            <a:r>
              <a:rPr lang="en-US" dirty="0">
                <a:ln>
                  <a:noFill/>
                </a:ln>
                <a:ea typeface="ＭＳ Ｐゴシック" charset="0"/>
                <a:cs typeface="Aharoni" pitchFamily="2" charset="-79"/>
              </a:rPr>
              <a:t>and media fragmentation</a:t>
            </a:r>
          </a:p>
          <a:p>
            <a:pPr eaLnBrk="1" hangingPunct="1">
              <a:buNone/>
            </a:pPr>
            <a:r>
              <a:rPr lang="en-US" smtClean="0">
                <a:ln>
                  <a:noFill/>
                </a:ln>
                <a:ea typeface="ＭＳ Ｐゴシック" charset="0"/>
                <a:cs typeface="Aharoni" pitchFamily="2" charset="-79"/>
              </a:rPr>
              <a:t>4-Changing </a:t>
            </a:r>
            <a:r>
              <a:rPr lang="en-US" dirty="0">
                <a:ln>
                  <a:noFill/>
                </a:ln>
                <a:ea typeface="ＭＳ Ｐゴシック" charset="0"/>
                <a:cs typeface="Aharoni" pitchFamily="2" charset="-79"/>
              </a:rPr>
              <a:t>value propositions</a:t>
            </a:r>
          </a:p>
          <a:p>
            <a:pPr eaLnBrk="1" hangingPunct="1">
              <a:buNone/>
            </a:pPr>
            <a:r>
              <a:rPr lang="en-US" smtClean="0">
                <a:ln>
                  <a:noFill/>
                </a:ln>
                <a:ea typeface="ＭＳ Ｐゴシック" charset="0"/>
                <a:cs typeface="Aharoni" pitchFamily="2" charset="-79"/>
              </a:rPr>
              <a:t>5-Shifting </a:t>
            </a:r>
            <a:r>
              <a:rPr lang="en-US" dirty="0">
                <a:ln>
                  <a:noFill/>
                </a:ln>
                <a:ea typeface="ＭＳ Ｐゴシック" charset="0"/>
                <a:cs typeface="Aharoni" pitchFamily="2" charset="-79"/>
              </a:rPr>
              <a:t>demand patterns</a:t>
            </a:r>
          </a:p>
          <a:p>
            <a:pPr eaLnBrk="1" hangingPunct="1">
              <a:buNone/>
            </a:pPr>
            <a:r>
              <a:rPr lang="en-US" smtClean="0">
                <a:ln>
                  <a:noFill/>
                </a:ln>
                <a:ea typeface="ＭＳ Ｐゴシック" charset="0"/>
                <a:cs typeface="Aharoni" pitchFamily="2" charset="-79"/>
              </a:rPr>
              <a:t>6-Privacy</a:t>
            </a:r>
            <a:r>
              <a:rPr lang="en-US" dirty="0">
                <a:ln>
                  <a:noFill/>
                </a:ln>
                <a:ea typeface="ＭＳ Ｐゴシック" charset="0"/>
                <a:cs typeface="Aharoni" pitchFamily="2" charset="-79"/>
              </a:rPr>
              <a:t>, security, and ethical concerns</a:t>
            </a:r>
          </a:p>
          <a:p>
            <a:pPr eaLnBrk="1" hangingPunct="1">
              <a:buNone/>
            </a:pPr>
            <a:r>
              <a:rPr lang="en-US" smtClean="0">
                <a:ln>
                  <a:noFill/>
                </a:ln>
                <a:ea typeface="ＭＳ Ｐゴシック" charset="0"/>
                <a:cs typeface="Aharoni" pitchFamily="2" charset="-79"/>
              </a:rPr>
              <a:t>7-Unclear </a:t>
            </a:r>
            <a:r>
              <a:rPr lang="en-US" dirty="0">
                <a:ln>
                  <a:noFill/>
                </a:ln>
                <a:ea typeface="ＭＳ Ｐゴシック" charset="0"/>
                <a:cs typeface="Aharoni" pitchFamily="2" charset="-79"/>
              </a:rPr>
              <a:t>legal </a:t>
            </a:r>
            <a:r>
              <a:rPr lang="en-US" dirty="0" smtClean="0">
                <a:ln>
                  <a:noFill/>
                </a:ln>
                <a:ea typeface="ＭＳ Ｐゴシック" charset="0"/>
                <a:cs typeface="Aharoni" pitchFamily="2" charset="-79"/>
              </a:rPr>
              <a:t>jurisdiction</a:t>
            </a:r>
            <a:endParaRPr lang="en-US" dirty="0">
              <a:ln>
                <a:noFill/>
              </a:ln>
              <a:ea typeface="ＭＳ Ｐゴシック" charset="0"/>
              <a:cs typeface="Aharoni" pitchFamily="2" charset="-79"/>
            </a:endParaRPr>
          </a:p>
        </p:txBody>
      </p:sp>
      <p:sp>
        <p:nvSpPr>
          <p:cNvPr id="2" name="Title 1"/>
          <p:cNvSpPr>
            <a:spLocks noGrp="1"/>
          </p:cNvSpPr>
          <p:nvPr>
            <p:ph type="title"/>
          </p:nvPr>
        </p:nvSpPr>
        <p:spPr/>
        <p:txBody>
          <a:bodyPr>
            <a:noAutofit/>
          </a:bodyPr>
          <a:lstStyle/>
          <a:p>
            <a:pPr eaLnBrk="1" hangingPunct="1"/>
            <a:r>
              <a:rPr lang="en-US" b="1" dirty="0">
                <a:ln>
                  <a:noFill/>
                </a:ln>
                <a:solidFill>
                  <a:srgbClr val="FF0000"/>
                </a:solidFill>
                <a:effectLst/>
                <a:latin typeface="Rockwell" charset="0"/>
                <a:ea typeface="ＭＳ Ｐゴシック" charset="0"/>
                <a:cs typeface="ＭＳ Ｐゴシック" charset="0"/>
              </a:rPr>
              <a:t>The Challenges and Opportunities of Marketing in </a:t>
            </a:r>
            <a:r>
              <a:rPr lang="en-US" b="1" dirty="0" smtClean="0">
                <a:ln>
                  <a:noFill/>
                </a:ln>
                <a:solidFill>
                  <a:srgbClr val="FF0000"/>
                </a:solidFill>
                <a:effectLst/>
                <a:latin typeface="Rockwell" charset="0"/>
                <a:ea typeface="ＭＳ Ｐゴシック" charset="0"/>
                <a:cs typeface="ＭＳ Ｐゴシック" charset="0"/>
              </a:rPr>
              <a:t>Today’s </a:t>
            </a:r>
            <a:r>
              <a:rPr lang="en-US" b="1" dirty="0">
                <a:ln>
                  <a:noFill/>
                </a:ln>
                <a:solidFill>
                  <a:srgbClr val="FF0000"/>
                </a:solidFill>
                <a:effectLst/>
                <a:latin typeface="Rockwell" charset="0"/>
                <a:ea typeface="ＭＳ Ｐゴシック" charset="0"/>
                <a:cs typeface="ＭＳ Ｐゴシック" charset="0"/>
              </a:rPr>
              <a:t>Economy</a:t>
            </a:r>
          </a:p>
        </p:txBody>
      </p:sp>
    </p:spTree>
    <p:extLst>
      <p:ext uri="{BB962C8B-B14F-4D97-AF65-F5344CB8AC3E}">
        <p14:creationId xmlns:p14="http://schemas.microsoft.com/office/powerpoint/2010/main" val="1561051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An organization’s marketing strategy describes how the firm will fulfill the needs and wants of its customers.</a:t>
            </a:r>
          </a:p>
          <a:p>
            <a:pPr>
              <a:buNone/>
            </a:pPr>
            <a:endParaRPr lang="en-US" b="1" smtClean="0"/>
          </a:p>
          <a:p>
            <a:r>
              <a:rPr lang="en-US" smtClean="0"/>
              <a:t>A marketing strategy can be composed of one or more marketing programs; each program consists of two elements—a target market or markets and a marketing mix (sometimes known as the four Ps of product, price, place, and promotion).</a:t>
            </a:r>
            <a:endParaRPr lang="en-US" b="1" smtClean="0"/>
          </a:p>
          <a:p>
            <a:endParaRPr lang="en-US"/>
          </a:p>
        </p:txBody>
      </p:sp>
      <p:sp>
        <p:nvSpPr>
          <p:cNvPr id="3" name="Title 2"/>
          <p:cNvSpPr>
            <a:spLocks noGrp="1"/>
          </p:cNvSpPr>
          <p:nvPr>
            <p:ph type="title"/>
          </p:nvPr>
        </p:nvSpPr>
        <p:spPr/>
        <p:txBody>
          <a:bodyPr/>
          <a:lstStyle/>
          <a:p>
            <a:r>
              <a:rPr lang="en-US" b="1" smtClean="0">
                <a:solidFill>
                  <a:srgbClr val="FF00FF"/>
                </a:solidFill>
                <a:effectLst/>
              </a:rPr>
              <a:t>4-Marketing Strategy Decisions</a:t>
            </a:r>
            <a:br>
              <a:rPr lang="en-US" b="1" smtClean="0">
                <a:solidFill>
                  <a:srgbClr val="FF00FF"/>
                </a:solidFill>
                <a:effectLst/>
              </a:rPr>
            </a:br>
            <a:endParaRPr lang="en-US" b="1">
              <a:solidFill>
                <a:srgbClr val="FF00FF"/>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290918"/>
            <a:ext cx="7693029" cy="4685496"/>
          </a:xfrm>
        </p:spPr>
        <p:txBody>
          <a:bodyPr/>
          <a:lstStyle/>
          <a:p>
            <a:r>
              <a:rPr lang="en-US" smtClean="0"/>
              <a:t>Marketers engage in </a:t>
            </a:r>
            <a:r>
              <a:rPr lang="en-US" i="1" smtClean="0"/>
              <a:t>market segmentation</a:t>
            </a:r>
            <a:r>
              <a:rPr lang="en-US" smtClean="0"/>
              <a:t> when they divide the total market into smaller, relatively homogeneous groups or segments that share similar needs, wants, or characteristics.</a:t>
            </a:r>
          </a:p>
          <a:p>
            <a:r>
              <a:rPr lang="en-US" smtClean="0"/>
              <a:t>When a marketer selects one or more </a:t>
            </a:r>
            <a:r>
              <a:rPr lang="en-US" i="1" smtClean="0"/>
              <a:t>target markets</a:t>
            </a:r>
            <a:r>
              <a:rPr lang="en-US" smtClean="0"/>
              <a:t>, they identify one or more segments of individuals, businesses, or institutions toward which the firm’s marketing efforts will be directed.</a:t>
            </a:r>
          </a:p>
          <a:p>
            <a:r>
              <a:rPr lang="en-US" b="1" smtClean="0"/>
              <a:t>(Home work)</a:t>
            </a:r>
            <a:r>
              <a:rPr lang="en-US" smtClean="0"/>
              <a:t>Discusses how many marketers use online social networking sites—such as Facebook, Twitter, Google+, or LinkedIn—to target specific market segments.</a:t>
            </a:r>
          </a:p>
          <a:p>
            <a:endParaRPr lang="en-US"/>
          </a:p>
        </p:txBody>
      </p:sp>
      <p:sp>
        <p:nvSpPr>
          <p:cNvPr id="3" name="Title 2"/>
          <p:cNvSpPr>
            <a:spLocks noGrp="1"/>
          </p:cNvSpPr>
          <p:nvPr>
            <p:ph type="title"/>
          </p:nvPr>
        </p:nvSpPr>
        <p:spPr>
          <a:xfrm>
            <a:off x="1302808" y="179388"/>
            <a:ext cx="7556500" cy="672259"/>
          </a:xfrm>
        </p:spPr>
        <p:txBody>
          <a:bodyPr/>
          <a:lstStyle/>
          <a:p>
            <a:r>
              <a:rPr lang="en-US" b="1" smtClean="0">
                <a:solidFill>
                  <a:srgbClr val="86311B"/>
                </a:solidFill>
                <a:effectLst/>
              </a:rPr>
              <a:t>4/1-Market Segmentation and Target Marketing</a:t>
            </a:r>
            <a:r>
              <a:rPr lang="en-US" smtClean="0"/>
              <a:t/>
            </a:r>
            <a:br>
              <a:rPr lang="en-US" smtClean="0"/>
            </a:b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7836" y="914400"/>
            <a:ext cx="7946468" cy="5062013"/>
          </a:xfrm>
        </p:spPr>
        <p:txBody>
          <a:bodyPr/>
          <a:lstStyle/>
          <a:p>
            <a:r>
              <a:rPr lang="en-US" sz="1800" smtClean="0"/>
              <a:t>Successful marketing programs depend on a carefully crafted blend of the four major marketing mix elements.</a:t>
            </a:r>
          </a:p>
          <a:p>
            <a:r>
              <a:rPr lang="en-US" sz="1800" smtClean="0"/>
              <a:t>The importance of product decisions hinges on the connection between the product and the customers’ needs.</a:t>
            </a:r>
          </a:p>
          <a:p>
            <a:r>
              <a:rPr lang="en-US" sz="1800" smtClean="0"/>
              <a:t>Price is the only element of the marketing mix that leads to revenue and profit, has a direct connection with customer demand, is the easiest element of the marketing program to change, and is a major quality cue for customers.</a:t>
            </a:r>
          </a:p>
          <a:p>
            <a:r>
              <a:rPr lang="en-US" sz="1800" smtClean="0"/>
              <a:t>Distribution and supply chain issues are among the least apparent decisions made in marketing, particularly with customers.</a:t>
            </a:r>
          </a:p>
          <a:p>
            <a:r>
              <a:rPr lang="en-US" sz="1800" smtClean="0"/>
              <a:t>Modern marketing has replaced the term </a:t>
            </a:r>
            <a:r>
              <a:rPr lang="en-US" sz="1800" i="1" smtClean="0"/>
              <a:t>promotion</a:t>
            </a:r>
            <a:r>
              <a:rPr lang="en-US" sz="1800" smtClean="0"/>
              <a:t> with the concept of </a:t>
            </a:r>
            <a:r>
              <a:rPr lang="en-US" sz="1800" i="1" smtClean="0"/>
              <a:t>integrated marketing communication</a:t>
            </a:r>
            <a:r>
              <a:rPr lang="en-US" sz="1800" smtClean="0"/>
              <a:t> (IMC), or the coordination of all promotional activities (media advertising, direct mail, personal selling, sales promotion, public relations, packaging, store displays, website design, personnel) to produce a unified, customer-focused message.</a:t>
            </a:r>
          </a:p>
          <a:p>
            <a:endParaRPr lang="en-US" sz="1800"/>
          </a:p>
        </p:txBody>
      </p:sp>
      <p:sp>
        <p:nvSpPr>
          <p:cNvPr id="3" name="Title 2"/>
          <p:cNvSpPr>
            <a:spLocks noGrp="1"/>
          </p:cNvSpPr>
          <p:nvPr>
            <p:ph type="title"/>
          </p:nvPr>
        </p:nvSpPr>
        <p:spPr>
          <a:xfrm>
            <a:off x="1302808" y="179388"/>
            <a:ext cx="7556500" cy="735012"/>
          </a:xfrm>
        </p:spPr>
        <p:txBody>
          <a:bodyPr/>
          <a:lstStyle/>
          <a:p>
            <a:r>
              <a:rPr lang="en-US" b="1" smtClean="0">
                <a:solidFill>
                  <a:srgbClr val="86311B"/>
                </a:solidFill>
                <a:effectLst/>
              </a:rPr>
              <a:t>4\2-Marketing Program Decisions</a:t>
            </a:r>
            <a:r>
              <a:rPr lang="en-US" smtClean="0"/>
              <a:t/>
            </a:r>
            <a:br>
              <a:rPr lang="en-US" smtClean="0"/>
            </a:b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79930"/>
            <a:ext cx="7693029" cy="5196484"/>
          </a:xfrm>
        </p:spPr>
        <p:txBody>
          <a:bodyPr/>
          <a:lstStyle/>
          <a:p>
            <a:r>
              <a:rPr lang="en-US" sz="1800" smtClean="0"/>
              <a:t>Successful marketing programs depend on a carefully crafted blend of the four major marketing mix elements.</a:t>
            </a:r>
          </a:p>
          <a:p>
            <a:r>
              <a:rPr lang="en-US" sz="1800" smtClean="0"/>
              <a:t>The importance of product decisions hinges on the connection between the product and the customers’ needs.</a:t>
            </a:r>
          </a:p>
          <a:p>
            <a:r>
              <a:rPr lang="en-US" sz="1800" smtClean="0"/>
              <a:t>Price is the only element of the marketing mix that leads to revenue and profit, has a direct connection with customer demand, is the easiest element of the marketing program to change, and is a major quality cue for customers.</a:t>
            </a:r>
          </a:p>
          <a:p>
            <a:r>
              <a:rPr lang="en-US" sz="1800" smtClean="0"/>
              <a:t>Distribution and supply chain issues are among the least apparent decisions made in marketing, particularly with customers.</a:t>
            </a:r>
          </a:p>
          <a:p>
            <a:r>
              <a:rPr lang="en-US" sz="1800" smtClean="0"/>
              <a:t>Modern marketing has replaced the term </a:t>
            </a:r>
            <a:r>
              <a:rPr lang="en-US" sz="1800" i="1" smtClean="0"/>
              <a:t>promotion</a:t>
            </a:r>
            <a:r>
              <a:rPr lang="en-US" sz="1800" smtClean="0"/>
              <a:t> with the concept of </a:t>
            </a:r>
            <a:r>
              <a:rPr lang="en-US" sz="1800" i="1" smtClean="0"/>
              <a:t>integrated marketing communication</a:t>
            </a:r>
            <a:r>
              <a:rPr lang="en-US" sz="1800" smtClean="0"/>
              <a:t> (IMC), or the coordination of all promotional activities (media advertising, direct mail, personal selling, sales promotion, public relations, packaging, store displays, website design, personnel) to produce a unified, customer-focused message.</a:t>
            </a:r>
          </a:p>
          <a:p>
            <a:endParaRPr lang="en-US" sz="1800"/>
          </a:p>
        </p:txBody>
      </p:sp>
      <p:sp>
        <p:nvSpPr>
          <p:cNvPr id="3" name="Title 2"/>
          <p:cNvSpPr>
            <a:spLocks noGrp="1"/>
          </p:cNvSpPr>
          <p:nvPr>
            <p:ph type="title"/>
          </p:nvPr>
        </p:nvSpPr>
        <p:spPr>
          <a:xfrm>
            <a:off x="1302808" y="179388"/>
            <a:ext cx="7556500" cy="752941"/>
          </a:xfrm>
        </p:spPr>
        <p:txBody>
          <a:bodyPr/>
          <a:lstStyle/>
          <a:p>
            <a:r>
              <a:rPr lang="en-US" b="1" smtClean="0">
                <a:solidFill>
                  <a:srgbClr val="86311B"/>
                </a:solidFill>
                <a:effectLst/>
              </a:rPr>
              <a:t>4\3-Marketing Program Decisions</a:t>
            </a:r>
            <a:r>
              <a:rPr lang="en-US" smtClean="0"/>
              <a:t/>
            </a:r>
            <a:br>
              <a:rPr lang="en-US" smtClean="0"/>
            </a:b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In order to understand branding, the marketer must have a clear understanding of how the elements of the marketing program work together to create the brand.</a:t>
            </a:r>
          </a:p>
          <a:p>
            <a:pPr>
              <a:buNone/>
            </a:pPr>
            <a:endParaRPr lang="en-US" smtClean="0"/>
          </a:p>
          <a:p>
            <a:r>
              <a:rPr lang="en-US" smtClean="0"/>
              <a:t>While product decisions (such as design, style, and features) play a prominent role in branding, so do other program elements such as price/value, availability/exclusivity, and image/reputation of both the firm and its offerings.</a:t>
            </a:r>
          </a:p>
          <a:p>
            <a:endParaRPr lang="en-US"/>
          </a:p>
        </p:txBody>
      </p:sp>
      <p:sp>
        <p:nvSpPr>
          <p:cNvPr id="3" name="Title 2"/>
          <p:cNvSpPr>
            <a:spLocks noGrp="1"/>
          </p:cNvSpPr>
          <p:nvPr>
            <p:ph type="title"/>
          </p:nvPr>
        </p:nvSpPr>
        <p:spPr/>
        <p:txBody>
          <a:bodyPr/>
          <a:lstStyle/>
          <a:p>
            <a:r>
              <a:rPr lang="en-US" b="1" smtClean="0">
                <a:solidFill>
                  <a:srgbClr val="86311B"/>
                </a:solidFill>
                <a:effectLst/>
              </a:rPr>
              <a:t>4\4-Branding and Positioning</a:t>
            </a:r>
            <a:r>
              <a:rPr lang="en-US" smtClean="0"/>
              <a:t/>
            </a:r>
            <a:br>
              <a:rPr lang="en-US" smtClean="0"/>
            </a:b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39906"/>
            <a:ext cx="7693029" cy="4936507"/>
          </a:xfrm>
        </p:spPr>
        <p:txBody>
          <a:bodyPr/>
          <a:lstStyle/>
          <a:p>
            <a:r>
              <a:rPr lang="en-US" smtClean="0"/>
              <a:t>The role of social responsibility and ethics in marketing strategy has come to the forefront of important business issues in today’s economy.</a:t>
            </a:r>
          </a:p>
          <a:p>
            <a:pPr>
              <a:buNone/>
            </a:pPr>
            <a:endParaRPr lang="en-US" smtClean="0"/>
          </a:p>
          <a:p>
            <a:r>
              <a:rPr lang="en-US" smtClean="0"/>
              <a:t>Social responsibility refers to an organization’s obligation to maximize its positive impact on society, while minimizing its negative impact.</a:t>
            </a:r>
          </a:p>
          <a:p>
            <a:pPr>
              <a:buNone/>
            </a:pPr>
            <a:endParaRPr lang="en-US" smtClean="0"/>
          </a:p>
          <a:p>
            <a:r>
              <a:rPr lang="en-US" smtClean="0"/>
              <a:t>A major part of this responsibility is marketing ethics, or the principles and standards that define acceptable conduct in marketing activities.</a:t>
            </a:r>
          </a:p>
          <a:p>
            <a:endParaRPr lang="en-US"/>
          </a:p>
        </p:txBody>
      </p:sp>
      <p:sp>
        <p:nvSpPr>
          <p:cNvPr id="3" name="Title 2"/>
          <p:cNvSpPr>
            <a:spLocks noGrp="1"/>
          </p:cNvSpPr>
          <p:nvPr>
            <p:ph type="title"/>
          </p:nvPr>
        </p:nvSpPr>
        <p:spPr>
          <a:xfrm>
            <a:off x="1302808" y="179388"/>
            <a:ext cx="7556500" cy="860518"/>
          </a:xfrm>
        </p:spPr>
        <p:txBody>
          <a:bodyPr/>
          <a:lstStyle/>
          <a:p>
            <a:r>
              <a:rPr lang="en-US" b="1" smtClean="0">
                <a:solidFill>
                  <a:srgbClr val="FF00FF"/>
                </a:solidFill>
                <a:effectLst/>
              </a:rPr>
              <a:t>5-Social Responsibility and Ethics</a:t>
            </a:r>
            <a:br>
              <a:rPr lang="en-US" b="1" smtClean="0">
                <a:solidFill>
                  <a:srgbClr val="FF00FF"/>
                </a:solidFill>
                <a:effectLst/>
              </a:rPr>
            </a:br>
            <a:endParaRPr lang="en-US" b="1">
              <a:solidFill>
                <a:srgbClr val="FF00FF"/>
              </a:soli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78542"/>
            <a:ext cx="7693029" cy="5097872"/>
          </a:xfrm>
        </p:spPr>
        <p:txBody>
          <a:bodyPr/>
          <a:lstStyle/>
          <a:p>
            <a:r>
              <a:rPr lang="en-US" i="1" smtClean="0"/>
              <a:t>Marketing implementation</a:t>
            </a:r>
            <a:r>
              <a:rPr lang="en-US" smtClean="0"/>
              <a:t>, the process of executing the marketing strategy, is the “how” of marketing planning.</a:t>
            </a:r>
          </a:p>
          <a:p>
            <a:pPr>
              <a:buNone/>
            </a:pPr>
            <a:endParaRPr lang="en-US" smtClean="0"/>
          </a:p>
          <a:p>
            <a:r>
              <a:rPr lang="en-US" smtClean="0"/>
              <a:t>Adequate control of marketing activities is essential to ensure that the strategy stays on course and focused on achieving its goals and objectives.</a:t>
            </a:r>
          </a:p>
          <a:p>
            <a:pPr>
              <a:buNone/>
            </a:pPr>
            <a:endParaRPr lang="en-US" smtClean="0"/>
          </a:p>
          <a:p>
            <a:r>
              <a:rPr lang="en-US" smtClean="0"/>
              <a:t>The implementation phase of marketing strategy calls into play the 5</a:t>
            </a:r>
            <a:r>
              <a:rPr lang="en-US" baseline="30000" smtClean="0"/>
              <a:t>th</a:t>
            </a:r>
            <a:r>
              <a:rPr lang="en-US" smtClean="0"/>
              <a:t> P of the marketing program: people.</a:t>
            </a:r>
          </a:p>
          <a:p>
            <a:endParaRPr lang="en-US"/>
          </a:p>
        </p:txBody>
      </p:sp>
      <p:sp>
        <p:nvSpPr>
          <p:cNvPr id="3" name="Title 2"/>
          <p:cNvSpPr>
            <a:spLocks noGrp="1"/>
          </p:cNvSpPr>
          <p:nvPr>
            <p:ph type="title"/>
          </p:nvPr>
        </p:nvSpPr>
        <p:spPr>
          <a:xfrm>
            <a:off x="1302808" y="179388"/>
            <a:ext cx="7556500" cy="806730"/>
          </a:xfrm>
        </p:spPr>
        <p:txBody>
          <a:bodyPr/>
          <a:lstStyle/>
          <a:p>
            <a:r>
              <a:rPr lang="en-US" b="1" smtClean="0">
                <a:solidFill>
                  <a:srgbClr val="FF00FF"/>
                </a:solidFill>
                <a:effectLst/>
              </a:rPr>
              <a:t>6-Implementation and Control</a:t>
            </a:r>
            <a:r>
              <a:rPr lang="en-US" smtClean="0"/>
              <a:t/>
            </a:r>
            <a:br>
              <a:rPr lang="en-US" smtClean="0"/>
            </a:b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smtClean="0"/>
              <a:t>Developing long-term customer relationships requires that markers shift away from transactional marketing and embrace a relationship marketing approach.</a:t>
            </a:r>
          </a:p>
          <a:p>
            <a:r>
              <a:rPr lang="en-US" sz="2000" smtClean="0"/>
              <a:t>The goal of </a:t>
            </a:r>
            <a:r>
              <a:rPr lang="en-US" sz="2000" i="1" smtClean="0"/>
              <a:t>transactional marketing</a:t>
            </a:r>
            <a:r>
              <a:rPr lang="en-US" sz="2000" smtClean="0"/>
              <a:t> is to complete a large number of discrete exchanges with individual customers. In </a:t>
            </a:r>
            <a:r>
              <a:rPr lang="en-US" sz="2000" i="1" smtClean="0"/>
              <a:t>relationship marketing</a:t>
            </a:r>
            <a:r>
              <a:rPr lang="en-US" sz="2000" smtClean="0"/>
              <a:t>, the goal is to develop and maintain long-term, mutually satisfying arrangements where both buyer and seller focus on the value obtained from the relationship. [Exhibit 1.4]</a:t>
            </a:r>
          </a:p>
          <a:p>
            <a:r>
              <a:rPr lang="en-US" sz="2000" smtClean="0"/>
              <a:t>Relationship marketing promotes customer trust and confidence in the marketer, who can then develop a deeper understanding of customers’ needs and wants.</a:t>
            </a:r>
          </a:p>
          <a:p>
            <a:endParaRPr lang="en-US" sz="2000"/>
          </a:p>
        </p:txBody>
      </p:sp>
      <p:sp>
        <p:nvSpPr>
          <p:cNvPr id="3" name="Title 2"/>
          <p:cNvSpPr>
            <a:spLocks noGrp="1"/>
          </p:cNvSpPr>
          <p:nvPr>
            <p:ph type="title"/>
          </p:nvPr>
        </p:nvSpPr>
        <p:spPr>
          <a:xfrm>
            <a:off x="1102659" y="179388"/>
            <a:ext cx="7756649" cy="1116012"/>
          </a:xfrm>
        </p:spPr>
        <p:txBody>
          <a:bodyPr/>
          <a:lstStyle/>
          <a:p>
            <a:r>
              <a:rPr lang="en-US" b="1" smtClean="0">
                <a:solidFill>
                  <a:srgbClr val="FF00FF"/>
                </a:solidFill>
                <a:effectLst/>
              </a:rPr>
              <a:t>7-Developing and Maintaining Customer Relationships</a:t>
            </a:r>
            <a:r>
              <a:rPr lang="en-US" smtClean="0"/>
              <a:t/>
            </a:r>
            <a:br>
              <a:rPr lang="en-US" smtClean="0"/>
            </a:b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Transactional and Relationship Marketing (Exhibit 1.4)</a:t>
            </a:r>
          </a:p>
        </p:txBody>
      </p:sp>
      <p:pic>
        <p:nvPicPr>
          <p:cNvPr id="4098" name="Picture 2"/>
          <p:cNvPicPr>
            <a:picLocks noChangeAspect="1" noChangeArrowheads="1"/>
          </p:cNvPicPr>
          <p:nvPr/>
        </p:nvPicPr>
        <p:blipFill>
          <a:blip r:embed="rId2"/>
          <a:srcRect/>
          <a:stretch>
            <a:fillRect/>
          </a:stretch>
        </p:blipFill>
        <p:spPr bwMode="auto">
          <a:xfrm>
            <a:off x="1302808" y="2212109"/>
            <a:ext cx="7516242" cy="3015673"/>
          </a:xfrm>
          <a:prstGeom prst="rect">
            <a:avLst/>
          </a:prstGeom>
          <a:noFill/>
          <a:ln w="9525">
            <a:noFill/>
            <a:miter lim="800000"/>
            <a:headEnd/>
            <a:tailEnd/>
          </a:ln>
          <a:effectLst/>
        </p:spPr>
      </p:pic>
    </p:spTree>
    <p:extLst>
      <p:ext uri="{BB962C8B-B14F-4D97-AF65-F5344CB8AC3E}">
        <p14:creationId xmlns:p14="http://schemas.microsoft.com/office/powerpoint/2010/main" val="1174713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4"/>
          <p:cNvSpPr>
            <a:spLocks noGrp="1"/>
          </p:cNvSpPr>
          <p:nvPr>
            <p:ph idx="1"/>
          </p:nvPr>
        </p:nvSpPr>
        <p:spPr>
          <a:xfrm>
            <a:off x="1311274" y="1295400"/>
            <a:ext cx="7693029" cy="5262418"/>
          </a:xfrm>
        </p:spPr>
        <p:txBody>
          <a:bodyPr/>
          <a:lstStyle/>
          <a:p>
            <a:r>
              <a:rPr lang="en-US" sz="2000" b="1" smtClean="0"/>
              <a:t>Challenges and opportunities in planning and developing marketing strategy include:</a:t>
            </a:r>
          </a:p>
          <a:p>
            <a:pPr>
              <a:buNone/>
            </a:pPr>
            <a:r>
              <a:rPr lang="en-US" sz="2000" b="1" smtClean="0">
                <a:solidFill>
                  <a:srgbClr val="0070C0"/>
                </a:solidFill>
              </a:rPr>
              <a:t>1.</a:t>
            </a:r>
            <a:r>
              <a:rPr lang="en-US" sz="2000" b="1" i="1" smtClean="0">
                <a:solidFill>
                  <a:srgbClr val="0070C0"/>
                </a:solidFill>
              </a:rPr>
              <a:t>Change</a:t>
            </a:r>
            <a:r>
              <a:rPr lang="en-US" sz="2000" smtClean="0"/>
              <a:t>—Customers change, competitors change, and even the marketing organization changes. Strategies that are highly successful today will not work tomorrow.</a:t>
            </a:r>
          </a:p>
          <a:p>
            <a:pPr>
              <a:buNone/>
            </a:pPr>
            <a:r>
              <a:rPr lang="en-US" sz="2000" b="1" smtClean="0">
                <a:solidFill>
                  <a:srgbClr val="0070C0"/>
                </a:solidFill>
              </a:rPr>
              <a:t>2.</a:t>
            </a:r>
            <a:r>
              <a:rPr lang="en-US" sz="2000" b="1" i="1" smtClean="0">
                <a:solidFill>
                  <a:srgbClr val="0070C0"/>
                </a:solidFill>
              </a:rPr>
              <a:t>People</a:t>
            </a:r>
            <a:r>
              <a:rPr lang="en-US" sz="2000" smtClean="0"/>
              <a:t>—Marketing strategy is inherently people-driven. It is about people (inside an organization) trying to find ways to deliver exceptional value by fulfilling the needs and wants of other people (customers, shareholders, business partners, society at large). The people-oriented nature of marketing makes marketing strategy a challenging task.</a:t>
            </a:r>
          </a:p>
          <a:p>
            <a:pPr>
              <a:buNone/>
            </a:pPr>
            <a:r>
              <a:rPr lang="en-US" sz="2000" b="1" smtClean="0">
                <a:solidFill>
                  <a:srgbClr val="0070C0"/>
                </a:solidFill>
              </a:rPr>
              <a:t>3.</a:t>
            </a:r>
            <a:r>
              <a:rPr lang="en-US" sz="2000" b="1" i="1" smtClean="0">
                <a:solidFill>
                  <a:srgbClr val="0070C0"/>
                </a:solidFill>
              </a:rPr>
              <a:t>Lack of rules</a:t>
            </a:r>
            <a:r>
              <a:rPr lang="en-US" sz="2000" smtClean="0"/>
              <a:t>—There are very few rules for how to do marketing in specific situations.</a:t>
            </a:r>
          </a:p>
          <a:p>
            <a:pPr eaLnBrk="1" hangingPunct="1"/>
            <a:endParaRPr lang="en-US" sz="2000"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b="1" dirty="0" smtClean="0">
                <a:ln>
                  <a:noFill/>
                </a:ln>
                <a:solidFill>
                  <a:srgbClr val="FF0000"/>
                </a:solidFill>
                <a:effectLst/>
                <a:latin typeface="Rockwell" charset="0"/>
                <a:ea typeface="ＭＳ Ｐゴシック" charset="0"/>
                <a:cs typeface="ＭＳ Ｐゴシック" charset="0"/>
              </a:rPr>
              <a:t>The </a:t>
            </a:r>
            <a:r>
              <a:rPr lang="en-US" b="1" dirty="0">
                <a:ln>
                  <a:noFill/>
                </a:ln>
                <a:solidFill>
                  <a:srgbClr val="FF0000"/>
                </a:solidFill>
                <a:effectLst/>
                <a:latin typeface="Rockwell" charset="0"/>
                <a:ea typeface="ＭＳ Ｐゴシック" charset="0"/>
                <a:cs typeface="ＭＳ Ｐゴシック" charset="0"/>
              </a:rPr>
              <a:t>Challenges of Marketing Strategy</a:t>
            </a:r>
          </a:p>
        </p:txBody>
      </p:sp>
    </p:spTree>
    <p:extLst>
      <p:ext uri="{BB962C8B-B14F-4D97-AF65-F5344CB8AC3E}">
        <p14:creationId xmlns:p14="http://schemas.microsoft.com/office/powerpoint/2010/main" val="202656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766" y="788894"/>
            <a:ext cx="7928538" cy="5187519"/>
          </a:xfrm>
        </p:spPr>
        <p:txBody>
          <a:bodyPr/>
          <a:lstStyle/>
          <a:p>
            <a:pPr lvl="0">
              <a:buNone/>
            </a:pPr>
            <a:r>
              <a:rPr lang="en-US" smtClean="0"/>
              <a:t>-The astounding growth of the Internet has </a:t>
            </a:r>
            <a:r>
              <a:rPr lang="en-US" i="1" smtClean="0"/>
              <a:t>shifted power to customers</a:t>
            </a:r>
            <a:r>
              <a:rPr lang="en-US" smtClean="0"/>
              <a:t>, not marketers.</a:t>
            </a:r>
          </a:p>
          <a:p>
            <a:pPr lvl="0">
              <a:buNone/>
            </a:pPr>
            <a:endParaRPr lang="en-US" smtClean="0"/>
          </a:p>
          <a:p>
            <a:pPr>
              <a:buNone/>
            </a:pPr>
            <a:r>
              <a:rPr lang="en-US" sz="3200" b="1" smtClean="0">
                <a:ln>
                  <a:noFill/>
                </a:ln>
                <a:solidFill>
                  <a:srgbClr val="FF00FF"/>
                </a:solidFill>
                <a:latin typeface="Rockwell" charset="0"/>
                <a:ea typeface="ＭＳ Ｐゴシック" charset="0"/>
                <a:cs typeface="ＭＳ Ｐゴシック" charset="0"/>
              </a:rPr>
              <a:t>2-Massive increase in product selection:</a:t>
            </a:r>
          </a:p>
          <a:p>
            <a:pPr>
              <a:buNone/>
            </a:pPr>
            <a:r>
              <a:rPr lang="en-US" smtClean="0"/>
              <a:t>-The variety and assortment of goods and services offered for sale on the Internet and traditional stores is staggering. This radical increase in product selection and availability has exposed marketers to inroads by competitors from every corner of the globe.</a:t>
            </a:r>
          </a:p>
          <a:p>
            <a:pPr lvl="0">
              <a:buNone/>
            </a:pPr>
            <a:endParaRPr lang="en-US" smtClean="0"/>
          </a:p>
        </p:txBody>
      </p:sp>
      <p:sp>
        <p:nvSpPr>
          <p:cNvPr id="3" name="Title 2"/>
          <p:cNvSpPr>
            <a:spLocks noGrp="1"/>
          </p:cNvSpPr>
          <p:nvPr>
            <p:ph type="title"/>
          </p:nvPr>
        </p:nvSpPr>
        <p:spPr>
          <a:xfrm>
            <a:off x="1302808" y="179388"/>
            <a:ext cx="7556500" cy="726047"/>
          </a:xfrm>
        </p:spPr>
        <p:txBody>
          <a:bodyPr/>
          <a:lstStyle/>
          <a:p>
            <a:r>
              <a:rPr lang="en-US" b="1" smtClean="0">
                <a:ln>
                  <a:noFill/>
                </a:ln>
                <a:solidFill>
                  <a:srgbClr val="FF00FF"/>
                </a:solidFill>
                <a:effectLst/>
                <a:latin typeface="Rockwell" charset="0"/>
                <a:ea typeface="ＭＳ Ｐゴシック" charset="0"/>
                <a:cs typeface="ＭＳ Ｐゴシック" charset="0"/>
              </a:rPr>
              <a:t>1-Power shift to customers</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31694"/>
            <a:ext cx="7693029" cy="5644719"/>
          </a:xfrm>
        </p:spPr>
        <p:txBody>
          <a:bodyPr/>
          <a:lstStyle/>
          <a:p>
            <a:pPr>
              <a:buNone/>
            </a:pPr>
            <a:r>
              <a:rPr lang="en-US" b="1" smtClean="0">
                <a:solidFill>
                  <a:srgbClr val="0070C0"/>
                </a:solidFill>
              </a:rPr>
              <a:t>4.</a:t>
            </a:r>
            <a:r>
              <a:rPr lang="en-US" b="1" i="1" smtClean="0">
                <a:solidFill>
                  <a:srgbClr val="0070C0"/>
                </a:solidFill>
              </a:rPr>
              <a:t>Increasing customer expectations and declining satisfaction</a:t>
            </a:r>
            <a:r>
              <a:rPr lang="en-US" smtClean="0"/>
              <a:t>—American customers have a passion for instant gratification that is not being met. The American Customer Satisfaction Index indicates that customer satisfication has only recently recovered since 1994. [Exhibit 1.5]</a:t>
            </a:r>
          </a:p>
          <a:p>
            <a:pPr>
              <a:buNone/>
            </a:pPr>
            <a:r>
              <a:rPr lang="en-US" b="1" smtClean="0">
                <a:solidFill>
                  <a:srgbClr val="0070C0"/>
                </a:solidFill>
              </a:rPr>
              <a:t>5.</a:t>
            </a:r>
            <a:r>
              <a:rPr lang="en-US" b="1" i="1" smtClean="0">
                <a:solidFill>
                  <a:srgbClr val="0070C0"/>
                </a:solidFill>
              </a:rPr>
              <a:t>Mature markets (commoditization)</a:t>
            </a:r>
            <a:r>
              <a:rPr lang="en-US" b="1" smtClean="0">
                <a:solidFill>
                  <a:srgbClr val="0070C0"/>
                </a:solidFill>
              </a:rPr>
              <a:t>—</a:t>
            </a:r>
            <a:r>
              <a:rPr lang="en-US" smtClean="0"/>
              <a:t>Many firms compete in markets where product offerings have become commoditized by a lack of differentiation (for example, airlines, wireless phone service, department stores, laundry supplies, household appliances).</a:t>
            </a:r>
          </a:p>
          <a:p>
            <a:pPr>
              <a:buNone/>
            </a:pPr>
            <a:r>
              <a:rPr lang="en-US" b="1" smtClean="0">
                <a:solidFill>
                  <a:srgbClr val="0070C0"/>
                </a:solidFill>
              </a:rPr>
              <a:t>6.</a:t>
            </a:r>
            <a:r>
              <a:rPr lang="en-US" b="1" i="1" smtClean="0">
                <a:solidFill>
                  <a:srgbClr val="0070C0"/>
                </a:solidFill>
              </a:rPr>
              <a:t>Controlling costs</a:t>
            </a:r>
            <a:r>
              <a:rPr lang="en-US" smtClean="0"/>
              <a:t>—Businesses have been forced to cut expenses by eliminating products, lowering distribution costs, or downsizing in order to remain competitive.</a:t>
            </a:r>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88894"/>
            <a:ext cx="7693029" cy="5187519"/>
          </a:xfrm>
        </p:spPr>
        <p:txBody>
          <a:bodyPr/>
          <a:lstStyle/>
          <a:p>
            <a:r>
              <a:rPr lang="en-US" smtClean="0"/>
              <a:t>Even the most admired marketers in the world occasionally have problems meeting the demands of the strategic planning process and developing the “right” marketing strategy.</a:t>
            </a:r>
          </a:p>
          <a:p>
            <a:pPr>
              <a:buNone/>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American Customer Satisfaction Index (Exhibit 1.5)</a:t>
            </a:r>
          </a:p>
        </p:txBody>
      </p:sp>
      <p:pic>
        <p:nvPicPr>
          <p:cNvPr id="5122" name="Picture 2"/>
          <p:cNvPicPr>
            <a:picLocks noChangeAspect="1" noChangeArrowheads="1"/>
          </p:cNvPicPr>
          <p:nvPr/>
        </p:nvPicPr>
        <p:blipFill>
          <a:blip r:embed="rId2"/>
          <a:srcRect/>
          <a:stretch>
            <a:fillRect/>
          </a:stretch>
        </p:blipFill>
        <p:spPr bwMode="auto">
          <a:xfrm>
            <a:off x="1302808" y="1925782"/>
            <a:ext cx="7363691" cy="3994727"/>
          </a:xfrm>
          <a:prstGeom prst="rect">
            <a:avLst/>
          </a:prstGeom>
          <a:noFill/>
          <a:ln w="9525">
            <a:noFill/>
            <a:miter lim="800000"/>
            <a:headEnd/>
            <a:tailEnd/>
          </a:ln>
          <a:effectLst/>
        </p:spPr>
      </p:pic>
    </p:spTree>
    <p:extLst>
      <p:ext uri="{BB962C8B-B14F-4D97-AF65-F5344CB8AC3E}">
        <p14:creationId xmlns:p14="http://schemas.microsoft.com/office/powerpoint/2010/main" val="344852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33082"/>
            <a:ext cx="7693029" cy="5743331"/>
          </a:xfrm>
        </p:spPr>
        <p:txBody>
          <a:bodyPr/>
          <a:lstStyle/>
          <a:p>
            <a:pPr>
              <a:buNone/>
            </a:pPr>
            <a:r>
              <a:rPr lang="en-US" sz="3200" b="1" smtClean="0">
                <a:solidFill>
                  <a:srgbClr val="FF00FF"/>
                </a:solidFill>
              </a:rPr>
              <a:t>3-</a:t>
            </a:r>
            <a:r>
              <a:rPr lang="en-US" sz="3200" b="1" i="1" smtClean="0">
                <a:solidFill>
                  <a:srgbClr val="FF00FF"/>
                </a:solidFill>
              </a:rPr>
              <a:t>Audience and Media Fragmentation</a:t>
            </a:r>
            <a:r>
              <a:rPr lang="en-US" sz="3200" b="1" smtClean="0">
                <a:solidFill>
                  <a:srgbClr val="FF00FF"/>
                </a:solidFill>
              </a:rPr>
              <a:t>: </a:t>
            </a:r>
          </a:p>
          <a:p>
            <a:pPr>
              <a:buNone/>
            </a:pPr>
            <a:r>
              <a:rPr lang="en-US" smtClean="0"/>
              <a:t>-Since the advent of cable television in the late 1970s, mass media audiences have become increasingly fragmented. Media audiences have become fragmented due to:</a:t>
            </a:r>
          </a:p>
          <a:p>
            <a:pPr>
              <a:buNone/>
            </a:pPr>
            <a:r>
              <a:rPr lang="en-US" smtClean="0"/>
              <a:t> (1) the sheer number of media choices we have available today. </a:t>
            </a:r>
          </a:p>
          <a:p>
            <a:pPr>
              <a:buNone/>
            </a:pPr>
            <a:r>
              <a:rPr lang="en-US" smtClean="0"/>
              <a:t>(2) the limited time we have to devote to any one medium. [Exhibit 1.1]</a:t>
            </a:r>
          </a:p>
          <a:p>
            <a:pPr>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Change in </a:t>
            </a:r>
            <a:r>
              <a:rPr lang="en-US" dirty="0" smtClean="0">
                <a:ln>
                  <a:noFill/>
                </a:ln>
                <a:latin typeface="Rockwell" charset="0"/>
                <a:ea typeface="ＭＳ Ｐゴシック" charset="0"/>
                <a:cs typeface="ＭＳ Ｐゴシック" charset="0"/>
              </a:rPr>
              <a:t>Daily Media </a:t>
            </a:r>
            <a:r>
              <a:rPr lang="en-US" dirty="0">
                <a:ln>
                  <a:noFill/>
                </a:ln>
                <a:latin typeface="Rockwell" charset="0"/>
                <a:ea typeface="ＭＳ Ｐゴシック" charset="0"/>
                <a:cs typeface="ＭＳ Ｐゴシック" charset="0"/>
              </a:rPr>
              <a:t>Usage by U.S. </a:t>
            </a:r>
            <a:r>
              <a:rPr lang="en-US" dirty="0" smtClean="0">
                <a:ln>
                  <a:noFill/>
                </a:ln>
                <a:latin typeface="Rockwell" charset="0"/>
                <a:ea typeface="ＭＳ Ｐゴシック" charset="0"/>
                <a:cs typeface="ＭＳ Ｐゴシック" charset="0"/>
              </a:rPr>
              <a:t>Adults, 2008-2011 (</a:t>
            </a:r>
            <a:r>
              <a:rPr lang="en-US" dirty="0">
                <a:ln>
                  <a:noFill/>
                </a:ln>
                <a:latin typeface="Rockwell" charset="0"/>
                <a:ea typeface="ＭＳ Ｐゴシック" charset="0"/>
                <a:cs typeface="ＭＳ Ｐゴシック" charset="0"/>
              </a:rPr>
              <a:t>Exhibit 1.1)</a:t>
            </a:r>
          </a:p>
        </p:txBody>
      </p:sp>
      <p:pic>
        <p:nvPicPr>
          <p:cNvPr id="1026" name="Picture 2"/>
          <p:cNvPicPr>
            <a:picLocks noChangeAspect="1" noChangeArrowheads="1"/>
          </p:cNvPicPr>
          <p:nvPr/>
        </p:nvPicPr>
        <p:blipFill>
          <a:blip r:embed="rId2"/>
          <a:srcRect/>
          <a:stretch>
            <a:fillRect/>
          </a:stretch>
        </p:blipFill>
        <p:spPr bwMode="auto">
          <a:xfrm>
            <a:off x="1302808" y="2092036"/>
            <a:ext cx="7316625" cy="3274291"/>
          </a:xfrm>
          <a:prstGeom prst="rect">
            <a:avLst/>
          </a:prstGeom>
          <a:noFill/>
          <a:ln w="9525">
            <a:noFill/>
            <a:miter lim="800000"/>
            <a:headEnd/>
            <a:tailEnd/>
          </a:ln>
          <a:effectLst/>
        </p:spPr>
      </p:pic>
    </p:spTree>
    <p:extLst>
      <p:ext uri="{BB962C8B-B14F-4D97-AF65-F5344CB8AC3E}">
        <p14:creationId xmlns:p14="http://schemas.microsoft.com/office/powerpoint/2010/main" val="2479841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68942"/>
            <a:ext cx="7693029" cy="5707472"/>
          </a:xfrm>
        </p:spPr>
        <p:txBody>
          <a:bodyPr/>
          <a:lstStyle/>
          <a:p>
            <a:pPr>
              <a:buNone/>
            </a:pPr>
            <a:r>
              <a:rPr lang="en-US" sz="3200" b="1" i="1" smtClean="0">
                <a:solidFill>
                  <a:srgbClr val="FF00FF"/>
                </a:solidFill>
              </a:rPr>
              <a:t>4- Changing Value Propositions</a:t>
            </a:r>
            <a:r>
              <a:rPr lang="en-US" sz="3200" b="1" smtClean="0">
                <a:solidFill>
                  <a:srgbClr val="FF00FF"/>
                </a:solidFill>
              </a:rPr>
              <a:t>:</a:t>
            </a:r>
          </a:p>
          <a:p>
            <a:pPr>
              <a:buFontTx/>
              <a:buChar char="-"/>
            </a:pPr>
            <a:r>
              <a:rPr lang="en-US" smtClean="0"/>
              <a:t>The speed and efficiency of commerce today has changed the way customers view value. The lesson for marketers is clear: In situations where customers see goods and services as commodities, customers will turn to the most convenient, least expensive alternative.</a:t>
            </a:r>
          </a:p>
          <a:p>
            <a:pPr>
              <a:buNone/>
            </a:pPr>
            <a:endParaRPr lang="en-US" smtClean="0"/>
          </a:p>
          <a:p>
            <a:pPr>
              <a:buNone/>
            </a:pPr>
            <a:r>
              <a:rPr lang="en-US" sz="3200" b="1" i="1" smtClean="0">
                <a:solidFill>
                  <a:srgbClr val="FF00FF"/>
                </a:solidFill>
              </a:rPr>
              <a:t>5- Shifting Demand Patterns</a:t>
            </a:r>
            <a:r>
              <a:rPr lang="en-US" sz="3200" b="1" smtClean="0">
                <a:solidFill>
                  <a:srgbClr val="FF00FF"/>
                </a:solidFill>
              </a:rPr>
              <a:t>: </a:t>
            </a:r>
          </a:p>
          <a:p>
            <a:pPr>
              <a:buNone/>
            </a:pPr>
            <a:r>
              <a:rPr lang="en-US" smtClean="0"/>
              <a:t>-In some cases, changes in technology have shifted customer demand for certain product categories. The challenges faced by the movie rental industry bear this out.</a:t>
            </a:r>
          </a:p>
          <a:p>
            <a:pPr>
              <a:buNone/>
            </a:pPr>
            <a:endParaRPr lang="en-US" smtClean="0"/>
          </a:p>
          <a:p>
            <a:pPr>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0588" y="555812"/>
            <a:ext cx="7883715" cy="5420601"/>
          </a:xfrm>
        </p:spPr>
        <p:txBody>
          <a:bodyPr/>
          <a:lstStyle/>
          <a:p>
            <a:pPr>
              <a:buNone/>
            </a:pPr>
            <a:r>
              <a:rPr lang="en-US" sz="3200" b="1" i="1" smtClean="0">
                <a:solidFill>
                  <a:srgbClr val="FF00FF"/>
                </a:solidFill>
              </a:rPr>
              <a:t>6-Privacy, Security, and Ethical Concerns</a:t>
            </a:r>
            <a:r>
              <a:rPr lang="en-US" sz="3200" b="1" smtClean="0">
                <a:solidFill>
                  <a:srgbClr val="FF00FF"/>
                </a:solidFill>
              </a:rPr>
              <a:t>: </a:t>
            </a:r>
          </a:p>
          <a:p>
            <a:pPr>
              <a:buNone/>
            </a:pPr>
            <a:r>
              <a:rPr lang="en-US" smtClean="0"/>
              <a:t>-Changes in technology have made our society much more open than in the past. As a result, these changes have forced marketers to address real concerns about security and privacy, both online and offline. </a:t>
            </a:r>
          </a:p>
          <a:p>
            <a:pPr>
              <a:buNone/>
            </a:pPr>
            <a:r>
              <a:rPr lang="en-US" smtClean="0"/>
              <a:t>-For example, many well-known and respected companies have been fined for violating the standards of the Children’s Online Privacy Protection Act. [Exhibit 1.2]</a:t>
            </a:r>
          </a:p>
          <a:p>
            <a:pPr>
              <a:buNone/>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a:t>
            </a:r>
            <a:r>
              <a:rPr lang="en-US" dirty="0" smtClean="0">
                <a:ln>
                  <a:noFill/>
                </a:ln>
                <a:latin typeface="Rockwell" charset="0"/>
                <a:ea typeface="ＭＳ Ｐゴシック" charset="0"/>
                <a:cs typeface="ＭＳ Ｐゴシック" charset="0"/>
              </a:rPr>
              <a:t>Children’s </a:t>
            </a:r>
            <a:r>
              <a:rPr lang="en-US" dirty="0">
                <a:ln>
                  <a:noFill/>
                </a:ln>
                <a:latin typeface="Rockwell" charset="0"/>
                <a:ea typeface="ＭＳ Ｐゴシック" charset="0"/>
                <a:cs typeface="ＭＳ Ｐゴシック" charset="0"/>
              </a:rPr>
              <a:t>Online Privacy Protection Act (Exhibit 1.2)</a:t>
            </a:r>
          </a:p>
        </p:txBody>
      </p:sp>
      <p:pic>
        <p:nvPicPr>
          <p:cNvPr id="2050" name="Picture 2"/>
          <p:cNvPicPr>
            <a:picLocks noChangeAspect="1" noChangeArrowheads="1"/>
          </p:cNvPicPr>
          <p:nvPr/>
        </p:nvPicPr>
        <p:blipFill>
          <a:blip r:embed="rId2"/>
          <a:srcRect/>
          <a:stretch>
            <a:fillRect/>
          </a:stretch>
        </p:blipFill>
        <p:spPr bwMode="auto">
          <a:xfrm>
            <a:off x="1772041" y="1676399"/>
            <a:ext cx="6678222" cy="4829753"/>
          </a:xfrm>
          <a:prstGeom prst="rect">
            <a:avLst/>
          </a:prstGeom>
          <a:noFill/>
          <a:ln w="9525">
            <a:noFill/>
            <a:miter lim="800000"/>
            <a:headEnd/>
            <a:tailEnd/>
          </a:ln>
          <a:effectLst/>
        </p:spPr>
      </p:pic>
    </p:spTree>
    <p:extLst>
      <p:ext uri="{BB962C8B-B14F-4D97-AF65-F5344CB8AC3E}">
        <p14:creationId xmlns:p14="http://schemas.microsoft.com/office/powerpoint/2010/main" val="4113129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1076</TotalTime>
  <Words>3052</Words>
  <Application>Microsoft Office PowerPoint</Application>
  <PresentationFormat>On-screen Show (4:3)</PresentationFormat>
  <Paragraphs>197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Cengage</vt:lpstr>
      <vt:lpstr>Marketing in Today’s Economy</vt:lpstr>
      <vt:lpstr>Introduction</vt:lpstr>
      <vt:lpstr>The Challenges and Opportunities of Marketing in Today’s Economy</vt:lpstr>
      <vt:lpstr>1-Power shift to customers</vt:lpstr>
      <vt:lpstr>PowerPoint Presentation</vt:lpstr>
      <vt:lpstr>Change in Daily Media Usage by U.S. Adults, 2008-2011 (Exhibit 1.1)</vt:lpstr>
      <vt:lpstr>PowerPoint Presentation</vt:lpstr>
      <vt:lpstr>PowerPoint Presentation</vt:lpstr>
      <vt:lpstr>The Children’s Online Privacy Protection Act (Exhibit 1.2)</vt:lpstr>
      <vt:lpstr>PowerPoint Presentation</vt:lpstr>
      <vt:lpstr>Basic Marketing Concepts: Marketing Defined</vt:lpstr>
      <vt:lpstr>PowerPoint Presentation</vt:lpstr>
      <vt:lpstr>What is a Market?</vt:lpstr>
      <vt:lpstr>PowerPoint Presentation</vt:lpstr>
      <vt:lpstr>PowerPoint Presentation</vt:lpstr>
      <vt:lpstr>Common Metamarkets and Participants (Exhibit 1.3)</vt:lpstr>
      <vt:lpstr>What Is Exchange?</vt:lpstr>
      <vt:lpstr>PowerPoint Presentation</vt:lpstr>
      <vt:lpstr>What Is a Product?</vt:lpstr>
      <vt:lpstr>What Is a Product?</vt:lpstr>
      <vt:lpstr>PowerPoint Presentation</vt:lpstr>
      <vt:lpstr>PowerPoint Presentation</vt:lpstr>
      <vt:lpstr>PowerPoint Presentation</vt:lpstr>
      <vt:lpstr>PowerPoint Presentation</vt:lpstr>
      <vt:lpstr>PowerPoint Presentation</vt:lpstr>
      <vt:lpstr>Major Marketing Activities and Decisions</vt:lpstr>
      <vt:lpstr>1-Strategic Planning </vt:lpstr>
      <vt:lpstr>2-Research and Analysis </vt:lpstr>
      <vt:lpstr>3-Developing Competitive Advantage </vt:lpstr>
      <vt:lpstr>4-Marketing Strategy Decisions </vt:lpstr>
      <vt:lpstr>4/1-Market Segmentation and Target Marketing </vt:lpstr>
      <vt:lpstr>4\2-Marketing Program Decisions </vt:lpstr>
      <vt:lpstr>4\3-Marketing Program Decisions </vt:lpstr>
      <vt:lpstr>4\4-Branding and Positioning </vt:lpstr>
      <vt:lpstr>5-Social Responsibility and Ethics </vt:lpstr>
      <vt:lpstr>6-Implementation and Control </vt:lpstr>
      <vt:lpstr>7-Developing and Maintaining Customer Relationships </vt:lpstr>
      <vt:lpstr>Transactional and Relationship Marketing (Exhibit 1.4)</vt:lpstr>
      <vt:lpstr>The Challenges of Marketing Strategy</vt:lpstr>
      <vt:lpstr>PowerPoint Presentation</vt:lpstr>
      <vt:lpstr>PowerPoint Presentation</vt:lpstr>
      <vt:lpstr>American Customer Satisfaction Index (Exhibit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117</cp:revision>
  <dcterms:created xsi:type="dcterms:W3CDTF">2010-03-09T18:52:43Z</dcterms:created>
  <dcterms:modified xsi:type="dcterms:W3CDTF">2018-09-04T07:49:31Z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