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9"/>
  </p:notesMasterIdLst>
  <p:sldIdLst>
    <p:sldId id="266" r:id="rId2"/>
    <p:sldId id="280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277" r:id="rId12"/>
    <p:sldId id="328" r:id="rId13"/>
    <p:sldId id="283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285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289" r:id="rId37"/>
    <p:sldId id="28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D5"/>
    <a:srgbClr val="777777"/>
    <a:srgbClr val="5F5F5F"/>
    <a:srgbClr val="006699"/>
    <a:srgbClr val="FFF2CD"/>
    <a:srgbClr val="AE1237"/>
    <a:srgbClr val="6C45BB"/>
    <a:srgbClr val="8E4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4" autoAdjust="0"/>
    <p:restoredTop sz="82923" autoAdjust="0"/>
  </p:normalViewPr>
  <p:slideViewPr>
    <p:cSldViewPr>
      <p:cViewPr varScale="1">
        <p:scale>
          <a:sx n="63" d="100"/>
          <a:sy n="63" d="100"/>
        </p:scale>
        <p:origin x="504" y="66"/>
      </p:cViewPr>
      <p:guideLst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22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718CC9-7988-4119-B68B-8EC6A0C66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85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23495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2pPr>
    <a:lvl3pPr marL="45720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3pPr>
    <a:lvl4pPr marL="69215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4pPr>
    <a:lvl5pPr marL="91440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BFF84A-298D-47A4-8ECF-4EB0B0FFF17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2129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4E3F3B-A459-4510-A373-278D84484AD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B917C66-AB64-4767-B1FB-486B38F84166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41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F3A692-13A7-4835-A24C-D48F784073B0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20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963EFE-142B-4457-A5E2-04C43FB59805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94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8BC6E6-B4C3-464F-9389-BC5196B41CBB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Some students may not offset the points between the L values, as shown here and in the table on the preceding slide.  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For our purposes, that’s okay.  What matters is they see that VMPL is a downward-sloping curve.  They will get the rest from the following slides.</a:t>
            </a: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5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D9A48D-5577-4CB2-B0B1-4C849C7C90F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EA6D06F-9B7D-4083-8B8B-BE3EC2032DB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52900"/>
            <a:ext cx="5486400" cy="45069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780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F1D2DA-B3A0-4AA6-9A4A-11F8CB23240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F5801D4-3D87-4EB9-AD78-BA3EF0DADB1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98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AC2A66-CF00-4961-90CC-82B117A6171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45BFE6-C218-46B0-BE18-6817D54923A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77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064A03-69D7-422A-B955-F1676DDE68D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AB83166-00F7-46F4-8ED2-A91485C7860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30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7EA396-F13C-494E-B6FC-8A4683FF3EF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20AD4B2-2BE5-41D7-9977-64F79FDDE52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97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57FBFA-50DE-4E1E-9262-B72DAE39E30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24015BF-5189-450F-902E-433C7FDFD6F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21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7CCAF2-2242-4702-944A-0816448553F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331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CF0C7-15A4-440E-86FA-6FB43348188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B8E2A5C-2FA6-46FA-B654-329CA9C511B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This slide shows that when a competitive firm hires labor to the point where W = VMPL, it is also producing output up to the point where P = MC.  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Hence, input demand and output supply are two sides of the same coin. </a:t>
            </a:r>
          </a:p>
        </p:txBody>
      </p:sp>
    </p:spTree>
    <p:extLst>
      <p:ext uri="{BB962C8B-B14F-4D97-AF65-F5344CB8AC3E}">
        <p14:creationId xmlns:p14="http://schemas.microsoft.com/office/powerpoint/2010/main" val="2238988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830FE5-0E57-40D4-BA8C-A427B725B7D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D56ACAF-3C83-4BCE-AD84-0AABCC7224F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36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4EB80F-4F5F-402E-9B36-D5DE8BE3342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1115C4D-3733-4E5B-913A-2761DB3FD56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81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9B00CA-4743-44AA-A1C7-385AE02A338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1AF67B9-A0C6-479B-AAAD-78AA458DD99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90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19A5FB-38A6-423C-BC3E-5841C18C786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FA252A3-5F53-4D15-A243-2F809E6265E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6896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84E689-1653-4B56-A293-E213C0083EAC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667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FAE22D-002C-4542-8955-5D01C9A8A8B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091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935F61-40EE-4D23-ABC0-9602CF67845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687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AE8983-1473-496A-9079-D6D8243F580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806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F8479A-A47D-4FAB-8899-3205785CCA3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9ED7D04-B521-4812-ACC0-9BD4365DB48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4248150"/>
            <a:ext cx="5911850" cy="43910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Times New Roman" charset="0"/>
              </a:rPr>
              <a:t>Source:  2010 Economic Report of the President, Table B-49, with extra calculations as described in the caption to Table 2 in the textbook. </a:t>
            </a:r>
          </a:p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2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F0F727-8260-49B6-9883-3BFB4D922B6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70F76F0-E686-42BD-93A6-936E58EF1D7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925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3DB58B-02D8-4279-94CD-1DEE26B8E04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C7F8B2F-63F2-4FEA-992C-256CAC0E1E8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710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03B212-0CF8-4C7A-8EA4-5854176D120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812F61C-3C2D-4A4E-A972-C501BB46761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2644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AD9BD8-0035-420D-8026-6DF5E5F64355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3FE7FB-5BCE-4485-95CB-FF741C6FAEE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309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0163C9-4248-4C78-B96D-6DD4D7A39B4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AF78299-4221-4774-85D0-D670DEF4420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679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6179AD-86E8-40BE-B107-69F6D31EC0B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B88D53F-1975-4586-A296-10B7EB6FA53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96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09BAB2-EE5D-4ABA-A128-E1985E9C275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2BC8DB7-05D8-49B6-BD90-8C89328477C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944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9A27A0-3491-42C7-BF5B-FEA5CB7D882C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662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F9A7AE-995B-48B1-9141-BD0915D841AA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0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AFD4AE-530A-4E5A-93ED-C8B4099246B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C5308A-3B07-4EAB-B8A0-15D48A84DF2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41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DF10F0-3E4D-48F8-93C4-E281CE2EC3E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D9C1ED5-9A5F-4DFE-8F4E-1F25F375CDD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98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8B87DE-5CB2-452B-A4DE-2D3DDA0744F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944A848-D45F-48B3-A7D4-52E3C3A4EA5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78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9B9A14-C12E-4236-AF48-1CBB739F9ED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75A60A6-31CB-414B-B98E-760CA581A26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55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C71296-127A-47D2-A3DF-6ED04D14508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FEDA591-D3F3-4086-AE65-57E0BC583E9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5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97DE6E-B5C6-4CEC-98F7-3F268CAD427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66CDAE0-493B-4C51-BD06-CE0A44138A3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7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4138613"/>
            <a:ext cx="6858000" cy="22082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Chapter 18</a:t>
            </a:r>
          </a:p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 </a:t>
            </a:r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Markets for the Factors of Production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1113" y="6500813"/>
            <a:ext cx="61071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BABE4CD2-6621-4344-BBE8-D647BAB9E6EC}" type="slidenum">
              <a:rPr lang="en-US" sz="1700">
                <a:solidFill>
                  <a:srgbClr val="B2B2B2"/>
                </a:solidFill>
                <a:latin typeface="Times New Roman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THE MARKETS FOR THE FACTORS OF PRODUCTION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69AD90-09A8-467A-9B36-4AD300632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6F31E3B7-476B-42FA-968E-E3CAB7411EF9}" type="slidenum">
              <a:rPr lang="en-US" sz="1700">
                <a:solidFill>
                  <a:srgbClr val="B2B2B2"/>
                </a:solidFill>
                <a:latin typeface="Times New Roman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1113" y="6500813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F143FA95-73A3-47B3-B96B-5F94FC99D030}" type="slidenum">
              <a:rPr lang="en-US" sz="1700">
                <a:solidFill>
                  <a:srgbClr val="B2B2B2"/>
                </a:solidFill>
                <a:latin typeface="Times New Roman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cs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rgbClr val="006699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9pPr>
    </p:titleStyle>
    <p:bodyStyle>
      <a:lvl1pPr marL="342900" indent="-342900" algn="l" rtl="0" fontAlgn="base">
        <a:lnSpc>
          <a:spcPct val="105000"/>
        </a:lnSpc>
        <a:spcBef>
          <a:spcPts val="1200"/>
        </a:spcBef>
        <a:spcAft>
          <a:spcPct val="0"/>
        </a:spcAft>
        <a:buClr>
          <a:srgbClr val="A3C167"/>
        </a:buClr>
        <a:buFont typeface="Wingdings" charset="2"/>
        <a:buChar char="§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fontAlgn="base">
        <a:lnSpc>
          <a:spcPct val="105000"/>
        </a:lnSpc>
        <a:spcBef>
          <a:spcPts val="300"/>
        </a:spcBef>
        <a:spcAft>
          <a:spcPct val="0"/>
        </a:spcAft>
        <a:buClr>
          <a:srgbClr val="CC9900"/>
        </a:buClr>
        <a:buFont typeface="Wingdings" charset="2"/>
        <a:buChar char="§"/>
        <a:defRPr sz="27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marL="1143000" indent="-228600" algn="l" rtl="0" fontAlgn="base">
        <a:lnSpc>
          <a:spcPct val="105000"/>
        </a:lnSpc>
        <a:spcBef>
          <a:spcPts val="300"/>
        </a:spcBef>
        <a:spcAft>
          <a:spcPct val="0"/>
        </a:spcAft>
        <a:buClr>
          <a:srgbClr val="B3A2C7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marL="1600200" indent="-228600" algn="l" rtl="0" fontAlgn="base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marL="2057400" indent="-228600" algn="l" rtl="0" fontAlgn="base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Program%20Files/TurningPoint/2003/Question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../../../Program%20Files/TurningPoint/2003/Question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549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N. Gregory </a:t>
            </a:r>
            <a:r>
              <a:rPr lang="en-US" sz="3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Mankiw</a:t>
            </a: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&amp; Mohamed H. Rashwan</a:t>
            </a:r>
            <a:endParaRPr lang="en-US" sz="3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3" name="Group 12"/>
          <p:cNvGrpSpPr>
            <a:grpSpLocks/>
          </p:cNvGrpSpPr>
          <p:nvPr/>
        </p:nvGrpSpPr>
        <p:grpSpPr bwMode="auto">
          <a:xfrm>
            <a:off x="323528" y="1050925"/>
            <a:ext cx="6707188" cy="1514475"/>
            <a:chOff x="475928" y="2045525"/>
            <a:chExt cx="6707187" cy="1513653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75928" y="2119304"/>
              <a:ext cx="6707187" cy="118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E</a:t>
              </a:r>
              <a:r>
                <a:rPr lang="en-US" sz="6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conomics</a:t>
              </a:r>
            </a:p>
          </p:txBody>
        </p:sp>
        <p:sp>
          <p:nvSpPr>
            <p:cNvPr id="7178" name="TextBox 6"/>
            <p:cNvSpPr txBox="1">
              <a:spLocks noChangeArrowheads="1"/>
            </p:cNvSpPr>
            <p:nvPr/>
          </p:nvSpPr>
          <p:spPr bwMode="auto">
            <a:xfrm>
              <a:off x="1125537" y="2045525"/>
              <a:ext cx="4681538" cy="579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5F5F5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Principles of</a:t>
              </a:r>
            </a:p>
          </p:txBody>
        </p:sp>
        <p:sp>
          <p:nvSpPr>
            <p:cNvPr id="7179" name="TextBox 16"/>
            <p:cNvSpPr txBox="1">
              <a:spLocks noChangeArrowheads="1"/>
            </p:cNvSpPr>
            <p:nvPr/>
          </p:nvSpPr>
          <p:spPr bwMode="auto">
            <a:xfrm>
              <a:off x="2133600" y="3102226"/>
              <a:ext cx="2667000" cy="456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400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Arab World Edition</a:t>
              </a:r>
              <a:endPara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The Value of the Marginal Product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8229600" cy="5316537"/>
          </a:xfrm>
        </p:spPr>
        <p:txBody>
          <a:bodyPr/>
          <a:lstStyle/>
          <a:p>
            <a:pPr>
              <a:tabLst>
                <a:tab pos="1490663" algn="l"/>
              </a:tabLst>
            </a:pPr>
            <a:r>
              <a:rPr lang="en-US" sz="2700" dirty="0" smtClean="0">
                <a:latin typeface="Arial" charset="0"/>
              </a:rPr>
              <a:t>Problem:  </a:t>
            </a:r>
          </a:p>
          <a:p>
            <a:pPr lvl="1">
              <a:tabLst>
                <a:tab pos="1490663" algn="l"/>
              </a:tabLst>
            </a:pPr>
            <a:r>
              <a:rPr lang="en-US" dirty="0" smtClean="0">
                <a:latin typeface="Arial" charset="0"/>
              </a:rPr>
              <a:t>Cost of hiring another worker (wage) is measured in dollars. </a:t>
            </a:r>
          </a:p>
          <a:p>
            <a:pPr lvl="1">
              <a:tabLst>
                <a:tab pos="1490663" algn="l"/>
              </a:tabLst>
            </a:pPr>
            <a:r>
              <a:rPr lang="en-US" dirty="0" smtClean="0">
                <a:latin typeface="Arial" charset="0"/>
              </a:rPr>
              <a:t>Benefit of hiring another worker (</a:t>
            </a:r>
            <a:r>
              <a:rPr lang="en-US" i="1" dirty="0" smtClean="0">
                <a:latin typeface="Arial" charset="0"/>
              </a:rPr>
              <a:t>MPL</a:t>
            </a:r>
            <a:r>
              <a:rPr lang="en-US" dirty="0" smtClean="0">
                <a:latin typeface="Arial" charset="0"/>
              </a:rPr>
              <a:t>) is measured in units of output.  </a:t>
            </a:r>
          </a:p>
          <a:p>
            <a:pPr>
              <a:tabLst>
                <a:tab pos="1490663" algn="l"/>
              </a:tabLst>
            </a:pPr>
            <a:r>
              <a:rPr lang="en-US" sz="2700" dirty="0" smtClean="0">
                <a:latin typeface="Arial" charset="0"/>
              </a:rPr>
              <a:t>Solution:  Convert </a:t>
            </a:r>
            <a:r>
              <a:rPr lang="en-US" sz="2700" i="1" dirty="0" smtClean="0">
                <a:latin typeface="Arial" charset="0"/>
              </a:rPr>
              <a:t>MPL</a:t>
            </a:r>
            <a:r>
              <a:rPr lang="en-US" sz="2700" dirty="0" smtClean="0">
                <a:latin typeface="Arial" charset="0"/>
              </a:rPr>
              <a:t> to dollars.</a:t>
            </a:r>
          </a:p>
          <a:p>
            <a:pPr>
              <a:tabLst>
                <a:tab pos="1490663" algn="l"/>
              </a:tabLst>
            </a:pPr>
            <a:r>
              <a:rPr lang="en-US" sz="2700" b="1" dirty="0" smtClean="0">
                <a:solidFill>
                  <a:srgbClr val="CC0000"/>
                </a:solidFill>
                <a:latin typeface="Arial" charset="0"/>
              </a:rPr>
              <a:t>Value of the marginal product</a:t>
            </a:r>
            <a:r>
              <a:rPr lang="en-US" sz="2700" dirty="0" smtClean="0">
                <a:latin typeface="Arial" charset="0"/>
              </a:rPr>
              <a:t>:  the marginal product of an input times the price of the output.</a:t>
            </a:r>
          </a:p>
          <a:p>
            <a:pPr>
              <a:buFont typeface="Wingdings" charset="2"/>
              <a:buNone/>
              <a:tabLst>
                <a:tab pos="1490663" algn="l"/>
              </a:tabLst>
            </a:pPr>
            <a:r>
              <a:rPr lang="en-US" sz="2700" i="1" dirty="0" smtClean="0">
                <a:latin typeface="Arial" charset="0"/>
              </a:rPr>
              <a:t>	 VMPL</a:t>
            </a:r>
            <a:r>
              <a:rPr lang="en-US" sz="2700" dirty="0" smtClean="0">
                <a:latin typeface="Arial" charset="0"/>
              </a:rPr>
              <a:t> 	= value of the marginal product of labor 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	= </a:t>
            </a:r>
            <a:r>
              <a:rPr lang="en-US" sz="2700" i="1" dirty="0" smtClean="0">
                <a:latin typeface="Arial" charset="0"/>
              </a:rPr>
              <a:t>P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x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i="1" dirty="0" smtClean="0">
                <a:latin typeface="Arial" charset="0"/>
              </a:rPr>
              <a:t>MPL</a:t>
            </a:r>
          </a:p>
        </p:txBody>
      </p:sp>
      <p:sp>
        <p:nvSpPr>
          <p:cNvPr id="2560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Calculating MPL and VMPL</a:t>
            </a:r>
          </a:p>
        </p:txBody>
      </p:sp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27653" name="Rectangle 358"/>
          <p:cNvSpPr>
            <a:spLocks noChangeArrowheads="1"/>
          </p:cNvSpPr>
          <p:nvPr/>
        </p:nvSpPr>
        <p:spPr bwMode="auto">
          <a:xfrm>
            <a:off x="3121025" y="1568450"/>
            <a:ext cx="5624513" cy="4359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563563" y="1343025"/>
            <a:ext cx="2460625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3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b="1" i="1" dirty="0"/>
              <a:t>P</a:t>
            </a:r>
            <a:r>
              <a:rPr lang="en-US" sz="2400" dirty="0"/>
              <a:t> = $5/bushel.</a:t>
            </a:r>
          </a:p>
          <a:p>
            <a:pPr>
              <a:lnSpc>
                <a:spcPct val="105000"/>
              </a:lnSpc>
              <a:spcBef>
                <a:spcPct val="3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dirty="0"/>
              <a:t>Find </a:t>
            </a:r>
            <a:r>
              <a:rPr lang="en-US" sz="2400" b="1" i="1" dirty="0"/>
              <a:t>MPL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and </a:t>
            </a:r>
            <a:r>
              <a:rPr lang="en-US" sz="2400" b="1" i="1" dirty="0"/>
              <a:t>VMPL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fill them in the blank spaces of the table. </a:t>
            </a:r>
          </a:p>
          <a:p>
            <a:pPr>
              <a:lnSpc>
                <a:spcPct val="105000"/>
              </a:lnSpc>
              <a:spcBef>
                <a:spcPct val="3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400" dirty="0"/>
              <a:t>Then graph </a:t>
            </a:r>
            <a:br>
              <a:rPr lang="en-US" sz="2400" dirty="0"/>
            </a:br>
            <a:r>
              <a:rPr lang="en-US" sz="2400" dirty="0"/>
              <a:t>a curve with </a:t>
            </a:r>
            <a:r>
              <a:rPr lang="en-US" sz="2400" b="1" i="1" dirty="0"/>
              <a:t>VMPL</a:t>
            </a:r>
            <a:r>
              <a:rPr lang="en-US" sz="2400" dirty="0"/>
              <a:t> on the vertical axis, </a:t>
            </a:r>
            <a:br>
              <a:rPr lang="en-US" sz="2400" dirty="0"/>
            </a:br>
            <a:r>
              <a:rPr lang="en-US" sz="2400" b="1" i="1" dirty="0"/>
              <a:t>L</a:t>
            </a:r>
            <a:r>
              <a:rPr lang="en-US" sz="2400" dirty="0"/>
              <a:t> on </a:t>
            </a:r>
            <a:r>
              <a:rPr lang="en-US" sz="2400" dirty="0" smtClean="0"/>
              <a:t>horizontal </a:t>
            </a:r>
            <a:r>
              <a:rPr lang="en-US" sz="2400" dirty="0"/>
              <a:t>axis.</a:t>
            </a:r>
          </a:p>
        </p:txBody>
      </p:sp>
      <p:sp>
        <p:nvSpPr>
          <p:cNvPr id="27655" name="Rectangle 34"/>
          <p:cNvSpPr>
            <a:spLocks noChangeArrowheads="1"/>
          </p:cNvSpPr>
          <p:nvPr/>
        </p:nvSpPr>
        <p:spPr bwMode="auto">
          <a:xfrm>
            <a:off x="4564063" y="5408613"/>
            <a:ext cx="1501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3000</a:t>
            </a:r>
          </a:p>
        </p:txBody>
      </p:sp>
      <p:sp>
        <p:nvSpPr>
          <p:cNvPr id="27656" name="Rectangle 33"/>
          <p:cNvSpPr>
            <a:spLocks noChangeArrowheads="1"/>
          </p:cNvSpPr>
          <p:nvPr/>
        </p:nvSpPr>
        <p:spPr bwMode="auto">
          <a:xfrm>
            <a:off x="3119438" y="5408613"/>
            <a:ext cx="1444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27657" name="Rectangle 30"/>
          <p:cNvSpPr>
            <a:spLocks noChangeArrowheads="1"/>
          </p:cNvSpPr>
          <p:nvPr/>
        </p:nvSpPr>
        <p:spPr bwMode="auto">
          <a:xfrm>
            <a:off x="4564063" y="4889500"/>
            <a:ext cx="150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2800</a:t>
            </a:r>
          </a:p>
        </p:txBody>
      </p:sp>
      <p:sp>
        <p:nvSpPr>
          <p:cNvPr id="27658" name="Rectangle 29"/>
          <p:cNvSpPr>
            <a:spLocks noChangeArrowheads="1"/>
          </p:cNvSpPr>
          <p:nvPr/>
        </p:nvSpPr>
        <p:spPr bwMode="auto">
          <a:xfrm>
            <a:off x="3119438" y="4889500"/>
            <a:ext cx="1444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7659" name="Rectangle 26"/>
          <p:cNvSpPr>
            <a:spLocks noChangeArrowheads="1"/>
          </p:cNvSpPr>
          <p:nvPr/>
        </p:nvSpPr>
        <p:spPr bwMode="auto">
          <a:xfrm>
            <a:off x="4564063" y="4365625"/>
            <a:ext cx="1501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2400</a:t>
            </a:r>
          </a:p>
        </p:txBody>
      </p:sp>
      <p:sp>
        <p:nvSpPr>
          <p:cNvPr id="27660" name="Rectangle 25"/>
          <p:cNvSpPr>
            <a:spLocks noChangeArrowheads="1"/>
          </p:cNvSpPr>
          <p:nvPr/>
        </p:nvSpPr>
        <p:spPr bwMode="auto">
          <a:xfrm>
            <a:off x="3119438" y="4365625"/>
            <a:ext cx="144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7661" name="Rectangle 22"/>
          <p:cNvSpPr>
            <a:spLocks noChangeArrowheads="1"/>
          </p:cNvSpPr>
          <p:nvPr/>
        </p:nvSpPr>
        <p:spPr bwMode="auto">
          <a:xfrm>
            <a:off x="4564063" y="3843338"/>
            <a:ext cx="1501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1800</a:t>
            </a:r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3119438" y="3843338"/>
            <a:ext cx="1444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7663" name="Rectangle 18"/>
          <p:cNvSpPr>
            <a:spLocks noChangeArrowheads="1"/>
          </p:cNvSpPr>
          <p:nvPr/>
        </p:nvSpPr>
        <p:spPr bwMode="auto">
          <a:xfrm>
            <a:off x="4564063" y="3322638"/>
            <a:ext cx="15017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1000</a:t>
            </a:r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3119438" y="3322638"/>
            <a:ext cx="14446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7665" name="Rectangle 16"/>
          <p:cNvSpPr>
            <a:spLocks noChangeArrowheads="1"/>
          </p:cNvSpPr>
          <p:nvPr/>
        </p:nvSpPr>
        <p:spPr bwMode="auto">
          <a:xfrm>
            <a:off x="7305675" y="2801938"/>
            <a:ext cx="14462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27666" name="Rectangle 15"/>
          <p:cNvSpPr>
            <a:spLocks noChangeArrowheads="1"/>
          </p:cNvSpPr>
          <p:nvPr/>
        </p:nvSpPr>
        <p:spPr bwMode="auto">
          <a:xfrm>
            <a:off x="6065838" y="2801938"/>
            <a:ext cx="12398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27667" name="Rectangle 14"/>
          <p:cNvSpPr>
            <a:spLocks noChangeArrowheads="1"/>
          </p:cNvSpPr>
          <p:nvPr/>
        </p:nvSpPr>
        <p:spPr bwMode="auto">
          <a:xfrm>
            <a:off x="4564063" y="2801938"/>
            <a:ext cx="15017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7668" name="Rectangle 13"/>
          <p:cNvSpPr>
            <a:spLocks noChangeArrowheads="1"/>
          </p:cNvSpPr>
          <p:nvPr/>
        </p:nvSpPr>
        <p:spPr bwMode="auto">
          <a:xfrm>
            <a:off x="3119438" y="2801938"/>
            <a:ext cx="14446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7669" name="Rectangle 12"/>
          <p:cNvSpPr>
            <a:spLocks noChangeArrowheads="1"/>
          </p:cNvSpPr>
          <p:nvPr/>
        </p:nvSpPr>
        <p:spPr bwMode="auto">
          <a:xfrm>
            <a:off x="7305675" y="1560513"/>
            <a:ext cx="1446213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VMPL</a:t>
            </a:r>
          </a:p>
        </p:txBody>
      </p:sp>
      <p:sp>
        <p:nvSpPr>
          <p:cNvPr id="27670" name="Rectangle 11"/>
          <p:cNvSpPr>
            <a:spLocks noChangeArrowheads="1"/>
          </p:cNvSpPr>
          <p:nvPr/>
        </p:nvSpPr>
        <p:spPr bwMode="auto">
          <a:xfrm>
            <a:off x="6065838" y="1560513"/>
            <a:ext cx="1239837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MPL</a:t>
            </a: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27671" name="Rectangle 10"/>
          <p:cNvSpPr>
            <a:spLocks noChangeArrowheads="1"/>
          </p:cNvSpPr>
          <p:nvPr/>
        </p:nvSpPr>
        <p:spPr bwMode="auto">
          <a:xfrm>
            <a:off x="4564063" y="1560513"/>
            <a:ext cx="150177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  <a:spcBef>
                <a:spcPct val="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>
                <a:ea typeface="Arial" charset="0"/>
                <a:cs typeface="Arial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(bushels of wheat)</a:t>
            </a:r>
          </a:p>
        </p:txBody>
      </p:sp>
      <p:sp>
        <p:nvSpPr>
          <p:cNvPr id="27672" name="Rectangle 9"/>
          <p:cNvSpPr>
            <a:spLocks noChangeArrowheads="1"/>
          </p:cNvSpPr>
          <p:nvPr/>
        </p:nvSpPr>
        <p:spPr bwMode="auto">
          <a:xfrm>
            <a:off x="3119438" y="1560513"/>
            <a:ext cx="14446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  <a:spcBef>
                <a:spcPct val="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L</a:t>
            </a:r>
            <a:r>
              <a:rPr lang="en-US" sz="2500">
                <a:ea typeface="Arial" charset="0"/>
                <a:cs typeface="Arial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(no. of workers)</a:t>
            </a:r>
          </a:p>
        </p:txBody>
      </p:sp>
      <p:sp>
        <p:nvSpPr>
          <p:cNvPr id="27673" name="Line 37"/>
          <p:cNvSpPr>
            <a:spLocks noChangeShapeType="1"/>
          </p:cNvSpPr>
          <p:nvPr/>
        </p:nvSpPr>
        <p:spPr bwMode="auto">
          <a:xfrm>
            <a:off x="3119438" y="1560513"/>
            <a:ext cx="56324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4" name="Line 38"/>
          <p:cNvSpPr>
            <a:spLocks noChangeShapeType="1"/>
          </p:cNvSpPr>
          <p:nvPr/>
        </p:nvSpPr>
        <p:spPr bwMode="auto">
          <a:xfrm>
            <a:off x="3119438" y="2801938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5" name="Line 39"/>
          <p:cNvSpPr>
            <a:spLocks noChangeShapeType="1"/>
          </p:cNvSpPr>
          <p:nvPr/>
        </p:nvSpPr>
        <p:spPr bwMode="auto">
          <a:xfrm>
            <a:off x="3119438" y="3322638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6" name="Line 40"/>
          <p:cNvSpPr>
            <a:spLocks noChangeShapeType="1"/>
          </p:cNvSpPr>
          <p:nvPr/>
        </p:nvSpPr>
        <p:spPr bwMode="auto">
          <a:xfrm>
            <a:off x="3119438" y="3843338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7" name="Line 41"/>
          <p:cNvSpPr>
            <a:spLocks noChangeShapeType="1"/>
          </p:cNvSpPr>
          <p:nvPr/>
        </p:nvSpPr>
        <p:spPr bwMode="auto">
          <a:xfrm>
            <a:off x="3119438" y="4365625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8" name="Line 42"/>
          <p:cNvSpPr>
            <a:spLocks noChangeShapeType="1"/>
          </p:cNvSpPr>
          <p:nvPr/>
        </p:nvSpPr>
        <p:spPr bwMode="auto">
          <a:xfrm>
            <a:off x="3119438" y="4889500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9" name="Line 43"/>
          <p:cNvSpPr>
            <a:spLocks noChangeShapeType="1"/>
          </p:cNvSpPr>
          <p:nvPr/>
        </p:nvSpPr>
        <p:spPr bwMode="auto">
          <a:xfrm>
            <a:off x="3119438" y="5408613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0" name="Line 44"/>
          <p:cNvSpPr>
            <a:spLocks noChangeShapeType="1"/>
          </p:cNvSpPr>
          <p:nvPr/>
        </p:nvSpPr>
        <p:spPr bwMode="auto">
          <a:xfrm>
            <a:off x="3119438" y="5930900"/>
            <a:ext cx="56324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1" name="Line 45"/>
          <p:cNvSpPr>
            <a:spLocks noChangeShapeType="1"/>
          </p:cNvSpPr>
          <p:nvPr/>
        </p:nvSpPr>
        <p:spPr bwMode="auto">
          <a:xfrm>
            <a:off x="3119438" y="1560513"/>
            <a:ext cx="0" cy="43703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2" name="Line 46"/>
          <p:cNvSpPr>
            <a:spLocks noChangeShapeType="1"/>
          </p:cNvSpPr>
          <p:nvPr/>
        </p:nvSpPr>
        <p:spPr bwMode="auto">
          <a:xfrm>
            <a:off x="4564063" y="1560513"/>
            <a:ext cx="0" cy="4370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3" name="Line 47"/>
          <p:cNvSpPr>
            <a:spLocks noChangeShapeType="1"/>
          </p:cNvSpPr>
          <p:nvPr/>
        </p:nvSpPr>
        <p:spPr bwMode="auto">
          <a:xfrm>
            <a:off x="6065838" y="1560513"/>
            <a:ext cx="0" cy="4370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4" name="Line 48"/>
          <p:cNvSpPr>
            <a:spLocks noChangeShapeType="1"/>
          </p:cNvSpPr>
          <p:nvPr/>
        </p:nvSpPr>
        <p:spPr bwMode="auto">
          <a:xfrm>
            <a:off x="7305675" y="1560513"/>
            <a:ext cx="0" cy="4370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5" name="Line 49"/>
          <p:cNvSpPr>
            <a:spLocks noChangeShapeType="1"/>
          </p:cNvSpPr>
          <p:nvPr/>
        </p:nvSpPr>
        <p:spPr bwMode="auto">
          <a:xfrm>
            <a:off x="8751888" y="1560513"/>
            <a:ext cx="0" cy="43703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6" name="Rectangle 36"/>
          <p:cNvSpPr>
            <a:spLocks noChangeArrowheads="1"/>
          </p:cNvSpPr>
          <p:nvPr/>
        </p:nvSpPr>
        <p:spPr bwMode="auto">
          <a:xfrm>
            <a:off x="7305675" y="5145088"/>
            <a:ext cx="1446213" cy="522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87" name="Rectangle 35"/>
          <p:cNvSpPr>
            <a:spLocks noChangeArrowheads="1"/>
          </p:cNvSpPr>
          <p:nvPr/>
        </p:nvSpPr>
        <p:spPr bwMode="auto">
          <a:xfrm>
            <a:off x="6065838" y="5145088"/>
            <a:ext cx="1239837" cy="522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88" name="Rectangle 32"/>
          <p:cNvSpPr>
            <a:spLocks noChangeArrowheads="1"/>
          </p:cNvSpPr>
          <p:nvPr/>
        </p:nvSpPr>
        <p:spPr bwMode="auto">
          <a:xfrm>
            <a:off x="7305675" y="4625975"/>
            <a:ext cx="1446213" cy="5191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89" name="Rectangle 31"/>
          <p:cNvSpPr>
            <a:spLocks noChangeArrowheads="1"/>
          </p:cNvSpPr>
          <p:nvPr/>
        </p:nvSpPr>
        <p:spPr bwMode="auto">
          <a:xfrm>
            <a:off x="6065838" y="4625975"/>
            <a:ext cx="1239837" cy="5191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90" name="Rectangle 28"/>
          <p:cNvSpPr>
            <a:spLocks noChangeArrowheads="1"/>
          </p:cNvSpPr>
          <p:nvPr/>
        </p:nvSpPr>
        <p:spPr bwMode="auto">
          <a:xfrm>
            <a:off x="7305675" y="4102100"/>
            <a:ext cx="1446213" cy="52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91" name="Rectangle 27"/>
          <p:cNvSpPr>
            <a:spLocks noChangeArrowheads="1"/>
          </p:cNvSpPr>
          <p:nvPr/>
        </p:nvSpPr>
        <p:spPr bwMode="auto">
          <a:xfrm>
            <a:off x="6065838" y="4102100"/>
            <a:ext cx="1239837" cy="52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92" name="Rectangle 24"/>
          <p:cNvSpPr>
            <a:spLocks noChangeArrowheads="1"/>
          </p:cNvSpPr>
          <p:nvPr/>
        </p:nvSpPr>
        <p:spPr bwMode="auto">
          <a:xfrm>
            <a:off x="7305675" y="3579813"/>
            <a:ext cx="1446213" cy="522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93" name="Rectangle 23"/>
          <p:cNvSpPr>
            <a:spLocks noChangeArrowheads="1"/>
          </p:cNvSpPr>
          <p:nvPr/>
        </p:nvSpPr>
        <p:spPr bwMode="auto">
          <a:xfrm>
            <a:off x="6065838" y="3579813"/>
            <a:ext cx="1239837" cy="522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94" name="Rectangle 20"/>
          <p:cNvSpPr>
            <a:spLocks noChangeArrowheads="1"/>
          </p:cNvSpPr>
          <p:nvPr/>
        </p:nvSpPr>
        <p:spPr bwMode="auto">
          <a:xfrm>
            <a:off x="7305675" y="3059113"/>
            <a:ext cx="1446213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95" name="Rectangle 19"/>
          <p:cNvSpPr>
            <a:spLocks noChangeArrowheads="1"/>
          </p:cNvSpPr>
          <p:nvPr/>
        </p:nvSpPr>
        <p:spPr bwMode="auto">
          <a:xfrm>
            <a:off x="6065838" y="3059113"/>
            <a:ext cx="1239837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7696" name="Rectangle 359" descr="Wide upward diagonal"/>
          <p:cNvSpPr>
            <a:spLocks noChangeArrowheads="1"/>
          </p:cNvSpPr>
          <p:nvPr/>
        </p:nvSpPr>
        <p:spPr bwMode="auto">
          <a:xfrm>
            <a:off x="6072188" y="5673725"/>
            <a:ext cx="1223962" cy="250825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7697" name="Rectangle 360" descr="Wide upward diagonal"/>
          <p:cNvSpPr>
            <a:spLocks noChangeArrowheads="1"/>
          </p:cNvSpPr>
          <p:nvPr/>
        </p:nvSpPr>
        <p:spPr bwMode="auto">
          <a:xfrm>
            <a:off x="7313613" y="5673725"/>
            <a:ext cx="1427162" cy="250825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7698" name="Rectangle 363" descr="Wide upward diagonal"/>
          <p:cNvSpPr>
            <a:spLocks noChangeArrowheads="1"/>
          </p:cNvSpPr>
          <p:nvPr/>
        </p:nvSpPr>
        <p:spPr bwMode="auto">
          <a:xfrm>
            <a:off x="6072188" y="2806700"/>
            <a:ext cx="1223962" cy="250825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7699" name="Rectangle 364" descr="Wide upward diagonal"/>
          <p:cNvSpPr>
            <a:spLocks noChangeArrowheads="1"/>
          </p:cNvSpPr>
          <p:nvPr/>
        </p:nvSpPr>
        <p:spPr bwMode="auto">
          <a:xfrm>
            <a:off x="7313613" y="2806700"/>
            <a:ext cx="1427162" cy="250825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3121025" y="1568450"/>
            <a:ext cx="5624513" cy="4359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7213" y="1328738"/>
            <a:ext cx="2460625" cy="53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dirty="0"/>
              <a:t>Farmer Jamal’s production function exhibits </a:t>
            </a:r>
            <a:r>
              <a:rPr lang="en-US" sz="2600" b="1" dirty="0">
                <a:solidFill>
                  <a:srgbClr val="CC0000"/>
                </a:solidFill>
              </a:rPr>
              <a:t>diminishing marginal product</a:t>
            </a:r>
            <a:r>
              <a:rPr lang="en-US" sz="2600" dirty="0"/>
              <a:t>:  </a:t>
            </a:r>
          </a:p>
          <a:p>
            <a:pPr>
              <a:lnSpc>
                <a:spcPct val="105000"/>
              </a:lnSpc>
              <a:spcBef>
                <a:spcPct val="2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i="1" dirty="0"/>
              <a:t>MPL</a:t>
            </a:r>
            <a:r>
              <a:rPr lang="en-US" sz="2600" dirty="0"/>
              <a:t> falls as </a:t>
            </a:r>
            <a:br>
              <a:rPr lang="en-US" sz="2600" dirty="0"/>
            </a:br>
            <a:r>
              <a:rPr lang="en-US" sz="2600" i="1" dirty="0"/>
              <a:t>L</a:t>
            </a:r>
            <a:r>
              <a:rPr lang="en-US" sz="2600" dirty="0"/>
              <a:t> increases.</a:t>
            </a:r>
          </a:p>
          <a:p>
            <a:pPr>
              <a:lnSpc>
                <a:spcPct val="105000"/>
              </a:lnSpc>
              <a:spcBef>
                <a:spcPct val="3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dirty="0"/>
              <a:t>This property is very common.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4564063" y="5408613"/>
            <a:ext cx="1501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3000</a:t>
            </a:r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3119438" y="5408613"/>
            <a:ext cx="1444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29705" name="Rectangle 11"/>
          <p:cNvSpPr>
            <a:spLocks noChangeArrowheads="1"/>
          </p:cNvSpPr>
          <p:nvPr/>
        </p:nvSpPr>
        <p:spPr bwMode="auto">
          <a:xfrm>
            <a:off x="4564063" y="4889500"/>
            <a:ext cx="150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2800</a:t>
            </a:r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3119438" y="4889500"/>
            <a:ext cx="1444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9707" name="Rectangle 13"/>
          <p:cNvSpPr>
            <a:spLocks noChangeArrowheads="1"/>
          </p:cNvSpPr>
          <p:nvPr/>
        </p:nvSpPr>
        <p:spPr bwMode="auto">
          <a:xfrm>
            <a:off x="4564063" y="4365625"/>
            <a:ext cx="1501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2400</a:t>
            </a:r>
          </a:p>
        </p:txBody>
      </p:sp>
      <p:sp>
        <p:nvSpPr>
          <p:cNvPr id="29708" name="Rectangle 14"/>
          <p:cNvSpPr>
            <a:spLocks noChangeArrowheads="1"/>
          </p:cNvSpPr>
          <p:nvPr/>
        </p:nvSpPr>
        <p:spPr bwMode="auto">
          <a:xfrm>
            <a:off x="3119438" y="4365625"/>
            <a:ext cx="144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9709" name="Rectangle 15"/>
          <p:cNvSpPr>
            <a:spLocks noChangeArrowheads="1"/>
          </p:cNvSpPr>
          <p:nvPr/>
        </p:nvSpPr>
        <p:spPr bwMode="auto">
          <a:xfrm>
            <a:off x="4564063" y="3843338"/>
            <a:ext cx="1501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1800</a:t>
            </a:r>
          </a:p>
        </p:txBody>
      </p:sp>
      <p:sp>
        <p:nvSpPr>
          <p:cNvPr id="29710" name="Rectangle 16"/>
          <p:cNvSpPr>
            <a:spLocks noChangeArrowheads="1"/>
          </p:cNvSpPr>
          <p:nvPr/>
        </p:nvSpPr>
        <p:spPr bwMode="auto">
          <a:xfrm>
            <a:off x="3119438" y="3843338"/>
            <a:ext cx="1444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9711" name="Rectangle 17"/>
          <p:cNvSpPr>
            <a:spLocks noChangeArrowheads="1"/>
          </p:cNvSpPr>
          <p:nvPr/>
        </p:nvSpPr>
        <p:spPr bwMode="auto">
          <a:xfrm>
            <a:off x="4564063" y="3322638"/>
            <a:ext cx="15017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1000</a:t>
            </a:r>
          </a:p>
        </p:txBody>
      </p:sp>
      <p:sp>
        <p:nvSpPr>
          <p:cNvPr id="29712" name="Rectangle 18"/>
          <p:cNvSpPr>
            <a:spLocks noChangeArrowheads="1"/>
          </p:cNvSpPr>
          <p:nvPr/>
        </p:nvSpPr>
        <p:spPr bwMode="auto">
          <a:xfrm>
            <a:off x="3119438" y="3322638"/>
            <a:ext cx="14446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9713" name="Rectangle 19"/>
          <p:cNvSpPr>
            <a:spLocks noChangeArrowheads="1"/>
          </p:cNvSpPr>
          <p:nvPr/>
        </p:nvSpPr>
        <p:spPr bwMode="auto">
          <a:xfrm>
            <a:off x="7305675" y="2801938"/>
            <a:ext cx="14462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29714" name="Rectangle 20"/>
          <p:cNvSpPr>
            <a:spLocks noChangeArrowheads="1"/>
          </p:cNvSpPr>
          <p:nvPr/>
        </p:nvSpPr>
        <p:spPr bwMode="auto">
          <a:xfrm>
            <a:off x="6065838" y="2801938"/>
            <a:ext cx="12398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29715" name="Rectangle 21"/>
          <p:cNvSpPr>
            <a:spLocks noChangeArrowheads="1"/>
          </p:cNvSpPr>
          <p:nvPr/>
        </p:nvSpPr>
        <p:spPr bwMode="auto">
          <a:xfrm>
            <a:off x="4564063" y="2801938"/>
            <a:ext cx="15017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27432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9716" name="Rectangle 22"/>
          <p:cNvSpPr>
            <a:spLocks noChangeArrowheads="1"/>
          </p:cNvSpPr>
          <p:nvPr/>
        </p:nvSpPr>
        <p:spPr bwMode="auto">
          <a:xfrm>
            <a:off x="3119438" y="2801938"/>
            <a:ext cx="14446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9717" name="Rectangle 23"/>
          <p:cNvSpPr>
            <a:spLocks noChangeArrowheads="1"/>
          </p:cNvSpPr>
          <p:nvPr/>
        </p:nvSpPr>
        <p:spPr bwMode="auto">
          <a:xfrm>
            <a:off x="7305675" y="1560513"/>
            <a:ext cx="1446213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VMPL = </a:t>
            </a:r>
            <a:r>
              <a:rPr lang="en-US" sz="2500" b="1" i="1">
                <a:ea typeface="Arial" charset="0"/>
                <a:cs typeface="Arial" charset="0"/>
              </a:rPr>
              <a:t>P</a:t>
            </a:r>
            <a:r>
              <a:rPr lang="en-US" sz="2500" i="1">
                <a:ea typeface="Arial" charset="0"/>
                <a:cs typeface="Arial" charset="0"/>
              </a:rPr>
              <a:t> x MPL</a:t>
            </a:r>
          </a:p>
        </p:txBody>
      </p:sp>
      <p:sp>
        <p:nvSpPr>
          <p:cNvPr id="29718" name="Rectangle 24"/>
          <p:cNvSpPr>
            <a:spLocks noChangeArrowheads="1"/>
          </p:cNvSpPr>
          <p:nvPr/>
        </p:nvSpPr>
        <p:spPr bwMode="auto">
          <a:xfrm>
            <a:off x="6065838" y="1560513"/>
            <a:ext cx="1239837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MPL = </a:t>
            </a:r>
            <a:r>
              <a:rPr lang="en-US" sz="2500" b="1">
                <a:ea typeface="Arial" charset="0"/>
                <a:cs typeface="Arial" charset="0"/>
              </a:rPr>
              <a:t>∆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>
                <a:ea typeface="Arial" charset="0"/>
                <a:cs typeface="Arial" charset="0"/>
              </a:rPr>
              <a:t>/</a:t>
            </a:r>
            <a:r>
              <a:rPr lang="en-US" sz="2500" b="1">
                <a:ea typeface="Arial" charset="0"/>
                <a:cs typeface="Arial" charset="0"/>
              </a:rPr>
              <a:t>∆</a:t>
            </a:r>
            <a:r>
              <a:rPr lang="en-US" sz="2500" b="1" i="1">
                <a:ea typeface="Arial" charset="0"/>
                <a:cs typeface="Arial" charset="0"/>
              </a:rPr>
              <a:t>L</a:t>
            </a:r>
            <a:r>
              <a:rPr lang="en-US" sz="2500"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29719" name="Rectangle 25"/>
          <p:cNvSpPr>
            <a:spLocks noChangeArrowheads="1"/>
          </p:cNvSpPr>
          <p:nvPr/>
        </p:nvSpPr>
        <p:spPr bwMode="auto">
          <a:xfrm>
            <a:off x="4564063" y="1560513"/>
            <a:ext cx="150177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  <a:spcBef>
                <a:spcPct val="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>
                <a:ea typeface="Arial" charset="0"/>
                <a:cs typeface="Arial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(bushels of wheat)</a:t>
            </a:r>
          </a:p>
        </p:txBody>
      </p:sp>
      <p:sp>
        <p:nvSpPr>
          <p:cNvPr id="29720" name="Rectangle 26"/>
          <p:cNvSpPr>
            <a:spLocks noChangeArrowheads="1"/>
          </p:cNvSpPr>
          <p:nvPr/>
        </p:nvSpPr>
        <p:spPr bwMode="auto">
          <a:xfrm>
            <a:off x="3119438" y="1560513"/>
            <a:ext cx="14446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  <a:spcBef>
                <a:spcPct val="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L</a:t>
            </a:r>
            <a:r>
              <a:rPr lang="en-US" sz="2500">
                <a:ea typeface="Arial" charset="0"/>
                <a:cs typeface="Arial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(no. of workers)</a:t>
            </a:r>
          </a:p>
        </p:txBody>
      </p:sp>
      <p:sp>
        <p:nvSpPr>
          <p:cNvPr id="29721" name="Line 27"/>
          <p:cNvSpPr>
            <a:spLocks noChangeShapeType="1"/>
          </p:cNvSpPr>
          <p:nvPr/>
        </p:nvSpPr>
        <p:spPr bwMode="auto">
          <a:xfrm>
            <a:off x="3119438" y="1560513"/>
            <a:ext cx="56324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2" name="Line 28"/>
          <p:cNvSpPr>
            <a:spLocks noChangeShapeType="1"/>
          </p:cNvSpPr>
          <p:nvPr/>
        </p:nvSpPr>
        <p:spPr bwMode="auto">
          <a:xfrm>
            <a:off x="3119438" y="2801938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3" name="Line 29"/>
          <p:cNvSpPr>
            <a:spLocks noChangeShapeType="1"/>
          </p:cNvSpPr>
          <p:nvPr/>
        </p:nvSpPr>
        <p:spPr bwMode="auto">
          <a:xfrm>
            <a:off x="3119438" y="3322638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4" name="Line 30"/>
          <p:cNvSpPr>
            <a:spLocks noChangeShapeType="1"/>
          </p:cNvSpPr>
          <p:nvPr/>
        </p:nvSpPr>
        <p:spPr bwMode="auto">
          <a:xfrm>
            <a:off x="3119438" y="3843338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5" name="Line 31"/>
          <p:cNvSpPr>
            <a:spLocks noChangeShapeType="1"/>
          </p:cNvSpPr>
          <p:nvPr/>
        </p:nvSpPr>
        <p:spPr bwMode="auto">
          <a:xfrm>
            <a:off x="3119438" y="4365625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6" name="Line 32"/>
          <p:cNvSpPr>
            <a:spLocks noChangeShapeType="1"/>
          </p:cNvSpPr>
          <p:nvPr/>
        </p:nvSpPr>
        <p:spPr bwMode="auto">
          <a:xfrm>
            <a:off x="3119438" y="4889500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7" name="Line 33"/>
          <p:cNvSpPr>
            <a:spLocks noChangeShapeType="1"/>
          </p:cNvSpPr>
          <p:nvPr/>
        </p:nvSpPr>
        <p:spPr bwMode="auto">
          <a:xfrm>
            <a:off x="3119438" y="5408613"/>
            <a:ext cx="563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8" name="Line 34"/>
          <p:cNvSpPr>
            <a:spLocks noChangeShapeType="1"/>
          </p:cNvSpPr>
          <p:nvPr/>
        </p:nvSpPr>
        <p:spPr bwMode="auto">
          <a:xfrm>
            <a:off x="3119438" y="5930900"/>
            <a:ext cx="56324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9" name="Line 35"/>
          <p:cNvSpPr>
            <a:spLocks noChangeShapeType="1"/>
          </p:cNvSpPr>
          <p:nvPr/>
        </p:nvSpPr>
        <p:spPr bwMode="auto">
          <a:xfrm>
            <a:off x="3119438" y="1560513"/>
            <a:ext cx="0" cy="43703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0" name="Line 36"/>
          <p:cNvSpPr>
            <a:spLocks noChangeShapeType="1"/>
          </p:cNvSpPr>
          <p:nvPr/>
        </p:nvSpPr>
        <p:spPr bwMode="auto">
          <a:xfrm>
            <a:off x="4564063" y="1560513"/>
            <a:ext cx="0" cy="4370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1" name="Line 37"/>
          <p:cNvSpPr>
            <a:spLocks noChangeShapeType="1"/>
          </p:cNvSpPr>
          <p:nvPr/>
        </p:nvSpPr>
        <p:spPr bwMode="auto">
          <a:xfrm>
            <a:off x="6065838" y="1560513"/>
            <a:ext cx="0" cy="4370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2" name="Line 38"/>
          <p:cNvSpPr>
            <a:spLocks noChangeShapeType="1"/>
          </p:cNvSpPr>
          <p:nvPr/>
        </p:nvSpPr>
        <p:spPr bwMode="auto">
          <a:xfrm>
            <a:off x="7305675" y="1560513"/>
            <a:ext cx="0" cy="4370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3" name="Line 39"/>
          <p:cNvSpPr>
            <a:spLocks noChangeShapeType="1"/>
          </p:cNvSpPr>
          <p:nvPr/>
        </p:nvSpPr>
        <p:spPr bwMode="auto">
          <a:xfrm>
            <a:off x="8751888" y="1560513"/>
            <a:ext cx="0" cy="43703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7305675" y="5145088"/>
            <a:ext cx="1446213" cy="522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1000</a:t>
            </a: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6065838" y="5145088"/>
            <a:ext cx="1239837" cy="522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200</a:t>
            </a:r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7305675" y="4625975"/>
            <a:ext cx="1446213" cy="5191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2000</a:t>
            </a:r>
          </a:p>
        </p:txBody>
      </p: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6065838" y="4625975"/>
            <a:ext cx="1239837" cy="5191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400</a:t>
            </a:r>
          </a:p>
        </p:txBody>
      </p:sp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7305675" y="4102100"/>
            <a:ext cx="1446213" cy="52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3000</a:t>
            </a:r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6065838" y="4102100"/>
            <a:ext cx="1239837" cy="52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600</a:t>
            </a:r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7305675" y="3579813"/>
            <a:ext cx="1446213" cy="522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4000</a:t>
            </a:r>
          </a:p>
        </p:txBody>
      </p:sp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6065838" y="3579813"/>
            <a:ext cx="1239837" cy="522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800</a:t>
            </a:r>
          </a:p>
        </p:txBody>
      </p:sp>
      <p:sp>
        <p:nvSpPr>
          <p:cNvPr id="47" name="Rectangle 48"/>
          <p:cNvSpPr>
            <a:spLocks noChangeArrowheads="1"/>
          </p:cNvSpPr>
          <p:nvPr/>
        </p:nvSpPr>
        <p:spPr bwMode="auto">
          <a:xfrm>
            <a:off x="7305675" y="3059113"/>
            <a:ext cx="1446213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$5000</a:t>
            </a:r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6065838" y="3059113"/>
            <a:ext cx="1239837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1000</a:t>
            </a:r>
          </a:p>
        </p:txBody>
      </p:sp>
      <p:sp>
        <p:nvSpPr>
          <p:cNvPr id="29744" name="Rectangle 50" descr="Wide upward diagonal"/>
          <p:cNvSpPr>
            <a:spLocks noChangeArrowheads="1"/>
          </p:cNvSpPr>
          <p:nvPr/>
        </p:nvSpPr>
        <p:spPr bwMode="auto">
          <a:xfrm>
            <a:off x="6072188" y="5673725"/>
            <a:ext cx="1223962" cy="250825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9745" name="Rectangle 51" descr="Wide upward diagonal"/>
          <p:cNvSpPr>
            <a:spLocks noChangeArrowheads="1"/>
          </p:cNvSpPr>
          <p:nvPr/>
        </p:nvSpPr>
        <p:spPr bwMode="auto">
          <a:xfrm>
            <a:off x="7313613" y="5673725"/>
            <a:ext cx="1427162" cy="250825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9746" name="Rectangle 52" descr="Wide upward diagonal"/>
          <p:cNvSpPr>
            <a:spLocks noChangeArrowheads="1"/>
          </p:cNvSpPr>
          <p:nvPr/>
        </p:nvSpPr>
        <p:spPr bwMode="auto">
          <a:xfrm>
            <a:off x="6072188" y="2806700"/>
            <a:ext cx="1223962" cy="247650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29747" name="Rectangle 53" descr="Wide upward diagonal"/>
          <p:cNvSpPr>
            <a:spLocks noChangeArrowheads="1"/>
          </p:cNvSpPr>
          <p:nvPr/>
        </p:nvSpPr>
        <p:spPr bwMode="auto">
          <a:xfrm>
            <a:off x="7313613" y="2806700"/>
            <a:ext cx="1427162" cy="247650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31748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31749" name="AutoShape 25"/>
          <p:cNvSpPr>
            <a:spLocks noChangeAspect="1" noChangeArrowheads="1" noTextEdit="1"/>
          </p:cNvSpPr>
          <p:nvPr/>
        </p:nvSpPr>
        <p:spPr bwMode="auto">
          <a:xfrm>
            <a:off x="3248025" y="1003300"/>
            <a:ext cx="5765800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750" name="Group 70"/>
          <p:cNvGrpSpPr>
            <a:grpSpLocks/>
          </p:cNvGrpSpPr>
          <p:nvPr/>
        </p:nvGrpSpPr>
        <p:grpSpPr bwMode="auto">
          <a:xfrm>
            <a:off x="4503738" y="1303338"/>
            <a:ext cx="4183062" cy="4133850"/>
            <a:chOff x="2837" y="856"/>
            <a:chExt cx="2635" cy="2604"/>
          </a:xfrm>
        </p:grpSpPr>
        <p:sp>
          <p:nvSpPr>
            <p:cNvPr id="31792" name="Rectangle 27"/>
            <p:cNvSpPr>
              <a:spLocks noChangeArrowheads="1"/>
            </p:cNvSpPr>
            <p:nvPr/>
          </p:nvSpPr>
          <p:spPr bwMode="auto">
            <a:xfrm>
              <a:off x="2837" y="856"/>
              <a:ext cx="2635" cy="26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1793" name="Line 28"/>
            <p:cNvSpPr>
              <a:spLocks noChangeShapeType="1"/>
            </p:cNvSpPr>
            <p:nvPr/>
          </p:nvSpPr>
          <p:spPr bwMode="auto">
            <a:xfrm>
              <a:off x="2837" y="3022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4" name="Line 29"/>
            <p:cNvSpPr>
              <a:spLocks noChangeShapeType="1"/>
            </p:cNvSpPr>
            <p:nvPr/>
          </p:nvSpPr>
          <p:spPr bwMode="auto">
            <a:xfrm>
              <a:off x="2837" y="2594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5" name="Line 30"/>
            <p:cNvSpPr>
              <a:spLocks noChangeShapeType="1"/>
            </p:cNvSpPr>
            <p:nvPr/>
          </p:nvSpPr>
          <p:spPr bwMode="auto">
            <a:xfrm>
              <a:off x="2837" y="2158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6" name="Line 31"/>
            <p:cNvSpPr>
              <a:spLocks noChangeShapeType="1"/>
            </p:cNvSpPr>
            <p:nvPr/>
          </p:nvSpPr>
          <p:spPr bwMode="auto">
            <a:xfrm>
              <a:off x="2837" y="1721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7" name="Line 32"/>
            <p:cNvSpPr>
              <a:spLocks noChangeShapeType="1"/>
            </p:cNvSpPr>
            <p:nvPr/>
          </p:nvSpPr>
          <p:spPr bwMode="auto">
            <a:xfrm>
              <a:off x="2837" y="1293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8" name="Line 34"/>
            <p:cNvSpPr>
              <a:spLocks noChangeShapeType="1"/>
            </p:cNvSpPr>
            <p:nvPr/>
          </p:nvSpPr>
          <p:spPr bwMode="auto">
            <a:xfrm>
              <a:off x="3364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9" name="Line 35"/>
            <p:cNvSpPr>
              <a:spLocks noChangeShapeType="1"/>
            </p:cNvSpPr>
            <p:nvPr/>
          </p:nvSpPr>
          <p:spPr bwMode="auto">
            <a:xfrm>
              <a:off x="3891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0" name="Line 36"/>
            <p:cNvSpPr>
              <a:spLocks noChangeShapeType="1"/>
            </p:cNvSpPr>
            <p:nvPr/>
          </p:nvSpPr>
          <p:spPr bwMode="auto">
            <a:xfrm>
              <a:off x="4418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1" name="Line 37"/>
            <p:cNvSpPr>
              <a:spLocks noChangeShapeType="1"/>
            </p:cNvSpPr>
            <p:nvPr/>
          </p:nvSpPr>
          <p:spPr bwMode="auto">
            <a:xfrm>
              <a:off x="4945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2" name="Line 40"/>
            <p:cNvSpPr>
              <a:spLocks noChangeShapeType="1"/>
            </p:cNvSpPr>
            <p:nvPr/>
          </p:nvSpPr>
          <p:spPr bwMode="auto">
            <a:xfrm>
              <a:off x="2837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3" name="Line 48"/>
            <p:cNvSpPr>
              <a:spLocks noChangeShapeType="1"/>
            </p:cNvSpPr>
            <p:nvPr/>
          </p:nvSpPr>
          <p:spPr bwMode="auto">
            <a:xfrm>
              <a:off x="2837" y="3459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547688" y="1317625"/>
            <a:ext cx="2487612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Farmer Jamal’s </a:t>
            </a:r>
            <a:r>
              <a:rPr lang="en-US" sz="2600" i="1"/>
              <a:t>VMPL</a:t>
            </a:r>
            <a:r>
              <a:rPr lang="en-US" sz="2600"/>
              <a:t> curve is downward sloping </a:t>
            </a:r>
            <a:br>
              <a:rPr lang="en-US" sz="2600"/>
            </a:br>
            <a:r>
              <a:rPr lang="en-US" sz="2600"/>
              <a:t>due to diminishing marginal product. </a:t>
            </a:r>
          </a:p>
        </p:txBody>
      </p:sp>
      <p:sp>
        <p:nvSpPr>
          <p:cNvPr id="31752" name="Text Box 15"/>
          <p:cNvSpPr txBox="1">
            <a:spLocks noChangeArrowheads="1"/>
          </p:cNvSpPr>
          <p:nvPr/>
        </p:nvSpPr>
        <p:spPr bwMode="auto">
          <a:xfrm>
            <a:off x="4802188" y="594360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ea typeface="Arial" charset="0"/>
                <a:cs typeface="Arial" charset="0"/>
              </a:rPr>
              <a:t>L</a:t>
            </a:r>
            <a:r>
              <a:rPr lang="en-US" sz="2400">
                <a:ea typeface="Arial" charset="0"/>
                <a:cs typeface="Arial" charset="0"/>
              </a:rPr>
              <a:t>  (number of workers)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4872038" y="1943100"/>
            <a:ext cx="3462337" cy="2851150"/>
            <a:chOff x="2957" y="1294"/>
            <a:chExt cx="2181" cy="1796"/>
          </a:xfrm>
        </p:grpSpPr>
        <p:sp>
          <p:nvSpPr>
            <p:cNvPr id="31786" name="Line 17"/>
            <p:cNvSpPr>
              <a:spLocks noChangeShapeType="1"/>
            </p:cNvSpPr>
            <p:nvPr/>
          </p:nvSpPr>
          <p:spPr bwMode="auto">
            <a:xfrm>
              <a:off x="2989" y="1326"/>
              <a:ext cx="2117" cy="173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7" name="Oval 18"/>
            <p:cNvSpPr>
              <a:spLocks noChangeAspect="1" noChangeArrowheads="1"/>
            </p:cNvSpPr>
            <p:nvPr/>
          </p:nvSpPr>
          <p:spPr bwMode="auto">
            <a:xfrm>
              <a:off x="5069" y="3022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1788" name="Oval 19"/>
            <p:cNvSpPr>
              <a:spLocks noChangeAspect="1" noChangeArrowheads="1"/>
            </p:cNvSpPr>
            <p:nvPr/>
          </p:nvSpPr>
          <p:spPr bwMode="auto">
            <a:xfrm>
              <a:off x="4541" y="2596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1789" name="Oval 20"/>
            <p:cNvSpPr>
              <a:spLocks noChangeAspect="1" noChangeArrowheads="1"/>
            </p:cNvSpPr>
            <p:nvPr/>
          </p:nvSpPr>
          <p:spPr bwMode="auto">
            <a:xfrm>
              <a:off x="4008" y="2155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1790" name="Oval 21"/>
            <p:cNvSpPr>
              <a:spLocks noChangeAspect="1" noChangeArrowheads="1"/>
            </p:cNvSpPr>
            <p:nvPr/>
          </p:nvSpPr>
          <p:spPr bwMode="auto">
            <a:xfrm>
              <a:off x="3482" y="1724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1791" name="Oval 22"/>
            <p:cNvSpPr>
              <a:spLocks noChangeAspect="1" noChangeArrowheads="1"/>
            </p:cNvSpPr>
            <p:nvPr/>
          </p:nvSpPr>
          <p:spPr bwMode="auto">
            <a:xfrm>
              <a:off x="2957" y="1294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31754" name="Text Box 24"/>
          <p:cNvSpPr txBox="1">
            <a:spLocks noChangeArrowheads="1"/>
          </p:cNvSpPr>
          <p:nvPr/>
        </p:nvSpPr>
        <p:spPr bwMode="auto">
          <a:xfrm>
            <a:off x="5089525" y="796925"/>
            <a:ext cx="29257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ea typeface="Arial" charset="0"/>
                <a:cs typeface="Arial" charset="0"/>
              </a:rPr>
              <a:t>The </a:t>
            </a:r>
            <a:r>
              <a:rPr lang="en-US" sz="2500" b="1" i="1">
                <a:ea typeface="Arial" charset="0"/>
                <a:cs typeface="Arial" charset="0"/>
              </a:rPr>
              <a:t>VMPL</a:t>
            </a:r>
            <a:r>
              <a:rPr lang="en-US" sz="2500" b="1">
                <a:ea typeface="Arial" charset="0"/>
                <a:cs typeface="Arial" charset="0"/>
              </a:rPr>
              <a:t> curve</a:t>
            </a: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31755" name="Line 33"/>
          <p:cNvSpPr>
            <a:spLocks noChangeShapeType="1"/>
          </p:cNvSpPr>
          <p:nvPr/>
        </p:nvSpPr>
        <p:spPr bwMode="auto">
          <a:xfrm>
            <a:off x="4503738" y="1303338"/>
            <a:ext cx="41830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Line 38"/>
          <p:cNvSpPr>
            <a:spLocks noChangeShapeType="1"/>
          </p:cNvSpPr>
          <p:nvPr/>
        </p:nvSpPr>
        <p:spPr bwMode="auto">
          <a:xfrm>
            <a:off x="8686800" y="1303338"/>
            <a:ext cx="1588" cy="4132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Rectangle 39"/>
          <p:cNvSpPr>
            <a:spLocks noChangeArrowheads="1"/>
          </p:cNvSpPr>
          <p:nvPr/>
        </p:nvSpPr>
        <p:spPr bwMode="auto">
          <a:xfrm>
            <a:off x="4503738" y="1303338"/>
            <a:ext cx="4183062" cy="4132262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31758" name="Line 41"/>
          <p:cNvSpPr>
            <a:spLocks noChangeShapeType="1"/>
          </p:cNvSpPr>
          <p:nvPr/>
        </p:nvSpPr>
        <p:spPr bwMode="auto">
          <a:xfrm>
            <a:off x="4411663" y="5435600"/>
            <a:ext cx="9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Line 42"/>
          <p:cNvSpPr>
            <a:spLocks noChangeShapeType="1"/>
          </p:cNvSpPr>
          <p:nvPr/>
        </p:nvSpPr>
        <p:spPr bwMode="auto">
          <a:xfrm>
            <a:off x="4411663" y="4741863"/>
            <a:ext cx="920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Line 43"/>
          <p:cNvSpPr>
            <a:spLocks noChangeShapeType="1"/>
          </p:cNvSpPr>
          <p:nvPr/>
        </p:nvSpPr>
        <p:spPr bwMode="auto">
          <a:xfrm>
            <a:off x="4411663" y="4062413"/>
            <a:ext cx="920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44"/>
          <p:cNvSpPr>
            <a:spLocks noChangeShapeType="1"/>
          </p:cNvSpPr>
          <p:nvPr/>
        </p:nvSpPr>
        <p:spPr bwMode="auto">
          <a:xfrm>
            <a:off x="4411663" y="3370263"/>
            <a:ext cx="920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Line 45"/>
          <p:cNvSpPr>
            <a:spLocks noChangeShapeType="1"/>
          </p:cNvSpPr>
          <p:nvPr/>
        </p:nvSpPr>
        <p:spPr bwMode="auto">
          <a:xfrm>
            <a:off x="4411663" y="2676525"/>
            <a:ext cx="9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Line 46"/>
          <p:cNvSpPr>
            <a:spLocks noChangeShapeType="1"/>
          </p:cNvSpPr>
          <p:nvPr/>
        </p:nvSpPr>
        <p:spPr bwMode="auto">
          <a:xfrm>
            <a:off x="4411663" y="1997075"/>
            <a:ext cx="9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Line 47"/>
          <p:cNvSpPr>
            <a:spLocks noChangeShapeType="1"/>
          </p:cNvSpPr>
          <p:nvPr/>
        </p:nvSpPr>
        <p:spPr bwMode="auto">
          <a:xfrm>
            <a:off x="4411663" y="1303338"/>
            <a:ext cx="920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Line 49"/>
          <p:cNvSpPr>
            <a:spLocks noChangeShapeType="1"/>
          </p:cNvSpPr>
          <p:nvPr/>
        </p:nvSpPr>
        <p:spPr bwMode="auto">
          <a:xfrm flipV="1">
            <a:off x="4503738" y="5435600"/>
            <a:ext cx="1587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Line 50"/>
          <p:cNvSpPr>
            <a:spLocks noChangeShapeType="1"/>
          </p:cNvSpPr>
          <p:nvPr/>
        </p:nvSpPr>
        <p:spPr bwMode="auto">
          <a:xfrm flipV="1">
            <a:off x="5340350" y="5435600"/>
            <a:ext cx="1588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7" name="Line 51"/>
          <p:cNvSpPr>
            <a:spLocks noChangeShapeType="1"/>
          </p:cNvSpPr>
          <p:nvPr/>
        </p:nvSpPr>
        <p:spPr bwMode="auto">
          <a:xfrm flipV="1">
            <a:off x="6176963" y="5435600"/>
            <a:ext cx="1587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Line 52"/>
          <p:cNvSpPr>
            <a:spLocks noChangeShapeType="1"/>
          </p:cNvSpPr>
          <p:nvPr/>
        </p:nvSpPr>
        <p:spPr bwMode="auto">
          <a:xfrm flipV="1">
            <a:off x="7013575" y="5435600"/>
            <a:ext cx="1588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Line 53"/>
          <p:cNvSpPr>
            <a:spLocks noChangeShapeType="1"/>
          </p:cNvSpPr>
          <p:nvPr/>
        </p:nvSpPr>
        <p:spPr bwMode="auto">
          <a:xfrm flipV="1">
            <a:off x="7850188" y="5435600"/>
            <a:ext cx="1587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Line 54"/>
          <p:cNvSpPr>
            <a:spLocks noChangeShapeType="1"/>
          </p:cNvSpPr>
          <p:nvPr/>
        </p:nvSpPr>
        <p:spPr bwMode="auto">
          <a:xfrm flipV="1">
            <a:off x="8686800" y="5435600"/>
            <a:ext cx="1588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771" name="Group 68"/>
          <p:cNvGrpSpPr>
            <a:grpSpLocks/>
          </p:cNvGrpSpPr>
          <p:nvPr/>
        </p:nvGrpSpPr>
        <p:grpSpPr bwMode="auto">
          <a:xfrm>
            <a:off x="3349625" y="1127125"/>
            <a:ext cx="996950" cy="4481513"/>
            <a:chOff x="2110" y="745"/>
            <a:chExt cx="628" cy="2823"/>
          </a:xfrm>
        </p:grpSpPr>
        <p:sp>
          <p:nvSpPr>
            <p:cNvPr id="31779" name="Rectangle 55"/>
            <p:cNvSpPr>
              <a:spLocks noChangeArrowheads="1"/>
            </p:cNvSpPr>
            <p:nvPr/>
          </p:nvSpPr>
          <p:spPr bwMode="auto">
            <a:xfrm>
              <a:off x="2617" y="3347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80" name="Rectangle 56"/>
            <p:cNvSpPr>
              <a:spLocks noChangeArrowheads="1"/>
            </p:cNvSpPr>
            <p:nvPr/>
          </p:nvSpPr>
          <p:spPr bwMode="auto">
            <a:xfrm>
              <a:off x="2278" y="2911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1,000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81" name="Rectangle 57"/>
            <p:cNvSpPr>
              <a:spLocks noChangeArrowheads="1"/>
            </p:cNvSpPr>
            <p:nvPr/>
          </p:nvSpPr>
          <p:spPr bwMode="auto">
            <a:xfrm>
              <a:off x="2278" y="2482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2,000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82" name="Rectangle 58"/>
            <p:cNvSpPr>
              <a:spLocks noChangeArrowheads="1"/>
            </p:cNvSpPr>
            <p:nvPr/>
          </p:nvSpPr>
          <p:spPr bwMode="auto">
            <a:xfrm>
              <a:off x="2278" y="2046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3,000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83" name="Rectangle 59"/>
            <p:cNvSpPr>
              <a:spLocks noChangeArrowheads="1"/>
            </p:cNvSpPr>
            <p:nvPr/>
          </p:nvSpPr>
          <p:spPr bwMode="auto">
            <a:xfrm>
              <a:off x="2278" y="1609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4,000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84" name="Rectangle 60"/>
            <p:cNvSpPr>
              <a:spLocks noChangeArrowheads="1"/>
            </p:cNvSpPr>
            <p:nvPr/>
          </p:nvSpPr>
          <p:spPr bwMode="auto">
            <a:xfrm>
              <a:off x="2278" y="1181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5,000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85" name="Rectangle 61"/>
            <p:cNvSpPr>
              <a:spLocks noChangeArrowheads="1"/>
            </p:cNvSpPr>
            <p:nvPr/>
          </p:nvSpPr>
          <p:spPr bwMode="auto">
            <a:xfrm>
              <a:off x="2110" y="745"/>
              <a:ext cx="62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$6,000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</p:grpSp>
      <p:grpSp>
        <p:nvGrpSpPr>
          <p:cNvPr id="31772" name="Group 69"/>
          <p:cNvGrpSpPr>
            <a:grpSpLocks/>
          </p:cNvGrpSpPr>
          <p:nvPr/>
        </p:nvGrpSpPr>
        <p:grpSpPr bwMode="auto">
          <a:xfrm>
            <a:off x="4424363" y="5565775"/>
            <a:ext cx="4346575" cy="350838"/>
            <a:chOff x="2787" y="3541"/>
            <a:chExt cx="2738" cy="221"/>
          </a:xfrm>
        </p:grpSpPr>
        <p:sp>
          <p:nvSpPr>
            <p:cNvPr id="31773" name="Rectangle 62"/>
            <p:cNvSpPr>
              <a:spLocks noChangeArrowheads="1"/>
            </p:cNvSpPr>
            <p:nvPr/>
          </p:nvSpPr>
          <p:spPr bwMode="auto">
            <a:xfrm>
              <a:off x="2787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74" name="Rectangle 63"/>
            <p:cNvSpPr>
              <a:spLocks noChangeArrowheads="1"/>
            </p:cNvSpPr>
            <p:nvPr/>
          </p:nvSpPr>
          <p:spPr bwMode="auto">
            <a:xfrm>
              <a:off x="3314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1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75" name="Rectangle 64"/>
            <p:cNvSpPr>
              <a:spLocks noChangeArrowheads="1"/>
            </p:cNvSpPr>
            <p:nvPr/>
          </p:nvSpPr>
          <p:spPr bwMode="auto">
            <a:xfrm>
              <a:off x="3841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2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76" name="Rectangle 65"/>
            <p:cNvSpPr>
              <a:spLocks noChangeArrowheads="1"/>
            </p:cNvSpPr>
            <p:nvPr/>
          </p:nvSpPr>
          <p:spPr bwMode="auto">
            <a:xfrm>
              <a:off x="4369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3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77" name="Rectangle 66"/>
            <p:cNvSpPr>
              <a:spLocks noChangeArrowheads="1"/>
            </p:cNvSpPr>
            <p:nvPr/>
          </p:nvSpPr>
          <p:spPr bwMode="auto">
            <a:xfrm>
              <a:off x="4896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4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1778" name="Rectangle 67"/>
            <p:cNvSpPr>
              <a:spLocks noChangeArrowheads="1"/>
            </p:cNvSpPr>
            <p:nvPr/>
          </p:nvSpPr>
          <p:spPr bwMode="auto">
            <a:xfrm>
              <a:off x="5423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5</a:t>
              </a:r>
              <a:endParaRPr lang="en-US" sz="2300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87" name="Rectangle 71"/>
          <p:cNvSpPr>
            <a:spLocks noChangeArrowheads="1"/>
          </p:cNvSpPr>
          <p:nvPr/>
        </p:nvSpPr>
        <p:spPr bwMode="auto">
          <a:xfrm>
            <a:off x="398463" y="3879850"/>
            <a:ext cx="2928937" cy="187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800" dirty="0" smtClean="0"/>
              <a:t>At any smaller </a:t>
            </a:r>
            <a:r>
              <a:rPr lang="en-US" sz="2800" b="1" i="1" dirty="0" smtClean="0"/>
              <a:t>L</a:t>
            </a:r>
            <a:r>
              <a:rPr lang="en-US" sz="2800" dirty="0" smtClean="0"/>
              <a:t>, can increase profit by hiring another worker. </a:t>
            </a:r>
            <a:endParaRPr lang="en-US" sz="2600" dirty="0">
              <a:ea typeface="Arial" charset="0"/>
              <a:cs typeface="Arial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3513"/>
            <a:ext cx="8229600" cy="649287"/>
          </a:xfrm>
        </p:spPr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Farmer Jamal’s Labor Demand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750" y="1001713"/>
            <a:ext cx="2765425" cy="2881312"/>
          </a:xfrm>
        </p:spPr>
        <p:txBody>
          <a:bodyPr/>
          <a:lstStyle/>
          <a:p>
            <a:pPr marL="0" indent="0">
              <a:spcBef>
                <a:spcPct val="3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Suppose wage </a:t>
            </a:r>
            <a:br>
              <a:rPr lang="en-US" sz="2600" smtClean="0">
                <a:latin typeface="Arial" charset="0"/>
              </a:rPr>
            </a:br>
            <a:r>
              <a:rPr lang="en-US" sz="2600" i="1" smtClean="0">
                <a:latin typeface="Arial" charset="0"/>
              </a:rPr>
              <a:t>W</a:t>
            </a:r>
            <a:r>
              <a:rPr lang="en-US" sz="2600" smtClean="0">
                <a:latin typeface="Arial" charset="0"/>
              </a:rPr>
              <a:t> = $2500/week. </a:t>
            </a:r>
          </a:p>
          <a:p>
            <a:pPr marL="0" indent="0">
              <a:spcBef>
                <a:spcPct val="3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How many workers should Jamal hire?</a:t>
            </a:r>
          </a:p>
          <a:p>
            <a:pPr marL="0" indent="0">
              <a:spcBef>
                <a:spcPct val="3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Answer:  </a:t>
            </a:r>
            <a:r>
              <a:rPr lang="en-US" sz="2600" b="1" i="1" smtClean="0">
                <a:latin typeface="Arial" charset="0"/>
              </a:rPr>
              <a:t>L</a:t>
            </a:r>
            <a:r>
              <a:rPr lang="en-US" sz="2600" smtClean="0">
                <a:latin typeface="Arial" charset="0"/>
              </a:rPr>
              <a:t> = 3</a:t>
            </a:r>
          </a:p>
        </p:txBody>
      </p:sp>
      <p:sp>
        <p:nvSpPr>
          <p:cNvPr id="33796" name="AutoShape 4"/>
          <p:cNvSpPr>
            <a:spLocks noChangeAspect="1" noChangeArrowheads="1" noTextEdit="1"/>
          </p:cNvSpPr>
          <p:nvPr/>
        </p:nvSpPr>
        <p:spPr bwMode="auto">
          <a:xfrm>
            <a:off x="3248025" y="1003300"/>
            <a:ext cx="5765800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4503738" y="1303338"/>
            <a:ext cx="4183062" cy="4133850"/>
            <a:chOff x="2837" y="856"/>
            <a:chExt cx="2635" cy="2604"/>
          </a:xfrm>
        </p:grpSpPr>
        <p:sp>
          <p:nvSpPr>
            <p:cNvPr id="33846" name="Rectangle 6"/>
            <p:cNvSpPr>
              <a:spLocks noChangeArrowheads="1"/>
            </p:cNvSpPr>
            <p:nvPr/>
          </p:nvSpPr>
          <p:spPr bwMode="auto">
            <a:xfrm>
              <a:off x="2837" y="856"/>
              <a:ext cx="2635" cy="26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3847" name="Line 7"/>
            <p:cNvSpPr>
              <a:spLocks noChangeShapeType="1"/>
            </p:cNvSpPr>
            <p:nvPr/>
          </p:nvSpPr>
          <p:spPr bwMode="auto">
            <a:xfrm>
              <a:off x="2837" y="3022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8" name="Line 8"/>
            <p:cNvSpPr>
              <a:spLocks noChangeShapeType="1"/>
            </p:cNvSpPr>
            <p:nvPr/>
          </p:nvSpPr>
          <p:spPr bwMode="auto">
            <a:xfrm>
              <a:off x="2837" y="2594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9" name="Line 9"/>
            <p:cNvSpPr>
              <a:spLocks noChangeShapeType="1"/>
            </p:cNvSpPr>
            <p:nvPr/>
          </p:nvSpPr>
          <p:spPr bwMode="auto">
            <a:xfrm>
              <a:off x="2837" y="2158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0" name="Line 10"/>
            <p:cNvSpPr>
              <a:spLocks noChangeShapeType="1"/>
            </p:cNvSpPr>
            <p:nvPr/>
          </p:nvSpPr>
          <p:spPr bwMode="auto">
            <a:xfrm>
              <a:off x="2837" y="1721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1" name="Line 11"/>
            <p:cNvSpPr>
              <a:spLocks noChangeShapeType="1"/>
            </p:cNvSpPr>
            <p:nvPr/>
          </p:nvSpPr>
          <p:spPr bwMode="auto">
            <a:xfrm>
              <a:off x="2837" y="1293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2" name="Line 12"/>
            <p:cNvSpPr>
              <a:spLocks noChangeShapeType="1"/>
            </p:cNvSpPr>
            <p:nvPr/>
          </p:nvSpPr>
          <p:spPr bwMode="auto">
            <a:xfrm>
              <a:off x="3364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3" name="Line 13"/>
            <p:cNvSpPr>
              <a:spLocks noChangeShapeType="1"/>
            </p:cNvSpPr>
            <p:nvPr/>
          </p:nvSpPr>
          <p:spPr bwMode="auto">
            <a:xfrm>
              <a:off x="3891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4" name="Line 14"/>
            <p:cNvSpPr>
              <a:spLocks noChangeShapeType="1"/>
            </p:cNvSpPr>
            <p:nvPr/>
          </p:nvSpPr>
          <p:spPr bwMode="auto">
            <a:xfrm>
              <a:off x="4418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5" name="Line 15"/>
            <p:cNvSpPr>
              <a:spLocks noChangeShapeType="1"/>
            </p:cNvSpPr>
            <p:nvPr/>
          </p:nvSpPr>
          <p:spPr bwMode="auto">
            <a:xfrm>
              <a:off x="4945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6" name="Line 16"/>
            <p:cNvSpPr>
              <a:spLocks noChangeShapeType="1"/>
            </p:cNvSpPr>
            <p:nvPr/>
          </p:nvSpPr>
          <p:spPr bwMode="auto">
            <a:xfrm>
              <a:off x="2837" y="856"/>
              <a:ext cx="1" cy="26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7" name="Line 17"/>
            <p:cNvSpPr>
              <a:spLocks noChangeShapeType="1"/>
            </p:cNvSpPr>
            <p:nvPr/>
          </p:nvSpPr>
          <p:spPr bwMode="auto">
            <a:xfrm>
              <a:off x="2837" y="3459"/>
              <a:ext cx="26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798" name="Text Box 18"/>
          <p:cNvSpPr txBox="1">
            <a:spLocks noChangeArrowheads="1"/>
          </p:cNvSpPr>
          <p:nvPr/>
        </p:nvSpPr>
        <p:spPr bwMode="auto">
          <a:xfrm>
            <a:off x="4802188" y="594360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ea typeface="Arial" charset="0"/>
                <a:cs typeface="Arial" charset="0"/>
              </a:rPr>
              <a:t>L</a:t>
            </a:r>
            <a:r>
              <a:rPr lang="en-US" sz="2400">
                <a:ea typeface="Arial" charset="0"/>
                <a:cs typeface="Arial" charset="0"/>
              </a:rPr>
              <a:t>  (number of workers)</a:t>
            </a:r>
          </a:p>
        </p:txBody>
      </p:sp>
      <p:grpSp>
        <p:nvGrpSpPr>
          <p:cNvPr id="33799" name="Group 19"/>
          <p:cNvGrpSpPr>
            <a:grpSpLocks/>
          </p:cNvGrpSpPr>
          <p:nvPr/>
        </p:nvGrpSpPr>
        <p:grpSpPr bwMode="auto">
          <a:xfrm>
            <a:off x="4872038" y="1943100"/>
            <a:ext cx="3462337" cy="2851150"/>
            <a:chOff x="2957" y="1294"/>
            <a:chExt cx="2181" cy="1796"/>
          </a:xfrm>
        </p:grpSpPr>
        <p:sp>
          <p:nvSpPr>
            <p:cNvPr id="33840" name="Line 20"/>
            <p:cNvSpPr>
              <a:spLocks noChangeShapeType="1"/>
            </p:cNvSpPr>
            <p:nvPr/>
          </p:nvSpPr>
          <p:spPr bwMode="auto">
            <a:xfrm>
              <a:off x="2989" y="1326"/>
              <a:ext cx="2117" cy="173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1" name="Oval 21"/>
            <p:cNvSpPr>
              <a:spLocks noChangeAspect="1" noChangeArrowheads="1"/>
            </p:cNvSpPr>
            <p:nvPr/>
          </p:nvSpPr>
          <p:spPr bwMode="auto">
            <a:xfrm>
              <a:off x="5069" y="3022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3842" name="Oval 22"/>
            <p:cNvSpPr>
              <a:spLocks noChangeAspect="1" noChangeArrowheads="1"/>
            </p:cNvSpPr>
            <p:nvPr/>
          </p:nvSpPr>
          <p:spPr bwMode="auto">
            <a:xfrm>
              <a:off x="4541" y="2596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3843" name="Oval 23"/>
            <p:cNvSpPr>
              <a:spLocks noChangeAspect="1" noChangeArrowheads="1"/>
            </p:cNvSpPr>
            <p:nvPr/>
          </p:nvSpPr>
          <p:spPr bwMode="auto">
            <a:xfrm>
              <a:off x="4008" y="2155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3844" name="Oval 24"/>
            <p:cNvSpPr>
              <a:spLocks noChangeAspect="1" noChangeArrowheads="1"/>
            </p:cNvSpPr>
            <p:nvPr/>
          </p:nvSpPr>
          <p:spPr bwMode="auto">
            <a:xfrm>
              <a:off x="3482" y="1724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3845" name="Oval 25"/>
            <p:cNvSpPr>
              <a:spLocks noChangeAspect="1" noChangeArrowheads="1"/>
            </p:cNvSpPr>
            <p:nvPr/>
          </p:nvSpPr>
          <p:spPr bwMode="auto">
            <a:xfrm>
              <a:off x="2957" y="1294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33800" name="Text Box 26"/>
          <p:cNvSpPr txBox="1">
            <a:spLocks noChangeArrowheads="1"/>
          </p:cNvSpPr>
          <p:nvPr/>
        </p:nvSpPr>
        <p:spPr bwMode="auto">
          <a:xfrm>
            <a:off x="5089525" y="796925"/>
            <a:ext cx="29257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>
                <a:ea typeface="Arial" charset="0"/>
                <a:cs typeface="Arial" charset="0"/>
              </a:rPr>
              <a:t>The </a:t>
            </a:r>
            <a:r>
              <a:rPr lang="en-US" sz="2500" b="1" i="1">
                <a:ea typeface="Arial" charset="0"/>
                <a:cs typeface="Arial" charset="0"/>
              </a:rPr>
              <a:t>VMPL</a:t>
            </a:r>
            <a:r>
              <a:rPr lang="en-US" sz="2500" b="1">
                <a:ea typeface="Arial" charset="0"/>
                <a:cs typeface="Arial" charset="0"/>
              </a:rPr>
              <a:t> curve</a:t>
            </a: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33801" name="Line 27"/>
          <p:cNvSpPr>
            <a:spLocks noChangeShapeType="1"/>
          </p:cNvSpPr>
          <p:nvPr/>
        </p:nvSpPr>
        <p:spPr bwMode="auto">
          <a:xfrm>
            <a:off x="4503738" y="1303338"/>
            <a:ext cx="41830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2" name="Line 28"/>
          <p:cNvSpPr>
            <a:spLocks noChangeShapeType="1"/>
          </p:cNvSpPr>
          <p:nvPr/>
        </p:nvSpPr>
        <p:spPr bwMode="auto">
          <a:xfrm>
            <a:off x="8686800" y="1303338"/>
            <a:ext cx="1588" cy="41322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3" name="Rectangle 29"/>
          <p:cNvSpPr>
            <a:spLocks noChangeArrowheads="1"/>
          </p:cNvSpPr>
          <p:nvPr/>
        </p:nvSpPr>
        <p:spPr bwMode="auto">
          <a:xfrm>
            <a:off x="4503738" y="1303338"/>
            <a:ext cx="4183062" cy="4132262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33804" name="Line 30"/>
          <p:cNvSpPr>
            <a:spLocks noChangeShapeType="1"/>
          </p:cNvSpPr>
          <p:nvPr/>
        </p:nvSpPr>
        <p:spPr bwMode="auto">
          <a:xfrm>
            <a:off x="4411663" y="5435600"/>
            <a:ext cx="9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5" name="Line 31"/>
          <p:cNvSpPr>
            <a:spLocks noChangeShapeType="1"/>
          </p:cNvSpPr>
          <p:nvPr/>
        </p:nvSpPr>
        <p:spPr bwMode="auto">
          <a:xfrm>
            <a:off x="4411663" y="4741863"/>
            <a:ext cx="920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6" name="Line 32"/>
          <p:cNvSpPr>
            <a:spLocks noChangeShapeType="1"/>
          </p:cNvSpPr>
          <p:nvPr/>
        </p:nvSpPr>
        <p:spPr bwMode="auto">
          <a:xfrm>
            <a:off x="4411663" y="4062413"/>
            <a:ext cx="920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Line 33"/>
          <p:cNvSpPr>
            <a:spLocks noChangeShapeType="1"/>
          </p:cNvSpPr>
          <p:nvPr/>
        </p:nvSpPr>
        <p:spPr bwMode="auto">
          <a:xfrm>
            <a:off x="4411663" y="3370263"/>
            <a:ext cx="920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Line 34"/>
          <p:cNvSpPr>
            <a:spLocks noChangeShapeType="1"/>
          </p:cNvSpPr>
          <p:nvPr/>
        </p:nvSpPr>
        <p:spPr bwMode="auto">
          <a:xfrm>
            <a:off x="4411663" y="2676525"/>
            <a:ext cx="9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Line 35"/>
          <p:cNvSpPr>
            <a:spLocks noChangeShapeType="1"/>
          </p:cNvSpPr>
          <p:nvPr/>
        </p:nvSpPr>
        <p:spPr bwMode="auto">
          <a:xfrm>
            <a:off x="4411663" y="1997075"/>
            <a:ext cx="9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Line 36"/>
          <p:cNvSpPr>
            <a:spLocks noChangeShapeType="1"/>
          </p:cNvSpPr>
          <p:nvPr/>
        </p:nvSpPr>
        <p:spPr bwMode="auto">
          <a:xfrm>
            <a:off x="4411663" y="1303338"/>
            <a:ext cx="920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1" name="Line 37"/>
          <p:cNvSpPr>
            <a:spLocks noChangeShapeType="1"/>
          </p:cNvSpPr>
          <p:nvPr/>
        </p:nvSpPr>
        <p:spPr bwMode="auto">
          <a:xfrm flipV="1">
            <a:off x="4503738" y="5435600"/>
            <a:ext cx="1587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38"/>
          <p:cNvSpPr>
            <a:spLocks noChangeShapeType="1"/>
          </p:cNvSpPr>
          <p:nvPr/>
        </p:nvSpPr>
        <p:spPr bwMode="auto">
          <a:xfrm flipV="1">
            <a:off x="5340350" y="5435600"/>
            <a:ext cx="1588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39"/>
          <p:cNvSpPr>
            <a:spLocks noChangeShapeType="1"/>
          </p:cNvSpPr>
          <p:nvPr/>
        </p:nvSpPr>
        <p:spPr bwMode="auto">
          <a:xfrm flipV="1">
            <a:off x="6176963" y="5435600"/>
            <a:ext cx="1587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40"/>
          <p:cNvSpPr>
            <a:spLocks noChangeShapeType="1"/>
          </p:cNvSpPr>
          <p:nvPr/>
        </p:nvSpPr>
        <p:spPr bwMode="auto">
          <a:xfrm flipV="1">
            <a:off x="7013575" y="5435600"/>
            <a:ext cx="1588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41"/>
          <p:cNvSpPr>
            <a:spLocks noChangeShapeType="1"/>
          </p:cNvSpPr>
          <p:nvPr/>
        </p:nvSpPr>
        <p:spPr bwMode="auto">
          <a:xfrm flipV="1">
            <a:off x="7850188" y="5435600"/>
            <a:ext cx="1587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42"/>
          <p:cNvSpPr>
            <a:spLocks noChangeShapeType="1"/>
          </p:cNvSpPr>
          <p:nvPr/>
        </p:nvSpPr>
        <p:spPr bwMode="auto">
          <a:xfrm flipV="1">
            <a:off x="8686800" y="5435600"/>
            <a:ext cx="1588" cy="90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817" name="Group 43"/>
          <p:cNvGrpSpPr>
            <a:grpSpLocks/>
          </p:cNvGrpSpPr>
          <p:nvPr/>
        </p:nvGrpSpPr>
        <p:grpSpPr bwMode="auto">
          <a:xfrm>
            <a:off x="3349625" y="1127125"/>
            <a:ext cx="996950" cy="4481513"/>
            <a:chOff x="2110" y="745"/>
            <a:chExt cx="628" cy="2823"/>
          </a:xfrm>
        </p:grpSpPr>
        <p:sp>
          <p:nvSpPr>
            <p:cNvPr id="33833" name="Rectangle 44"/>
            <p:cNvSpPr>
              <a:spLocks noChangeArrowheads="1"/>
            </p:cNvSpPr>
            <p:nvPr/>
          </p:nvSpPr>
          <p:spPr bwMode="auto">
            <a:xfrm>
              <a:off x="2617" y="3347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34" name="Rectangle 45"/>
            <p:cNvSpPr>
              <a:spLocks noChangeArrowheads="1"/>
            </p:cNvSpPr>
            <p:nvPr/>
          </p:nvSpPr>
          <p:spPr bwMode="auto">
            <a:xfrm>
              <a:off x="2278" y="2911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1,000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35" name="Rectangle 46"/>
            <p:cNvSpPr>
              <a:spLocks noChangeArrowheads="1"/>
            </p:cNvSpPr>
            <p:nvPr/>
          </p:nvSpPr>
          <p:spPr bwMode="auto">
            <a:xfrm>
              <a:off x="2278" y="2482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2,000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36" name="Rectangle 47"/>
            <p:cNvSpPr>
              <a:spLocks noChangeArrowheads="1"/>
            </p:cNvSpPr>
            <p:nvPr/>
          </p:nvSpPr>
          <p:spPr bwMode="auto">
            <a:xfrm>
              <a:off x="2278" y="2046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3,000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37" name="Rectangle 48"/>
            <p:cNvSpPr>
              <a:spLocks noChangeArrowheads="1"/>
            </p:cNvSpPr>
            <p:nvPr/>
          </p:nvSpPr>
          <p:spPr bwMode="auto">
            <a:xfrm>
              <a:off x="2278" y="1609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4,000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38" name="Rectangle 49"/>
            <p:cNvSpPr>
              <a:spLocks noChangeArrowheads="1"/>
            </p:cNvSpPr>
            <p:nvPr/>
          </p:nvSpPr>
          <p:spPr bwMode="auto">
            <a:xfrm>
              <a:off x="2278" y="1181"/>
              <a:ext cx="4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5,000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39" name="Rectangle 50"/>
            <p:cNvSpPr>
              <a:spLocks noChangeArrowheads="1"/>
            </p:cNvSpPr>
            <p:nvPr/>
          </p:nvSpPr>
          <p:spPr bwMode="auto">
            <a:xfrm>
              <a:off x="2110" y="745"/>
              <a:ext cx="62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$6,000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</p:grpSp>
      <p:grpSp>
        <p:nvGrpSpPr>
          <p:cNvPr id="33818" name="Group 51"/>
          <p:cNvGrpSpPr>
            <a:grpSpLocks/>
          </p:cNvGrpSpPr>
          <p:nvPr/>
        </p:nvGrpSpPr>
        <p:grpSpPr bwMode="auto">
          <a:xfrm>
            <a:off x="4424363" y="5565775"/>
            <a:ext cx="4346575" cy="350838"/>
            <a:chOff x="2787" y="3541"/>
            <a:chExt cx="2738" cy="221"/>
          </a:xfrm>
        </p:grpSpPr>
        <p:sp>
          <p:nvSpPr>
            <p:cNvPr id="33827" name="Rectangle 52"/>
            <p:cNvSpPr>
              <a:spLocks noChangeArrowheads="1"/>
            </p:cNvSpPr>
            <p:nvPr/>
          </p:nvSpPr>
          <p:spPr bwMode="auto">
            <a:xfrm>
              <a:off x="2787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0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28" name="Rectangle 53"/>
            <p:cNvSpPr>
              <a:spLocks noChangeArrowheads="1"/>
            </p:cNvSpPr>
            <p:nvPr/>
          </p:nvSpPr>
          <p:spPr bwMode="auto">
            <a:xfrm>
              <a:off x="3314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1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29" name="Rectangle 54"/>
            <p:cNvSpPr>
              <a:spLocks noChangeArrowheads="1"/>
            </p:cNvSpPr>
            <p:nvPr/>
          </p:nvSpPr>
          <p:spPr bwMode="auto">
            <a:xfrm>
              <a:off x="3841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2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30" name="Rectangle 55"/>
            <p:cNvSpPr>
              <a:spLocks noChangeArrowheads="1"/>
            </p:cNvSpPr>
            <p:nvPr/>
          </p:nvSpPr>
          <p:spPr bwMode="auto">
            <a:xfrm>
              <a:off x="4369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3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31" name="Rectangle 56"/>
            <p:cNvSpPr>
              <a:spLocks noChangeArrowheads="1"/>
            </p:cNvSpPr>
            <p:nvPr/>
          </p:nvSpPr>
          <p:spPr bwMode="auto">
            <a:xfrm>
              <a:off x="4896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4</a:t>
              </a:r>
              <a:endParaRPr lang="en-US" sz="2300">
                <a:ea typeface="Arial" charset="0"/>
                <a:cs typeface="Arial" charset="0"/>
              </a:endParaRPr>
            </a:p>
          </p:txBody>
        </p:sp>
        <p:sp>
          <p:nvSpPr>
            <p:cNvPr id="33832" name="Rectangle 57"/>
            <p:cNvSpPr>
              <a:spLocks noChangeArrowheads="1"/>
            </p:cNvSpPr>
            <p:nvPr/>
          </p:nvSpPr>
          <p:spPr bwMode="auto">
            <a:xfrm>
              <a:off x="5423" y="3541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ea typeface="Arial" charset="0"/>
                  <a:cs typeface="Arial" charset="0"/>
                </a:rPr>
                <a:t>5</a:t>
              </a:r>
              <a:endParaRPr lang="en-US" sz="2300"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3395663" y="3487738"/>
            <a:ext cx="5291137" cy="442912"/>
            <a:chOff x="2139" y="2197"/>
            <a:chExt cx="3333" cy="279"/>
          </a:xfrm>
        </p:grpSpPr>
        <p:sp>
          <p:nvSpPr>
            <p:cNvPr id="33825" name="Line 59"/>
            <p:cNvSpPr>
              <a:spLocks noChangeShapeType="1"/>
            </p:cNvSpPr>
            <p:nvPr/>
          </p:nvSpPr>
          <p:spPr bwMode="auto">
            <a:xfrm>
              <a:off x="2832" y="2340"/>
              <a:ext cx="2640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6" name="Rectangle 61"/>
            <p:cNvSpPr>
              <a:spLocks noChangeArrowheads="1"/>
            </p:cNvSpPr>
            <p:nvPr/>
          </p:nvSpPr>
          <p:spPr bwMode="auto">
            <a:xfrm>
              <a:off x="2139" y="2197"/>
              <a:ext cx="67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300" b="1">
                  <a:solidFill>
                    <a:srgbClr val="0000FF"/>
                  </a:solidFill>
                  <a:ea typeface="Arial" charset="0"/>
                  <a:cs typeface="Arial" charset="0"/>
                </a:rPr>
                <a:t>$2,500</a:t>
              </a:r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6877050" y="3714750"/>
            <a:ext cx="279400" cy="2197100"/>
            <a:chOff x="4332" y="2340"/>
            <a:chExt cx="176" cy="1384"/>
          </a:xfrm>
        </p:grpSpPr>
        <p:sp>
          <p:nvSpPr>
            <p:cNvPr id="33823" name="Line 62"/>
            <p:cNvSpPr>
              <a:spLocks noChangeShapeType="1"/>
            </p:cNvSpPr>
            <p:nvPr/>
          </p:nvSpPr>
          <p:spPr bwMode="auto">
            <a:xfrm>
              <a:off x="4420" y="2340"/>
              <a:ext cx="0" cy="114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4" name="Rectangle 63"/>
            <p:cNvSpPr>
              <a:spLocks noChangeArrowheads="1"/>
            </p:cNvSpPr>
            <p:nvPr/>
          </p:nvSpPr>
          <p:spPr bwMode="auto">
            <a:xfrm>
              <a:off x="4332" y="3508"/>
              <a:ext cx="176" cy="216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3382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87" grpId="0"/>
      <p:bldP spid="137219" grpId="0" uiExpand="1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VMPL and Labor Demand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035050"/>
            <a:ext cx="3635375" cy="5124450"/>
          </a:xfrm>
        </p:spPr>
        <p:txBody>
          <a:bodyPr/>
          <a:lstStyle/>
          <a:p>
            <a:pPr marL="0" indent="0">
              <a:spcBef>
                <a:spcPct val="4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For any competitive, profit-maximizing firm:</a:t>
            </a:r>
          </a:p>
          <a:p>
            <a:pPr marL="400050" lvl="1">
              <a:spcBef>
                <a:spcPct val="40000"/>
              </a:spcBef>
            </a:pPr>
            <a:r>
              <a:rPr lang="en-US" sz="2600" smtClean="0">
                <a:latin typeface="Arial" charset="0"/>
              </a:rPr>
              <a:t>To maximize profits, hire workers up to the point where </a:t>
            </a:r>
            <a:r>
              <a:rPr lang="en-US" sz="2600" i="1" smtClean="0">
                <a:latin typeface="Arial" charset="0"/>
              </a:rPr>
              <a:t>VMPL</a:t>
            </a:r>
            <a:r>
              <a:rPr lang="en-US" sz="2600" smtClean="0">
                <a:latin typeface="Arial" charset="0"/>
              </a:rPr>
              <a:t> = </a:t>
            </a:r>
            <a:r>
              <a:rPr lang="en-US" sz="2600" i="1" smtClean="0">
                <a:latin typeface="Arial" charset="0"/>
              </a:rPr>
              <a:t>W</a:t>
            </a:r>
            <a:r>
              <a:rPr lang="en-US" sz="2600" smtClean="0">
                <a:latin typeface="Arial" charset="0"/>
              </a:rPr>
              <a:t>.  </a:t>
            </a:r>
          </a:p>
          <a:p>
            <a:pPr marL="400050" lvl="1">
              <a:spcBef>
                <a:spcPct val="40000"/>
              </a:spcBef>
            </a:pPr>
            <a:r>
              <a:rPr lang="en-US" sz="2600" smtClean="0">
                <a:latin typeface="Arial" charset="0"/>
              </a:rPr>
              <a:t>The </a:t>
            </a:r>
            <a:r>
              <a:rPr lang="en-US" sz="2600" i="1" smtClean="0">
                <a:latin typeface="Arial" charset="0"/>
              </a:rPr>
              <a:t>VMPL</a:t>
            </a:r>
            <a:r>
              <a:rPr lang="en-US" sz="2600" smtClean="0">
                <a:latin typeface="Arial" charset="0"/>
              </a:rPr>
              <a:t> curve is the labor demand curve.  </a:t>
            </a:r>
          </a:p>
        </p:txBody>
      </p:sp>
      <p:grpSp>
        <p:nvGrpSpPr>
          <p:cNvPr id="35843" name="Group 5"/>
          <p:cNvGrpSpPr>
            <a:grpSpLocks/>
          </p:cNvGrpSpPr>
          <p:nvPr/>
        </p:nvGrpSpPr>
        <p:grpSpPr bwMode="auto">
          <a:xfrm>
            <a:off x="4538663" y="1468438"/>
            <a:ext cx="4044950" cy="4140200"/>
            <a:chOff x="2544" y="743"/>
            <a:chExt cx="2548" cy="2608"/>
          </a:xfrm>
        </p:grpSpPr>
        <p:grpSp>
          <p:nvGrpSpPr>
            <p:cNvPr id="35855" name="Group 6"/>
            <p:cNvGrpSpPr>
              <a:grpSpLocks/>
            </p:cNvGrpSpPr>
            <p:nvPr/>
          </p:nvGrpSpPr>
          <p:grpSpPr bwMode="auto">
            <a:xfrm>
              <a:off x="2697" y="1012"/>
              <a:ext cx="2168" cy="2191"/>
              <a:chOff x="1098" y="1361"/>
              <a:chExt cx="2116" cy="2027"/>
            </a:xfrm>
          </p:grpSpPr>
          <p:sp>
            <p:nvSpPr>
              <p:cNvPr id="35858" name="Line 7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9" name="Line 8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56" name="Text Box 9"/>
            <p:cNvSpPr txBox="1">
              <a:spLocks noChangeArrowheads="1"/>
            </p:cNvSpPr>
            <p:nvPr/>
          </p:nvSpPr>
          <p:spPr bwMode="auto">
            <a:xfrm>
              <a:off x="2544" y="74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</a:p>
          </p:txBody>
        </p:sp>
        <p:sp>
          <p:nvSpPr>
            <p:cNvPr id="35857" name="Text Box 10"/>
            <p:cNvSpPr txBox="1">
              <a:spLocks noChangeArrowheads="1"/>
            </p:cNvSpPr>
            <p:nvPr/>
          </p:nvSpPr>
          <p:spPr bwMode="auto">
            <a:xfrm>
              <a:off x="4802" y="3063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35844" name="Group 24"/>
          <p:cNvGrpSpPr>
            <a:grpSpLocks/>
          </p:cNvGrpSpPr>
          <p:nvPr/>
        </p:nvGrpSpPr>
        <p:grpSpPr bwMode="auto">
          <a:xfrm>
            <a:off x="5326063" y="2343150"/>
            <a:ext cx="3082925" cy="2725738"/>
            <a:chOff x="3355" y="1476"/>
            <a:chExt cx="1942" cy="1717"/>
          </a:xfrm>
        </p:grpSpPr>
        <p:sp>
          <p:nvSpPr>
            <p:cNvPr id="35853" name="Line 12"/>
            <p:cNvSpPr>
              <a:spLocks noChangeShapeType="1"/>
            </p:cNvSpPr>
            <p:nvPr/>
          </p:nvSpPr>
          <p:spPr bwMode="auto">
            <a:xfrm>
              <a:off x="3355" y="1476"/>
              <a:ext cx="1328" cy="147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Text Box 13"/>
            <p:cNvSpPr txBox="1">
              <a:spLocks noChangeArrowheads="1"/>
            </p:cNvSpPr>
            <p:nvPr/>
          </p:nvSpPr>
          <p:spPr bwMode="auto">
            <a:xfrm>
              <a:off x="4653" y="2905"/>
              <a:ext cx="6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VMPL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233863" y="3305175"/>
            <a:ext cx="2371725" cy="2493963"/>
            <a:chOff x="2352" y="1900"/>
            <a:chExt cx="1494" cy="1571"/>
          </a:xfrm>
        </p:grpSpPr>
        <p:grpSp>
          <p:nvGrpSpPr>
            <p:cNvPr id="35847" name="Group 26"/>
            <p:cNvGrpSpPr>
              <a:grpSpLocks/>
            </p:cNvGrpSpPr>
            <p:nvPr/>
          </p:nvGrpSpPr>
          <p:grpSpPr bwMode="auto">
            <a:xfrm>
              <a:off x="2701" y="2016"/>
              <a:ext cx="991" cy="1188"/>
              <a:chOff x="2757" y="2018"/>
              <a:chExt cx="826" cy="1117"/>
            </a:xfrm>
          </p:grpSpPr>
          <p:sp>
            <p:nvSpPr>
              <p:cNvPr id="35851" name="Line 27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52" name="Line 28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48" name="Text Box 29"/>
            <p:cNvSpPr txBox="1">
              <a:spLocks noChangeArrowheads="1"/>
            </p:cNvSpPr>
            <p:nvPr/>
          </p:nvSpPr>
          <p:spPr bwMode="auto">
            <a:xfrm>
              <a:off x="2352" y="190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5849" name="Oval 30"/>
            <p:cNvSpPr>
              <a:spLocks noChangeAspect="1" noChangeArrowheads="1"/>
            </p:cNvSpPr>
            <p:nvPr/>
          </p:nvSpPr>
          <p:spPr bwMode="auto">
            <a:xfrm>
              <a:off x="3648" y="1983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35850" name="Text Box 31"/>
            <p:cNvSpPr txBox="1">
              <a:spLocks noChangeArrowheads="1"/>
            </p:cNvSpPr>
            <p:nvPr/>
          </p:nvSpPr>
          <p:spPr bwMode="auto">
            <a:xfrm>
              <a:off x="3538" y="324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3584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uiExpand="1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Shifts in Labor Demand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035050"/>
            <a:ext cx="3833812" cy="5359400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dirty="0" smtClean="0">
                <a:latin typeface="Arial" charset="0"/>
              </a:rPr>
              <a:t>Labor demand curve </a:t>
            </a:r>
            <a:br>
              <a:rPr lang="en-US" sz="2600" dirty="0" smtClean="0">
                <a:latin typeface="Arial" charset="0"/>
              </a:rPr>
            </a:br>
            <a:r>
              <a:rPr lang="en-US" sz="2600" dirty="0" smtClean="0">
                <a:latin typeface="Arial" charset="0"/>
              </a:rPr>
              <a:t>= </a:t>
            </a:r>
            <a:r>
              <a:rPr lang="en-US" sz="2600" i="1" dirty="0" smtClean="0">
                <a:latin typeface="Arial" charset="0"/>
              </a:rPr>
              <a:t>VMPL</a:t>
            </a:r>
            <a:r>
              <a:rPr lang="en-US" sz="2600" dirty="0" smtClean="0">
                <a:latin typeface="Arial" charset="0"/>
              </a:rPr>
              <a:t> curve. </a:t>
            </a:r>
          </a:p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i="1" dirty="0" smtClean="0">
                <a:latin typeface="Arial" charset="0"/>
              </a:rPr>
              <a:t>VMPL</a:t>
            </a:r>
            <a:r>
              <a:rPr lang="en-US" sz="2600" dirty="0" smtClean="0">
                <a:latin typeface="Arial" charset="0"/>
              </a:rPr>
              <a:t> = </a:t>
            </a:r>
            <a:r>
              <a:rPr lang="en-US" sz="2600" i="1" dirty="0" smtClean="0">
                <a:latin typeface="Arial" charset="0"/>
              </a:rPr>
              <a:t>P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 err="1" smtClean="0">
                <a:latin typeface="Arial" charset="0"/>
              </a:rPr>
              <a:t>x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i="1" dirty="0" smtClean="0">
                <a:latin typeface="Arial" charset="0"/>
              </a:rPr>
              <a:t>MPL</a:t>
            </a:r>
            <a:endParaRPr lang="en-US" sz="2600" dirty="0" smtClean="0">
              <a:latin typeface="Arial" charset="0"/>
            </a:endParaRPr>
          </a:p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dirty="0" smtClean="0">
                <a:latin typeface="Arial" charset="0"/>
              </a:rPr>
              <a:t>Anything that increases </a:t>
            </a:r>
            <a:r>
              <a:rPr lang="en-US" sz="2600" i="1" dirty="0" smtClean="0">
                <a:latin typeface="Arial" charset="0"/>
              </a:rPr>
              <a:t>P</a:t>
            </a:r>
            <a:r>
              <a:rPr lang="en-US" sz="2600" dirty="0" smtClean="0">
                <a:latin typeface="Arial" charset="0"/>
              </a:rPr>
              <a:t> or </a:t>
            </a:r>
            <a:r>
              <a:rPr lang="en-US" sz="2600" i="1" dirty="0" smtClean="0">
                <a:latin typeface="Arial" charset="0"/>
              </a:rPr>
              <a:t>MPL</a:t>
            </a:r>
            <a:r>
              <a:rPr lang="en-US" sz="2600" dirty="0" smtClean="0">
                <a:latin typeface="Arial" charset="0"/>
              </a:rPr>
              <a:t> at each </a:t>
            </a:r>
            <a:r>
              <a:rPr lang="en-US" sz="2600" i="1" dirty="0" smtClean="0">
                <a:latin typeface="Arial" charset="0"/>
              </a:rPr>
              <a:t>L</a:t>
            </a:r>
            <a:r>
              <a:rPr lang="en-US" sz="2600" dirty="0" smtClean="0">
                <a:latin typeface="Arial" charset="0"/>
              </a:rPr>
              <a:t> </a:t>
            </a:r>
            <a:br>
              <a:rPr lang="en-US" sz="2600" dirty="0" smtClean="0">
                <a:latin typeface="Arial" charset="0"/>
              </a:rPr>
            </a:br>
            <a:r>
              <a:rPr lang="en-US" sz="2600" dirty="0" smtClean="0">
                <a:latin typeface="Arial" charset="0"/>
              </a:rPr>
              <a:t>will increase </a:t>
            </a:r>
            <a:r>
              <a:rPr lang="en-US" sz="2600" i="1" dirty="0" smtClean="0">
                <a:latin typeface="Arial" charset="0"/>
              </a:rPr>
              <a:t>VMPL</a:t>
            </a:r>
            <a:r>
              <a:rPr lang="en-US" sz="2600" dirty="0" smtClean="0">
                <a:latin typeface="Arial" charset="0"/>
              </a:rPr>
              <a:t> and shift labor demand curve upward. </a:t>
            </a:r>
            <a:endParaRPr lang="en-US" sz="2600" i="1" dirty="0" smtClean="0">
              <a:latin typeface="Arial" charset="0"/>
            </a:endParaRPr>
          </a:p>
        </p:txBody>
      </p:sp>
      <p:grpSp>
        <p:nvGrpSpPr>
          <p:cNvPr id="37891" name="Group 5"/>
          <p:cNvGrpSpPr>
            <a:grpSpLocks/>
          </p:cNvGrpSpPr>
          <p:nvPr/>
        </p:nvGrpSpPr>
        <p:grpSpPr bwMode="auto">
          <a:xfrm>
            <a:off x="4538663" y="1468438"/>
            <a:ext cx="4044950" cy="4140200"/>
            <a:chOff x="2544" y="743"/>
            <a:chExt cx="2548" cy="2608"/>
          </a:xfrm>
        </p:grpSpPr>
        <p:grpSp>
          <p:nvGrpSpPr>
            <p:cNvPr id="37900" name="Group 6"/>
            <p:cNvGrpSpPr>
              <a:grpSpLocks/>
            </p:cNvGrpSpPr>
            <p:nvPr/>
          </p:nvGrpSpPr>
          <p:grpSpPr bwMode="auto">
            <a:xfrm>
              <a:off x="2697" y="1012"/>
              <a:ext cx="2168" cy="2191"/>
              <a:chOff x="1098" y="1361"/>
              <a:chExt cx="2116" cy="2027"/>
            </a:xfrm>
          </p:grpSpPr>
          <p:sp>
            <p:nvSpPr>
              <p:cNvPr id="37903" name="Line 7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Line 8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01" name="Text Box 9"/>
            <p:cNvSpPr txBox="1">
              <a:spLocks noChangeArrowheads="1"/>
            </p:cNvSpPr>
            <p:nvPr/>
          </p:nvSpPr>
          <p:spPr bwMode="auto">
            <a:xfrm>
              <a:off x="2544" y="74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</a:p>
          </p:txBody>
        </p:sp>
        <p:sp>
          <p:nvSpPr>
            <p:cNvPr id="37902" name="Text Box 10"/>
            <p:cNvSpPr txBox="1">
              <a:spLocks noChangeArrowheads="1"/>
            </p:cNvSpPr>
            <p:nvPr/>
          </p:nvSpPr>
          <p:spPr bwMode="auto">
            <a:xfrm>
              <a:off x="4802" y="3063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37892" name="Group 11"/>
          <p:cNvGrpSpPr>
            <a:grpSpLocks/>
          </p:cNvGrpSpPr>
          <p:nvPr/>
        </p:nvGrpSpPr>
        <p:grpSpPr bwMode="auto">
          <a:xfrm>
            <a:off x="5326063" y="2343150"/>
            <a:ext cx="2613025" cy="2725738"/>
            <a:chOff x="2850" y="1233"/>
            <a:chExt cx="1566" cy="1850"/>
          </a:xfrm>
        </p:grpSpPr>
        <p:sp>
          <p:nvSpPr>
            <p:cNvPr id="37898" name="Line 12"/>
            <p:cNvSpPr>
              <a:spLocks noChangeShapeType="1"/>
            </p:cNvSpPr>
            <p:nvPr/>
          </p:nvSpPr>
          <p:spPr bwMode="auto">
            <a:xfrm>
              <a:off x="2850" y="1233"/>
              <a:ext cx="1263" cy="1587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9" name="Text Box 13"/>
            <p:cNvSpPr txBox="1">
              <a:spLocks noChangeArrowheads="1"/>
            </p:cNvSpPr>
            <p:nvPr/>
          </p:nvSpPr>
          <p:spPr bwMode="auto">
            <a:xfrm>
              <a:off x="4072" y="2773"/>
              <a:ext cx="34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</a:t>
              </a:r>
              <a:r>
                <a:rPr lang="en-US" sz="2400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780088" y="1760538"/>
            <a:ext cx="2463800" cy="2584450"/>
            <a:chOff x="2850" y="1233"/>
            <a:chExt cx="1566" cy="1871"/>
          </a:xfrm>
        </p:grpSpPr>
        <p:sp>
          <p:nvSpPr>
            <p:cNvPr id="37896" name="Line 25"/>
            <p:cNvSpPr>
              <a:spLocks noChangeShapeType="1"/>
            </p:cNvSpPr>
            <p:nvPr/>
          </p:nvSpPr>
          <p:spPr bwMode="auto">
            <a:xfrm>
              <a:off x="2850" y="1233"/>
              <a:ext cx="1263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4072" y="2773"/>
              <a:ext cx="34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</a:t>
              </a:r>
              <a:r>
                <a:rPr lang="en-US" sz="2400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41339" name="Line 27"/>
          <p:cNvSpPr>
            <a:spLocks noChangeShapeType="1"/>
          </p:cNvSpPr>
          <p:nvPr/>
        </p:nvSpPr>
        <p:spPr bwMode="auto">
          <a:xfrm rot="5400000" flipH="1">
            <a:off x="6206331" y="3291682"/>
            <a:ext cx="931863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uiExpand="1" build="p" bldLvl="5"/>
      <p:bldP spid="1413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Things that Shift the Labor Demand Curve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Changes in the output price, </a:t>
            </a:r>
            <a:r>
              <a:rPr lang="en-US" i="1" dirty="0" smtClean="0">
                <a:latin typeface="Arial" charset="0"/>
              </a:rPr>
              <a:t>P.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Technological change (affects </a:t>
            </a:r>
            <a:r>
              <a:rPr lang="en-US" i="1" dirty="0" smtClean="0">
                <a:latin typeface="Arial" charset="0"/>
              </a:rPr>
              <a:t>MPL</a:t>
            </a:r>
            <a:r>
              <a:rPr lang="en-US" dirty="0" smtClean="0">
                <a:latin typeface="Arial" charset="0"/>
              </a:rPr>
              <a:t>).</a:t>
            </a:r>
          </a:p>
          <a:p>
            <a:r>
              <a:rPr lang="en-US" dirty="0" smtClean="0">
                <a:latin typeface="Arial" charset="0"/>
              </a:rPr>
              <a:t>The supply of other factors (affects </a:t>
            </a:r>
            <a:r>
              <a:rPr lang="en-US" i="1" dirty="0" smtClean="0">
                <a:latin typeface="Arial" charset="0"/>
              </a:rPr>
              <a:t>MPL</a:t>
            </a:r>
            <a:r>
              <a:rPr lang="en-US" dirty="0" smtClean="0">
                <a:latin typeface="Arial" charset="0"/>
              </a:rPr>
              <a:t>).</a:t>
            </a:r>
          </a:p>
          <a:p>
            <a:pPr lvl="1"/>
            <a:r>
              <a:rPr lang="en-US" dirty="0" smtClean="0">
                <a:latin typeface="Arial" charset="0"/>
              </a:rPr>
              <a:t>Example: If firm gets more equipment (capital),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then workers will be more productive;</a:t>
            </a:r>
            <a:br>
              <a:rPr lang="en-US" dirty="0" smtClean="0">
                <a:latin typeface="Arial" charset="0"/>
              </a:rPr>
            </a:br>
            <a:r>
              <a:rPr lang="en-US" i="1" dirty="0" smtClean="0">
                <a:latin typeface="Arial" charset="0"/>
              </a:rPr>
              <a:t>MPL</a:t>
            </a:r>
            <a:r>
              <a:rPr lang="en-US" dirty="0" smtClean="0">
                <a:latin typeface="Arial" charset="0"/>
              </a:rPr>
              <a:t> and </a:t>
            </a:r>
            <a:r>
              <a:rPr lang="en-US" i="1" dirty="0" smtClean="0">
                <a:latin typeface="Arial" charset="0"/>
              </a:rPr>
              <a:t>VMPL</a:t>
            </a:r>
            <a:r>
              <a:rPr lang="en-US" dirty="0" smtClean="0">
                <a:latin typeface="Arial" charset="0"/>
              </a:rPr>
              <a:t> rise, labor demand shifts upward.</a:t>
            </a:r>
          </a:p>
        </p:txBody>
      </p:sp>
      <p:sp>
        <p:nvSpPr>
          <p:cNvPr id="3993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0825"/>
            <a:ext cx="8229600" cy="9223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Connection Between Input Demand &amp; Output Supply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52563"/>
            <a:ext cx="8229600" cy="4795837"/>
          </a:xfrm>
        </p:spPr>
        <p:txBody>
          <a:bodyPr/>
          <a:lstStyle/>
          <a:p>
            <a:r>
              <a:rPr lang="en-US" sz="2700" dirty="0" smtClean="0">
                <a:latin typeface="Arial" charset="0"/>
              </a:rPr>
              <a:t>Recall:  </a:t>
            </a:r>
            <a:r>
              <a:rPr lang="en-US" sz="2700" b="1" dirty="0" smtClean="0">
                <a:solidFill>
                  <a:srgbClr val="800080"/>
                </a:solidFill>
                <a:latin typeface="Arial" charset="0"/>
              </a:rPr>
              <a:t>Marginal Cost (</a:t>
            </a:r>
            <a:r>
              <a:rPr lang="en-US" sz="2700" b="1" i="1" dirty="0" smtClean="0">
                <a:solidFill>
                  <a:srgbClr val="800080"/>
                </a:solidFill>
                <a:latin typeface="Arial" charset="0"/>
              </a:rPr>
              <a:t>MC</a:t>
            </a:r>
            <a:r>
              <a:rPr lang="en-US" sz="2700" b="1" dirty="0" smtClean="0">
                <a:solidFill>
                  <a:srgbClr val="800080"/>
                </a:solidFill>
                <a:latin typeface="Arial" charset="0"/>
              </a:rPr>
              <a:t>)</a:t>
            </a:r>
            <a:r>
              <a:rPr lang="en-US" sz="2700" dirty="0" smtClean="0">
                <a:latin typeface="Arial" charset="0"/>
              </a:rPr>
              <a:t> </a:t>
            </a:r>
          </a:p>
          <a:p>
            <a:pPr lvl="1">
              <a:buFont typeface="Wingdings" charset="2"/>
              <a:buNone/>
            </a:pPr>
            <a:r>
              <a:rPr lang="en-US" dirty="0" smtClean="0">
                <a:latin typeface="Arial" charset="0"/>
              </a:rPr>
              <a:t>= cost of producing an additional unit of output.</a:t>
            </a:r>
          </a:p>
          <a:p>
            <a:pPr lvl="1">
              <a:buFont typeface="Wingdings" charset="2"/>
              <a:buNone/>
            </a:pPr>
            <a:r>
              <a:rPr lang="en-US" dirty="0" smtClean="0">
                <a:latin typeface="Arial" charset="0"/>
              </a:rPr>
              <a:t>= </a:t>
            </a:r>
            <a:r>
              <a:rPr lang="en-US" b="1" dirty="0" smtClean="0">
                <a:latin typeface="Arial" charset="0"/>
              </a:rPr>
              <a:t>∆</a:t>
            </a:r>
            <a:r>
              <a:rPr lang="en-US" b="1" i="1" dirty="0" smtClean="0">
                <a:latin typeface="Arial" charset="0"/>
              </a:rPr>
              <a:t>TC</a:t>
            </a:r>
            <a:r>
              <a:rPr lang="en-US" dirty="0" smtClean="0">
                <a:latin typeface="Arial" charset="0"/>
              </a:rPr>
              <a:t>/</a:t>
            </a:r>
            <a:r>
              <a:rPr lang="en-US" b="1" dirty="0" smtClean="0">
                <a:latin typeface="Arial" charset="0"/>
              </a:rPr>
              <a:t>∆</a:t>
            </a:r>
            <a:r>
              <a:rPr lang="en-US" b="1" i="1" dirty="0" smtClean="0">
                <a:latin typeface="Arial" charset="0"/>
              </a:rPr>
              <a:t>Q</a:t>
            </a:r>
            <a:r>
              <a:rPr lang="en-US" dirty="0" smtClean="0">
                <a:latin typeface="Arial" charset="0"/>
              </a:rPr>
              <a:t>,  where </a:t>
            </a:r>
            <a:r>
              <a:rPr lang="en-US" i="1" dirty="0" smtClean="0">
                <a:latin typeface="Arial" charset="0"/>
              </a:rPr>
              <a:t>TC</a:t>
            </a:r>
            <a:r>
              <a:rPr lang="en-US" dirty="0" smtClean="0">
                <a:latin typeface="Arial" charset="0"/>
              </a:rPr>
              <a:t> = total cost.</a:t>
            </a:r>
          </a:p>
          <a:p>
            <a:r>
              <a:rPr lang="en-US" sz="2700" dirty="0" smtClean="0">
                <a:latin typeface="Arial" charset="0"/>
              </a:rPr>
              <a:t>Suppose  </a:t>
            </a:r>
            <a:r>
              <a:rPr lang="en-US" sz="2700" i="1" dirty="0" smtClean="0">
                <a:latin typeface="Arial" charset="0"/>
              </a:rPr>
              <a:t>W</a:t>
            </a:r>
            <a:r>
              <a:rPr lang="en-US" sz="2700" dirty="0" smtClean="0">
                <a:latin typeface="Arial" charset="0"/>
              </a:rPr>
              <a:t> = $2500,  </a:t>
            </a:r>
            <a:r>
              <a:rPr lang="en-US" sz="2700" i="1" dirty="0" smtClean="0">
                <a:latin typeface="Arial" charset="0"/>
              </a:rPr>
              <a:t>MPL</a:t>
            </a:r>
            <a:r>
              <a:rPr lang="en-US" sz="2700" dirty="0" smtClean="0">
                <a:latin typeface="Arial" charset="0"/>
              </a:rPr>
              <a:t> = 500 bushels.</a:t>
            </a:r>
          </a:p>
          <a:p>
            <a:r>
              <a:rPr lang="en-US" sz="2700" dirty="0" smtClean="0">
                <a:latin typeface="Arial" charset="0"/>
              </a:rPr>
              <a:t>If Farmer Jamal hires another worker, 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	</a:t>
            </a:r>
            <a:r>
              <a:rPr lang="en-US" sz="2700" b="1" dirty="0" smtClean="0">
                <a:latin typeface="Arial" charset="0"/>
              </a:rPr>
              <a:t>∆</a:t>
            </a:r>
            <a:r>
              <a:rPr lang="en-US" sz="2700" b="1" i="1" dirty="0" smtClean="0">
                <a:latin typeface="Arial" charset="0"/>
              </a:rPr>
              <a:t>TC</a:t>
            </a:r>
            <a:r>
              <a:rPr lang="en-US" sz="2700" dirty="0" smtClean="0">
                <a:latin typeface="Arial" charset="0"/>
              </a:rPr>
              <a:t> = $2500,   </a:t>
            </a:r>
            <a:r>
              <a:rPr lang="en-US" sz="2700" b="1" dirty="0" smtClean="0">
                <a:latin typeface="Arial" charset="0"/>
              </a:rPr>
              <a:t>∆</a:t>
            </a:r>
            <a:r>
              <a:rPr lang="en-US" sz="2700" b="1" i="1" dirty="0" smtClean="0">
                <a:latin typeface="Arial" charset="0"/>
              </a:rPr>
              <a:t>Q</a:t>
            </a:r>
            <a:r>
              <a:rPr lang="en-US" sz="2700" dirty="0" smtClean="0">
                <a:latin typeface="Arial" charset="0"/>
              </a:rPr>
              <a:t> = 500 bushels</a:t>
            </a:r>
          </a:p>
          <a:p>
            <a:pPr>
              <a:buFont typeface="Wingdings" charset="2"/>
              <a:buNone/>
            </a:pPr>
            <a:r>
              <a:rPr lang="en-US" sz="2700" i="1" dirty="0" smtClean="0">
                <a:latin typeface="Arial" charset="0"/>
              </a:rPr>
              <a:t>		MC</a:t>
            </a:r>
            <a:r>
              <a:rPr lang="en-US" sz="2700" dirty="0" smtClean="0">
                <a:latin typeface="Arial" charset="0"/>
              </a:rPr>
              <a:t> = $2500/500 = $5 per bushel.</a:t>
            </a:r>
          </a:p>
          <a:p>
            <a:r>
              <a:rPr lang="en-US" sz="2700" dirty="0" smtClean="0">
                <a:latin typeface="Arial" charset="0"/>
              </a:rPr>
              <a:t>In general:    </a:t>
            </a:r>
            <a:r>
              <a:rPr lang="en-US" sz="2700" i="1" dirty="0" smtClean="0">
                <a:latin typeface="Arial" charset="0"/>
              </a:rPr>
              <a:t>MC</a:t>
            </a:r>
            <a:r>
              <a:rPr lang="en-US" sz="2700" dirty="0" smtClean="0">
                <a:latin typeface="Arial" charset="0"/>
              </a:rPr>
              <a:t> = </a:t>
            </a:r>
            <a:r>
              <a:rPr lang="en-US" sz="2700" i="1" dirty="0" smtClean="0">
                <a:latin typeface="Arial" charset="0"/>
              </a:rPr>
              <a:t>W</a:t>
            </a:r>
            <a:r>
              <a:rPr lang="en-US" sz="2700" dirty="0" smtClean="0">
                <a:latin typeface="Arial" charset="0"/>
              </a:rPr>
              <a:t>/</a:t>
            </a:r>
            <a:r>
              <a:rPr lang="en-US" sz="2700" i="1" dirty="0" smtClean="0">
                <a:latin typeface="Arial" charset="0"/>
              </a:rPr>
              <a:t>MPL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2754313" y="5148263"/>
            <a:ext cx="2292350" cy="5111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4198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uiExpand="1" build="p" bldLvl="5"/>
      <p:bldP spid="1761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0825"/>
            <a:ext cx="8229600" cy="9223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Connection Between Input Demand &amp; Output Supply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50963"/>
            <a:ext cx="8229600" cy="4846637"/>
          </a:xfrm>
        </p:spPr>
        <p:txBody>
          <a:bodyPr/>
          <a:lstStyle/>
          <a:p>
            <a:r>
              <a:rPr lang="en-US" sz="2700" dirty="0" smtClean="0">
                <a:latin typeface="Arial" charset="0"/>
              </a:rPr>
              <a:t>In general:    </a:t>
            </a:r>
            <a:r>
              <a:rPr lang="en-US" sz="2700" i="1" dirty="0" smtClean="0">
                <a:latin typeface="Arial" charset="0"/>
              </a:rPr>
              <a:t>MC</a:t>
            </a:r>
            <a:r>
              <a:rPr lang="en-US" sz="2700" dirty="0" smtClean="0">
                <a:latin typeface="Arial" charset="0"/>
              </a:rPr>
              <a:t> = </a:t>
            </a:r>
            <a:r>
              <a:rPr lang="en-US" sz="2700" i="1" dirty="0" smtClean="0">
                <a:latin typeface="Arial" charset="0"/>
              </a:rPr>
              <a:t>W</a:t>
            </a:r>
            <a:r>
              <a:rPr lang="en-US" sz="2700" dirty="0" smtClean="0">
                <a:latin typeface="Arial" charset="0"/>
              </a:rPr>
              <a:t>/</a:t>
            </a:r>
            <a:r>
              <a:rPr lang="en-US" sz="2700" i="1" dirty="0" smtClean="0">
                <a:latin typeface="Arial" charset="0"/>
              </a:rPr>
              <a:t>MPL</a:t>
            </a:r>
          </a:p>
          <a:p>
            <a:pPr>
              <a:spcBef>
                <a:spcPct val="60000"/>
              </a:spcBef>
            </a:pPr>
            <a:r>
              <a:rPr lang="en-US" sz="2700" dirty="0" smtClean="0">
                <a:latin typeface="Arial" charset="0"/>
              </a:rPr>
              <a:t>Notice:  </a:t>
            </a:r>
          </a:p>
          <a:p>
            <a:pPr lvl="1">
              <a:spcBef>
                <a:spcPct val="25000"/>
              </a:spcBef>
            </a:pPr>
            <a:r>
              <a:rPr lang="en-US" dirty="0" smtClean="0">
                <a:latin typeface="Arial" charset="0"/>
              </a:rPr>
              <a:t>To produce additional output, hire more labor.  </a:t>
            </a:r>
          </a:p>
          <a:p>
            <a:pPr lvl="1">
              <a:spcBef>
                <a:spcPct val="25000"/>
              </a:spcBef>
            </a:pPr>
            <a:r>
              <a:rPr lang="en-US" dirty="0" smtClean="0">
                <a:latin typeface="Arial" charset="0"/>
              </a:rPr>
              <a:t>As </a:t>
            </a:r>
            <a:r>
              <a:rPr lang="en-US" i="1" dirty="0" smtClean="0">
                <a:latin typeface="Arial" charset="0"/>
              </a:rPr>
              <a:t>L</a:t>
            </a:r>
            <a:r>
              <a:rPr lang="en-US" dirty="0" smtClean="0">
                <a:latin typeface="Arial" charset="0"/>
              </a:rPr>
              <a:t> rises, </a:t>
            </a:r>
            <a:r>
              <a:rPr lang="en-US" i="1" dirty="0" smtClean="0">
                <a:latin typeface="Arial" charset="0"/>
              </a:rPr>
              <a:t>MPL</a:t>
            </a:r>
            <a:r>
              <a:rPr lang="en-US" dirty="0" smtClean="0">
                <a:latin typeface="Arial" charset="0"/>
              </a:rPr>
              <a:t> falls…</a:t>
            </a:r>
          </a:p>
          <a:p>
            <a:pPr lvl="1">
              <a:spcBef>
                <a:spcPct val="25000"/>
              </a:spcBef>
            </a:pPr>
            <a:r>
              <a:rPr lang="en-US" dirty="0" smtClean="0">
                <a:latin typeface="Arial" charset="0"/>
              </a:rPr>
              <a:t>causing </a:t>
            </a:r>
            <a:r>
              <a:rPr lang="en-US" i="1" dirty="0" smtClean="0">
                <a:latin typeface="Arial" charset="0"/>
              </a:rPr>
              <a:t>W</a:t>
            </a:r>
            <a:r>
              <a:rPr lang="en-US" dirty="0" smtClean="0">
                <a:latin typeface="Arial" charset="0"/>
              </a:rPr>
              <a:t>/</a:t>
            </a:r>
            <a:r>
              <a:rPr lang="en-US" i="1" dirty="0" smtClean="0">
                <a:latin typeface="Arial" charset="0"/>
              </a:rPr>
              <a:t>MPL</a:t>
            </a:r>
            <a:r>
              <a:rPr lang="en-US" dirty="0" smtClean="0">
                <a:latin typeface="Arial" charset="0"/>
              </a:rPr>
              <a:t> to rise…</a:t>
            </a:r>
          </a:p>
          <a:p>
            <a:pPr lvl="1">
              <a:spcBef>
                <a:spcPct val="25000"/>
              </a:spcBef>
            </a:pPr>
            <a:r>
              <a:rPr lang="en-US" dirty="0" smtClean="0">
                <a:latin typeface="Arial" charset="0"/>
              </a:rPr>
              <a:t>causing </a:t>
            </a:r>
            <a:r>
              <a:rPr lang="en-US" i="1" dirty="0" smtClean="0">
                <a:latin typeface="Arial" charset="0"/>
              </a:rPr>
              <a:t>MC</a:t>
            </a:r>
            <a:r>
              <a:rPr lang="en-US" dirty="0" smtClean="0">
                <a:latin typeface="Arial" charset="0"/>
              </a:rPr>
              <a:t> to rise.</a:t>
            </a:r>
          </a:p>
          <a:p>
            <a:pPr>
              <a:spcBef>
                <a:spcPct val="40000"/>
              </a:spcBef>
            </a:pPr>
            <a:r>
              <a:rPr lang="en-US" sz="2700" dirty="0" smtClean="0">
                <a:latin typeface="Arial" charset="0"/>
              </a:rPr>
              <a:t>Hence, </a:t>
            </a:r>
            <a:r>
              <a:rPr lang="en-US" sz="2700" i="1" dirty="0" smtClean="0">
                <a:latin typeface="Arial" charset="0"/>
              </a:rPr>
              <a:t>diminishing marginal product and increasing marginal cost are two sides </a:t>
            </a:r>
            <a:br>
              <a:rPr lang="en-US" sz="2700" i="1" dirty="0" smtClean="0">
                <a:latin typeface="Arial" charset="0"/>
              </a:rPr>
            </a:br>
            <a:r>
              <a:rPr lang="en-US" sz="2700" i="1" dirty="0" smtClean="0">
                <a:latin typeface="Arial" charset="0"/>
              </a:rPr>
              <a:t>of the same coin</a:t>
            </a:r>
            <a:r>
              <a:rPr lang="en-US" sz="2700" dirty="0" smtClean="0">
                <a:latin typeface="Arial" charset="0"/>
              </a:rPr>
              <a:t>.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2767013" y="1358900"/>
            <a:ext cx="2292350" cy="5111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4403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In this chapter, </a:t>
            </a:r>
            <a:b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look for the answers to these questions: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1388"/>
          </a:xfrm>
        </p:spPr>
        <p:txBody>
          <a:bodyPr/>
          <a:lstStyle/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determines a competitive firm’s demand for labor?  </a:t>
            </a:r>
          </a:p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How does labor supply depend on the wage?   What other factors affect labor supply?  </a:t>
            </a:r>
          </a:p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How do various events affect the equilibrium wage and employment of labor?</a:t>
            </a:r>
          </a:p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How are the equilibrium prices and quantities of other inputs determined?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0825"/>
            <a:ext cx="8229600" cy="9223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Connection Between Input Demand &amp; Output Supply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76350"/>
            <a:ext cx="8229600" cy="5078413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2700" dirty="0" smtClean="0">
                <a:latin typeface="Arial" charset="0"/>
              </a:rPr>
              <a:t>The competitive firm’s rule for demanding labor: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	</a:t>
            </a:r>
            <a:r>
              <a:rPr lang="en-US" sz="2700" i="1" dirty="0" smtClean="0">
                <a:latin typeface="Arial" charset="0"/>
              </a:rPr>
              <a:t>P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x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i="1" dirty="0" smtClean="0">
                <a:latin typeface="Arial" charset="0"/>
              </a:rPr>
              <a:t>MPL</a:t>
            </a:r>
            <a:r>
              <a:rPr lang="en-US" sz="2700" dirty="0" smtClean="0">
                <a:latin typeface="Arial" charset="0"/>
              </a:rPr>
              <a:t> = </a:t>
            </a:r>
            <a:r>
              <a:rPr lang="en-US" sz="2700" i="1" dirty="0" smtClean="0">
                <a:latin typeface="Arial" charset="0"/>
              </a:rPr>
              <a:t>W</a:t>
            </a:r>
          </a:p>
          <a:p>
            <a:pPr>
              <a:spcBef>
                <a:spcPct val="35000"/>
              </a:spcBef>
            </a:pPr>
            <a:r>
              <a:rPr lang="en-US" sz="2700" dirty="0" smtClean="0">
                <a:latin typeface="Arial" charset="0"/>
              </a:rPr>
              <a:t>Divide both sides by </a:t>
            </a:r>
            <a:r>
              <a:rPr lang="en-US" sz="2700" i="1" dirty="0" smtClean="0">
                <a:latin typeface="Arial" charset="0"/>
              </a:rPr>
              <a:t>MPL</a:t>
            </a:r>
            <a:r>
              <a:rPr lang="en-US" sz="2700" dirty="0" smtClean="0">
                <a:latin typeface="Arial" charset="0"/>
              </a:rPr>
              <a:t>: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	</a:t>
            </a:r>
            <a:r>
              <a:rPr lang="en-US" sz="2700" i="1" dirty="0" smtClean="0">
                <a:latin typeface="Arial" charset="0"/>
              </a:rPr>
              <a:t>P</a:t>
            </a:r>
            <a:r>
              <a:rPr lang="en-US" sz="2700" dirty="0" smtClean="0">
                <a:latin typeface="Arial" charset="0"/>
              </a:rPr>
              <a:t> = </a:t>
            </a:r>
            <a:r>
              <a:rPr lang="en-US" sz="2700" i="1" dirty="0" smtClean="0">
                <a:latin typeface="Arial" charset="0"/>
              </a:rPr>
              <a:t>W</a:t>
            </a:r>
            <a:r>
              <a:rPr lang="en-US" sz="2700" dirty="0" smtClean="0">
                <a:latin typeface="Arial" charset="0"/>
              </a:rPr>
              <a:t>/</a:t>
            </a:r>
            <a:r>
              <a:rPr lang="en-US" sz="2700" i="1" dirty="0" smtClean="0">
                <a:latin typeface="Arial" charset="0"/>
              </a:rPr>
              <a:t>MPL</a:t>
            </a:r>
          </a:p>
          <a:p>
            <a:pPr>
              <a:spcBef>
                <a:spcPct val="35000"/>
              </a:spcBef>
            </a:pPr>
            <a:r>
              <a:rPr lang="en-US" sz="2700" dirty="0" smtClean="0">
                <a:latin typeface="Arial" charset="0"/>
              </a:rPr>
              <a:t>Substitute </a:t>
            </a:r>
            <a:r>
              <a:rPr lang="en-US" sz="2700" i="1" dirty="0" smtClean="0">
                <a:latin typeface="Arial" charset="0"/>
              </a:rPr>
              <a:t>MC</a:t>
            </a:r>
            <a:r>
              <a:rPr lang="en-US" sz="2700" dirty="0" smtClean="0">
                <a:latin typeface="Arial" charset="0"/>
              </a:rPr>
              <a:t> = </a:t>
            </a:r>
            <a:r>
              <a:rPr lang="en-US" sz="2700" i="1" dirty="0" smtClean="0">
                <a:latin typeface="Arial" charset="0"/>
              </a:rPr>
              <a:t>W</a:t>
            </a:r>
            <a:r>
              <a:rPr lang="en-US" sz="2700" dirty="0" smtClean="0">
                <a:latin typeface="Arial" charset="0"/>
              </a:rPr>
              <a:t>/</a:t>
            </a:r>
            <a:r>
              <a:rPr lang="en-US" sz="2700" i="1" dirty="0" smtClean="0">
                <a:latin typeface="Arial" charset="0"/>
              </a:rPr>
              <a:t>MPL</a:t>
            </a:r>
            <a:r>
              <a:rPr lang="en-US" sz="2700" dirty="0" smtClean="0">
                <a:latin typeface="Arial" charset="0"/>
              </a:rPr>
              <a:t> from previous slide: 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	</a:t>
            </a:r>
            <a:r>
              <a:rPr lang="en-US" sz="2700" i="1" dirty="0" smtClean="0">
                <a:latin typeface="Arial" charset="0"/>
              </a:rPr>
              <a:t>P</a:t>
            </a:r>
            <a:r>
              <a:rPr lang="en-US" sz="2700" dirty="0" smtClean="0">
                <a:latin typeface="Arial" charset="0"/>
              </a:rPr>
              <a:t> = </a:t>
            </a:r>
            <a:r>
              <a:rPr lang="en-US" sz="2700" i="1" dirty="0" smtClean="0">
                <a:latin typeface="Arial" charset="0"/>
              </a:rPr>
              <a:t>MC</a:t>
            </a:r>
          </a:p>
          <a:p>
            <a:pPr>
              <a:spcBef>
                <a:spcPct val="35000"/>
              </a:spcBef>
            </a:pPr>
            <a:r>
              <a:rPr lang="en-US" sz="2700" dirty="0" smtClean="0">
                <a:latin typeface="Arial" charset="0"/>
              </a:rPr>
              <a:t>This is the competitive firm’s rule for supplying output. </a:t>
            </a:r>
          </a:p>
          <a:p>
            <a:pPr>
              <a:spcBef>
                <a:spcPct val="35000"/>
              </a:spcBef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</a:rPr>
              <a:t>Hence, </a:t>
            </a:r>
            <a:r>
              <a:rPr lang="en-US" sz="2700" i="1" dirty="0" smtClean="0">
                <a:solidFill>
                  <a:srgbClr val="000000"/>
                </a:solidFill>
                <a:latin typeface="Arial" charset="0"/>
              </a:rPr>
              <a:t>input demand and output supply are two sides of the same coin.</a:t>
            </a:r>
          </a:p>
        </p:txBody>
      </p:sp>
      <p:sp>
        <p:nvSpPr>
          <p:cNvPr id="4608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uiExpand="1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Labor Supply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Trade-off between work and leisure:</a:t>
            </a:r>
          </a:p>
          <a:p>
            <a:pPr lvl="1"/>
            <a:r>
              <a:rPr lang="en-US" dirty="0" smtClean="0">
                <a:latin typeface="Arial" charset="0"/>
              </a:rPr>
              <a:t>The more time you spend working, the less time you have for leisure.  </a:t>
            </a:r>
          </a:p>
          <a:p>
            <a:r>
              <a:rPr lang="en-US" dirty="0" smtClean="0">
                <a:latin typeface="Arial" charset="0"/>
              </a:rPr>
              <a:t>The opportunity cost of leisure is the wage.  </a:t>
            </a:r>
          </a:p>
          <a:p>
            <a:pPr>
              <a:buFont typeface="Wingdings" charset="2"/>
              <a:buNone/>
            </a:pPr>
            <a:endParaRPr lang="en-US" dirty="0" smtClean="0">
              <a:latin typeface="Arial" charset="0"/>
            </a:endParaRPr>
          </a:p>
        </p:txBody>
      </p:sp>
      <p:sp>
        <p:nvSpPr>
          <p:cNvPr id="4813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uiExpand="1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The Labor Supply Curve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035050"/>
            <a:ext cx="3373437" cy="5359400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An increase in </a:t>
            </a:r>
            <a:r>
              <a:rPr lang="en-US" sz="2600" i="1" smtClean="0">
                <a:latin typeface="Arial" charset="0"/>
              </a:rPr>
              <a:t>W</a:t>
            </a:r>
            <a:r>
              <a:rPr lang="en-US" sz="2600" smtClean="0">
                <a:latin typeface="Arial" charset="0"/>
              </a:rPr>
              <a:t>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is an increase in the opp. cost of leisure.</a:t>
            </a:r>
          </a:p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People respond by taking less leisure and by working more.</a:t>
            </a:r>
            <a:endParaRPr lang="en-US" sz="2600" i="1" smtClean="0">
              <a:latin typeface="Arial" charset="0"/>
            </a:endParaRPr>
          </a:p>
        </p:txBody>
      </p:sp>
      <p:grpSp>
        <p:nvGrpSpPr>
          <p:cNvPr id="50179" name="Group 23"/>
          <p:cNvGrpSpPr>
            <a:grpSpLocks/>
          </p:cNvGrpSpPr>
          <p:nvPr/>
        </p:nvGrpSpPr>
        <p:grpSpPr bwMode="auto">
          <a:xfrm>
            <a:off x="4538663" y="1468438"/>
            <a:ext cx="4044950" cy="4140200"/>
            <a:chOff x="2544" y="743"/>
            <a:chExt cx="2548" cy="2608"/>
          </a:xfrm>
        </p:grpSpPr>
        <p:grpSp>
          <p:nvGrpSpPr>
            <p:cNvPr id="50200" name="Group 24"/>
            <p:cNvGrpSpPr>
              <a:grpSpLocks/>
            </p:cNvGrpSpPr>
            <p:nvPr/>
          </p:nvGrpSpPr>
          <p:grpSpPr bwMode="auto">
            <a:xfrm>
              <a:off x="2697" y="1012"/>
              <a:ext cx="2168" cy="2191"/>
              <a:chOff x="1098" y="1361"/>
              <a:chExt cx="2116" cy="2027"/>
            </a:xfrm>
          </p:grpSpPr>
          <p:sp>
            <p:nvSpPr>
              <p:cNvPr id="50203" name="Line 25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04" name="Line 26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201" name="Text Box 27"/>
            <p:cNvSpPr txBox="1">
              <a:spLocks noChangeArrowheads="1"/>
            </p:cNvSpPr>
            <p:nvPr/>
          </p:nvSpPr>
          <p:spPr bwMode="auto">
            <a:xfrm>
              <a:off x="2544" y="74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</a:p>
          </p:txBody>
        </p:sp>
        <p:sp>
          <p:nvSpPr>
            <p:cNvPr id="50202" name="Text Box 28"/>
            <p:cNvSpPr txBox="1">
              <a:spLocks noChangeArrowheads="1"/>
            </p:cNvSpPr>
            <p:nvPr/>
          </p:nvSpPr>
          <p:spPr bwMode="auto">
            <a:xfrm>
              <a:off x="4802" y="3063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50180" name="Group 32"/>
          <p:cNvGrpSpPr>
            <a:grpSpLocks/>
          </p:cNvGrpSpPr>
          <p:nvPr/>
        </p:nvGrpSpPr>
        <p:grpSpPr bwMode="auto">
          <a:xfrm>
            <a:off x="5557838" y="1914525"/>
            <a:ext cx="1933575" cy="2901950"/>
            <a:chOff x="3067" y="1024"/>
            <a:chExt cx="1218" cy="1828"/>
          </a:xfrm>
        </p:grpSpPr>
        <p:sp>
          <p:nvSpPr>
            <p:cNvPr id="50198" name="Line 33"/>
            <p:cNvSpPr>
              <a:spLocks noChangeShapeType="1"/>
            </p:cNvSpPr>
            <p:nvPr/>
          </p:nvSpPr>
          <p:spPr bwMode="auto">
            <a:xfrm flipV="1">
              <a:off x="3067" y="1278"/>
              <a:ext cx="949" cy="1574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9" name="Text Box 34"/>
            <p:cNvSpPr txBox="1">
              <a:spLocks noChangeArrowheads="1"/>
            </p:cNvSpPr>
            <p:nvPr/>
          </p:nvSpPr>
          <p:spPr bwMode="auto">
            <a:xfrm>
              <a:off x="3920" y="1024"/>
              <a:ext cx="3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S</a:t>
              </a:r>
              <a:r>
                <a:rPr lang="en-US" sz="2400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50181" name="Group 42"/>
          <p:cNvGrpSpPr>
            <a:grpSpLocks/>
          </p:cNvGrpSpPr>
          <p:nvPr/>
        </p:nvGrpSpPr>
        <p:grpSpPr bwMode="auto">
          <a:xfrm>
            <a:off x="4233863" y="3305175"/>
            <a:ext cx="2371725" cy="2493963"/>
            <a:chOff x="2352" y="1900"/>
            <a:chExt cx="1494" cy="1571"/>
          </a:xfrm>
        </p:grpSpPr>
        <p:grpSp>
          <p:nvGrpSpPr>
            <p:cNvPr id="50192" name="Group 43"/>
            <p:cNvGrpSpPr>
              <a:grpSpLocks/>
            </p:cNvGrpSpPr>
            <p:nvPr/>
          </p:nvGrpSpPr>
          <p:grpSpPr bwMode="auto">
            <a:xfrm>
              <a:off x="2701" y="2016"/>
              <a:ext cx="991" cy="1188"/>
              <a:chOff x="2757" y="2018"/>
              <a:chExt cx="826" cy="1117"/>
            </a:xfrm>
          </p:grpSpPr>
          <p:sp>
            <p:nvSpPr>
              <p:cNvPr id="50196" name="Line 44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7" name="Line 45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193" name="Text Box 46"/>
            <p:cNvSpPr txBox="1">
              <a:spLocks noChangeArrowheads="1"/>
            </p:cNvSpPr>
            <p:nvPr/>
          </p:nvSpPr>
          <p:spPr bwMode="auto">
            <a:xfrm>
              <a:off x="2352" y="190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0194" name="Oval 47"/>
            <p:cNvSpPr>
              <a:spLocks noChangeAspect="1" noChangeArrowheads="1"/>
            </p:cNvSpPr>
            <p:nvPr/>
          </p:nvSpPr>
          <p:spPr bwMode="auto">
            <a:xfrm>
              <a:off x="3648" y="1983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0195" name="Text Box 48"/>
            <p:cNvSpPr txBox="1">
              <a:spLocks noChangeArrowheads="1"/>
            </p:cNvSpPr>
            <p:nvPr/>
          </p:nvSpPr>
          <p:spPr bwMode="auto">
            <a:xfrm>
              <a:off x="3538" y="324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145464" name="Line 56"/>
          <p:cNvSpPr>
            <a:spLocks noChangeShapeType="1"/>
          </p:cNvSpPr>
          <p:nvPr/>
        </p:nvSpPr>
        <p:spPr bwMode="auto">
          <a:xfrm rot="10800000" flipH="1">
            <a:off x="6364288" y="5372100"/>
            <a:ext cx="398462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65" name="Line 57"/>
          <p:cNvSpPr>
            <a:spLocks noChangeShapeType="1"/>
          </p:cNvSpPr>
          <p:nvPr/>
        </p:nvSpPr>
        <p:spPr bwMode="auto">
          <a:xfrm rot="5400000" flipH="1">
            <a:off x="4452144" y="3156744"/>
            <a:ext cx="665162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4260850" y="2622550"/>
            <a:ext cx="2778125" cy="3171825"/>
            <a:chOff x="2684" y="1652"/>
            <a:chExt cx="1750" cy="1998"/>
          </a:xfrm>
        </p:grpSpPr>
        <p:grpSp>
          <p:nvGrpSpPr>
            <p:cNvPr id="50186" name="Group 59"/>
            <p:cNvGrpSpPr>
              <a:grpSpLocks/>
            </p:cNvGrpSpPr>
            <p:nvPr/>
          </p:nvGrpSpPr>
          <p:grpSpPr bwMode="auto">
            <a:xfrm>
              <a:off x="3016" y="1771"/>
              <a:ext cx="1251" cy="1611"/>
              <a:chOff x="2757" y="2018"/>
              <a:chExt cx="826" cy="1117"/>
            </a:xfrm>
          </p:grpSpPr>
          <p:sp>
            <p:nvSpPr>
              <p:cNvPr id="50190" name="Line 60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1" name="Line 61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187" name="Text Box 62"/>
            <p:cNvSpPr txBox="1">
              <a:spLocks noChangeArrowheads="1"/>
            </p:cNvSpPr>
            <p:nvPr/>
          </p:nvSpPr>
          <p:spPr bwMode="auto">
            <a:xfrm>
              <a:off x="2684" y="1652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0188" name="Oval 63"/>
            <p:cNvSpPr>
              <a:spLocks noChangeAspect="1" noChangeArrowheads="1"/>
            </p:cNvSpPr>
            <p:nvPr/>
          </p:nvSpPr>
          <p:spPr bwMode="auto">
            <a:xfrm>
              <a:off x="4220" y="1732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0189" name="Text Box 64"/>
            <p:cNvSpPr txBox="1">
              <a:spLocks noChangeArrowheads="1"/>
            </p:cNvSpPr>
            <p:nvPr/>
          </p:nvSpPr>
          <p:spPr bwMode="auto">
            <a:xfrm>
              <a:off x="4126" y="342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5018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uiExpand="1" build="p" bldLvl="4"/>
      <p:bldP spid="145464" grpId="0" animBg="1"/>
      <p:bldP spid="1454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Things that Shift the Labor Supply Curve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</a:rPr>
              <a:t>Changes in tastes or attitudes regarding the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labor–leisure trade-off.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</a:rPr>
              <a:t>Opportunities for workers in other labor markets.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</a:rPr>
              <a:t>Immigration.</a:t>
            </a:r>
          </a:p>
        </p:txBody>
      </p:sp>
      <p:sp>
        <p:nvSpPr>
          <p:cNvPr id="5222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uiExpand="1" build="p" bldLvl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Equilibrium in the Labor Market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035050"/>
            <a:ext cx="3373437" cy="5359400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The wage adjusts to balance supply and demand for labor.</a:t>
            </a:r>
          </a:p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The wage always equals </a:t>
            </a:r>
            <a:r>
              <a:rPr lang="en-US" sz="2600" i="1" smtClean="0">
                <a:latin typeface="Arial" charset="0"/>
              </a:rPr>
              <a:t>VMPL</a:t>
            </a:r>
            <a:r>
              <a:rPr lang="en-US" sz="2600" smtClean="0">
                <a:latin typeface="Arial" charset="0"/>
              </a:rPr>
              <a:t>.  </a:t>
            </a:r>
          </a:p>
          <a:p>
            <a:pPr marL="0" indent="0">
              <a:spcBef>
                <a:spcPct val="50000"/>
              </a:spcBef>
              <a:buFont typeface="Wingdings" charset="2"/>
              <a:buNone/>
            </a:pPr>
            <a:endParaRPr lang="en-US" sz="2600" i="1" smtClean="0">
              <a:latin typeface="Arial" charset="0"/>
            </a:endParaRPr>
          </a:p>
        </p:txBody>
      </p:sp>
      <p:grpSp>
        <p:nvGrpSpPr>
          <p:cNvPr id="54275" name="Group 35"/>
          <p:cNvGrpSpPr>
            <a:grpSpLocks/>
          </p:cNvGrpSpPr>
          <p:nvPr/>
        </p:nvGrpSpPr>
        <p:grpSpPr bwMode="auto">
          <a:xfrm>
            <a:off x="4538663" y="1468438"/>
            <a:ext cx="4044950" cy="4140200"/>
            <a:chOff x="2544" y="743"/>
            <a:chExt cx="2548" cy="2608"/>
          </a:xfrm>
        </p:grpSpPr>
        <p:grpSp>
          <p:nvGrpSpPr>
            <p:cNvPr id="54290" name="Group 36"/>
            <p:cNvGrpSpPr>
              <a:grpSpLocks/>
            </p:cNvGrpSpPr>
            <p:nvPr/>
          </p:nvGrpSpPr>
          <p:grpSpPr bwMode="auto">
            <a:xfrm>
              <a:off x="2697" y="1012"/>
              <a:ext cx="2168" cy="2191"/>
              <a:chOff x="1098" y="1361"/>
              <a:chExt cx="2116" cy="2027"/>
            </a:xfrm>
          </p:grpSpPr>
          <p:sp>
            <p:nvSpPr>
              <p:cNvPr id="54293" name="Line 37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4" name="Line 38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1" name="Text Box 39"/>
            <p:cNvSpPr txBox="1">
              <a:spLocks noChangeArrowheads="1"/>
            </p:cNvSpPr>
            <p:nvPr/>
          </p:nvSpPr>
          <p:spPr bwMode="auto">
            <a:xfrm>
              <a:off x="2544" y="74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</a:p>
          </p:txBody>
        </p:sp>
        <p:sp>
          <p:nvSpPr>
            <p:cNvPr id="54292" name="Text Box 40"/>
            <p:cNvSpPr txBox="1">
              <a:spLocks noChangeArrowheads="1"/>
            </p:cNvSpPr>
            <p:nvPr/>
          </p:nvSpPr>
          <p:spPr bwMode="auto">
            <a:xfrm>
              <a:off x="4802" y="3063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54276" name="Group 41"/>
          <p:cNvGrpSpPr>
            <a:grpSpLocks/>
          </p:cNvGrpSpPr>
          <p:nvPr/>
        </p:nvGrpSpPr>
        <p:grpSpPr bwMode="auto">
          <a:xfrm>
            <a:off x="5326063" y="2343150"/>
            <a:ext cx="2613025" cy="2725738"/>
            <a:chOff x="2850" y="1233"/>
            <a:chExt cx="1566" cy="1850"/>
          </a:xfrm>
        </p:grpSpPr>
        <p:sp>
          <p:nvSpPr>
            <p:cNvPr id="54288" name="Line 42"/>
            <p:cNvSpPr>
              <a:spLocks noChangeShapeType="1"/>
            </p:cNvSpPr>
            <p:nvPr/>
          </p:nvSpPr>
          <p:spPr bwMode="auto">
            <a:xfrm>
              <a:off x="2850" y="1233"/>
              <a:ext cx="1263" cy="1587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9" name="Text Box 43"/>
            <p:cNvSpPr txBox="1">
              <a:spLocks noChangeArrowheads="1"/>
            </p:cNvSpPr>
            <p:nvPr/>
          </p:nvSpPr>
          <p:spPr bwMode="auto">
            <a:xfrm>
              <a:off x="4072" y="2773"/>
              <a:ext cx="34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54277" name="Group 54"/>
          <p:cNvGrpSpPr>
            <a:grpSpLocks/>
          </p:cNvGrpSpPr>
          <p:nvPr/>
        </p:nvGrpSpPr>
        <p:grpSpPr bwMode="auto">
          <a:xfrm>
            <a:off x="5557838" y="1914525"/>
            <a:ext cx="1774825" cy="2901950"/>
            <a:chOff x="3501" y="1206"/>
            <a:chExt cx="1118" cy="1828"/>
          </a:xfrm>
        </p:grpSpPr>
        <p:sp>
          <p:nvSpPr>
            <p:cNvPr id="54286" name="Line 45"/>
            <p:cNvSpPr>
              <a:spLocks noChangeShapeType="1"/>
            </p:cNvSpPr>
            <p:nvPr/>
          </p:nvSpPr>
          <p:spPr bwMode="auto">
            <a:xfrm flipV="1">
              <a:off x="3501" y="1460"/>
              <a:ext cx="949" cy="1574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7" name="Text Box 46"/>
            <p:cNvSpPr txBox="1">
              <a:spLocks noChangeArrowheads="1"/>
            </p:cNvSpPr>
            <p:nvPr/>
          </p:nvSpPr>
          <p:spPr bwMode="auto">
            <a:xfrm>
              <a:off x="4375" y="120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S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54278" name="Group 47"/>
          <p:cNvGrpSpPr>
            <a:grpSpLocks/>
          </p:cNvGrpSpPr>
          <p:nvPr/>
        </p:nvGrpSpPr>
        <p:grpSpPr bwMode="auto">
          <a:xfrm>
            <a:off x="4233863" y="3305175"/>
            <a:ext cx="2371725" cy="2493963"/>
            <a:chOff x="2352" y="1900"/>
            <a:chExt cx="1494" cy="1571"/>
          </a:xfrm>
        </p:grpSpPr>
        <p:grpSp>
          <p:nvGrpSpPr>
            <p:cNvPr id="54280" name="Group 48"/>
            <p:cNvGrpSpPr>
              <a:grpSpLocks/>
            </p:cNvGrpSpPr>
            <p:nvPr/>
          </p:nvGrpSpPr>
          <p:grpSpPr bwMode="auto">
            <a:xfrm>
              <a:off x="2701" y="2016"/>
              <a:ext cx="991" cy="1188"/>
              <a:chOff x="2757" y="2018"/>
              <a:chExt cx="826" cy="1117"/>
            </a:xfrm>
          </p:grpSpPr>
          <p:sp>
            <p:nvSpPr>
              <p:cNvPr id="54284" name="Line 49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85" name="Line 50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81" name="Text Box 51"/>
            <p:cNvSpPr txBox="1">
              <a:spLocks noChangeArrowheads="1"/>
            </p:cNvSpPr>
            <p:nvPr/>
          </p:nvSpPr>
          <p:spPr bwMode="auto">
            <a:xfrm>
              <a:off x="2352" y="190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4282" name="Oval 52"/>
            <p:cNvSpPr>
              <a:spLocks noChangeAspect="1" noChangeArrowheads="1"/>
            </p:cNvSpPr>
            <p:nvPr/>
          </p:nvSpPr>
          <p:spPr bwMode="auto">
            <a:xfrm>
              <a:off x="3648" y="1983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4283" name="Text Box 53"/>
            <p:cNvSpPr txBox="1">
              <a:spLocks noChangeArrowheads="1"/>
            </p:cNvSpPr>
            <p:nvPr/>
          </p:nvSpPr>
          <p:spPr bwMode="auto">
            <a:xfrm>
              <a:off x="3538" y="324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5427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uiExpand="1" build="p" bldLvl="4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Changes in labor-market equilibrium</a:t>
            </a:r>
          </a:p>
        </p:txBody>
      </p:sp>
      <p:sp>
        <p:nvSpPr>
          <p:cNvPr id="5632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Clr>
                <a:srgbClr val="669900"/>
              </a:buClr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In each of the following scenarios, use a diagram of the market for (domestic) auto workers to find the effects on their wage and employment.</a:t>
            </a:r>
          </a:p>
          <a:p>
            <a:pPr marL="676275" lvl="1" indent="-561975">
              <a:spcBef>
                <a:spcPct val="45000"/>
              </a:spcBef>
              <a:buClr>
                <a:srgbClr val="669900"/>
              </a:buClr>
              <a:buFont typeface="Wingdings" charset="2"/>
              <a:buNone/>
            </a:pPr>
            <a:r>
              <a:rPr lang="en-US" sz="2600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A.</a:t>
            </a:r>
            <a:r>
              <a:rPr lang="en-US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	</a:t>
            </a:r>
            <a:r>
              <a:rPr lang="en-US" smtClean="0">
                <a:latin typeface="Arial" charset="0"/>
                <a:cs typeface="ＭＳ Ｐゴシック" charset="-128"/>
              </a:rPr>
              <a:t>Retirement of large numbers of employees who work in the auto industry.</a:t>
            </a:r>
          </a:p>
          <a:p>
            <a:pPr marL="676275" lvl="1" indent="-561975">
              <a:spcBef>
                <a:spcPct val="45000"/>
              </a:spcBef>
              <a:buClr>
                <a:srgbClr val="669900"/>
              </a:buClr>
              <a:buFont typeface="Wingdings" charset="2"/>
              <a:buNone/>
            </a:pPr>
            <a:r>
              <a:rPr lang="en-US" sz="2600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B.</a:t>
            </a:r>
            <a:r>
              <a:rPr lang="en-US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	</a:t>
            </a:r>
            <a:r>
              <a:rPr lang="en-US" smtClean="0">
                <a:latin typeface="Arial" charset="0"/>
                <a:cs typeface="ＭＳ Ｐゴシック" charset="-128"/>
              </a:rPr>
              <a:t>Car buyers’ preferences shift toward imported autos.  </a:t>
            </a:r>
          </a:p>
          <a:p>
            <a:pPr marL="676275" lvl="1" indent="-561975">
              <a:spcBef>
                <a:spcPct val="45000"/>
              </a:spcBef>
              <a:buClr>
                <a:srgbClr val="669900"/>
              </a:buClr>
              <a:buFont typeface="Wingdings" charset="2"/>
              <a:buNone/>
            </a:pPr>
            <a:r>
              <a:rPr lang="en-US" sz="2600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C.</a:t>
            </a:r>
            <a:r>
              <a:rPr lang="en-US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	</a:t>
            </a:r>
            <a:r>
              <a:rPr lang="en-US" smtClean="0">
                <a:latin typeface="Arial" charset="0"/>
                <a:cs typeface="ＭＳ Ｐゴシック" charset="-128"/>
              </a:rPr>
              <a:t>Technological progress boosts productivity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in the auto manufacturing industry.</a:t>
            </a:r>
          </a:p>
        </p:txBody>
      </p:sp>
      <p:sp>
        <p:nvSpPr>
          <p:cNvPr id="56325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577850" y="1377950"/>
            <a:ext cx="3182938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The retirement of auto workers shifts supply leftward.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i="1"/>
              <a:t>W</a:t>
            </a:r>
            <a:r>
              <a:rPr lang="en-US" sz="2600"/>
              <a:t> rises, </a:t>
            </a:r>
            <a:r>
              <a:rPr lang="en-US" sz="2600" i="1"/>
              <a:t>L</a:t>
            </a:r>
            <a:r>
              <a:rPr lang="en-US" sz="2600"/>
              <a:t> falls. </a:t>
            </a:r>
          </a:p>
        </p:txBody>
      </p:sp>
      <p:grpSp>
        <p:nvGrpSpPr>
          <p:cNvPr id="58371" name="Group 29"/>
          <p:cNvGrpSpPr>
            <a:grpSpLocks/>
          </p:cNvGrpSpPr>
          <p:nvPr/>
        </p:nvGrpSpPr>
        <p:grpSpPr bwMode="auto">
          <a:xfrm>
            <a:off x="4538663" y="1682750"/>
            <a:ext cx="4044950" cy="4140200"/>
            <a:chOff x="2544" y="743"/>
            <a:chExt cx="2548" cy="2608"/>
          </a:xfrm>
        </p:grpSpPr>
        <p:grpSp>
          <p:nvGrpSpPr>
            <p:cNvPr id="58403" name="Group 30"/>
            <p:cNvGrpSpPr>
              <a:grpSpLocks/>
            </p:cNvGrpSpPr>
            <p:nvPr/>
          </p:nvGrpSpPr>
          <p:grpSpPr bwMode="auto">
            <a:xfrm>
              <a:off x="2697" y="1012"/>
              <a:ext cx="2168" cy="2191"/>
              <a:chOff x="1098" y="1361"/>
              <a:chExt cx="2116" cy="2027"/>
            </a:xfrm>
          </p:grpSpPr>
          <p:sp>
            <p:nvSpPr>
              <p:cNvPr id="58406" name="Line 31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07" name="Line 32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404" name="Text Box 33"/>
            <p:cNvSpPr txBox="1">
              <a:spLocks noChangeArrowheads="1"/>
            </p:cNvSpPr>
            <p:nvPr/>
          </p:nvSpPr>
          <p:spPr bwMode="auto">
            <a:xfrm>
              <a:off x="2544" y="74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</a:p>
          </p:txBody>
        </p:sp>
        <p:sp>
          <p:nvSpPr>
            <p:cNvPr id="58405" name="Text Box 34"/>
            <p:cNvSpPr txBox="1">
              <a:spLocks noChangeArrowheads="1"/>
            </p:cNvSpPr>
            <p:nvPr/>
          </p:nvSpPr>
          <p:spPr bwMode="auto">
            <a:xfrm>
              <a:off x="4802" y="3063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58372" name="Group 35"/>
          <p:cNvGrpSpPr>
            <a:grpSpLocks/>
          </p:cNvGrpSpPr>
          <p:nvPr/>
        </p:nvGrpSpPr>
        <p:grpSpPr bwMode="auto">
          <a:xfrm>
            <a:off x="5326063" y="2557463"/>
            <a:ext cx="2613025" cy="2725737"/>
            <a:chOff x="2850" y="1233"/>
            <a:chExt cx="1566" cy="1850"/>
          </a:xfrm>
        </p:grpSpPr>
        <p:sp>
          <p:nvSpPr>
            <p:cNvPr id="58401" name="Line 36"/>
            <p:cNvSpPr>
              <a:spLocks noChangeShapeType="1"/>
            </p:cNvSpPr>
            <p:nvPr/>
          </p:nvSpPr>
          <p:spPr bwMode="auto">
            <a:xfrm>
              <a:off x="2850" y="1233"/>
              <a:ext cx="1263" cy="1587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2" name="Text Box 37"/>
            <p:cNvSpPr txBox="1">
              <a:spLocks noChangeArrowheads="1"/>
            </p:cNvSpPr>
            <p:nvPr/>
          </p:nvSpPr>
          <p:spPr bwMode="auto">
            <a:xfrm>
              <a:off x="4072" y="2773"/>
              <a:ext cx="34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</a:t>
              </a:r>
              <a:r>
                <a:rPr lang="en-US" sz="2400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58373" name="Group 38"/>
          <p:cNvGrpSpPr>
            <a:grpSpLocks/>
          </p:cNvGrpSpPr>
          <p:nvPr/>
        </p:nvGrpSpPr>
        <p:grpSpPr bwMode="auto">
          <a:xfrm>
            <a:off x="5557838" y="2128838"/>
            <a:ext cx="1933575" cy="2901950"/>
            <a:chOff x="3067" y="1024"/>
            <a:chExt cx="1218" cy="1828"/>
          </a:xfrm>
        </p:grpSpPr>
        <p:sp>
          <p:nvSpPr>
            <p:cNvPr id="58399" name="Line 39"/>
            <p:cNvSpPr>
              <a:spLocks noChangeShapeType="1"/>
            </p:cNvSpPr>
            <p:nvPr/>
          </p:nvSpPr>
          <p:spPr bwMode="auto">
            <a:xfrm flipV="1">
              <a:off x="3067" y="1278"/>
              <a:ext cx="949" cy="1574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0" name="Text Box 40"/>
            <p:cNvSpPr txBox="1">
              <a:spLocks noChangeArrowheads="1"/>
            </p:cNvSpPr>
            <p:nvPr/>
          </p:nvSpPr>
          <p:spPr bwMode="auto">
            <a:xfrm>
              <a:off x="3920" y="1024"/>
              <a:ext cx="3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S</a:t>
              </a:r>
              <a:r>
                <a:rPr lang="en-US" sz="2400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58374" name="Group 41"/>
          <p:cNvGrpSpPr>
            <a:grpSpLocks/>
          </p:cNvGrpSpPr>
          <p:nvPr/>
        </p:nvGrpSpPr>
        <p:grpSpPr bwMode="auto">
          <a:xfrm>
            <a:off x="4233863" y="3519488"/>
            <a:ext cx="2371725" cy="2493962"/>
            <a:chOff x="2352" y="1900"/>
            <a:chExt cx="1494" cy="1571"/>
          </a:xfrm>
        </p:grpSpPr>
        <p:grpSp>
          <p:nvGrpSpPr>
            <p:cNvPr id="58393" name="Group 42"/>
            <p:cNvGrpSpPr>
              <a:grpSpLocks/>
            </p:cNvGrpSpPr>
            <p:nvPr/>
          </p:nvGrpSpPr>
          <p:grpSpPr bwMode="auto">
            <a:xfrm>
              <a:off x="2701" y="2016"/>
              <a:ext cx="991" cy="1188"/>
              <a:chOff x="2757" y="2018"/>
              <a:chExt cx="826" cy="1117"/>
            </a:xfrm>
          </p:grpSpPr>
          <p:sp>
            <p:nvSpPr>
              <p:cNvPr id="58397" name="Line 43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98" name="Line 44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394" name="Text Box 45"/>
            <p:cNvSpPr txBox="1">
              <a:spLocks noChangeArrowheads="1"/>
            </p:cNvSpPr>
            <p:nvPr/>
          </p:nvSpPr>
          <p:spPr bwMode="auto">
            <a:xfrm>
              <a:off x="2352" y="190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8395" name="Oval 46"/>
            <p:cNvSpPr>
              <a:spLocks noChangeAspect="1" noChangeArrowheads="1"/>
            </p:cNvSpPr>
            <p:nvPr/>
          </p:nvSpPr>
          <p:spPr bwMode="auto">
            <a:xfrm>
              <a:off x="3648" y="1983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8396" name="Text Box 47"/>
            <p:cNvSpPr txBox="1">
              <a:spLocks noChangeArrowheads="1"/>
            </p:cNvSpPr>
            <p:nvPr/>
          </p:nvSpPr>
          <p:spPr bwMode="auto">
            <a:xfrm>
              <a:off x="3538" y="324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4921250" y="1854200"/>
            <a:ext cx="1933575" cy="2901950"/>
            <a:chOff x="3067" y="1024"/>
            <a:chExt cx="1218" cy="1828"/>
          </a:xfrm>
        </p:grpSpPr>
        <p:sp>
          <p:nvSpPr>
            <p:cNvPr id="58391" name="Line 49"/>
            <p:cNvSpPr>
              <a:spLocks noChangeShapeType="1"/>
            </p:cNvSpPr>
            <p:nvPr/>
          </p:nvSpPr>
          <p:spPr bwMode="auto">
            <a:xfrm flipV="1">
              <a:off x="3067" y="1278"/>
              <a:ext cx="949" cy="15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2" name="Text Box 50"/>
            <p:cNvSpPr txBox="1">
              <a:spLocks noChangeArrowheads="1"/>
            </p:cNvSpPr>
            <p:nvPr/>
          </p:nvSpPr>
          <p:spPr bwMode="auto">
            <a:xfrm>
              <a:off x="3920" y="1024"/>
              <a:ext cx="3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S</a:t>
              </a:r>
              <a:r>
                <a:rPr lang="en-US" sz="2400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4248150" y="2994025"/>
            <a:ext cx="1885950" cy="3036888"/>
            <a:chOff x="2676" y="1751"/>
            <a:chExt cx="1188" cy="1913"/>
          </a:xfrm>
        </p:grpSpPr>
        <p:grpSp>
          <p:nvGrpSpPr>
            <p:cNvPr id="58385" name="Group 52"/>
            <p:cNvGrpSpPr>
              <a:grpSpLocks/>
            </p:cNvGrpSpPr>
            <p:nvPr/>
          </p:nvGrpSpPr>
          <p:grpSpPr bwMode="auto">
            <a:xfrm>
              <a:off x="3016" y="1861"/>
              <a:ext cx="691" cy="1527"/>
              <a:chOff x="2757" y="2018"/>
              <a:chExt cx="826" cy="1117"/>
            </a:xfrm>
          </p:grpSpPr>
          <p:sp>
            <p:nvSpPr>
              <p:cNvPr id="58389" name="Line 53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90" name="Line 54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386" name="Text Box 55"/>
            <p:cNvSpPr txBox="1">
              <a:spLocks noChangeArrowheads="1"/>
            </p:cNvSpPr>
            <p:nvPr/>
          </p:nvSpPr>
          <p:spPr bwMode="auto">
            <a:xfrm>
              <a:off x="2676" y="175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8387" name="Oval 56"/>
            <p:cNvSpPr>
              <a:spLocks noChangeAspect="1" noChangeArrowheads="1"/>
            </p:cNvSpPr>
            <p:nvPr/>
          </p:nvSpPr>
          <p:spPr bwMode="auto">
            <a:xfrm>
              <a:off x="3663" y="1828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8388" name="Text Box 57"/>
            <p:cNvSpPr txBox="1">
              <a:spLocks noChangeArrowheads="1"/>
            </p:cNvSpPr>
            <p:nvPr/>
          </p:nvSpPr>
          <p:spPr bwMode="auto">
            <a:xfrm>
              <a:off x="3556" y="3434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55707" name="Line 59"/>
          <p:cNvSpPr>
            <a:spLocks noChangeShapeType="1"/>
          </p:cNvSpPr>
          <p:nvPr/>
        </p:nvSpPr>
        <p:spPr bwMode="auto">
          <a:xfrm flipH="1">
            <a:off x="6221413" y="2690813"/>
            <a:ext cx="63817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708" name="Line 60"/>
          <p:cNvSpPr>
            <a:spLocks noChangeShapeType="1"/>
          </p:cNvSpPr>
          <p:nvPr/>
        </p:nvSpPr>
        <p:spPr bwMode="auto">
          <a:xfrm flipH="1">
            <a:off x="5889625" y="5584825"/>
            <a:ext cx="46672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709" name="Line 61"/>
          <p:cNvSpPr>
            <a:spLocks noChangeShapeType="1"/>
          </p:cNvSpPr>
          <p:nvPr/>
        </p:nvSpPr>
        <p:spPr bwMode="auto">
          <a:xfrm rot="5400000" flipH="1">
            <a:off x="4530725" y="3436938"/>
            <a:ext cx="52387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710" name="Text Box 62"/>
          <p:cNvSpPr txBox="1">
            <a:spLocks noChangeArrowheads="1"/>
          </p:cNvSpPr>
          <p:nvPr/>
        </p:nvSpPr>
        <p:spPr bwMode="auto">
          <a:xfrm>
            <a:off x="5462588" y="993775"/>
            <a:ext cx="2274887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ea typeface="+mn-ea"/>
                <a:cs typeface="Arial" charset="0"/>
              </a:rPr>
              <a:t>The market for </a:t>
            </a:r>
            <a:br>
              <a:rPr lang="en-US" sz="2400" dirty="0">
                <a:latin typeface="+mn-lt"/>
                <a:ea typeface="+mn-ea"/>
                <a:cs typeface="Arial" charset="0"/>
              </a:rPr>
            </a:br>
            <a:r>
              <a:rPr lang="en-US" sz="2400" dirty="0">
                <a:latin typeface="+mn-lt"/>
                <a:ea typeface="+mn-ea"/>
                <a:cs typeface="Arial" charset="0"/>
              </a:rPr>
              <a:t>autoworkers</a:t>
            </a:r>
          </a:p>
        </p:txBody>
      </p:sp>
      <p:sp>
        <p:nvSpPr>
          <p:cNvPr id="58381" name="FlagCount" hidden="1">
            <a:hlinkClick r:id="rId3"/>
          </p:cNvPr>
          <p:cNvSpPr>
            <a:spLocks noChangeArrowheads="1"/>
          </p:cNvSpPr>
          <p:nvPr/>
        </p:nvSpPr>
        <p:spPr bwMode="auto">
          <a:xfrm>
            <a:off x="8255000" y="468313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5838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45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 to A</a:t>
            </a:r>
          </a:p>
        </p:txBody>
      </p:sp>
      <p:sp>
        <p:nvSpPr>
          <p:cNvPr id="58384" name="TextBox 45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5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 uiExpand="1" build="p" bldLvl="5"/>
      <p:bldP spid="155707" grpId="0" animBg="1"/>
      <p:bldP spid="155708" grpId="0" animBg="1"/>
      <p:bldP spid="15570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577850" y="1377950"/>
            <a:ext cx="3182938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A fall in the demand for domestic made autos reduces </a:t>
            </a:r>
            <a:r>
              <a:rPr lang="en-US" sz="2600" i="1"/>
              <a:t>P</a:t>
            </a:r>
            <a:r>
              <a:rPr lang="en-US" sz="2600"/>
              <a:t>.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At each </a:t>
            </a:r>
            <a:r>
              <a:rPr lang="en-US" sz="2600" i="1"/>
              <a:t>L</a:t>
            </a:r>
            <a:r>
              <a:rPr lang="en-US" sz="2600"/>
              <a:t>, </a:t>
            </a:r>
            <a:br>
              <a:rPr lang="en-US" sz="2600"/>
            </a:br>
            <a:r>
              <a:rPr lang="en-US" sz="2600" i="1"/>
              <a:t>VMPL</a:t>
            </a:r>
            <a:r>
              <a:rPr lang="en-US" sz="2600"/>
              <a:t> falls. 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Labor demand curve shifts down. 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i="1"/>
              <a:t>W</a:t>
            </a:r>
            <a:r>
              <a:rPr lang="en-US" sz="2600"/>
              <a:t> and </a:t>
            </a:r>
            <a:r>
              <a:rPr lang="en-US" sz="2600" i="1"/>
              <a:t>L</a:t>
            </a:r>
            <a:r>
              <a:rPr lang="en-US" sz="2600"/>
              <a:t> both fall.</a:t>
            </a:r>
          </a:p>
        </p:txBody>
      </p:sp>
      <p:grpSp>
        <p:nvGrpSpPr>
          <p:cNvPr id="60419" name="Group 8"/>
          <p:cNvGrpSpPr>
            <a:grpSpLocks/>
          </p:cNvGrpSpPr>
          <p:nvPr/>
        </p:nvGrpSpPr>
        <p:grpSpPr bwMode="auto">
          <a:xfrm>
            <a:off x="4538663" y="1682750"/>
            <a:ext cx="4044950" cy="4140200"/>
            <a:chOff x="2544" y="743"/>
            <a:chExt cx="2548" cy="2608"/>
          </a:xfrm>
        </p:grpSpPr>
        <p:grpSp>
          <p:nvGrpSpPr>
            <p:cNvPr id="60451" name="Group 9"/>
            <p:cNvGrpSpPr>
              <a:grpSpLocks/>
            </p:cNvGrpSpPr>
            <p:nvPr/>
          </p:nvGrpSpPr>
          <p:grpSpPr bwMode="auto">
            <a:xfrm>
              <a:off x="2697" y="1012"/>
              <a:ext cx="2168" cy="2191"/>
              <a:chOff x="1098" y="1361"/>
              <a:chExt cx="2116" cy="2027"/>
            </a:xfrm>
          </p:grpSpPr>
          <p:sp>
            <p:nvSpPr>
              <p:cNvPr id="60454" name="Line 10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5" name="Line 11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52" name="Text Box 12"/>
            <p:cNvSpPr txBox="1">
              <a:spLocks noChangeArrowheads="1"/>
            </p:cNvSpPr>
            <p:nvPr/>
          </p:nvSpPr>
          <p:spPr bwMode="auto">
            <a:xfrm>
              <a:off x="2544" y="74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</a:p>
          </p:txBody>
        </p:sp>
        <p:sp>
          <p:nvSpPr>
            <p:cNvPr id="60453" name="Text Box 13"/>
            <p:cNvSpPr txBox="1">
              <a:spLocks noChangeArrowheads="1"/>
            </p:cNvSpPr>
            <p:nvPr/>
          </p:nvSpPr>
          <p:spPr bwMode="auto">
            <a:xfrm>
              <a:off x="4802" y="3063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60420" name="Group 14"/>
          <p:cNvGrpSpPr>
            <a:grpSpLocks/>
          </p:cNvGrpSpPr>
          <p:nvPr/>
        </p:nvGrpSpPr>
        <p:grpSpPr bwMode="auto">
          <a:xfrm>
            <a:off x="5326063" y="2557463"/>
            <a:ext cx="2613025" cy="2725737"/>
            <a:chOff x="2850" y="1233"/>
            <a:chExt cx="1566" cy="1850"/>
          </a:xfrm>
        </p:grpSpPr>
        <p:sp>
          <p:nvSpPr>
            <p:cNvPr id="60449" name="Line 15"/>
            <p:cNvSpPr>
              <a:spLocks noChangeShapeType="1"/>
            </p:cNvSpPr>
            <p:nvPr/>
          </p:nvSpPr>
          <p:spPr bwMode="auto">
            <a:xfrm>
              <a:off x="2850" y="1233"/>
              <a:ext cx="1263" cy="1587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0" name="Text Box 16"/>
            <p:cNvSpPr txBox="1">
              <a:spLocks noChangeArrowheads="1"/>
            </p:cNvSpPr>
            <p:nvPr/>
          </p:nvSpPr>
          <p:spPr bwMode="auto">
            <a:xfrm>
              <a:off x="4072" y="2773"/>
              <a:ext cx="34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</a:t>
              </a:r>
              <a:r>
                <a:rPr lang="en-US" sz="2400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60421" name="Group 17"/>
          <p:cNvGrpSpPr>
            <a:grpSpLocks/>
          </p:cNvGrpSpPr>
          <p:nvPr/>
        </p:nvGrpSpPr>
        <p:grpSpPr bwMode="auto">
          <a:xfrm>
            <a:off x="5557838" y="2128838"/>
            <a:ext cx="1933575" cy="2901950"/>
            <a:chOff x="3067" y="1024"/>
            <a:chExt cx="1218" cy="1828"/>
          </a:xfrm>
        </p:grpSpPr>
        <p:sp>
          <p:nvSpPr>
            <p:cNvPr id="60447" name="Line 18"/>
            <p:cNvSpPr>
              <a:spLocks noChangeShapeType="1"/>
            </p:cNvSpPr>
            <p:nvPr/>
          </p:nvSpPr>
          <p:spPr bwMode="auto">
            <a:xfrm flipV="1">
              <a:off x="3067" y="1278"/>
              <a:ext cx="949" cy="1574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8" name="Text Box 19"/>
            <p:cNvSpPr txBox="1">
              <a:spLocks noChangeArrowheads="1"/>
            </p:cNvSpPr>
            <p:nvPr/>
          </p:nvSpPr>
          <p:spPr bwMode="auto">
            <a:xfrm>
              <a:off x="3920" y="1024"/>
              <a:ext cx="3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S</a:t>
              </a:r>
              <a:r>
                <a:rPr lang="en-US" sz="2400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60422" name="Group 20"/>
          <p:cNvGrpSpPr>
            <a:grpSpLocks/>
          </p:cNvGrpSpPr>
          <p:nvPr/>
        </p:nvGrpSpPr>
        <p:grpSpPr bwMode="auto">
          <a:xfrm>
            <a:off x="4233863" y="3519488"/>
            <a:ext cx="2371725" cy="2493962"/>
            <a:chOff x="2352" y="1900"/>
            <a:chExt cx="1494" cy="1571"/>
          </a:xfrm>
        </p:grpSpPr>
        <p:grpSp>
          <p:nvGrpSpPr>
            <p:cNvPr id="60441" name="Group 21"/>
            <p:cNvGrpSpPr>
              <a:grpSpLocks/>
            </p:cNvGrpSpPr>
            <p:nvPr/>
          </p:nvGrpSpPr>
          <p:grpSpPr bwMode="auto">
            <a:xfrm>
              <a:off x="2701" y="2016"/>
              <a:ext cx="991" cy="1188"/>
              <a:chOff x="2757" y="2018"/>
              <a:chExt cx="826" cy="1117"/>
            </a:xfrm>
          </p:grpSpPr>
          <p:sp>
            <p:nvSpPr>
              <p:cNvPr id="60445" name="Line 22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6" name="Line 23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42" name="Text Box 24"/>
            <p:cNvSpPr txBox="1">
              <a:spLocks noChangeArrowheads="1"/>
            </p:cNvSpPr>
            <p:nvPr/>
          </p:nvSpPr>
          <p:spPr bwMode="auto">
            <a:xfrm>
              <a:off x="2352" y="190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0443" name="Oval 25"/>
            <p:cNvSpPr>
              <a:spLocks noChangeAspect="1" noChangeArrowheads="1"/>
            </p:cNvSpPr>
            <p:nvPr/>
          </p:nvSpPr>
          <p:spPr bwMode="auto">
            <a:xfrm>
              <a:off x="3648" y="1983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0444" name="Text Box 26"/>
            <p:cNvSpPr txBox="1">
              <a:spLocks noChangeArrowheads="1"/>
            </p:cNvSpPr>
            <p:nvPr/>
          </p:nvSpPr>
          <p:spPr bwMode="auto">
            <a:xfrm>
              <a:off x="3538" y="324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916488" y="2990850"/>
            <a:ext cx="2463800" cy="2584450"/>
            <a:chOff x="2850" y="1233"/>
            <a:chExt cx="1566" cy="1871"/>
          </a:xfrm>
        </p:grpSpPr>
        <p:sp>
          <p:nvSpPr>
            <p:cNvPr id="60439" name="Line 28"/>
            <p:cNvSpPr>
              <a:spLocks noChangeShapeType="1"/>
            </p:cNvSpPr>
            <p:nvPr/>
          </p:nvSpPr>
          <p:spPr bwMode="auto">
            <a:xfrm>
              <a:off x="2850" y="1233"/>
              <a:ext cx="1263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0" name="Text Box 29"/>
            <p:cNvSpPr txBox="1">
              <a:spLocks noChangeArrowheads="1"/>
            </p:cNvSpPr>
            <p:nvPr/>
          </p:nvSpPr>
          <p:spPr bwMode="auto">
            <a:xfrm>
              <a:off x="4072" y="2773"/>
              <a:ext cx="34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</a:t>
              </a:r>
              <a:r>
                <a:rPr lang="en-US" sz="2400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57726" name="Line 30"/>
          <p:cNvSpPr>
            <a:spLocks noChangeShapeType="1"/>
          </p:cNvSpPr>
          <p:nvPr/>
        </p:nvSpPr>
        <p:spPr bwMode="auto">
          <a:xfrm rot="16200000" flipH="1">
            <a:off x="6348412" y="4476751"/>
            <a:ext cx="63817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227513" y="4057650"/>
            <a:ext cx="2057400" cy="1965325"/>
            <a:chOff x="2663" y="2421"/>
            <a:chExt cx="1296" cy="1238"/>
          </a:xfrm>
        </p:grpSpPr>
        <p:grpSp>
          <p:nvGrpSpPr>
            <p:cNvPr id="60433" name="Group 32"/>
            <p:cNvGrpSpPr>
              <a:grpSpLocks/>
            </p:cNvGrpSpPr>
            <p:nvPr/>
          </p:nvGrpSpPr>
          <p:grpSpPr bwMode="auto">
            <a:xfrm>
              <a:off x="3018" y="2531"/>
              <a:ext cx="790" cy="852"/>
              <a:chOff x="2757" y="2018"/>
              <a:chExt cx="826" cy="1117"/>
            </a:xfrm>
          </p:grpSpPr>
          <p:sp>
            <p:nvSpPr>
              <p:cNvPr id="60437" name="Line 33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8" name="Line 34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34" name="Text Box 35"/>
            <p:cNvSpPr txBox="1">
              <a:spLocks noChangeArrowheads="1"/>
            </p:cNvSpPr>
            <p:nvPr/>
          </p:nvSpPr>
          <p:spPr bwMode="auto">
            <a:xfrm>
              <a:off x="2663" y="242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0435" name="Oval 36"/>
            <p:cNvSpPr>
              <a:spLocks noChangeAspect="1" noChangeArrowheads="1"/>
            </p:cNvSpPr>
            <p:nvPr/>
          </p:nvSpPr>
          <p:spPr bwMode="auto">
            <a:xfrm>
              <a:off x="3764" y="2492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0436" name="Text Box 37"/>
            <p:cNvSpPr txBox="1">
              <a:spLocks noChangeArrowheads="1"/>
            </p:cNvSpPr>
            <p:nvPr/>
          </p:nvSpPr>
          <p:spPr bwMode="auto">
            <a:xfrm>
              <a:off x="3651" y="3429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57735" name="Line 39"/>
          <p:cNvSpPr>
            <a:spLocks noChangeShapeType="1"/>
          </p:cNvSpPr>
          <p:nvPr/>
        </p:nvSpPr>
        <p:spPr bwMode="auto">
          <a:xfrm flipH="1">
            <a:off x="6042025" y="5584825"/>
            <a:ext cx="319088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6" name="Line 40"/>
          <p:cNvSpPr>
            <a:spLocks noChangeShapeType="1"/>
          </p:cNvSpPr>
          <p:nvPr/>
        </p:nvSpPr>
        <p:spPr bwMode="auto">
          <a:xfrm rot="16200000" flipH="1">
            <a:off x="4525962" y="3979863"/>
            <a:ext cx="52387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7" name="Text Box 41"/>
          <p:cNvSpPr txBox="1">
            <a:spLocks noChangeArrowheads="1"/>
          </p:cNvSpPr>
          <p:nvPr/>
        </p:nvSpPr>
        <p:spPr bwMode="auto">
          <a:xfrm>
            <a:off x="5462588" y="993775"/>
            <a:ext cx="2274887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ea typeface="+mn-ea"/>
                <a:cs typeface="Arial" charset="0"/>
              </a:rPr>
              <a:t>The market for </a:t>
            </a:r>
            <a:br>
              <a:rPr lang="en-US" sz="2400" dirty="0">
                <a:latin typeface="+mn-lt"/>
                <a:ea typeface="+mn-ea"/>
                <a:cs typeface="Arial" charset="0"/>
              </a:rPr>
            </a:br>
            <a:r>
              <a:rPr lang="en-US" sz="2400" dirty="0">
                <a:latin typeface="+mn-lt"/>
                <a:ea typeface="+mn-ea"/>
                <a:cs typeface="Arial" charset="0"/>
              </a:rPr>
              <a:t>autoworkers</a:t>
            </a:r>
          </a:p>
        </p:txBody>
      </p:sp>
      <p:sp>
        <p:nvSpPr>
          <p:cNvPr id="60429" name="FlagCount" hidden="1">
            <a:hlinkClick r:id="rId3"/>
          </p:cNvPr>
          <p:cNvSpPr>
            <a:spLocks noChangeArrowheads="1"/>
          </p:cNvSpPr>
          <p:nvPr/>
        </p:nvSpPr>
        <p:spPr bwMode="auto">
          <a:xfrm>
            <a:off x="8255000" y="468313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043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45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 to B</a:t>
            </a:r>
          </a:p>
        </p:txBody>
      </p:sp>
      <p:sp>
        <p:nvSpPr>
          <p:cNvPr id="60432" name="TextBox 45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7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5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 uiExpand="1" build="p" bldLvl="5"/>
      <p:bldP spid="157726" grpId="0" animBg="1"/>
      <p:bldP spid="157735" grpId="0" animBg="1"/>
      <p:bldP spid="15773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577850" y="1377950"/>
            <a:ext cx="3182938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At each </a:t>
            </a:r>
            <a:r>
              <a:rPr lang="en-US" sz="2600" i="1"/>
              <a:t>L</a:t>
            </a:r>
            <a:r>
              <a:rPr lang="en-US" sz="2600"/>
              <a:t>, </a:t>
            </a:r>
            <a:br>
              <a:rPr lang="en-US" sz="2600"/>
            </a:br>
            <a:r>
              <a:rPr lang="en-US" sz="2600" i="1"/>
              <a:t>MPL</a:t>
            </a:r>
            <a:r>
              <a:rPr lang="en-US" sz="2600"/>
              <a:t> rises due to tech. progress. 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i="1"/>
              <a:t>VMPL</a:t>
            </a:r>
            <a:r>
              <a:rPr lang="en-US" sz="2600"/>
              <a:t> rises and labor demand curve shifts upward. 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i="1"/>
              <a:t>W</a:t>
            </a:r>
            <a:r>
              <a:rPr lang="en-US" sz="2600"/>
              <a:t> and </a:t>
            </a:r>
            <a:r>
              <a:rPr lang="en-US" sz="2600" i="1"/>
              <a:t>L</a:t>
            </a:r>
            <a:r>
              <a:rPr lang="en-US" sz="2600"/>
              <a:t> increase. </a:t>
            </a:r>
          </a:p>
        </p:txBody>
      </p:sp>
      <p:grpSp>
        <p:nvGrpSpPr>
          <p:cNvPr id="62467" name="Group 8"/>
          <p:cNvGrpSpPr>
            <a:grpSpLocks/>
          </p:cNvGrpSpPr>
          <p:nvPr/>
        </p:nvGrpSpPr>
        <p:grpSpPr bwMode="auto">
          <a:xfrm>
            <a:off x="4538663" y="1682750"/>
            <a:ext cx="4044950" cy="4140200"/>
            <a:chOff x="2544" y="743"/>
            <a:chExt cx="2548" cy="2608"/>
          </a:xfrm>
        </p:grpSpPr>
        <p:grpSp>
          <p:nvGrpSpPr>
            <p:cNvPr id="62499" name="Group 9"/>
            <p:cNvGrpSpPr>
              <a:grpSpLocks/>
            </p:cNvGrpSpPr>
            <p:nvPr/>
          </p:nvGrpSpPr>
          <p:grpSpPr bwMode="auto">
            <a:xfrm>
              <a:off x="2697" y="1012"/>
              <a:ext cx="2168" cy="2191"/>
              <a:chOff x="1098" y="1361"/>
              <a:chExt cx="2116" cy="2027"/>
            </a:xfrm>
          </p:grpSpPr>
          <p:sp>
            <p:nvSpPr>
              <p:cNvPr id="62502" name="Line 10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3" name="Line 11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500" name="Text Box 12"/>
            <p:cNvSpPr txBox="1">
              <a:spLocks noChangeArrowheads="1"/>
            </p:cNvSpPr>
            <p:nvPr/>
          </p:nvSpPr>
          <p:spPr bwMode="auto">
            <a:xfrm>
              <a:off x="2544" y="74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</a:p>
          </p:txBody>
        </p:sp>
        <p:sp>
          <p:nvSpPr>
            <p:cNvPr id="62501" name="Text Box 13"/>
            <p:cNvSpPr txBox="1">
              <a:spLocks noChangeArrowheads="1"/>
            </p:cNvSpPr>
            <p:nvPr/>
          </p:nvSpPr>
          <p:spPr bwMode="auto">
            <a:xfrm>
              <a:off x="4802" y="3063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62468" name="Group 14"/>
          <p:cNvGrpSpPr>
            <a:grpSpLocks/>
          </p:cNvGrpSpPr>
          <p:nvPr/>
        </p:nvGrpSpPr>
        <p:grpSpPr bwMode="auto">
          <a:xfrm>
            <a:off x="5326063" y="2557463"/>
            <a:ext cx="2613025" cy="2725737"/>
            <a:chOff x="2850" y="1233"/>
            <a:chExt cx="1566" cy="1850"/>
          </a:xfrm>
        </p:grpSpPr>
        <p:sp>
          <p:nvSpPr>
            <p:cNvPr id="62497" name="Line 15"/>
            <p:cNvSpPr>
              <a:spLocks noChangeShapeType="1"/>
            </p:cNvSpPr>
            <p:nvPr/>
          </p:nvSpPr>
          <p:spPr bwMode="auto">
            <a:xfrm>
              <a:off x="2850" y="1233"/>
              <a:ext cx="1263" cy="1587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8" name="Text Box 16"/>
            <p:cNvSpPr txBox="1">
              <a:spLocks noChangeArrowheads="1"/>
            </p:cNvSpPr>
            <p:nvPr/>
          </p:nvSpPr>
          <p:spPr bwMode="auto">
            <a:xfrm>
              <a:off x="4072" y="2773"/>
              <a:ext cx="34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</a:t>
              </a:r>
              <a:r>
                <a:rPr lang="en-US" sz="2400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62469" name="Group 17"/>
          <p:cNvGrpSpPr>
            <a:grpSpLocks/>
          </p:cNvGrpSpPr>
          <p:nvPr/>
        </p:nvGrpSpPr>
        <p:grpSpPr bwMode="auto">
          <a:xfrm>
            <a:off x="5557838" y="2128838"/>
            <a:ext cx="1933575" cy="2901950"/>
            <a:chOff x="3067" y="1024"/>
            <a:chExt cx="1218" cy="1828"/>
          </a:xfrm>
        </p:grpSpPr>
        <p:sp>
          <p:nvSpPr>
            <p:cNvPr id="62495" name="Line 18"/>
            <p:cNvSpPr>
              <a:spLocks noChangeShapeType="1"/>
            </p:cNvSpPr>
            <p:nvPr/>
          </p:nvSpPr>
          <p:spPr bwMode="auto">
            <a:xfrm flipV="1">
              <a:off x="3067" y="1278"/>
              <a:ext cx="949" cy="1574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Text Box 19"/>
            <p:cNvSpPr txBox="1">
              <a:spLocks noChangeArrowheads="1"/>
            </p:cNvSpPr>
            <p:nvPr/>
          </p:nvSpPr>
          <p:spPr bwMode="auto">
            <a:xfrm>
              <a:off x="3920" y="1024"/>
              <a:ext cx="3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S</a:t>
              </a:r>
              <a:r>
                <a:rPr lang="en-US" sz="2400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62470" name="Group 20"/>
          <p:cNvGrpSpPr>
            <a:grpSpLocks/>
          </p:cNvGrpSpPr>
          <p:nvPr/>
        </p:nvGrpSpPr>
        <p:grpSpPr bwMode="auto">
          <a:xfrm>
            <a:off x="4233863" y="3519488"/>
            <a:ext cx="2371725" cy="2493962"/>
            <a:chOff x="2352" y="1900"/>
            <a:chExt cx="1494" cy="1571"/>
          </a:xfrm>
        </p:grpSpPr>
        <p:grpSp>
          <p:nvGrpSpPr>
            <p:cNvPr id="62489" name="Group 21"/>
            <p:cNvGrpSpPr>
              <a:grpSpLocks/>
            </p:cNvGrpSpPr>
            <p:nvPr/>
          </p:nvGrpSpPr>
          <p:grpSpPr bwMode="auto">
            <a:xfrm>
              <a:off x="2701" y="2016"/>
              <a:ext cx="991" cy="1188"/>
              <a:chOff x="2757" y="2018"/>
              <a:chExt cx="826" cy="1117"/>
            </a:xfrm>
          </p:grpSpPr>
          <p:sp>
            <p:nvSpPr>
              <p:cNvPr id="62493" name="Line 22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4" name="Line 23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490" name="Text Box 24"/>
            <p:cNvSpPr txBox="1">
              <a:spLocks noChangeArrowheads="1"/>
            </p:cNvSpPr>
            <p:nvPr/>
          </p:nvSpPr>
          <p:spPr bwMode="auto">
            <a:xfrm>
              <a:off x="2352" y="190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2491" name="Oval 25"/>
            <p:cNvSpPr>
              <a:spLocks noChangeAspect="1" noChangeArrowheads="1"/>
            </p:cNvSpPr>
            <p:nvPr/>
          </p:nvSpPr>
          <p:spPr bwMode="auto">
            <a:xfrm>
              <a:off x="3648" y="1983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2492" name="Text Box 26"/>
            <p:cNvSpPr txBox="1">
              <a:spLocks noChangeArrowheads="1"/>
            </p:cNvSpPr>
            <p:nvPr/>
          </p:nvSpPr>
          <p:spPr bwMode="auto">
            <a:xfrm>
              <a:off x="3538" y="324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861050" y="2025650"/>
            <a:ext cx="2463800" cy="2584450"/>
            <a:chOff x="2850" y="1233"/>
            <a:chExt cx="1566" cy="1871"/>
          </a:xfrm>
        </p:grpSpPr>
        <p:sp>
          <p:nvSpPr>
            <p:cNvPr id="62487" name="Line 28"/>
            <p:cNvSpPr>
              <a:spLocks noChangeShapeType="1"/>
            </p:cNvSpPr>
            <p:nvPr/>
          </p:nvSpPr>
          <p:spPr bwMode="auto">
            <a:xfrm>
              <a:off x="2850" y="1233"/>
              <a:ext cx="1263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8" name="Text Box 29"/>
            <p:cNvSpPr txBox="1">
              <a:spLocks noChangeArrowheads="1"/>
            </p:cNvSpPr>
            <p:nvPr/>
          </p:nvSpPr>
          <p:spPr bwMode="auto">
            <a:xfrm>
              <a:off x="4072" y="2773"/>
              <a:ext cx="34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</a:t>
              </a:r>
              <a:r>
                <a:rPr lang="en-US" sz="2400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4260850" y="2836863"/>
            <a:ext cx="2778125" cy="3171825"/>
            <a:chOff x="2684" y="1652"/>
            <a:chExt cx="1750" cy="1998"/>
          </a:xfrm>
        </p:grpSpPr>
        <p:grpSp>
          <p:nvGrpSpPr>
            <p:cNvPr id="62481" name="Group 31"/>
            <p:cNvGrpSpPr>
              <a:grpSpLocks/>
            </p:cNvGrpSpPr>
            <p:nvPr/>
          </p:nvGrpSpPr>
          <p:grpSpPr bwMode="auto">
            <a:xfrm>
              <a:off x="3016" y="1771"/>
              <a:ext cx="1251" cy="1611"/>
              <a:chOff x="2757" y="2018"/>
              <a:chExt cx="826" cy="1117"/>
            </a:xfrm>
          </p:grpSpPr>
          <p:sp>
            <p:nvSpPr>
              <p:cNvPr id="62485" name="Line 32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6" name="Line 33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482" name="Text Box 34"/>
            <p:cNvSpPr txBox="1">
              <a:spLocks noChangeArrowheads="1"/>
            </p:cNvSpPr>
            <p:nvPr/>
          </p:nvSpPr>
          <p:spPr bwMode="auto">
            <a:xfrm>
              <a:off x="2684" y="1652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W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2483" name="Oval 35"/>
            <p:cNvSpPr>
              <a:spLocks noChangeAspect="1" noChangeArrowheads="1"/>
            </p:cNvSpPr>
            <p:nvPr/>
          </p:nvSpPr>
          <p:spPr bwMode="auto">
            <a:xfrm>
              <a:off x="4220" y="1732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2484" name="Text Box 36"/>
            <p:cNvSpPr txBox="1">
              <a:spLocks noChangeArrowheads="1"/>
            </p:cNvSpPr>
            <p:nvPr/>
          </p:nvSpPr>
          <p:spPr bwMode="auto">
            <a:xfrm>
              <a:off x="4126" y="342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59782" name="Line 38"/>
          <p:cNvSpPr>
            <a:spLocks noChangeShapeType="1"/>
          </p:cNvSpPr>
          <p:nvPr/>
        </p:nvSpPr>
        <p:spPr bwMode="auto">
          <a:xfrm rot="10800000" flipH="1">
            <a:off x="6367463" y="5584825"/>
            <a:ext cx="398462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 rot="5400000" flipH="1">
            <a:off x="4455319" y="3369469"/>
            <a:ext cx="665162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84" name="Line 40"/>
          <p:cNvSpPr>
            <a:spLocks noChangeShapeType="1"/>
          </p:cNvSpPr>
          <p:nvPr/>
        </p:nvSpPr>
        <p:spPr bwMode="auto">
          <a:xfrm rot="5400000" flipH="1">
            <a:off x="6809582" y="4140994"/>
            <a:ext cx="931862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85" name="Text Box 41"/>
          <p:cNvSpPr txBox="1">
            <a:spLocks noChangeArrowheads="1"/>
          </p:cNvSpPr>
          <p:nvPr/>
        </p:nvSpPr>
        <p:spPr bwMode="auto">
          <a:xfrm>
            <a:off x="5462588" y="993775"/>
            <a:ext cx="2274887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ea typeface="+mn-ea"/>
                <a:cs typeface="Arial" charset="0"/>
              </a:rPr>
              <a:t>The market for </a:t>
            </a:r>
            <a:br>
              <a:rPr lang="en-US" sz="2400" dirty="0">
                <a:latin typeface="+mn-lt"/>
                <a:ea typeface="+mn-ea"/>
                <a:cs typeface="Arial" charset="0"/>
              </a:rPr>
            </a:br>
            <a:r>
              <a:rPr lang="en-US" sz="2400" dirty="0">
                <a:latin typeface="+mn-lt"/>
                <a:ea typeface="+mn-ea"/>
                <a:cs typeface="Arial" charset="0"/>
              </a:rPr>
              <a:t>autoworkers</a:t>
            </a:r>
          </a:p>
        </p:txBody>
      </p:sp>
      <p:sp>
        <p:nvSpPr>
          <p:cNvPr id="62477" name="FlagCount" hidden="1">
            <a:hlinkClick r:id="rId3"/>
          </p:cNvPr>
          <p:cNvSpPr>
            <a:spLocks noChangeArrowheads="1"/>
          </p:cNvSpPr>
          <p:nvPr/>
        </p:nvSpPr>
        <p:spPr bwMode="auto">
          <a:xfrm>
            <a:off x="8255000" y="468313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247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45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 to C</a:t>
            </a:r>
          </a:p>
        </p:txBody>
      </p:sp>
      <p:sp>
        <p:nvSpPr>
          <p:cNvPr id="62480" name="TextBox 45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9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uiExpand="1" build="p" bldLvl="5"/>
      <p:bldP spid="159782" grpId="0" animBg="1"/>
      <p:bldP spid="159783" grpId="0" animBg="1"/>
      <p:bldP spid="15978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1300"/>
            <a:ext cx="9144000" cy="649288"/>
          </a:xfrm>
        </p:spPr>
        <p:txBody>
          <a:bodyPr/>
          <a:lstStyle/>
          <a:p>
            <a:pPr algn="ctr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Productivity and Wage Growth in the U.S.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5375" y="1200150"/>
            <a:ext cx="4010025" cy="512445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sz="2600" dirty="0" smtClean="0">
                <a:latin typeface="Arial" charset="0"/>
              </a:rPr>
              <a:t>Recall one of the </a:t>
            </a:r>
            <a:r>
              <a:rPr lang="en-US" sz="2600" i="1" dirty="0" smtClean="0">
                <a:latin typeface="Arial" charset="0"/>
              </a:rPr>
              <a:t>Ten Principles</a:t>
            </a:r>
            <a:r>
              <a:rPr lang="en-US" sz="2600" dirty="0" smtClean="0">
                <a:latin typeface="Arial" charset="0"/>
              </a:rPr>
              <a:t>:  </a:t>
            </a:r>
          </a:p>
          <a:p>
            <a:pPr marL="180000" indent="0">
              <a:spcBef>
                <a:spcPct val="20000"/>
              </a:spcBef>
              <a:buFont typeface="Wingdings" charset="2"/>
              <a:buNone/>
            </a:pPr>
            <a:r>
              <a:rPr lang="en-US" sz="2600" b="1" i="1" dirty="0" smtClean="0">
                <a:solidFill>
                  <a:srgbClr val="996633"/>
                </a:solidFill>
                <a:latin typeface="Arial" charset="0"/>
              </a:rPr>
              <a:t>A country’s standard of living depends on its ability to produce goods and services.</a:t>
            </a:r>
          </a:p>
          <a:p>
            <a:pPr marL="0" indent="0">
              <a:buFont typeface="Wingdings" charset="2"/>
              <a:buNone/>
            </a:pPr>
            <a:r>
              <a:rPr lang="en-US" sz="2600" dirty="0" smtClean="0">
                <a:latin typeface="Arial" charset="0"/>
              </a:rPr>
              <a:t>Our theory implies wages tied to labor productivity</a:t>
            </a:r>
            <a:br>
              <a:rPr lang="en-US" sz="2600" dirty="0" smtClean="0">
                <a:latin typeface="Arial" charset="0"/>
              </a:rPr>
            </a:br>
            <a:r>
              <a:rPr lang="en-US" sz="2600" dirty="0" smtClean="0">
                <a:latin typeface="Arial" charset="0"/>
              </a:rPr>
              <a:t>(</a:t>
            </a:r>
            <a:r>
              <a:rPr lang="en-US" sz="2600" i="1" dirty="0" smtClean="0">
                <a:latin typeface="Arial" charset="0"/>
              </a:rPr>
              <a:t>W</a:t>
            </a:r>
            <a:r>
              <a:rPr lang="en-US" sz="2600" dirty="0" smtClean="0">
                <a:latin typeface="Arial" charset="0"/>
              </a:rPr>
              <a:t> = </a:t>
            </a:r>
            <a:r>
              <a:rPr lang="en-US" sz="2600" i="1" dirty="0" smtClean="0">
                <a:latin typeface="Arial" charset="0"/>
              </a:rPr>
              <a:t>VMPL</a:t>
            </a:r>
            <a:r>
              <a:rPr lang="en-US" sz="2600" dirty="0" smtClean="0">
                <a:latin typeface="Arial" charset="0"/>
              </a:rPr>
              <a:t>). </a:t>
            </a:r>
          </a:p>
          <a:p>
            <a:pPr marL="0" indent="0">
              <a:buFont typeface="Wingdings" charset="2"/>
              <a:buNone/>
            </a:pPr>
            <a:r>
              <a:rPr lang="en-US" sz="2600" dirty="0" smtClean="0">
                <a:latin typeface="Arial" charset="0"/>
              </a:rPr>
              <a:t>We see this in the data.</a:t>
            </a:r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3352800" y="5249863"/>
            <a:ext cx="1181100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solidFill>
                  <a:srgbClr val="0000FF"/>
                </a:solidFill>
                <a:ea typeface="Arial" charset="0"/>
                <a:cs typeface="Arial" charset="0"/>
              </a:rPr>
              <a:t>2.3</a:t>
            </a:r>
          </a:p>
        </p:txBody>
      </p:sp>
      <p:sp>
        <p:nvSpPr>
          <p:cNvPr id="140306" name="Rectangle 18"/>
          <p:cNvSpPr>
            <a:spLocks noChangeArrowheads="1"/>
          </p:cNvSpPr>
          <p:nvPr/>
        </p:nvSpPr>
        <p:spPr bwMode="auto">
          <a:xfrm>
            <a:off x="2055813" y="5249863"/>
            <a:ext cx="1296987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solidFill>
                  <a:srgbClr val="0000FF"/>
                </a:solidFill>
                <a:ea typeface="Arial" charset="0"/>
                <a:cs typeface="Arial" charset="0"/>
              </a:rPr>
              <a:t>2.6</a:t>
            </a:r>
          </a:p>
        </p:txBody>
      </p:sp>
      <p:sp>
        <p:nvSpPr>
          <p:cNvPr id="64517" name="Rectangle 17"/>
          <p:cNvSpPr>
            <a:spLocks noChangeArrowheads="1"/>
          </p:cNvSpPr>
          <p:nvPr/>
        </p:nvSpPr>
        <p:spPr bwMode="auto">
          <a:xfrm>
            <a:off x="411163" y="5249863"/>
            <a:ext cx="1644650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1995–2009</a:t>
            </a:r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3352800" y="4437063"/>
            <a:ext cx="1181100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solidFill>
                  <a:srgbClr val="0000FF"/>
                </a:solidFill>
                <a:ea typeface="Arial" charset="0"/>
                <a:cs typeface="Arial" charset="0"/>
              </a:rPr>
              <a:t>1.2</a:t>
            </a:r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2055813" y="4437063"/>
            <a:ext cx="1296987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solidFill>
                  <a:srgbClr val="0000FF"/>
                </a:solidFill>
                <a:ea typeface="Arial" charset="0"/>
                <a:cs typeface="Arial" charset="0"/>
              </a:rPr>
              <a:t>1.4</a:t>
            </a:r>
          </a:p>
        </p:txBody>
      </p:sp>
      <p:sp>
        <p:nvSpPr>
          <p:cNvPr id="64520" name="Rectangle 14"/>
          <p:cNvSpPr>
            <a:spLocks noChangeArrowheads="1"/>
          </p:cNvSpPr>
          <p:nvPr/>
        </p:nvSpPr>
        <p:spPr bwMode="auto">
          <a:xfrm>
            <a:off x="411163" y="4437063"/>
            <a:ext cx="1644650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1973–1995</a:t>
            </a:r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3352800" y="3624263"/>
            <a:ext cx="1181100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solidFill>
                  <a:srgbClr val="0000FF"/>
                </a:solidFill>
                <a:ea typeface="Arial" charset="0"/>
                <a:cs typeface="Arial" charset="0"/>
              </a:rPr>
              <a:t>2.8</a:t>
            </a:r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2055813" y="3624263"/>
            <a:ext cx="1296987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solidFill>
                  <a:srgbClr val="0000FF"/>
                </a:solidFill>
                <a:ea typeface="Arial" charset="0"/>
                <a:cs typeface="Arial" charset="0"/>
              </a:rPr>
              <a:t>2.8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411163" y="3624263"/>
            <a:ext cx="1644650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1959–1973</a:t>
            </a:r>
          </a:p>
        </p:txBody>
      </p:sp>
      <p:sp>
        <p:nvSpPr>
          <p:cNvPr id="140298" name="Rectangle 10"/>
          <p:cNvSpPr>
            <a:spLocks noChangeArrowheads="1"/>
          </p:cNvSpPr>
          <p:nvPr/>
        </p:nvSpPr>
        <p:spPr bwMode="auto">
          <a:xfrm>
            <a:off x="3352800" y="2811463"/>
            <a:ext cx="1181100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solidFill>
                  <a:srgbClr val="0000FF"/>
                </a:solidFill>
                <a:ea typeface="Arial" charset="0"/>
                <a:cs typeface="Arial" charset="0"/>
              </a:rPr>
              <a:t>1.9%</a:t>
            </a:r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2055813" y="2811463"/>
            <a:ext cx="1296987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solidFill>
                  <a:srgbClr val="0000FF"/>
                </a:solidFill>
                <a:ea typeface="Arial" charset="0"/>
                <a:cs typeface="Arial" charset="0"/>
              </a:rPr>
              <a:t>2.1%</a:t>
            </a:r>
          </a:p>
        </p:txBody>
      </p:sp>
      <p:sp>
        <p:nvSpPr>
          <p:cNvPr id="64526" name="Rectangle 8"/>
          <p:cNvSpPr>
            <a:spLocks noChangeArrowheads="1"/>
          </p:cNvSpPr>
          <p:nvPr/>
        </p:nvSpPr>
        <p:spPr bwMode="auto">
          <a:xfrm>
            <a:off x="411163" y="2811463"/>
            <a:ext cx="1644650" cy="812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1959–2009</a:t>
            </a:r>
          </a:p>
        </p:txBody>
      </p:sp>
      <p:sp>
        <p:nvSpPr>
          <p:cNvPr id="64527" name="Rectangle 7"/>
          <p:cNvSpPr>
            <a:spLocks noChangeArrowheads="1"/>
          </p:cNvSpPr>
          <p:nvPr/>
        </p:nvSpPr>
        <p:spPr bwMode="auto">
          <a:xfrm>
            <a:off x="3352800" y="1184275"/>
            <a:ext cx="1181100" cy="16271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growth rate </a:t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of real wages</a:t>
            </a:r>
          </a:p>
        </p:txBody>
      </p:sp>
      <p:sp>
        <p:nvSpPr>
          <p:cNvPr id="64528" name="Rectangle 6"/>
          <p:cNvSpPr>
            <a:spLocks noChangeArrowheads="1"/>
          </p:cNvSpPr>
          <p:nvPr/>
        </p:nvSpPr>
        <p:spPr bwMode="auto">
          <a:xfrm>
            <a:off x="2055813" y="1184275"/>
            <a:ext cx="1296987" cy="16271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growth rate of produc-tivity</a:t>
            </a:r>
          </a:p>
        </p:txBody>
      </p:sp>
      <p:sp>
        <p:nvSpPr>
          <p:cNvPr id="64529" name="Rectangle 5"/>
          <p:cNvSpPr>
            <a:spLocks noChangeArrowheads="1"/>
          </p:cNvSpPr>
          <p:nvPr/>
        </p:nvSpPr>
        <p:spPr bwMode="auto">
          <a:xfrm>
            <a:off x="411163" y="1184275"/>
            <a:ext cx="1644650" cy="16271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400">
                <a:ea typeface="Arial" charset="0"/>
                <a:cs typeface="Arial" charset="0"/>
              </a:rPr>
              <a:t>time </a:t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period</a:t>
            </a:r>
          </a:p>
        </p:txBody>
      </p:sp>
      <p:sp>
        <p:nvSpPr>
          <p:cNvPr id="64530" name="Line 20"/>
          <p:cNvSpPr>
            <a:spLocks noChangeShapeType="1"/>
          </p:cNvSpPr>
          <p:nvPr/>
        </p:nvSpPr>
        <p:spPr bwMode="auto">
          <a:xfrm>
            <a:off x="411163" y="1184275"/>
            <a:ext cx="41227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Line 21"/>
          <p:cNvSpPr>
            <a:spLocks noChangeShapeType="1"/>
          </p:cNvSpPr>
          <p:nvPr/>
        </p:nvSpPr>
        <p:spPr bwMode="auto">
          <a:xfrm>
            <a:off x="411163" y="2811463"/>
            <a:ext cx="4122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2" name="Line 22"/>
          <p:cNvSpPr>
            <a:spLocks noChangeShapeType="1"/>
          </p:cNvSpPr>
          <p:nvPr/>
        </p:nvSpPr>
        <p:spPr bwMode="auto">
          <a:xfrm>
            <a:off x="411163" y="3624263"/>
            <a:ext cx="4122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3" name="Line 23"/>
          <p:cNvSpPr>
            <a:spLocks noChangeShapeType="1"/>
          </p:cNvSpPr>
          <p:nvPr/>
        </p:nvSpPr>
        <p:spPr bwMode="auto">
          <a:xfrm>
            <a:off x="411163" y="4437063"/>
            <a:ext cx="4122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4" name="Line 24"/>
          <p:cNvSpPr>
            <a:spLocks noChangeShapeType="1"/>
          </p:cNvSpPr>
          <p:nvPr/>
        </p:nvSpPr>
        <p:spPr bwMode="auto">
          <a:xfrm>
            <a:off x="411163" y="5249863"/>
            <a:ext cx="4122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5" name="Line 25"/>
          <p:cNvSpPr>
            <a:spLocks noChangeShapeType="1"/>
          </p:cNvSpPr>
          <p:nvPr/>
        </p:nvSpPr>
        <p:spPr bwMode="auto">
          <a:xfrm>
            <a:off x="411163" y="6062663"/>
            <a:ext cx="41227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6" name="Line 26"/>
          <p:cNvSpPr>
            <a:spLocks noChangeShapeType="1"/>
          </p:cNvSpPr>
          <p:nvPr/>
        </p:nvSpPr>
        <p:spPr bwMode="auto">
          <a:xfrm>
            <a:off x="411163" y="1184275"/>
            <a:ext cx="0" cy="48783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7" name="Line 27"/>
          <p:cNvSpPr>
            <a:spLocks noChangeShapeType="1"/>
          </p:cNvSpPr>
          <p:nvPr/>
        </p:nvSpPr>
        <p:spPr bwMode="auto">
          <a:xfrm>
            <a:off x="2055813" y="1184275"/>
            <a:ext cx="0" cy="4878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8" name="Line 28"/>
          <p:cNvSpPr>
            <a:spLocks noChangeShapeType="1"/>
          </p:cNvSpPr>
          <p:nvPr/>
        </p:nvSpPr>
        <p:spPr bwMode="auto">
          <a:xfrm>
            <a:off x="3352800" y="1184275"/>
            <a:ext cx="0" cy="4878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9" name="Line 29"/>
          <p:cNvSpPr>
            <a:spLocks noChangeShapeType="1"/>
          </p:cNvSpPr>
          <p:nvPr/>
        </p:nvSpPr>
        <p:spPr bwMode="auto">
          <a:xfrm>
            <a:off x="4533900" y="1184275"/>
            <a:ext cx="0" cy="48783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312150" y="325438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0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0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0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0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0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0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Factors of Production and Factor Markets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Factors of production</a:t>
            </a:r>
            <a:r>
              <a:rPr lang="en-US" smtClean="0">
                <a:latin typeface="Arial" charset="0"/>
                <a:cs typeface="ＭＳ Ｐゴシック" charset="-128"/>
              </a:rPr>
              <a:t>:  the inputs used to produce goods and services.</a:t>
            </a:r>
          </a:p>
          <a:p>
            <a:pPr lvl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Labor</a:t>
            </a:r>
          </a:p>
          <a:p>
            <a:pPr lvl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Land</a:t>
            </a:r>
          </a:p>
          <a:p>
            <a:pPr lvl="1"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Capital</a:t>
            </a:r>
            <a:r>
              <a:rPr lang="en-US" smtClean="0">
                <a:latin typeface="Arial" charset="0"/>
                <a:cs typeface="ＭＳ Ｐゴシック" charset="-128"/>
              </a:rPr>
              <a:t>:  the equipment and structures used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to produce goods and services.</a:t>
            </a:r>
          </a:p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Prices and quantities of these inputs are determined by supply &amp; demand in factor markets.  </a:t>
            </a:r>
          </a:p>
        </p:txBody>
      </p:sp>
      <p:sp>
        <p:nvSpPr>
          <p:cNvPr id="1126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uiExpand="1" build="p" bldLvl="4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The Other Factors of Production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With land and capital, must distinguish between:</a:t>
            </a:r>
          </a:p>
          <a:p>
            <a:pPr lvl="1"/>
            <a:r>
              <a:rPr lang="en-US" b="1" dirty="0" smtClean="0">
                <a:solidFill>
                  <a:srgbClr val="800080"/>
                </a:solidFill>
                <a:latin typeface="Arial" charset="0"/>
              </a:rPr>
              <a:t>purchase price</a:t>
            </a:r>
            <a:r>
              <a:rPr lang="en-US" dirty="0" smtClean="0">
                <a:latin typeface="Arial" charset="0"/>
              </a:rPr>
              <a:t> – the price a person pays to own that factor indefinitely.</a:t>
            </a:r>
          </a:p>
          <a:p>
            <a:pPr lvl="1"/>
            <a:r>
              <a:rPr lang="en-US" b="1" dirty="0" smtClean="0">
                <a:solidFill>
                  <a:srgbClr val="800080"/>
                </a:solidFill>
                <a:latin typeface="Arial" charset="0"/>
              </a:rPr>
              <a:t>rental price</a:t>
            </a:r>
            <a:r>
              <a:rPr lang="en-US" dirty="0" smtClean="0">
                <a:latin typeface="Arial" charset="0"/>
              </a:rPr>
              <a:t> – the price a person pays to use that factor for a limited period of time.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The wage is the rental price of labor. 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The determination of the rental prices of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capital and land is analogous to the determination of wages…</a:t>
            </a:r>
          </a:p>
        </p:txBody>
      </p:sp>
      <p:sp>
        <p:nvSpPr>
          <p:cNvPr id="6656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uiExpand="1" build="p" bldLvl="4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/>
            <a:r>
              <a:rPr lang="en-US" sz="3100" smtClean="0">
                <a:latin typeface="Tahoma" charset="0"/>
                <a:ea typeface="Tahoma" charset="0"/>
                <a:cs typeface="Tahoma" charset="0"/>
              </a:rPr>
              <a:t>How the Rental Price of Land Is Determined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600" y="1096963"/>
            <a:ext cx="3408363" cy="5021262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dirty="0" smtClean="0">
                <a:latin typeface="Arial" charset="0"/>
              </a:rPr>
              <a:t>Firms decide how much land to rent </a:t>
            </a:r>
            <a:br>
              <a:rPr lang="en-US" sz="2600" dirty="0" smtClean="0">
                <a:latin typeface="Arial" charset="0"/>
              </a:rPr>
            </a:br>
            <a:r>
              <a:rPr lang="en-US" sz="2600" dirty="0" smtClean="0">
                <a:latin typeface="Arial" charset="0"/>
              </a:rPr>
              <a:t>by comparing the price with the value of the marginal product </a:t>
            </a:r>
            <a:br>
              <a:rPr lang="en-US" sz="2600" dirty="0" smtClean="0">
                <a:latin typeface="Arial" charset="0"/>
              </a:rPr>
            </a:br>
            <a:r>
              <a:rPr lang="en-US" sz="2600" dirty="0" smtClean="0">
                <a:latin typeface="Arial" charset="0"/>
              </a:rPr>
              <a:t>(</a:t>
            </a:r>
            <a:r>
              <a:rPr lang="en-US" sz="2600" i="1" dirty="0" smtClean="0">
                <a:latin typeface="Arial" charset="0"/>
              </a:rPr>
              <a:t>VMP</a:t>
            </a:r>
            <a:r>
              <a:rPr lang="en-US" sz="2600" dirty="0" smtClean="0">
                <a:latin typeface="Arial" charset="0"/>
              </a:rPr>
              <a:t>) of land.  </a:t>
            </a:r>
          </a:p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dirty="0" smtClean="0">
                <a:latin typeface="Arial" charset="0"/>
              </a:rPr>
              <a:t>The rental price of land adjusts to balance supply and demand for land. </a:t>
            </a:r>
            <a:endParaRPr lang="en-US" sz="2600" i="1" dirty="0" smtClean="0">
              <a:latin typeface="Arial" charset="0"/>
            </a:endParaRPr>
          </a:p>
        </p:txBody>
      </p:sp>
      <p:grpSp>
        <p:nvGrpSpPr>
          <p:cNvPr id="68611" name="Group 4"/>
          <p:cNvGrpSpPr>
            <a:grpSpLocks/>
          </p:cNvGrpSpPr>
          <p:nvPr/>
        </p:nvGrpSpPr>
        <p:grpSpPr bwMode="auto">
          <a:xfrm>
            <a:off x="4495800" y="1539875"/>
            <a:ext cx="4044950" cy="4140200"/>
            <a:chOff x="2544" y="743"/>
            <a:chExt cx="2548" cy="2608"/>
          </a:xfrm>
        </p:grpSpPr>
        <p:grpSp>
          <p:nvGrpSpPr>
            <p:cNvPr id="68627" name="Group 5"/>
            <p:cNvGrpSpPr>
              <a:grpSpLocks/>
            </p:cNvGrpSpPr>
            <p:nvPr/>
          </p:nvGrpSpPr>
          <p:grpSpPr bwMode="auto">
            <a:xfrm>
              <a:off x="2697" y="1012"/>
              <a:ext cx="2168" cy="2191"/>
              <a:chOff x="1098" y="1361"/>
              <a:chExt cx="2116" cy="2027"/>
            </a:xfrm>
          </p:grpSpPr>
          <p:sp>
            <p:nvSpPr>
              <p:cNvPr id="68630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31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628" name="Text Box 8"/>
            <p:cNvSpPr txBox="1">
              <a:spLocks noChangeArrowheads="1"/>
            </p:cNvSpPr>
            <p:nvPr/>
          </p:nvSpPr>
          <p:spPr bwMode="auto">
            <a:xfrm>
              <a:off x="2544" y="74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68629" name="Text Box 9"/>
            <p:cNvSpPr txBox="1">
              <a:spLocks noChangeArrowheads="1"/>
            </p:cNvSpPr>
            <p:nvPr/>
          </p:nvSpPr>
          <p:spPr bwMode="auto">
            <a:xfrm>
              <a:off x="4802" y="3063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180013" y="2392363"/>
            <a:ext cx="3738562" cy="2725737"/>
            <a:chOff x="3355" y="1476"/>
            <a:chExt cx="2206" cy="1717"/>
          </a:xfrm>
        </p:grpSpPr>
        <p:sp>
          <p:nvSpPr>
            <p:cNvPr id="68625" name="Line 11"/>
            <p:cNvSpPr>
              <a:spLocks noChangeShapeType="1"/>
            </p:cNvSpPr>
            <p:nvPr/>
          </p:nvSpPr>
          <p:spPr bwMode="auto">
            <a:xfrm>
              <a:off x="3355" y="1476"/>
              <a:ext cx="1328" cy="1473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6" name="Text Box 12"/>
            <p:cNvSpPr txBox="1">
              <a:spLocks noChangeArrowheads="1"/>
            </p:cNvSpPr>
            <p:nvPr/>
          </p:nvSpPr>
          <p:spPr bwMode="auto">
            <a:xfrm>
              <a:off x="4639" y="2905"/>
              <a:ext cx="9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 = VMP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737225" y="1998663"/>
            <a:ext cx="1336675" cy="3068637"/>
            <a:chOff x="3641" y="1206"/>
            <a:chExt cx="842" cy="1933"/>
          </a:xfrm>
        </p:grpSpPr>
        <p:sp>
          <p:nvSpPr>
            <p:cNvPr id="68623" name="Line 14"/>
            <p:cNvSpPr>
              <a:spLocks noChangeShapeType="1"/>
            </p:cNvSpPr>
            <p:nvPr/>
          </p:nvSpPr>
          <p:spPr bwMode="auto">
            <a:xfrm flipV="1">
              <a:off x="3641" y="1475"/>
              <a:ext cx="651" cy="166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4" name="Text Box 15"/>
            <p:cNvSpPr txBox="1">
              <a:spLocks noChangeArrowheads="1"/>
            </p:cNvSpPr>
            <p:nvPr/>
          </p:nvSpPr>
          <p:spPr bwMode="auto">
            <a:xfrm>
              <a:off x="4241" y="1206"/>
              <a:ext cx="2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S</a:t>
              </a:r>
              <a:endParaRPr lang="en-US" sz="2400"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191000" y="3376613"/>
            <a:ext cx="2371725" cy="2493962"/>
            <a:chOff x="2352" y="1900"/>
            <a:chExt cx="1494" cy="1571"/>
          </a:xfrm>
        </p:grpSpPr>
        <p:grpSp>
          <p:nvGrpSpPr>
            <p:cNvPr id="68617" name="Group 17"/>
            <p:cNvGrpSpPr>
              <a:grpSpLocks/>
            </p:cNvGrpSpPr>
            <p:nvPr/>
          </p:nvGrpSpPr>
          <p:grpSpPr bwMode="auto">
            <a:xfrm>
              <a:off x="2701" y="2016"/>
              <a:ext cx="991" cy="1188"/>
              <a:chOff x="2757" y="2018"/>
              <a:chExt cx="826" cy="1117"/>
            </a:xfrm>
          </p:grpSpPr>
          <p:sp>
            <p:nvSpPr>
              <p:cNvPr id="68621" name="Line 18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2" name="Line 19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618" name="Text Box 20"/>
            <p:cNvSpPr txBox="1">
              <a:spLocks noChangeArrowheads="1"/>
            </p:cNvSpPr>
            <p:nvPr/>
          </p:nvSpPr>
          <p:spPr bwMode="auto">
            <a:xfrm>
              <a:off x="2352" y="190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endParaRPr lang="en-US" sz="2400" b="1" baseline="-25000">
                <a:ea typeface="Arial" charset="0"/>
                <a:cs typeface="Arial" charset="0"/>
              </a:endParaRPr>
            </a:p>
          </p:txBody>
        </p:sp>
        <p:sp>
          <p:nvSpPr>
            <p:cNvPr id="68619" name="Oval 21"/>
            <p:cNvSpPr>
              <a:spLocks noChangeAspect="1" noChangeArrowheads="1"/>
            </p:cNvSpPr>
            <p:nvPr/>
          </p:nvSpPr>
          <p:spPr bwMode="auto">
            <a:xfrm>
              <a:off x="3648" y="1983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8620" name="Text Box 22"/>
            <p:cNvSpPr txBox="1">
              <a:spLocks noChangeArrowheads="1"/>
            </p:cNvSpPr>
            <p:nvPr/>
          </p:nvSpPr>
          <p:spPr bwMode="auto">
            <a:xfrm>
              <a:off x="3538" y="324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Q</a:t>
              </a:r>
              <a:endParaRPr lang="en-US" sz="2400" b="1" baseline="-25000">
                <a:ea typeface="Arial" charset="0"/>
                <a:cs typeface="Arial" charset="0"/>
              </a:endParaRPr>
            </a:p>
          </p:txBody>
        </p:sp>
      </p:grpSp>
      <p:sp>
        <p:nvSpPr>
          <p:cNvPr id="181271" name="Text Box 23"/>
          <p:cNvSpPr txBox="1">
            <a:spLocks noChangeArrowheads="1"/>
          </p:cNvSpPr>
          <p:nvPr/>
        </p:nvSpPr>
        <p:spPr bwMode="auto">
          <a:xfrm>
            <a:off x="5353050" y="1084263"/>
            <a:ext cx="2274888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ea typeface="+mn-ea"/>
                <a:cs typeface="Arial" charset="0"/>
              </a:rPr>
              <a:t>The market </a:t>
            </a:r>
            <a:br>
              <a:rPr lang="en-US" sz="2500" dirty="0">
                <a:latin typeface="+mn-lt"/>
                <a:ea typeface="+mn-ea"/>
                <a:cs typeface="Arial" charset="0"/>
              </a:rPr>
            </a:br>
            <a:r>
              <a:rPr lang="en-US" sz="2500" dirty="0">
                <a:latin typeface="+mn-lt"/>
                <a:ea typeface="+mn-ea"/>
                <a:cs typeface="Arial" charset="0"/>
              </a:rPr>
              <a:t>for land</a:t>
            </a:r>
          </a:p>
        </p:txBody>
      </p:sp>
      <p:sp>
        <p:nvSpPr>
          <p:cNvPr id="6861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12138" y="325438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uiExpand="1" build="p" bldLvl="5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How the Rental Price of Capital Is Determined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600" y="1096963"/>
            <a:ext cx="3556000" cy="5021262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dirty="0" smtClean="0">
                <a:latin typeface="Arial" charset="0"/>
              </a:rPr>
              <a:t>Firms decide how much capital to rent </a:t>
            </a:r>
            <a:br>
              <a:rPr lang="en-US" sz="2600" dirty="0" smtClean="0">
                <a:latin typeface="Arial" charset="0"/>
              </a:rPr>
            </a:br>
            <a:r>
              <a:rPr lang="en-US" sz="2600" dirty="0" smtClean="0">
                <a:latin typeface="Arial" charset="0"/>
              </a:rPr>
              <a:t>by comparing the price with the value of the marginal product </a:t>
            </a:r>
            <a:br>
              <a:rPr lang="en-US" sz="2600" dirty="0" smtClean="0">
                <a:latin typeface="Arial" charset="0"/>
              </a:rPr>
            </a:br>
            <a:r>
              <a:rPr lang="en-US" sz="2600" dirty="0" smtClean="0">
                <a:latin typeface="Arial" charset="0"/>
              </a:rPr>
              <a:t>(</a:t>
            </a:r>
            <a:r>
              <a:rPr lang="en-US" sz="2600" i="1" dirty="0" smtClean="0">
                <a:latin typeface="Arial" charset="0"/>
              </a:rPr>
              <a:t>VMP</a:t>
            </a:r>
            <a:r>
              <a:rPr lang="en-US" sz="2600" dirty="0" smtClean="0">
                <a:latin typeface="Arial" charset="0"/>
              </a:rPr>
              <a:t>) of capital.  </a:t>
            </a:r>
          </a:p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z="2600" dirty="0" smtClean="0">
                <a:latin typeface="Arial" charset="0"/>
              </a:rPr>
              <a:t>The rental price of capital adjusts to balance supply and demand for capital. </a:t>
            </a:r>
            <a:endParaRPr lang="en-US" sz="2600" i="1" dirty="0" smtClean="0">
              <a:latin typeface="Arial" charset="0"/>
            </a:endParaRPr>
          </a:p>
        </p:txBody>
      </p:sp>
      <p:grpSp>
        <p:nvGrpSpPr>
          <p:cNvPr id="70659" name="Group 4"/>
          <p:cNvGrpSpPr>
            <a:grpSpLocks/>
          </p:cNvGrpSpPr>
          <p:nvPr/>
        </p:nvGrpSpPr>
        <p:grpSpPr bwMode="auto">
          <a:xfrm>
            <a:off x="4495800" y="1539875"/>
            <a:ext cx="4044950" cy="4140200"/>
            <a:chOff x="2544" y="743"/>
            <a:chExt cx="2548" cy="2608"/>
          </a:xfrm>
        </p:grpSpPr>
        <p:grpSp>
          <p:nvGrpSpPr>
            <p:cNvPr id="70675" name="Group 5"/>
            <p:cNvGrpSpPr>
              <a:grpSpLocks/>
            </p:cNvGrpSpPr>
            <p:nvPr/>
          </p:nvGrpSpPr>
          <p:grpSpPr bwMode="auto">
            <a:xfrm>
              <a:off x="2697" y="1012"/>
              <a:ext cx="2168" cy="2191"/>
              <a:chOff x="1098" y="1361"/>
              <a:chExt cx="2116" cy="2027"/>
            </a:xfrm>
          </p:grpSpPr>
          <p:sp>
            <p:nvSpPr>
              <p:cNvPr id="70678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9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676" name="Text Box 8"/>
            <p:cNvSpPr txBox="1">
              <a:spLocks noChangeArrowheads="1"/>
            </p:cNvSpPr>
            <p:nvPr/>
          </p:nvSpPr>
          <p:spPr bwMode="auto">
            <a:xfrm>
              <a:off x="2544" y="74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70677" name="Text Box 9"/>
            <p:cNvSpPr txBox="1">
              <a:spLocks noChangeArrowheads="1"/>
            </p:cNvSpPr>
            <p:nvPr/>
          </p:nvSpPr>
          <p:spPr bwMode="auto">
            <a:xfrm>
              <a:off x="4802" y="3063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283200" y="2414588"/>
            <a:ext cx="3502025" cy="2725737"/>
            <a:chOff x="3355" y="1476"/>
            <a:chExt cx="2206" cy="1717"/>
          </a:xfrm>
        </p:grpSpPr>
        <p:sp>
          <p:nvSpPr>
            <p:cNvPr id="70673" name="Line 11"/>
            <p:cNvSpPr>
              <a:spLocks noChangeShapeType="1"/>
            </p:cNvSpPr>
            <p:nvPr/>
          </p:nvSpPr>
          <p:spPr bwMode="auto">
            <a:xfrm>
              <a:off x="3355" y="1476"/>
              <a:ext cx="1328" cy="1473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4" name="Text Box 12"/>
            <p:cNvSpPr txBox="1">
              <a:spLocks noChangeArrowheads="1"/>
            </p:cNvSpPr>
            <p:nvPr/>
          </p:nvSpPr>
          <p:spPr bwMode="auto">
            <a:xfrm>
              <a:off x="4639" y="2905"/>
              <a:ext cx="9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D = VMP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303838" y="2030413"/>
            <a:ext cx="2201862" cy="2901950"/>
            <a:chOff x="3501" y="1206"/>
            <a:chExt cx="1118" cy="1828"/>
          </a:xfrm>
        </p:grpSpPr>
        <p:sp>
          <p:nvSpPr>
            <p:cNvPr id="70671" name="Line 14"/>
            <p:cNvSpPr>
              <a:spLocks noChangeShapeType="1"/>
            </p:cNvSpPr>
            <p:nvPr/>
          </p:nvSpPr>
          <p:spPr bwMode="auto">
            <a:xfrm flipV="1">
              <a:off x="3501" y="1460"/>
              <a:ext cx="949" cy="1574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2" name="Text Box 15"/>
            <p:cNvSpPr txBox="1">
              <a:spLocks noChangeArrowheads="1"/>
            </p:cNvSpPr>
            <p:nvPr/>
          </p:nvSpPr>
          <p:spPr bwMode="auto">
            <a:xfrm>
              <a:off x="4375" y="120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ea typeface="Arial" charset="0"/>
                  <a:cs typeface="Arial" charset="0"/>
                </a:rPr>
                <a:t>S</a:t>
              </a:r>
              <a:endParaRPr lang="en-US" sz="2400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191000" y="3376613"/>
            <a:ext cx="2371725" cy="2493962"/>
            <a:chOff x="2352" y="1900"/>
            <a:chExt cx="1494" cy="1571"/>
          </a:xfrm>
        </p:grpSpPr>
        <p:grpSp>
          <p:nvGrpSpPr>
            <p:cNvPr id="70665" name="Group 17"/>
            <p:cNvGrpSpPr>
              <a:grpSpLocks/>
            </p:cNvGrpSpPr>
            <p:nvPr/>
          </p:nvGrpSpPr>
          <p:grpSpPr bwMode="auto">
            <a:xfrm>
              <a:off x="2701" y="2016"/>
              <a:ext cx="991" cy="1188"/>
              <a:chOff x="2757" y="2018"/>
              <a:chExt cx="826" cy="1117"/>
            </a:xfrm>
          </p:grpSpPr>
          <p:sp>
            <p:nvSpPr>
              <p:cNvPr id="70669" name="Line 18"/>
              <p:cNvSpPr>
                <a:spLocks noChangeShapeType="1"/>
              </p:cNvSpPr>
              <p:nvPr/>
            </p:nvSpPr>
            <p:spPr bwMode="auto">
              <a:xfrm>
                <a:off x="2757" y="2020"/>
                <a:ext cx="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0" name="Line 19"/>
              <p:cNvSpPr>
                <a:spLocks noChangeShapeType="1"/>
              </p:cNvSpPr>
              <p:nvPr/>
            </p:nvSpPr>
            <p:spPr bwMode="auto">
              <a:xfrm>
                <a:off x="3583" y="2018"/>
                <a:ext cx="0" cy="1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666" name="Text Box 20"/>
            <p:cNvSpPr txBox="1">
              <a:spLocks noChangeArrowheads="1"/>
            </p:cNvSpPr>
            <p:nvPr/>
          </p:nvSpPr>
          <p:spPr bwMode="auto">
            <a:xfrm>
              <a:off x="2352" y="1900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  <a:endParaRPr lang="en-US" sz="2400" b="1" baseline="-25000">
                <a:ea typeface="Arial" charset="0"/>
                <a:cs typeface="Arial" charset="0"/>
              </a:endParaRPr>
            </a:p>
          </p:txBody>
        </p:sp>
        <p:sp>
          <p:nvSpPr>
            <p:cNvPr id="70667" name="Oval 21"/>
            <p:cNvSpPr>
              <a:spLocks noChangeAspect="1" noChangeArrowheads="1"/>
            </p:cNvSpPr>
            <p:nvPr/>
          </p:nvSpPr>
          <p:spPr bwMode="auto">
            <a:xfrm>
              <a:off x="3648" y="1983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70668" name="Text Box 22"/>
            <p:cNvSpPr txBox="1">
              <a:spLocks noChangeArrowheads="1"/>
            </p:cNvSpPr>
            <p:nvPr/>
          </p:nvSpPr>
          <p:spPr bwMode="auto">
            <a:xfrm>
              <a:off x="3538" y="3241"/>
              <a:ext cx="3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ea typeface="Arial" charset="0"/>
                  <a:cs typeface="Arial" charset="0"/>
                </a:rPr>
                <a:t>Q</a:t>
              </a:r>
              <a:endParaRPr lang="en-US" sz="2400" b="1" baseline="-25000">
                <a:ea typeface="Arial" charset="0"/>
                <a:cs typeface="Arial" charset="0"/>
              </a:endParaRPr>
            </a:p>
          </p:txBody>
        </p:sp>
      </p:grpSp>
      <p:sp>
        <p:nvSpPr>
          <p:cNvPr id="185367" name="Text Box 23"/>
          <p:cNvSpPr txBox="1">
            <a:spLocks noChangeArrowheads="1"/>
          </p:cNvSpPr>
          <p:nvPr/>
        </p:nvSpPr>
        <p:spPr bwMode="auto">
          <a:xfrm>
            <a:off x="5353050" y="1084263"/>
            <a:ext cx="2274888" cy="8540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500">
                <a:latin typeface="+mn-lt"/>
                <a:ea typeface="+mn-ea"/>
                <a:cs typeface="Arial" charset="0"/>
              </a:rPr>
              <a:t>The market </a:t>
            </a:r>
            <a:br>
              <a:rPr lang="en-US" sz="2500">
                <a:latin typeface="+mn-lt"/>
                <a:ea typeface="+mn-ea"/>
                <a:cs typeface="Arial" charset="0"/>
              </a:rPr>
            </a:br>
            <a:r>
              <a:rPr lang="en-US" sz="2500">
                <a:latin typeface="+mn-lt"/>
                <a:ea typeface="+mn-ea"/>
                <a:cs typeface="Arial" charset="0"/>
              </a:rPr>
              <a:t>for capital</a:t>
            </a:r>
          </a:p>
        </p:txBody>
      </p:sp>
      <p:sp>
        <p:nvSpPr>
          <p:cNvPr id="7066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12138" y="325438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uiExpand="1" build="p" bldLvl="5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Rental and Purchase Prices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Buying a unit of capital or land yields a stream of rental income.  </a:t>
            </a:r>
          </a:p>
          <a:p>
            <a:r>
              <a:rPr lang="en-US" dirty="0" smtClean="0">
                <a:latin typeface="Arial" charset="0"/>
              </a:rPr>
              <a:t>The rental income in any period equals the value of the marginal product (</a:t>
            </a:r>
            <a:r>
              <a:rPr lang="en-US" i="1" dirty="0" smtClean="0">
                <a:latin typeface="Arial" charset="0"/>
              </a:rPr>
              <a:t>VMP</a:t>
            </a:r>
            <a:r>
              <a:rPr lang="en-US" dirty="0" smtClean="0">
                <a:latin typeface="Arial" charset="0"/>
              </a:rPr>
              <a:t>).  </a:t>
            </a:r>
          </a:p>
          <a:p>
            <a:r>
              <a:rPr lang="en-US" dirty="0" smtClean="0">
                <a:latin typeface="Arial" charset="0"/>
              </a:rPr>
              <a:t>Hence, the equilibrium purchase price of a factor depends on both the current </a:t>
            </a:r>
            <a:r>
              <a:rPr lang="en-US" i="1" dirty="0" smtClean="0">
                <a:latin typeface="Arial" charset="0"/>
              </a:rPr>
              <a:t>VMP</a:t>
            </a:r>
            <a:r>
              <a:rPr lang="en-US" dirty="0" smtClean="0">
                <a:latin typeface="Arial" charset="0"/>
              </a:rPr>
              <a:t> and the </a:t>
            </a:r>
            <a:r>
              <a:rPr lang="en-US" i="1" dirty="0" smtClean="0">
                <a:latin typeface="Arial" charset="0"/>
              </a:rPr>
              <a:t>VMP</a:t>
            </a:r>
            <a:r>
              <a:rPr lang="en-US" dirty="0" smtClean="0">
                <a:latin typeface="Arial" charset="0"/>
              </a:rPr>
              <a:t> expected to prevail in future periods.  </a:t>
            </a:r>
          </a:p>
        </p:txBody>
      </p:sp>
      <p:sp>
        <p:nvSpPr>
          <p:cNvPr id="7270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bldLvl="4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Linkages Among the Factors of Production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In most cases, factors of production are used together in a way that makes each factor’s productivity dependent on the quantities of the other factors.  </a:t>
            </a:r>
          </a:p>
          <a:p>
            <a:r>
              <a:rPr lang="en-US" dirty="0" smtClean="0">
                <a:latin typeface="Arial" charset="0"/>
              </a:rPr>
              <a:t>For example an increase in the quantity of capital results in:</a:t>
            </a:r>
          </a:p>
          <a:p>
            <a:pPr lvl="1"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A fall in the marginal product and rental price of capital.</a:t>
            </a:r>
          </a:p>
          <a:p>
            <a:pPr lvl="1"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Having more capital makes workers more productive, </a:t>
            </a:r>
            <a:r>
              <a:rPr lang="en-US" i="1" dirty="0" smtClean="0">
                <a:latin typeface="Arial" charset="0"/>
              </a:rPr>
              <a:t>MPL</a:t>
            </a:r>
            <a:r>
              <a:rPr lang="en-US" dirty="0" smtClean="0">
                <a:latin typeface="Arial" charset="0"/>
              </a:rPr>
              <a:t> and </a:t>
            </a:r>
            <a:r>
              <a:rPr lang="en-US" i="1" dirty="0" smtClean="0">
                <a:latin typeface="Arial" charset="0"/>
              </a:rPr>
              <a:t>W</a:t>
            </a:r>
            <a:r>
              <a:rPr lang="en-US" dirty="0" smtClean="0">
                <a:latin typeface="Arial" charset="0"/>
              </a:rPr>
              <a:t> rise.  </a:t>
            </a:r>
          </a:p>
        </p:txBody>
      </p:sp>
      <p:sp>
        <p:nvSpPr>
          <p:cNvPr id="7475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CONCLUSION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458200" cy="49911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The theory in this chapter is called the </a:t>
            </a:r>
            <a:r>
              <a:rPr lang="en-US" b="1" dirty="0" smtClean="0">
                <a:solidFill>
                  <a:srgbClr val="800080"/>
                </a:solidFill>
                <a:ea typeface="+mn-ea"/>
                <a:cs typeface="Arial" pitchFamily="34" charset="0"/>
              </a:rPr>
              <a:t>neoclassical theory of income distribution</a:t>
            </a:r>
            <a:r>
              <a:rPr lang="en-US" dirty="0" smtClean="0">
                <a:ea typeface="+mn-ea"/>
                <a:cs typeface="Arial" pitchFamily="34" charset="0"/>
              </a:rPr>
              <a:t>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It states that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factor prices determined by supply and demand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each factor is paid the value of its marginal product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Most economists use this theory as a starting point for understanding the distribution of income.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The next two chapters further explore income distribution and related issues.  </a:t>
            </a:r>
          </a:p>
        </p:txBody>
      </p:sp>
      <p:sp>
        <p:nvSpPr>
          <p:cNvPr id="7680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4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fontAlgn="auto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7885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economy’s income distribution is determined in the markets for the factors of production.  The three most important factors of production are labor, land, and capital. </a:t>
            </a:r>
          </a:p>
          <a:p>
            <a:pPr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A firm’s demand for a factor is derived from its supply of output.  </a:t>
            </a:r>
          </a:p>
          <a:p>
            <a:pPr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Competitive firms maximize profit by hiring each factor up to the point where the value of its marginal product equals its rental price.</a:t>
            </a:r>
          </a:p>
        </p:txBody>
      </p:sp>
      <p:sp>
        <p:nvSpPr>
          <p:cNvPr id="78853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fontAlgn="auto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8090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ClrTx/>
              <a:buSzPct val="120000"/>
              <a:buFont typeface="Arial" charset="0"/>
              <a:buChar char="•"/>
            </a:pPr>
            <a:r>
              <a:rPr lang="en-US" sz="2700" smtClean="0">
                <a:latin typeface="Arial" charset="0"/>
                <a:cs typeface="ＭＳ Ｐゴシック" charset="-128"/>
              </a:rPr>
              <a:t>The supply of labor arises from the trade-off between work and leisure, and yields an upward-sloping labor supply curve.  </a:t>
            </a:r>
          </a:p>
          <a:p>
            <a:pPr>
              <a:buClrTx/>
              <a:buSzPct val="120000"/>
              <a:buFont typeface="Arial" charset="0"/>
              <a:buChar char="•"/>
            </a:pPr>
            <a:r>
              <a:rPr lang="en-US" sz="2700" smtClean="0">
                <a:latin typeface="Arial" charset="0"/>
                <a:cs typeface="ＭＳ Ｐゴシック" charset="-128"/>
              </a:rPr>
              <a:t>The price paid to each factor adjusts to balance supply and demand for that factor.  In equilibrium, each factor is compensated according to its marginal contribution to production. </a:t>
            </a:r>
          </a:p>
          <a:p>
            <a:pPr>
              <a:buClrTx/>
              <a:buSzPct val="120000"/>
              <a:buFont typeface="Arial" charset="0"/>
              <a:buChar char="•"/>
            </a:pPr>
            <a:r>
              <a:rPr lang="en-US" sz="2700" smtClean="0">
                <a:latin typeface="Arial" charset="0"/>
                <a:cs typeface="ＭＳ Ｐゴシック" charset="-128"/>
              </a:rPr>
              <a:t>Factors of production are used together.  A change in the quantity of one factor affects the marginal products and equilibrium earnings of all factors.</a:t>
            </a:r>
          </a:p>
        </p:txBody>
      </p:sp>
      <p:sp>
        <p:nvSpPr>
          <p:cNvPr id="80901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Derived Demand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Markets for the factors of production are like markets for goods &amp; services, except:</a:t>
            </a:r>
            <a:endParaRPr lang="en-US" b="1" dirty="0" smtClean="0">
              <a:solidFill>
                <a:srgbClr val="800080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Demand for a factor of production is a </a:t>
            </a:r>
            <a:br>
              <a:rPr lang="en-US" dirty="0" smtClean="0">
                <a:latin typeface="Arial" charset="0"/>
              </a:rPr>
            </a:br>
            <a:r>
              <a:rPr lang="en-US" b="1" dirty="0" smtClean="0">
                <a:solidFill>
                  <a:srgbClr val="800080"/>
                </a:solidFill>
                <a:latin typeface="Arial" charset="0"/>
              </a:rPr>
              <a:t>derived demand</a:t>
            </a:r>
            <a:r>
              <a:rPr lang="en-US" dirty="0" smtClean="0">
                <a:latin typeface="Arial" charset="0"/>
              </a:rPr>
              <a:t>—derived from a firm’s decision to supply a good in another market. </a:t>
            </a:r>
          </a:p>
        </p:txBody>
      </p:sp>
      <p:sp>
        <p:nvSpPr>
          <p:cNvPr id="1331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Two Assumptions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3550" indent="-463550">
              <a:buFont typeface="Wingdings" charset="2"/>
              <a:buNone/>
            </a:pPr>
            <a:r>
              <a:rPr lang="en-US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1.</a:t>
            </a:r>
            <a:r>
              <a:rPr lang="en-US" sz="2600" b="1" dirty="0" smtClean="0">
                <a:solidFill>
                  <a:srgbClr val="339966"/>
                </a:solidFill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We assume all markets are competitive.</a:t>
            </a:r>
          </a:p>
          <a:p>
            <a:pPr marL="463550" indent="-463550">
              <a:spcBef>
                <a:spcPct val="30000"/>
              </a:spcBef>
              <a:buFont typeface="Wingdings" charset="2"/>
              <a:buNone/>
            </a:pPr>
            <a:r>
              <a:rPr lang="en-US" dirty="0" smtClean="0">
                <a:latin typeface="Arial" charset="0"/>
              </a:rPr>
              <a:t>	The typical firm is a price taker:</a:t>
            </a:r>
          </a:p>
          <a:p>
            <a:pPr marL="863600" lvl="1"/>
            <a:r>
              <a:rPr lang="en-US" dirty="0" smtClean="0">
                <a:latin typeface="Arial" charset="0"/>
              </a:rPr>
              <a:t>in the market for the product it produces</a:t>
            </a:r>
          </a:p>
          <a:p>
            <a:pPr marL="863600" lvl="1"/>
            <a:r>
              <a:rPr lang="en-US" dirty="0" smtClean="0">
                <a:latin typeface="Arial" charset="0"/>
              </a:rPr>
              <a:t>in the labor market.</a:t>
            </a:r>
          </a:p>
          <a:p>
            <a:pPr marL="514350" indent="-514350">
              <a:spcBef>
                <a:spcPct val="60000"/>
              </a:spcBef>
              <a:buFont typeface="Wingdings" charset="2"/>
              <a:buAutoNum type="arabicPeriod" startAt="2"/>
            </a:pPr>
            <a:r>
              <a:rPr lang="en-US" dirty="0" smtClean="0">
                <a:latin typeface="Arial" charset="0"/>
              </a:rPr>
              <a:t>We assume that firms care only about maximizing profits.  </a:t>
            </a:r>
          </a:p>
          <a:p>
            <a:pPr marL="863600" lvl="1"/>
            <a:r>
              <a:rPr lang="en-US" dirty="0" smtClean="0">
                <a:latin typeface="Arial" charset="0"/>
              </a:rPr>
              <a:t>Each firm’s supply of output and demand for inputs are derived from this goal. </a:t>
            </a:r>
          </a:p>
        </p:txBody>
      </p:sp>
      <p:sp>
        <p:nvSpPr>
          <p:cNvPr id="1536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uiExpand="1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Our Example:  Farmer Jamal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Farmer Jamal sells wheat in a perfectly competitive market.  </a:t>
            </a:r>
          </a:p>
          <a:p>
            <a:r>
              <a:rPr lang="en-US" dirty="0" smtClean="0">
                <a:latin typeface="Arial" charset="0"/>
              </a:rPr>
              <a:t>He hires workers in a perfectly competitive labor market.  </a:t>
            </a:r>
          </a:p>
          <a:p>
            <a:r>
              <a:rPr lang="en-US" dirty="0" smtClean="0">
                <a:latin typeface="Arial" charset="0"/>
              </a:rPr>
              <a:t>When deciding how many workers to hire, farmer Jamal maximizes profits by thinking at the margin:</a:t>
            </a:r>
          </a:p>
          <a:p>
            <a:pPr lvl="1"/>
            <a:r>
              <a:rPr lang="en-US" dirty="0" smtClean="0">
                <a:latin typeface="Arial" charset="0"/>
              </a:rPr>
              <a:t>If the benefit from hiring another worker exceeds the cost, Jamal will hire that worker.</a:t>
            </a:r>
          </a:p>
        </p:txBody>
      </p:sp>
      <p:sp>
        <p:nvSpPr>
          <p:cNvPr id="1741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Our Example:  Farmer Jamal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Cost of hiring another worker: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	The wage – the price of labor </a:t>
            </a:r>
          </a:p>
          <a:p>
            <a:r>
              <a:rPr lang="en-US" dirty="0" smtClean="0">
                <a:latin typeface="Arial" charset="0"/>
              </a:rPr>
              <a:t>Benefit of hiring another worker: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	Jamal can produce more wheat to sell,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	increasing his revenue.</a:t>
            </a:r>
          </a:p>
          <a:p>
            <a:r>
              <a:rPr lang="en-US" dirty="0" smtClean="0">
                <a:latin typeface="Arial" charset="0"/>
              </a:rPr>
              <a:t>The size of this benefit depends on Jamal’s </a:t>
            </a:r>
            <a:r>
              <a:rPr lang="en-US" b="1" dirty="0" smtClean="0">
                <a:solidFill>
                  <a:srgbClr val="CC0000"/>
                </a:solidFill>
                <a:latin typeface="Arial" charset="0"/>
              </a:rPr>
              <a:t>production function</a:t>
            </a:r>
            <a:r>
              <a:rPr lang="en-US" dirty="0" smtClean="0">
                <a:latin typeface="Arial" charset="0"/>
              </a:rPr>
              <a:t>:  This is the relationship between the quantity of inputs used to make a good and the quantity of output of that good.</a:t>
            </a:r>
          </a:p>
        </p:txBody>
      </p:sp>
      <p:sp>
        <p:nvSpPr>
          <p:cNvPr id="1945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2"/>
          <p:cNvGrpSpPr>
            <a:grpSpLocks noChangeAspect="1"/>
          </p:cNvGrpSpPr>
          <p:nvPr/>
        </p:nvGrpSpPr>
        <p:grpSpPr bwMode="auto">
          <a:xfrm>
            <a:off x="3968750" y="798513"/>
            <a:ext cx="4900613" cy="5722937"/>
            <a:chOff x="2500" y="503"/>
            <a:chExt cx="3087" cy="3605"/>
          </a:xfrm>
        </p:grpSpPr>
        <p:sp>
          <p:nvSpPr>
            <p:cNvPr id="21582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00" y="503"/>
              <a:ext cx="3087" cy="3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3" name="Rectangle 4"/>
            <p:cNvSpPr>
              <a:spLocks noChangeArrowheads="1"/>
            </p:cNvSpPr>
            <p:nvPr/>
          </p:nvSpPr>
          <p:spPr bwMode="auto">
            <a:xfrm>
              <a:off x="3364" y="731"/>
              <a:ext cx="1995" cy="26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584" name="Line 5"/>
            <p:cNvSpPr>
              <a:spLocks noChangeShapeType="1"/>
            </p:cNvSpPr>
            <p:nvPr/>
          </p:nvSpPr>
          <p:spPr bwMode="auto">
            <a:xfrm>
              <a:off x="3364" y="731"/>
              <a:ext cx="1" cy="267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5" name="Line 6"/>
            <p:cNvSpPr>
              <a:spLocks noChangeShapeType="1"/>
            </p:cNvSpPr>
            <p:nvPr/>
          </p:nvSpPr>
          <p:spPr bwMode="auto">
            <a:xfrm>
              <a:off x="3317" y="3401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6" name="Line 7"/>
            <p:cNvSpPr>
              <a:spLocks noChangeShapeType="1"/>
            </p:cNvSpPr>
            <p:nvPr/>
          </p:nvSpPr>
          <p:spPr bwMode="auto">
            <a:xfrm>
              <a:off x="3317" y="2993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7" name="Line 8"/>
            <p:cNvSpPr>
              <a:spLocks noChangeShapeType="1"/>
            </p:cNvSpPr>
            <p:nvPr/>
          </p:nvSpPr>
          <p:spPr bwMode="auto">
            <a:xfrm>
              <a:off x="3317" y="2592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8" name="Line 9"/>
            <p:cNvSpPr>
              <a:spLocks noChangeShapeType="1"/>
            </p:cNvSpPr>
            <p:nvPr/>
          </p:nvSpPr>
          <p:spPr bwMode="auto">
            <a:xfrm>
              <a:off x="3317" y="2184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9" name="Line 10"/>
            <p:cNvSpPr>
              <a:spLocks noChangeShapeType="1"/>
            </p:cNvSpPr>
            <p:nvPr/>
          </p:nvSpPr>
          <p:spPr bwMode="auto">
            <a:xfrm>
              <a:off x="3317" y="1783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0" name="Line 11"/>
            <p:cNvSpPr>
              <a:spLocks noChangeShapeType="1"/>
            </p:cNvSpPr>
            <p:nvPr/>
          </p:nvSpPr>
          <p:spPr bwMode="auto">
            <a:xfrm>
              <a:off x="3317" y="1375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1" name="Line 12"/>
            <p:cNvSpPr>
              <a:spLocks noChangeShapeType="1"/>
            </p:cNvSpPr>
            <p:nvPr/>
          </p:nvSpPr>
          <p:spPr bwMode="auto">
            <a:xfrm>
              <a:off x="3317" y="974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2" name="Line 13"/>
            <p:cNvSpPr>
              <a:spLocks noChangeShapeType="1"/>
            </p:cNvSpPr>
            <p:nvPr/>
          </p:nvSpPr>
          <p:spPr bwMode="auto">
            <a:xfrm>
              <a:off x="3364" y="3401"/>
              <a:ext cx="199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3" name="Line 14"/>
            <p:cNvSpPr>
              <a:spLocks noChangeShapeType="1"/>
            </p:cNvSpPr>
            <p:nvPr/>
          </p:nvSpPr>
          <p:spPr bwMode="auto">
            <a:xfrm flipV="1">
              <a:off x="3364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4" name="Line 15"/>
            <p:cNvSpPr>
              <a:spLocks noChangeShapeType="1"/>
            </p:cNvSpPr>
            <p:nvPr/>
          </p:nvSpPr>
          <p:spPr bwMode="auto">
            <a:xfrm flipV="1">
              <a:off x="3725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5" name="Line 16"/>
            <p:cNvSpPr>
              <a:spLocks noChangeShapeType="1"/>
            </p:cNvSpPr>
            <p:nvPr/>
          </p:nvSpPr>
          <p:spPr bwMode="auto">
            <a:xfrm flipV="1">
              <a:off x="4087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" name="Line 17"/>
            <p:cNvSpPr>
              <a:spLocks noChangeShapeType="1"/>
            </p:cNvSpPr>
            <p:nvPr/>
          </p:nvSpPr>
          <p:spPr bwMode="auto">
            <a:xfrm flipV="1">
              <a:off x="4456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7" name="Line 18"/>
            <p:cNvSpPr>
              <a:spLocks noChangeShapeType="1"/>
            </p:cNvSpPr>
            <p:nvPr/>
          </p:nvSpPr>
          <p:spPr bwMode="auto">
            <a:xfrm flipV="1">
              <a:off x="4817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8" name="Line 19"/>
            <p:cNvSpPr>
              <a:spLocks noChangeShapeType="1"/>
            </p:cNvSpPr>
            <p:nvPr/>
          </p:nvSpPr>
          <p:spPr bwMode="auto">
            <a:xfrm flipV="1">
              <a:off x="5178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9" name="Rectangle 20"/>
            <p:cNvSpPr>
              <a:spLocks noChangeArrowheads="1"/>
            </p:cNvSpPr>
            <p:nvPr/>
          </p:nvSpPr>
          <p:spPr bwMode="auto">
            <a:xfrm>
              <a:off x="3168" y="3323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0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0" name="Rectangle 21"/>
            <p:cNvSpPr>
              <a:spLocks noChangeArrowheads="1"/>
            </p:cNvSpPr>
            <p:nvPr/>
          </p:nvSpPr>
          <p:spPr bwMode="auto">
            <a:xfrm>
              <a:off x="3011" y="2914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500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1" name="Rectangle 22"/>
            <p:cNvSpPr>
              <a:spLocks noChangeArrowheads="1"/>
            </p:cNvSpPr>
            <p:nvPr/>
          </p:nvSpPr>
          <p:spPr bwMode="auto">
            <a:xfrm>
              <a:off x="2893" y="2514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1,000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2" name="Rectangle 23"/>
            <p:cNvSpPr>
              <a:spLocks noChangeArrowheads="1"/>
            </p:cNvSpPr>
            <p:nvPr/>
          </p:nvSpPr>
          <p:spPr bwMode="auto">
            <a:xfrm>
              <a:off x="2893" y="2105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1,500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3" name="Rectangle 24"/>
            <p:cNvSpPr>
              <a:spLocks noChangeArrowheads="1"/>
            </p:cNvSpPr>
            <p:nvPr/>
          </p:nvSpPr>
          <p:spPr bwMode="auto">
            <a:xfrm>
              <a:off x="2893" y="1705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2,000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4" name="Rectangle 25"/>
            <p:cNvSpPr>
              <a:spLocks noChangeArrowheads="1"/>
            </p:cNvSpPr>
            <p:nvPr/>
          </p:nvSpPr>
          <p:spPr bwMode="auto">
            <a:xfrm>
              <a:off x="2893" y="1296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2,500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5" name="Rectangle 26"/>
            <p:cNvSpPr>
              <a:spLocks noChangeArrowheads="1"/>
            </p:cNvSpPr>
            <p:nvPr/>
          </p:nvSpPr>
          <p:spPr bwMode="auto">
            <a:xfrm>
              <a:off x="2893" y="896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3,000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6" name="Rectangle 27"/>
            <p:cNvSpPr>
              <a:spLocks noChangeArrowheads="1"/>
            </p:cNvSpPr>
            <p:nvPr/>
          </p:nvSpPr>
          <p:spPr bwMode="auto">
            <a:xfrm>
              <a:off x="3325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0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7" name="Rectangle 28"/>
            <p:cNvSpPr>
              <a:spLocks noChangeArrowheads="1"/>
            </p:cNvSpPr>
            <p:nvPr/>
          </p:nvSpPr>
          <p:spPr bwMode="auto">
            <a:xfrm>
              <a:off x="3686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1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8" name="Rectangle 29"/>
            <p:cNvSpPr>
              <a:spLocks noChangeArrowheads="1"/>
            </p:cNvSpPr>
            <p:nvPr/>
          </p:nvSpPr>
          <p:spPr bwMode="auto">
            <a:xfrm>
              <a:off x="4047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2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09" name="Rectangle 30"/>
            <p:cNvSpPr>
              <a:spLocks noChangeArrowheads="1"/>
            </p:cNvSpPr>
            <p:nvPr/>
          </p:nvSpPr>
          <p:spPr bwMode="auto">
            <a:xfrm>
              <a:off x="4417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3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10" name="Rectangle 31"/>
            <p:cNvSpPr>
              <a:spLocks noChangeArrowheads="1"/>
            </p:cNvSpPr>
            <p:nvPr/>
          </p:nvSpPr>
          <p:spPr bwMode="auto">
            <a:xfrm>
              <a:off x="4778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4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11" name="Rectangle 32"/>
            <p:cNvSpPr>
              <a:spLocks noChangeArrowheads="1"/>
            </p:cNvSpPr>
            <p:nvPr/>
          </p:nvSpPr>
          <p:spPr bwMode="auto">
            <a:xfrm>
              <a:off x="5139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a typeface="Arial" charset="0"/>
                  <a:cs typeface="Arial" charset="0"/>
                </a:rPr>
                <a:t>5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12" name="Rectangle 33"/>
            <p:cNvSpPr>
              <a:spLocks noChangeArrowheads="1"/>
            </p:cNvSpPr>
            <p:nvPr/>
          </p:nvSpPr>
          <p:spPr bwMode="auto">
            <a:xfrm>
              <a:off x="3835" y="3778"/>
              <a:ext cx="105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ea typeface="Arial" charset="0"/>
                  <a:cs typeface="Arial" charset="0"/>
                </a:rPr>
                <a:t>No. of workers</a:t>
              </a:r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1613" name="Rectangle 34"/>
            <p:cNvSpPr>
              <a:spLocks noChangeArrowheads="1"/>
            </p:cNvSpPr>
            <p:nvPr/>
          </p:nvSpPr>
          <p:spPr bwMode="auto">
            <a:xfrm rot="-5400000">
              <a:off x="1729" y="2221"/>
              <a:ext cx="186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b="1">
                  <a:solidFill>
                    <a:srgbClr val="000000"/>
                  </a:solidFill>
                  <a:ea typeface="Arial" charset="0"/>
                  <a:cs typeface="Arial" charset="0"/>
                </a:rPr>
                <a:t>             Quantity of output</a:t>
              </a:r>
              <a:endParaRPr lang="en-US">
                <a:ea typeface="Arial" charset="0"/>
                <a:cs typeface="Arial" charset="0"/>
              </a:endParaRPr>
            </a:p>
          </p:txBody>
        </p:sp>
      </p:grpSp>
      <p:sp>
        <p:nvSpPr>
          <p:cNvPr id="11269" name="Rectangle 3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9144000" cy="579438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Farmer Jamal’s Production Function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33375" y="5646738"/>
            <a:ext cx="2349500" cy="581025"/>
            <a:chOff x="210" y="3557"/>
            <a:chExt cx="1480" cy="366"/>
          </a:xfrm>
        </p:grpSpPr>
        <p:sp>
          <p:nvSpPr>
            <p:cNvPr id="21580" name="Rectangle 37"/>
            <p:cNvSpPr>
              <a:spLocks noChangeArrowheads="1"/>
            </p:cNvSpPr>
            <p:nvPr/>
          </p:nvSpPr>
          <p:spPr bwMode="auto">
            <a:xfrm>
              <a:off x="958" y="3557"/>
              <a:ext cx="7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3000</a:t>
              </a:r>
            </a:p>
          </p:txBody>
        </p:sp>
        <p:sp>
          <p:nvSpPr>
            <p:cNvPr id="21581" name="Rectangle 38"/>
            <p:cNvSpPr>
              <a:spLocks noChangeArrowheads="1"/>
            </p:cNvSpPr>
            <p:nvPr/>
          </p:nvSpPr>
          <p:spPr bwMode="auto">
            <a:xfrm>
              <a:off x="210" y="3557"/>
              <a:ext cx="7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5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33375" y="5065713"/>
            <a:ext cx="2349500" cy="581025"/>
            <a:chOff x="210" y="3191"/>
            <a:chExt cx="1480" cy="366"/>
          </a:xfrm>
        </p:grpSpPr>
        <p:sp>
          <p:nvSpPr>
            <p:cNvPr id="21578" name="Rectangle 40"/>
            <p:cNvSpPr>
              <a:spLocks noChangeArrowheads="1"/>
            </p:cNvSpPr>
            <p:nvPr/>
          </p:nvSpPr>
          <p:spPr bwMode="auto">
            <a:xfrm>
              <a:off x="958" y="3191"/>
              <a:ext cx="7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2800</a:t>
              </a:r>
            </a:p>
          </p:txBody>
        </p:sp>
        <p:sp>
          <p:nvSpPr>
            <p:cNvPr id="21579" name="Rectangle 41"/>
            <p:cNvSpPr>
              <a:spLocks noChangeArrowheads="1"/>
            </p:cNvSpPr>
            <p:nvPr/>
          </p:nvSpPr>
          <p:spPr bwMode="auto">
            <a:xfrm>
              <a:off x="210" y="3191"/>
              <a:ext cx="7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4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33375" y="4425950"/>
            <a:ext cx="2349500" cy="639763"/>
            <a:chOff x="210" y="2788"/>
            <a:chExt cx="1480" cy="403"/>
          </a:xfrm>
        </p:grpSpPr>
        <p:sp>
          <p:nvSpPr>
            <p:cNvPr id="21576" name="Rectangle 43"/>
            <p:cNvSpPr>
              <a:spLocks noChangeArrowheads="1"/>
            </p:cNvSpPr>
            <p:nvPr/>
          </p:nvSpPr>
          <p:spPr bwMode="auto">
            <a:xfrm>
              <a:off x="958" y="2788"/>
              <a:ext cx="7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2400</a:t>
              </a:r>
            </a:p>
          </p:txBody>
        </p:sp>
        <p:sp>
          <p:nvSpPr>
            <p:cNvPr id="21577" name="Rectangle 44"/>
            <p:cNvSpPr>
              <a:spLocks noChangeArrowheads="1"/>
            </p:cNvSpPr>
            <p:nvPr/>
          </p:nvSpPr>
          <p:spPr bwMode="auto">
            <a:xfrm>
              <a:off x="210" y="2788"/>
              <a:ext cx="74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33375" y="3771900"/>
            <a:ext cx="2349500" cy="654050"/>
            <a:chOff x="210" y="2376"/>
            <a:chExt cx="1480" cy="412"/>
          </a:xfrm>
        </p:grpSpPr>
        <p:sp>
          <p:nvSpPr>
            <p:cNvPr id="21574" name="Rectangle 46"/>
            <p:cNvSpPr>
              <a:spLocks noChangeArrowheads="1"/>
            </p:cNvSpPr>
            <p:nvPr/>
          </p:nvSpPr>
          <p:spPr bwMode="auto">
            <a:xfrm>
              <a:off x="958" y="2376"/>
              <a:ext cx="732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1800</a:t>
              </a:r>
            </a:p>
          </p:txBody>
        </p:sp>
        <p:sp>
          <p:nvSpPr>
            <p:cNvPr id="21575" name="Rectangle 47"/>
            <p:cNvSpPr>
              <a:spLocks noChangeArrowheads="1"/>
            </p:cNvSpPr>
            <p:nvPr/>
          </p:nvSpPr>
          <p:spPr bwMode="auto">
            <a:xfrm>
              <a:off x="210" y="2376"/>
              <a:ext cx="748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33375" y="3132138"/>
            <a:ext cx="2349500" cy="639762"/>
            <a:chOff x="210" y="1973"/>
            <a:chExt cx="1480" cy="403"/>
          </a:xfrm>
        </p:grpSpPr>
        <p:sp>
          <p:nvSpPr>
            <p:cNvPr id="21572" name="Rectangle 49"/>
            <p:cNvSpPr>
              <a:spLocks noChangeArrowheads="1"/>
            </p:cNvSpPr>
            <p:nvPr/>
          </p:nvSpPr>
          <p:spPr bwMode="auto">
            <a:xfrm>
              <a:off x="958" y="1973"/>
              <a:ext cx="7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1000</a:t>
              </a:r>
            </a:p>
          </p:txBody>
        </p:sp>
        <p:sp>
          <p:nvSpPr>
            <p:cNvPr id="21573" name="Rectangle 50"/>
            <p:cNvSpPr>
              <a:spLocks noChangeArrowheads="1"/>
            </p:cNvSpPr>
            <p:nvPr/>
          </p:nvSpPr>
          <p:spPr bwMode="auto">
            <a:xfrm>
              <a:off x="210" y="1973"/>
              <a:ext cx="74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333375" y="2452688"/>
            <a:ext cx="2349500" cy="679450"/>
            <a:chOff x="210" y="1545"/>
            <a:chExt cx="1480" cy="428"/>
          </a:xfrm>
        </p:grpSpPr>
        <p:sp>
          <p:nvSpPr>
            <p:cNvPr id="21570" name="Rectangle 52"/>
            <p:cNvSpPr>
              <a:spLocks noChangeArrowheads="1"/>
            </p:cNvSpPr>
            <p:nvPr/>
          </p:nvSpPr>
          <p:spPr bwMode="auto">
            <a:xfrm>
              <a:off x="958" y="1545"/>
              <a:ext cx="732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1571" name="Rectangle 53"/>
            <p:cNvSpPr>
              <a:spLocks noChangeArrowheads="1"/>
            </p:cNvSpPr>
            <p:nvPr/>
          </p:nvSpPr>
          <p:spPr bwMode="auto">
            <a:xfrm>
              <a:off x="210" y="1545"/>
              <a:ext cx="748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0</a:t>
              </a:r>
            </a:p>
          </p:txBody>
        </p:sp>
      </p:grpSp>
      <p:sp>
        <p:nvSpPr>
          <p:cNvPr id="21513" name="Line 54"/>
          <p:cNvSpPr>
            <a:spLocks noChangeShapeType="1"/>
          </p:cNvSpPr>
          <p:nvPr/>
        </p:nvSpPr>
        <p:spPr bwMode="auto">
          <a:xfrm>
            <a:off x="333375" y="1139825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Line 55"/>
          <p:cNvSpPr>
            <a:spLocks noChangeShapeType="1"/>
          </p:cNvSpPr>
          <p:nvPr/>
        </p:nvSpPr>
        <p:spPr bwMode="auto">
          <a:xfrm>
            <a:off x="333375" y="6227763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Line 56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Line 57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Line 58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Line 59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Line 60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Line 61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Line 62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Line 63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Line 64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Line 65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Line 66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6" name="Line 67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Line 68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Line 69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Line 70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Line 71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Line 72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Line 73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533" name="Group 74"/>
          <p:cNvGrpSpPr>
            <a:grpSpLocks/>
          </p:cNvGrpSpPr>
          <p:nvPr/>
        </p:nvGrpSpPr>
        <p:grpSpPr bwMode="auto">
          <a:xfrm>
            <a:off x="333375" y="979488"/>
            <a:ext cx="2516188" cy="1485900"/>
            <a:chOff x="210" y="718"/>
            <a:chExt cx="1585" cy="835"/>
          </a:xfrm>
        </p:grpSpPr>
        <p:sp>
          <p:nvSpPr>
            <p:cNvPr id="21567" name="Rectangle 75"/>
            <p:cNvSpPr>
              <a:spLocks noChangeArrowheads="1"/>
            </p:cNvSpPr>
            <p:nvPr/>
          </p:nvSpPr>
          <p:spPr bwMode="auto">
            <a:xfrm>
              <a:off x="958" y="718"/>
              <a:ext cx="837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 b="1" i="1">
                  <a:ea typeface="Arial" charset="0"/>
                  <a:cs typeface="Arial" charset="0"/>
                </a:rPr>
                <a:t>Q</a:t>
              </a:r>
              <a:r>
                <a:rPr lang="en-US" sz="2400">
                  <a:ea typeface="Arial" charset="0"/>
                  <a:cs typeface="Arial" charset="0"/>
                </a:rPr>
                <a:t> </a:t>
              </a:r>
              <a:r>
                <a:rPr lang="en-US" sz="2200">
                  <a:ea typeface="Arial" charset="0"/>
                  <a:cs typeface="Arial" charset="0"/>
                </a:rPr>
                <a:t>(bushels </a:t>
              </a:r>
              <a:br>
                <a:rPr lang="en-US" sz="2200">
                  <a:ea typeface="Arial" charset="0"/>
                  <a:cs typeface="Arial" charset="0"/>
                </a:rPr>
              </a:br>
              <a:r>
                <a:rPr lang="en-US" sz="2200">
                  <a:ea typeface="Arial" charset="0"/>
                  <a:cs typeface="Arial" charset="0"/>
                </a:rPr>
                <a:t>of wheat per week)</a:t>
              </a:r>
            </a:p>
          </p:txBody>
        </p:sp>
        <p:sp>
          <p:nvSpPr>
            <p:cNvPr id="21568" name="Rectangle 76"/>
            <p:cNvSpPr>
              <a:spLocks noChangeArrowheads="1"/>
            </p:cNvSpPr>
            <p:nvPr/>
          </p:nvSpPr>
          <p:spPr bwMode="auto">
            <a:xfrm>
              <a:off x="210" y="718"/>
              <a:ext cx="748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 b="1" i="1">
                  <a:ea typeface="Arial" charset="0"/>
                  <a:cs typeface="Arial" charset="0"/>
                </a:rPr>
                <a:t>L</a:t>
              </a:r>
              <a:r>
                <a:rPr lang="en-US" sz="2400">
                  <a:ea typeface="Arial" charset="0"/>
                  <a:cs typeface="Arial" charset="0"/>
                </a:rPr>
                <a:t/>
              </a:r>
              <a:br>
                <a:rPr lang="en-US" sz="2400">
                  <a:ea typeface="Arial" charset="0"/>
                  <a:cs typeface="Arial" charset="0"/>
                </a:rPr>
              </a:br>
              <a:r>
                <a:rPr lang="en-US" sz="2200">
                  <a:ea typeface="Arial" charset="0"/>
                  <a:cs typeface="Arial" charset="0"/>
                </a:rPr>
                <a:t>(no. of workers)</a:t>
              </a:r>
            </a:p>
          </p:txBody>
        </p:sp>
        <p:sp>
          <p:nvSpPr>
            <p:cNvPr id="21569" name="Line 77"/>
            <p:cNvSpPr>
              <a:spLocks noChangeShapeType="1"/>
            </p:cNvSpPr>
            <p:nvPr/>
          </p:nvSpPr>
          <p:spPr bwMode="auto">
            <a:xfrm>
              <a:off x="216" y="1553"/>
              <a:ext cx="15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078" name="Oval 78"/>
          <p:cNvSpPr>
            <a:spLocks noChangeArrowheads="1"/>
          </p:cNvSpPr>
          <p:nvPr/>
        </p:nvSpPr>
        <p:spPr bwMode="auto">
          <a:xfrm>
            <a:off x="5273675" y="5318125"/>
            <a:ext cx="139700" cy="138113"/>
          </a:xfrm>
          <a:prstGeom prst="ellipse">
            <a:avLst/>
          </a:prstGeom>
          <a:solidFill>
            <a:srgbClr val="CC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grpSp>
        <p:nvGrpSpPr>
          <p:cNvPr id="10" name="Group 79"/>
          <p:cNvGrpSpPr>
            <a:grpSpLocks/>
          </p:cNvGrpSpPr>
          <p:nvPr/>
        </p:nvGrpSpPr>
        <p:grpSpPr bwMode="auto">
          <a:xfrm>
            <a:off x="5337175" y="1484313"/>
            <a:ext cx="2949575" cy="3903662"/>
            <a:chOff x="3362" y="935"/>
            <a:chExt cx="1858" cy="2459"/>
          </a:xfrm>
        </p:grpSpPr>
        <p:grpSp>
          <p:nvGrpSpPr>
            <p:cNvPr id="21563" name="Group 80"/>
            <p:cNvGrpSpPr>
              <a:grpSpLocks/>
            </p:cNvGrpSpPr>
            <p:nvPr/>
          </p:nvGrpSpPr>
          <p:grpSpPr bwMode="auto">
            <a:xfrm>
              <a:off x="3362" y="978"/>
              <a:ext cx="1816" cy="2416"/>
              <a:chOff x="357" y="2450"/>
              <a:chExt cx="795" cy="646"/>
            </a:xfrm>
          </p:grpSpPr>
          <p:sp>
            <p:nvSpPr>
              <p:cNvPr id="21565" name="Line 8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66" name="Line 8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64" name="Oval 83"/>
            <p:cNvSpPr>
              <a:spLocks noChangeArrowheads="1"/>
            </p:cNvSpPr>
            <p:nvPr/>
          </p:nvSpPr>
          <p:spPr bwMode="auto">
            <a:xfrm>
              <a:off x="5132" y="935"/>
              <a:ext cx="88" cy="87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5340350" y="1706563"/>
            <a:ext cx="2374900" cy="3690937"/>
            <a:chOff x="3364" y="1075"/>
            <a:chExt cx="1496" cy="2325"/>
          </a:xfrm>
        </p:grpSpPr>
        <p:grpSp>
          <p:nvGrpSpPr>
            <p:cNvPr id="21559" name="Group 85"/>
            <p:cNvGrpSpPr>
              <a:grpSpLocks/>
            </p:cNvGrpSpPr>
            <p:nvPr/>
          </p:nvGrpSpPr>
          <p:grpSpPr bwMode="auto">
            <a:xfrm>
              <a:off x="3364" y="1116"/>
              <a:ext cx="1454" cy="2284"/>
              <a:chOff x="357" y="2450"/>
              <a:chExt cx="795" cy="646"/>
            </a:xfrm>
          </p:grpSpPr>
          <p:sp>
            <p:nvSpPr>
              <p:cNvPr id="21561" name="Line 8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62" name="Line 8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60" name="Oval 88"/>
            <p:cNvSpPr>
              <a:spLocks noChangeArrowheads="1"/>
            </p:cNvSpPr>
            <p:nvPr/>
          </p:nvSpPr>
          <p:spPr bwMode="auto">
            <a:xfrm>
              <a:off x="4772" y="1075"/>
              <a:ext cx="88" cy="87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5335588" y="2225675"/>
            <a:ext cx="1801812" cy="3168650"/>
            <a:chOff x="3361" y="1402"/>
            <a:chExt cx="1135" cy="1996"/>
          </a:xfrm>
        </p:grpSpPr>
        <p:grpSp>
          <p:nvGrpSpPr>
            <p:cNvPr id="21555" name="Group 90"/>
            <p:cNvGrpSpPr>
              <a:grpSpLocks/>
            </p:cNvGrpSpPr>
            <p:nvPr/>
          </p:nvGrpSpPr>
          <p:grpSpPr bwMode="auto">
            <a:xfrm>
              <a:off x="3361" y="1442"/>
              <a:ext cx="1092" cy="1956"/>
              <a:chOff x="357" y="2450"/>
              <a:chExt cx="795" cy="646"/>
            </a:xfrm>
          </p:grpSpPr>
          <p:sp>
            <p:nvSpPr>
              <p:cNvPr id="21557" name="Line 9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58" name="Line 9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56" name="Oval 93"/>
            <p:cNvSpPr>
              <a:spLocks noChangeArrowheads="1"/>
            </p:cNvSpPr>
            <p:nvPr/>
          </p:nvSpPr>
          <p:spPr bwMode="auto">
            <a:xfrm>
              <a:off x="4408" y="1402"/>
              <a:ext cx="88" cy="87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5340350" y="2992438"/>
            <a:ext cx="1212850" cy="2405062"/>
            <a:chOff x="3364" y="1885"/>
            <a:chExt cx="764" cy="1515"/>
          </a:xfrm>
        </p:grpSpPr>
        <p:grpSp>
          <p:nvGrpSpPr>
            <p:cNvPr id="21551" name="Group 95"/>
            <p:cNvGrpSpPr>
              <a:grpSpLocks/>
            </p:cNvGrpSpPr>
            <p:nvPr/>
          </p:nvGrpSpPr>
          <p:grpSpPr bwMode="auto">
            <a:xfrm>
              <a:off x="3364" y="1930"/>
              <a:ext cx="721" cy="1470"/>
              <a:chOff x="357" y="2450"/>
              <a:chExt cx="795" cy="646"/>
            </a:xfrm>
          </p:grpSpPr>
          <p:sp>
            <p:nvSpPr>
              <p:cNvPr id="21553" name="Line 9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54" name="Line 9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52" name="Oval 98"/>
            <p:cNvSpPr>
              <a:spLocks noChangeArrowheads="1"/>
            </p:cNvSpPr>
            <p:nvPr/>
          </p:nvSpPr>
          <p:spPr bwMode="auto">
            <a:xfrm>
              <a:off x="4040" y="1885"/>
              <a:ext cx="88" cy="87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5334000" y="4051300"/>
            <a:ext cx="652463" cy="1339850"/>
            <a:chOff x="3360" y="2552"/>
            <a:chExt cx="411" cy="844"/>
          </a:xfrm>
        </p:grpSpPr>
        <p:grpSp>
          <p:nvGrpSpPr>
            <p:cNvPr id="21547" name="Group 100"/>
            <p:cNvGrpSpPr>
              <a:grpSpLocks/>
            </p:cNvGrpSpPr>
            <p:nvPr/>
          </p:nvGrpSpPr>
          <p:grpSpPr bwMode="auto">
            <a:xfrm>
              <a:off x="3360" y="2589"/>
              <a:ext cx="365" cy="807"/>
              <a:chOff x="357" y="2450"/>
              <a:chExt cx="795" cy="646"/>
            </a:xfrm>
          </p:grpSpPr>
          <p:sp>
            <p:nvSpPr>
              <p:cNvPr id="21549" name="Line 10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50" name="Line 10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48" name="Oval 103"/>
            <p:cNvSpPr>
              <a:spLocks noChangeArrowheads="1"/>
            </p:cNvSpPr>
            <p:nvPr/>
          </p:nvSpPr>
          <p:spPr bwMode="auto">
            <a:xfrm>
              <a:off x="3683" y="2552"/>
              <a:ext cx="88" cy="87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</p:grpSp>
      <p:grpSp>
        <p:nvGrpSpPr>
          <p:cNvPr id="20" name="Group 104"/>
          <p:cNvGrpSpPr>
            <a:grpSpLocks/>
          </p:cNvGrpSpPr>
          <p:nvPr/>
        </p:nvGrpSpPr>
        <p:grpSpPr bwMode="auto">
          <a:xfrm>
            <a:off x="5335588" y="1550988"/>
            <a:ext cx="2889250" cy="3848100"/>
            <a:chOff x="3361" y="972"/>
            <a:chExt cx="1820" cy="2424"/>
          </a:xfrm>
        </p:grpSpPr>
        <p:sp>
          <p:nvSpPr>
            <p:cNvPr id="21542" name="Line 105"/>
            <p:cNvSpPr>
              <a:spLocks noChangeShapeType="1"/>
            </p:cNvSpPr>
            <p:nvPr/>
          </p:nvSpPr>
          <p:spPr bwMode="auto">
            <a:xfrm flipV="1">
              <a:off x="3361" y="2592"/>
              <a:ext cx="362" cy="80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3" name="Line 106"/>
            <p:cNvSpPr>
              <a:spLocks noChangeShapeType="1"/>
            </p:cNvSpPr>
            <p:nvPr/>
          </p:nvSpPr>
          <p:spPr bwMode="auto">
            <a:xfrm flipV="1">
              <a:off x="3732" y="1930"/>
              <a:ext cx="345" cy="65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4" name="Line 107"/>
            <p:cNvSpPr>
              <a:spLocks noChangeShapeType="1"/>
            </p:cNvSpPr>
            <p:nvPr/>
          </p:nvSpPr>
          <p:spPr bwMode="auto">
            <a:xfrm flipV="1">
              <a:off x="4086" y="1446"/>
              <a:ext cx="370" cy="47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5" name="Line 108"/>
            <p:cNvSpPr>
              <a:spLocks noChangeShapeType="1"/>
            </p:cNvSpPr>
            <p:nvPr/>
          </p:nvSpPr>
          <p:spPr bwMode="auto">
            <a:xfrm flipV="1">
              <a:off x="4453" y="1108"/>
              <a:ext cx="370" cy="33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6" name="Line 109"/>
            <p:cNvSpPr>
              <a:spLocks noChangeShapeType="1"/>
            </p:cNvSpPr>
            <p:nvPr/>
          </p:nvSpPr>
          <p:spPr bwMode="auto">
            <a:xfrm flipV="1">
              <a:off x="4829" y="972"/>
              <a:ext cx="352" cy="13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4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Marginal Product of Labor (MPL)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z="2700" b="1" smtClean="0">
                <a:solidFill>
                  <a:srgbClr val="CC0000"/>
                </a:solidFill>
                <a:latin typeface="Arial" charset="0"/>
              </a:rPr>
              <a:t>Marginal product of labor</a:t>
            </a:r>
            <a:r>
              <a:rPr lang="en-US" sz="2700" smtClean="0">
                <a:latin typeface="Arial" charset="0"/>
              </a:rPr>
              <a:t>:  the increase in the amount of output from an additional unit of labor</a:t>
            </a:r>
          </a:p>
          <a:p>
            <a:pPr>
              <a:buFont typeface="Wingdings" charset="2"/>
              <a:buNone/>
            </a:pPr>
            <a:endParaRPr lang="en-US" sz="2700" smtClean="0">
              <a:latin typeface="Arial" charset="0"/>
            </a:endParaRPr>
          </a:p>
          <a:p>
            <a:pPr>
              <a:buFont typeface="Wingdings" charset="2"/>
              <a:buNone/>
            </a:pPr>
            <a:r>
              <a:rPr lang="en-US" sz="2700" smtClean="0">
                <a:latin typeface="Arial" charset="0"/>
              </a:rPr>
              <a:t>	where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	</a:t>
            </a:r>
            <a:r>
              <a:rPr lang="en-US" sz="2700" b="1" smtClean="0">
                <a:latin typeface="Arial" charset="0"/>
              </a:rPr>
              <a:t>∆</a:t>
            </a:r>
            <a:r>
              <a:rPr lang="en-US" sz="2700" b="1" i="1" smtClean="0">
                <a:latin typeface="Arial" charset="0"/>
              </a:rPr>
              <a:t>Q</a:t>
            </a:r>
            <a:r>
              <a:rPr lang="en-US" sz="2700" smtClean="0">
                <a:latin typeface="Arial" charset="0"/>
              </a:rPr>
              <a:t> = change in output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	</a:t>
            </a:r>
            <a:r>
              <a:rPr lang="en-US" sz="2700" b="1" smtClean="0">
                <a:latin typeface="Arial" charset="0"/>
              </a:rPr>
              <a:t>∆</a:t>
            </a:r>
            <a:r>
              <a:rPr lang="en-US" sz="2700" b="1" i="1" smtClean="0">
                <a:latin typeface="Arial" charset="0"/>
              </a:rPr>
              <a:t>L</a:t>
            </a:r>
            <a:r>
              <a:rPr lang="en-US" sz="2700" smtClean="0">
                <a:latin typeface="Arial" charset="0"/>
              </a:rPr>
              <a:t> = change in labor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371850" y="2041525"/>
            <a:ext cx="1917700" cy="990600"/>
            <a:chOff x="509" y="3181"/>
            <a:chExt cx="1208" cy="624"/>
          </a:xfrm>
        </p:grpSpPr>
        <p:grpSp>
          <p:nvGrpSpPr>
            <p:cNvPr id="23557" name="Group 4"/>
            <p:cNvGrpSpPr>
              <a:grpSpLocks/>
            </p:cNvGrpSpPr>
            <p:nvPr/>
          </p:nvGrpSpPr>
          <p:grpSpPr bwMode="auto">
            <a:xfrm>
              <a:off x="1268" y="3181"/>
              <a:ext cx="449" cy="624"/>
              <a:chOff x="558" y="2708"/>
              <a:chExt cx="282" cy="624"/>
            </a:xfrm>
          </p:grpSpPr>
          <p:sp>
            <p:nvSpPr>
              <p:cNvPr id="23559" name="Rectangle 5"/>
              <p:cNvSpPr>
                <a:spLocks noChangeArrowheads="1"/>
              </p:cNvSpPr>
              <p:nvPr/>
            </p:nvSpPr>
            <p:spPr bwMode="auto">
              <a:xfrm>
                <a:off x="558" y="2708"/>
                <a:ext cx="26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ea typeface="Arial" charset="0"/>
                    <a:cs typeface="Arial" charset="0"/>
                  </a:rPr>
                  <a:t>∆</a:t>
                </a:r>
                <a:r>
                  <a:rPr lang="en-US" sz="28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23560" name="Rectangle 6"/>
              <p:cNvSpPr>
                <a:spLocks noChangeArrowheads="1"/>
              </p:cNvSpPr>
              <p:nvPr/>
            </p:nvSpPr>
            <p:spPr bwMode="auto">
              <a:xfrm>
                <a:off x="584" y="3005"/>
                <a:ext cx="24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ea typeface="Arial" charset="0"/>
                    <a:cs typeface="Arial" charset="0"/>
                  </a:rPr>
                  <a:t>∆</a:t>
                </a:r>
                <a:r>
                  <a:rPr lang="en-US" sz="2800" b="1" i="1">
                    <a:ea typeface="Arial" charset="0"/>
                    <a:cs typeface="Arial" charset="0"/>
                  </a:rPr>
                  <a:t>L</a:t>
                </a:r>
              </a:p>
            </p:txBody>
          </p:sp>
          <p:sp>
            <p:nvSpPr>
              <p:cNvPr id="23561" name="Line 7"/>
              <p:cNvSpPr>
                <a:spLocks noChangeShapeType="1"/>
              </p:cNvSpPr>
              <p:nvPr/>
            </p:nvSpPr>
            <p:spPr bwMode="auto">
              <a:xfrm>
                <a:off x="600" y="3023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558" name="Rectangle 9"/>
            <p:cNvSpPr>
              <a:spLocks noChangeArrowheads="1"/>
            </p:cNvSpPr>
            <p:nvPr/>
          </p:nvSpPr>
          <p:spPr bwMode="auto">
            <a:xfrm>
              <a:off x="509" y="3330"/>
              <a:ext cx="7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i="1">
                  <a:ea typeface="Arial" charset="0"/>
                  <a:cs typeface="Arial" charset="0"/>
                </a:rPr>
                <a:t>MPL</a:t>
              </a:r>
              <a:r>
                <a:rPr lang="en-US" sz="2800">
                  <a:ea typeface="Arial" charset="0"/>
                  <a:cs typeface="Arial" charset="0"/>
                </a:rPr>
                <a:t> =</a:t>
              </a:r>
            </a:p>
          </p:txBody>
        </p:sp>
      </p:grpSp>
      <p:sp>
        <p:nvSpPr>
          <p:cNvPr id="2355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2120</Words>
  <Application>Microsoft Office PowerPoint</Application>
  <PresentationFormat>On-screen Show (4:3)</PresentationFormat>
  <Paragraphs>476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ＭＳ Ｐゴシック</vt:lpstr>
      <vt:lpstr>Arial</vt:lpstr>
      <vt:lpstr>Book Antiqua</vt:lpstr>
      <vt:lpstr>Calibri</vt:lpstr>
      <vt:lpstr>Century</vt:lpstr>
      <vt:lpstr>Tahoma</vt:lpstr>
      <vt:lpstr>Times New Roman</vt:lpstr>
      <vt:lpstr>Verdana</vt:lpstr>
      <vt:lpstr>Wingdings</vt:lpstr>
      <vt:lpstr>Office Theme</vt:lpstr>
      <vt:lpstr>PowerPoint Presentation</vt:lpstr>
      <vt:lpstr>In this chapter,  look for the answers to these questions:</vt:lpstr>
      <vt:lpstr>Factors of Production and Factor Markets</vt:lpstr>
      <vt:lpstr>Derived Demand</vt:lpstr>
      <vt:lpstr>Two Assumptions</vt:lpstr>
      <vt:lpstr>Our Example:  Farmer Jamal</vt:lpstr>
      <vt:lpstr>Our Example:  Farmer Jamal</vt:lpstr>
      <vt:lpstr>Farmer Jamal’s Production Function</vt:lpstr>
      <vt:lpstr>Marginal Product of Labor (MPL)</vt:lpstr>
      <vt:lpstr>The Value of the Marginal Product</vt:lpstr>
      <vt:lpstr>ACTIVE LEARNING   1    Calculating MPL and VMPL</vt:lpstr>
      <vt:lpstr>ACTIVE LEARNING   1    Answers</vt:lpstr>
      <vt:lpstr>ACTIVE LEARNING   1    Answers</vt:lpstr>
      <vt:lpstr>Farmer Jamal’s Labor Demand</vt:lpstr>
      <vt:lpstr>VMPL and Labor Demand</vt:lpstr>
      <vt:lpstr>Shifts in Labor Demand</vt:lpstr>
      <vt:lpstr>Things that Shift the Labor Demand Curve</vt:lpstr>
      <vt:lpstr>The Connection Between Input Demand &amp; Output Supply</vt:lpstr>
      <vt:lpstr>The Connection Between Input Demand &amp; Output Supply</vt:lpstr>
      <vt:lpstr>The Connection Between Input Demand &amp; Output Supply</vt:lpstr>
      <vt:lpstr>Labor Supply</vt:lpstr>
      <vt:lpstr>The Labor Supply Curve</vt:lpstr>
      <vt:lpstr>Things that Shift the Labor Supply Curve</vt:lpstr>
      <vt:lpstr>Equilibrium in the Labor Market</vt:lpstr>
      <vt:lpstr>ACTIVE LEARNING   2    Changes in labor-market equilibrium</vt:lpstr>
      <vt:lpstr>ACTIVE LEARNING   2    Answers to A</vt:lpstr>
      <vt:lpstr>ACTIVE LEARNING   2    Answers to B</vt:lpstr>
      <vt:lpstr>ACTIVE LEARNING   2    Answers to C</vt:lpstr>
      <vt:lpstr>Productivity and Wage Growth in the U.S.</vt:lpstr>
      <vt:lpstr>The Other Factors of Production</vt:lpstr>
      <vt:lpstr>How the Rental Price of Land Is Determined</vt:lpstr>
      <vt:lpstr>How the Rental Price of Capital Is Determined</vt:lpstr>
      <vt:lpstr>Rental and Purchase Prices</vt:lpstr>
      <vt:lpstr>Linkages Among the Factors of Production</vt:lpstr>
      <vt:lpstr>CONCLUSION</vt:lpstr>
      <vt:lpstr>SUMMARY</vt:lpstr>
      <vt:lpstr>SUMMARY</vt:lpstr>
    </vt:vector>
  </TitlesOfParts>
  <Manager/>
  <Company>Carthage College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subject/>
  <dc:creator>Ron</dc:creator>
  <cp:keywords/>
  <dc:description/>
  <cp:lastModifiedBy>Grene, Jennifer</cp:lastModifiedBy>
  <cp:revision>129</cp:revision>
  <dcterms:created xsi:type="dcterms:W3CDTF">2014-11-30T12:10:06Z</dcterms:created>
  <dcterms:modified xsi:type="dcterms:W3CDTF">2015-01-19T16:45:02Z</dcterms:modified>
  <cp:category/>
</cp:coreProperties>
</file>