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</p:sldMasterIdLst>
  <p:notesMasterIdLst>
    <p:notesMasterId r:id="rId38"/>
  </p:notesMasterIdLst>
  <p:handoutMasterIdLst>
    <p:handoutMasterId r:id="rId39"/>
  </p:handoutMasterIdLst>
  <p:sldIdLst>
    <p:sldId id="256" r:id="rId2"/>
    <p:sldId id="336" r:id="rId3"/>
    <p:sldId id="321" r:id="rId4"/>
    <p:sldId id="257" r:id="rId5"/>
    <p:sldId id="259" r:id="rId6"/>
    <p:sldId id="260" r:id="rId7"/>
    <p:sldId id="339" r:id="rId8"/>
    <p:sldId id="263" r:id="rId9"/>
    <p:sldId id="348" r:id="rId10"/>
    <p:sldId id="349" r:id="rId11"/>
    <p:sldId id="308" r:id="rId12"/>
    <p:sldId id="272" r:id="rId13"/>
    <p:sldId id="322" r:id="rId14"/>
    <p:sldId id="274" r:id="rId15"/>
    <p:sldId id="350" r:id="rId16"/>
    <p:sldId id="275" r:id="rId17"/>
    <p:sldId id="344" r:id="rId18"/>
    <p:sldId id="285" r:id="rId19"/>
    <p:sldId id="282" r:id="rId20"/>
    <p:sldId id="347" r:id="rId21"/>
    <p:sldId id="284" r:id="rId22"/>
    <p:sldId id="323" r:id="rId23"/>
    <p:sldId id="324" r:id="rId24"/>
    <p:sldId id="325" r:id="rId25"/>
    <p:sldId id="292" r:id="rId26"/>
    <p:sldId id="313" r:id="rId27"/>
    <p:sldId id="326" r:id="rId28"/>
    <p:sldId id="328" r:id="rId29"/>
    <p:sldId id="329" r:id="rId30"/>
    <p:sldId id="330" r:id="rId31"/>
    <p:sldId id="300" r:id="rId32"/>
    <p:sldId id="314" r:id="rId33"/>
    <p:sldId id="331" r:id="rId34"/>
    <p:sldId id="332" r:id="rId35"/>
    <p:sldId id="315" r:id="rId36"/>
    <p:sldId id="352" r:id="rId3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38">
          <p15:clr>
            <a:srgbClr val="A4A3A4"/>
          </p15:clr>
        </p15:guide>
        <p15:guide id="2" orient="horz" pos="702">
          <p15:clr>
            <a:srgbClr val="A4A3A4"/>
          </p15:clr>
        </p15:guide>
        <p15:guide id="3" orient="horz" pos="1228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6" autoAdjust="0"/>
    <p:restoredTop sz="86437" autoAdjust="0"/>
  </p:normalViewPr>
  <p:slideViewPr>
    <p:cSldViewPr snapToGrid="0" showGuides="1">
      <p:cViewPr varScale="1">
        <p:scale>
          <a:sx n="100" d="100"/>
          <a:sy n="100" d="100"/>
        </p:scale>
        <p:origin x="1818" y="78"/>
      </p:cViewPr>
      <p:guideLst>
        <p:guide orient="horz" pos="4038"/>
        <p:guide orient="horz" pos="702"/>
        <p:guide orient="horz" pos="1228"/>
        <p:guide pos="2880"/>
      </p:guideLst>
    </p:cSldViewPr>
  </p:slideViewPr>
  <p:outlineViewPr>
    <p:cViewPr>
      <p:scale>
        <a:sx n="33" d="100"/>
        <a:sy n="33" d="100"/>
      </p:scale>
      <p:origin x="0" y="69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281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70EB2-8C36-41ED-AD33-9FF245220DE3}" type="datetimeFigureOut">
              <a:rPr lang="en-US" smtClean="0"/>
              <a:pPr/>
              <a:t>1/15/2019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97D86-1F1A-4D72-87FF-61F55063AC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927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2E21672-E2E5-4F29-8F29-B25C46FCB0F6}" type="datetime1">
              <a:rPr lang="en-US"/>
              <a:pPr>
                <a:defRPr/>
              </a:pPr>
              <a:t>1/15/2019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830" tIns="46415" rIns="92830" bIns="4641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72B0AAB6-4273-4DD0-B470-7A1065AB71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8824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025A6D-FF51-4481-85B4-CDDDB8933BC0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CCD84D-468B-4679-9C37-D3B83F840A1B}" type="slidenum">
              <a:rPr lang="en-US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8A5735D-7909-43C5-A513-5D0E87DE062F}" type="slidenum">
              <a:rPr lang="en-US" smtClean="0"/>
              <a:pPr/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23B3CF-9F5B-4585-BE63-08C1A60E5506}" type="slidenum">
              <a:rPr lang="en-US" smtClean="0"/>
              <a:pPr/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DELETE SLIDE?</a:t>
            </a: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8B8A3F-7A72-4F02-A651-BFCB7E4CB245}" type="slidenum">
              <a:rPr lang="en-US" smtClean="0"/>
              <a:pPr/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31D356-7386-49DB-873F-CE90FCA230E8}" type="slidenum">
              <a:rPr lang="en-US" smtClean="0"/>
              <a:pPr/>
              <a:t>17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Add graphs</a:t>
            </a: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F36F41-2FCE-42FC-AA49-2AEE29E0D464}" type="slidenum">
              <a:rPr lang="en-US" smtClean="0"/>
              <a:pPr/>
              <a:t>18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1CB2E5-B72A-4C89-AFB0-F08CEFDFF58A}" type="slidenum">
              <a:rPr lang="en-US" smtClean="0"/>
              <a:pPr/>
              <a:t>19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F47E81-A189-415B-B4B8-0DA230B22D11}" type="slidenum">
              <a:rPr lang="en-US" smtClean="0"/>
              <a:pPr/>
              <a:t>20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D01018-BE26-4A5B-A4F1-8C57F2F192C7}" type="slidenum">
              <a:rPr lang="en-US" smtClean="0"/>
              <a:pPr/>
              <a:t>21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89783F-A6E0-4CB6-8CF6-1314B20CF4A5}" type="slidenum">
              <a:rPr lang="en-US" smtClean="0"/>
              <a:pPr/>
              <a:t>22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8EAD5F-F312-4C01-A79E-49FAF4F4D4A9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06434E-F151-4BCB-81E9-EAFA85FFD52C}" type="slidenum">
              <a:rPr lang="en-US" smtClean="0"/>
              <a:pPr/>
              <a:t>23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C82E50-E81E-4BE2-A6FA-6DDD74AB05F6}" type="slidenum">
              <a:rPr lang="en-US" smtClean="0"/>
              <a:pPr/>
              <a:t>24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517162-36C2-48C4-BE68-650B101A54E9}" type="slidenum">
              <a:rPr lang="en-US" smtClean="0"/>
              <a:pPr/>
              <a:t>25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4752BD-831E-4037-AE6F-3621BA6DF808}" type="slidenum">
              <a:rPr lang="en-US" smtClean="0"/>
              <a:pPr/>
              <a:t>26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94594F-6886-4BD8-A3F6-2ABF2E7CB0B3}" type="slidenum">
              <a:rPr lang="en-US" smtClean="0"/>
              <a:pPr/>
              <a:t>27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C7735C-A5FD-495C-B7A0-A99D2A032390}" type="slidenum">
              <a:rPr lang="en-US" smtClean="0"/>
              <a:pPr/>
              <a:t>28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DD8C94-7B18-48B4-922E-6B844E27E273}" type="slidenum">
              <a:rPr lang="en-US" smtClean="0"/>
              <a:pPr/>
              <a:t>29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3E5188-4C1E-4737-9B0E-E39788023A9F}" type="slidenum">
              <a:rPr lang="en-US" smtClean="0"/>
              <a:pPr/>
              <a:t>30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37F6BE-A853-4A32-82F1-7FBCAE01050B}" type="slidenum">
              <a:rPr lang="en-US" smtClean="0"/>
              <a:pPr/>
              <a:t>31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804CB52-4ED1-43AC-9E82-EFBFFB32E841}" type="slidenum">
              <a:rPr lang="en-US" smtClean="0"/>
              <a:pPr/>
              <a:t>32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795935-671F-48F2-A35A-7D24D2536CA0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3374B7-06A3-48EB-98A1-082BA1DF0248}" type="slidenum">
              <a:rPr lang="en-US" smtClean="0"/>
              <a:pPr/>
              <a:t>33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6843CB-9FF2-49AC-9D7C-C73990BB8FBF}" type="slidenum">
              <a:rPr lang="en-US" smtClean="0"/>
              <a:pPr/>
              <a:t>34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6AA2C1-E9E7-41C2-BF4B-A3C20F1CFB2B}" type="slidenum">
              <a:rPr lang="en-US" smtClean="0"/>
              <a:pPr/>
              <a:t>35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E1F7F7-024F-4EBE-8545-F864EAAD1CCA}" type="slidenum">
              <a:rPr lang="en-US" smtClean="0"/>
              <a:pPr/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5C948B-2DCC-42A8-88BA-94994AA0CA68}" type="slidenum">
              <a:rPr lang="en-US" smtClean="0"/>
              <a:pPr/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07D124E-380E-482A-B66E-4EB872D60F76}" type="slidenum">
              <a:rPr lang="en-US" smtClean="0"/>
              <a:pPr/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07D124E-380E-482A-B66E-4EB872D60F76}" type="slidenum">
              <a:rPr lang="en-US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A8CD46-96D4-40C6-AB33-C3E5ADC295B0}" type="slidenum">
              <a:rPr lang="en-US" smtClean="0"/>
              <a:pPr/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114437-202E-4C06-A254-F39CBA779782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05A1-EF71-9942-97EE-313A0CC8CADC}" type="datetimeFigureOut">
              <a:rPr lang="en-US" smtClean="0"/>
              <a:pPr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CCF8-9EA2-A449-B3CF-326B7D6351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 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2010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17-</a:t>
            </a:r>
            <a:fld id="{B587FDE5-6BAB-4F6A-852B-900377903E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 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2010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17-</a:t>
            </a:r>
            <a:fld id="{0A9C9972-74E2-40BF-A6DC-28B92EE073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FC8B-158A-4763-AA71-9BA1BBDEA2A3}" type="datetimeFigureOut">
              <a:rPr lang="en-US" smtClean="0"/>
              <a:pPr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E301-3357-4612-811B-DBA2A91225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895600" y="6416675"/>
            <a:ext cx="3352800" cy="365125"/>
          </a:xfrm>
          <a:prstGeom prst="rect">
            <a:avLst/>
          </a:prstGeom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t>Copyright © 2014 Pearson Education, Inc.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44265" y="6423302"/>
            <a:ext cx="762000" cy="365125"/>
          </a:xfrm>
          <a:prstGeom prst="rect">
            <a:avLst/>
          </a:prstGeom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t>13-</a:t>
            </a:r>
            <a:fld id="{60A2C0AA-22B4-4467-8DD5-DFD71E9838E0}" type="slidenum">
              <a:rPr lang="en-US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 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2010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17-</a:t>
            </a:r>
            <a:fld id="{136B64C4-73C1-4BAE-A759-40C7892A2E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 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2010 Pearson Education, Inc. publishing as Prentice Hall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17-</a:t>
            </a:r>
            <a:fld id="{F0C9991D-62AE-4207-9DAC-F7C30F52EE3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 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2010 Pearson Education, Inc. publishing as Prentice Hall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17-</a:t>
            </a:r>
            <a:fld id="{C7F1D79F-B803-4D7C-9522-4C0CA6BD56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FC8B-158A-4763-AA71-9BA1BBDEA2A3}" type="datetimeFigureOut">
              <a:rPr lang="en-US" smtClean="0"/>
              <a:pPr/>
              <a:t>1/15/2019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E301-3357-4612-811B-DBA2A91225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2895600" y="6416675"/>
            <a:ext cx="3352800" cy="365125"/>
          </a:xfrm>
          <a:prstGeom prst="rect">
            <a:avLst/>
          </a:prstGeom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t>Copyright © 2014 Pearson Education, Inc.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944265" y="6423302"/>
            <a:ext cx="762000" cy="365125"/>
          </a:xfrm>
          <a:prstGeom prst="rect">
            <a:avLst/>
          </a:prstGeom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t>13-</a:t>
            </a:r>
            <a:fld id="{60A2C0AA-22B4-4467-8DD5-DFD71E9838E0}" type="slidenum">
              <a:rPr lang="en-US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FC8B-158A-4763-AA71-9BA1BBDEA2A3}" type="datetimeFigureOut">
              <a:rPr lang="en-US" smtClean="0"/>
              <a:pPr/>
              <a:t>1/15/2019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E301-3357-4612-811B-DBA2A91225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2895600" y="6416675"/>
            <a:ext cx="3352800" cy="365125"/>
          </a:xfrm>
          <a:prstGeom prst="rect">
            <a:avLst/>
          </a:prstGeom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t>Copyright © 2014 Pearson Education, Inc.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944265" y="6423302"/>
            <a:ext cx="762000" cy="365125"/>
          </a:xfrm>
          <a:prstGeom prst="rect">
            <a:avLst/>
          </a:prstGeom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t>13-</a:t>
            </a:r>
            <a:fld id="{60A2C0AA-22B4-4467-8DD5-DFD71E9838E0}" type="slidenum">
              <a:rPr lang="en-US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 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2010 Pearson Education, Inc. publishing as Prentice Hall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17-</a:t>
            </a:r>
            <a:fld id="{316E9826-F5D6-4824-B8D8-4F6A7E6768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 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2010 Pearson Education, Inc. publishing as Prentice Hall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17-</a:t>
            </a:r>
            <a:fld id="{BABC6260-9C45-4200-A2FF-54825FF257F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205A1-EF71-9942-97EE-313A0CC8CADC}" type="datetimeFigureOut">
              <a:rPr lang="en-US" smtClean="0"/>
              <a:pPr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1CCF8-9EA2-A449-B3CF-326B7D6351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9"/>
          <p:cNvSpPr>
            <a:spLocks noGrp="1"/>
          </p:cNvSpPr>
          <p:nvPr>
            <p:ph type="ctrTitle"/>
          </p:nvPr>
        </p:nvSpPr>
        <p:spPr>
          <a:xfrm>
            <a:off x="685800" y="658027"/>
            <a:ext cx="7772400" cy="2290272"/>
          </a:xfrm>
        </p:spPr>
        <p:txBody>
          <a:bodyPr/>
          <a:lstStyle/>
          <a:p>
            <a:r>
              <a:rPr lang="en-US" b="1" dirty="0" smtClean="0"/>
              <a:t>Chapter 13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2751746"/>
            <a:ext cx="6400800" cy="288705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Implementing Basic Differences Tests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19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8224"/>
            <a:ext cx="8229600" cy="5087939"/>
          </a:xfrm>
        </p:spPr>
        <p:txBody>
          <a:bodyPr/>
          <a:lstStyle/>
          <a:p>
            <a:r>
              <a:rPr lang="en-US" dirty="0" smtClean="0"/>
              <a:t>The great advantage to using statistical routines on a computer is that they are programmed to computer the correct statistic.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E301-3357-4612-811B-DBA2A9122518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9"/>
          <p:cNvSpPr>
            <a:spLocks noGrp="1"/>
          </p:cNvSpPr>
          <p:nvPr>
            <p:ph type="title"/>
          </p:nvPr>
        </p:nvSpPr>
        <p:spPr>
          <a:xfrm>
            <a:off x="471055" y="222192"/>
            <a:ext cx="8229600" cy="1495514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Testing for Significant Differences </a:t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en-US" sz="4800" b="1" dirty="0" smtClean="0">
                <a:solidFill>
                  <a:srgbClr val="FF0000"/>
                </a:solidFill>
              </a:rPr>
              <a:t>Between Two Groups</a:t>
            </a:r>
          </a:p>
        </p:txBody>
      </p:sp>
      <p:sp>
        <p:nvSpPr>
          <p:cNvPr id="32771" name="Content Placeholder 4"/>
          <p:cNvSpPr>
            <a:spLocks noGrp="1"/>
          </p:cNvSpPr>
          <p:nvPr>
            <p:ph idx="1"/>
          </p:nvPr>
        </p:nvSpPr>
        <p:spPr>
          <a:xfrm>
            <a:off x="387928" y="2068082"/>
            <a:ext cx="8229600" cy="4789918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Statistical tests are used when researcher wants to compare the </a:t>
            </a:r>
            <a:r>
              <a:rPr lang="en-US" b="1" dirty="0" smtClean="0">
                <a:ea typeface="ＭＳ Ｐゴシック" charset="-128"/>
              </a:rPr>
              <a:t>means </a:t>
            </a:r>
            <a:r>
              <a:rPr lang="en-US" dirty="0" smtClean="0">
                <a:ea typeface="ＭＳ Ｐゴシック" charset="-128"/>
              </a:rPr>
              <a:t>or </a:t>
            </a:r>
            <a:r>
              <a:rPr lang="en-US" b="1" dirty="0" smtClean="0">
                <a:ea typeface="ＭＳ Ｐゴシック" charset="-128"/>
              </a:rPr>
              <a:t>percentages</a:t>
            </a:r>
            <a:r>
              <a:rPr lang="en-US" dirty="0" smtClean="0">
                <a:ea typeface="ＭＳ Ｐゴシック" charset="-128"/>
              </a:rPr>
              <a:t> of two different groups or samples.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505691" y="282010"/>
            <a:ext cx="8416118" cy="786213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>
                <a:solidFill>
                  <a:srgbClr val="00B050"/>
                </a:solidFill>
              </a:rPr>
              <a:t>Differences Between Percentages with Two Groups (Independent Samples)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8709" y="1529697"/>
            <a:ext cx="8229600" cy="5231321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Independent samples </a:t>
            </a:r>
            <a:r>
              <a:rPr lang="en-US" dirty="0" smtClean="0"/>
              <a:t>are treated as representing two potentially different populations.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Null hypothesis</a:t>
            </a:r>
            <a:r>
              <a:rPr lang="en-US" dirty="0" smtClean="0">
                <a:solidFill>
                  <a:srgbClr val="7030A0"/>
                </a:solidFill>
              </a:rPr>
              <a:t>: </a:t>
            </a:r>
            <a:r>
              <a:rPr lang="en-US" dirty="0" smtClean="0"/>
              <a:t>the hypothesis that the difference in the population parameters is equal to zero</a:t>
            </a:r>
          </a:p>
          <a:p>
            <a:r>
              <a:rPr lang="en-US" dirty="0" smtClean="0"/>
              <a:t>With a differences test, the null hypothesis states that there is </a:t>
            </a:r>
            <a:r>
              <a:rPr lang="en-US" b="1" dirty="0" smtClean="0"/>
              <a:t>no difference </a:t>
            </a:r>
            <a:r>
              <a:rPr lang="en-US" dirty="0" smtClean="0"/>
              <a:t>between the percentages (or means) being compared.</a:t>
            </a:r>
          </a:p>
          <a:p>
            <a:r>
              <a:rPr lang="en-US" dirty="0" smtClean="0"/>
              <a:t>alternative to the null hypothesis is that </a:t>
            </a:r>
            <a:r>
              <a:rPr lang="en-US" b="1" dirty="0" smtClean="0"/>
              <a:t>there is a true difference </a:t>
            </a:r>
            <a:r>
              <a:rPr lang="en-US" dirty="0" smtClean="0"/>
              <a:t>between the population parameters.</a:t>
            </a:r>
          </a:p>
          <a:p>
            <a:pPr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1151467"/>
            <a:ext cx="8871888" cy="440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740" y="726394"/>
            <a:ext cx="8708165" cy="296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itle 5"/>
          <p:cNvSpPr>
            <a:spLocks noGrp="1"/>
          </p:cNvSpPr>
          <p:nvPr>
            <p:ph type="title"/>
          </p:nvPr>
        </p:nvSpPr>
        <p:spPr>
          <a:xfrm>
            <a:off x="394855" y="213644"/>
            <a:ext cx="8229600" cy="470019"/>
          </a:xfrm>
        </p:spPr>
        <p:txBody>
          <a:bodyPr>
            <a:noAutofit/>
          </a:bodyPr>
          <a:lstStyle/>
          <a:p>
            <a:pPr algn="l"/>
            <a:endParaRPr lang="en-US" sz="4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198" y="3461047"/>
            <a:ext cx="8477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1886" y="3687745"/>
            <a:ext cx="7807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 to p357-358 fro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7489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1934"/>
            <a:ext cx="8229600" cy="572422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-If Z is greater than 1.96 the difference between the two percentages is significant.</a:t>
            </a:r>
          </a:p>
          <a:p>
            <a:pPr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With a differences test, you test the null hypothesis that no differences exist between the two group means (or percentages).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-If the null hypothesis is true, we would expect there to be n0 differences between the two percentages.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-Yet we know that, in any given study, differences may be expected due to sampling error.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E301-3357-4612-811B-DBA2A9122518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74904" y="140678"/>
            <a:ext cx="8229600" cy="130628"/>
          </a:xfrm>
        </p:spPr>
        <p:txBody>
          <a:bodyPr>
            <a:normAutofit fontScale="90000"/>
          </a:bodyPr>
          <a:lstStyle/>
          <a:p>
            <a:endParaRPr lang="en-US" dirty="0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360217" y="391886"/>
            <a:ext cx="8229600" cy="646611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-If the null hypothesis were true, we would expect 95% of the </a:t>
            </a:r>
            <a:r>
              <a:rPr lang="en-US" i="1" dirty="0" smtClean="0"/>
              <a:t>z</a:t>
            </a:r>
            <a:r>
              <a:rPr lang="en-US" dirty="0" smtClean="0"/>
              <a:t> scores computed from 100 samples to fall between +1.96 and −1.96 standard errors.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-If the computed </a:t>
            </a:r>
            <a:r>
              <a:rPr lang="en-US" i="1" dirty="0" smtClean="0"/>
              <a:t>z</a:t>
            </a:r>
            <a:r>
              <a:rPr lang="en-US" dirty="0" smtClean="0"/>
              <a:t> value is greater than +1.96 or −1.96, it is not likely that the null hypothesis of no difference is true. Rather, it is likely that there is a real statistical difference between the two percentages.</a:t>
            </a:r>
          </a:p>
          <a:p>
            <a:pPr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 smtClean="0">
              <a:latin typeface="Trebuchet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516467" y="361741"/>
            <a:ext cx="8229600" cy="1185705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Using SPSS for Differences Between Percentages of Two Groups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40266" y="1597688"/>
            <a:ext cx="8229600" cy="526031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nstantia" pitchFamily="18" charset="0"/>
              </a:rPr>
              <a:t>SPSS does not perform tests of significance of the difference between the percentages of two groups, but you can use SPSS to generate the relevant information and perform a hand calculation.</a:t>
            </a:r>
          </a:p>
          <a:p>
            <a:pPr eaLnBrk="1" hangingPunct="1">
              <a:buNone/>
            </a:pPr>
            <a:endParaRPr lang="en-US" dirty="0" smtClean="0">
              <a:latin typeface="Constantia" pitchFamily="18" charset="0"/>
            </a:endParaRPr>
          </a:p>
          <a:p>
            <a:pPr eaLnBrk="1" hangingPunct="1"/>
            <a:r>
              <a:rPr lang="en-US" dirty="0" smtClean="0">
                <a:latin typeface="Constantia" pitchFamily="18" charset="0"/>
              </a:rPr>
              <a:t>Use the SPSS command FREQUENCIES to produce the percentages you need.</a:t>
            </a:r>
          </a:p>
          <a:p>
            <a:pPr eaLnBrk="1" hangingPunct="1"/>
            <a:endParaRPr lang="en-US" dirty="0" smtClean="0"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43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170822"/>
            <a:ext cx="8229600" cy="12258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Testing the Difference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Between Means</a:t>
            </a:r>
          </a:p>
        </p:txBody>
      </p:sp>
      <p:sp>
        <p:nvSpPr>
          <p:cNvPr id="48131" name="Content Placeholder 3"/>
          <p:cNvSpPr>
            <a:spLocks noGrp="1"/>
          </p:cNvSpPr>
          <p:nvPr>
            <p:ph idx="1"/>
          </p:nvPr>
        </p:nvSpPr>
        <p:spPr>
          <a:xfrm>
            <a:off x="406400" y="1457011"/>
            <a:ext cx="8229600" cy="4520455"/>
          </a:xfrm>
        </p:spPr>
        <p:txBody>
          <a:bodyPr/>
          <a:lstStyle/>
          <a:p>
            <a:r>
              <a:rPr lang="en-US" b="1" u="sng" dirty="0" smtClean="0">
                <a:solidFill>
                  <a:srgbClr val="002060"/>
                </a:solidFill>
              </a:rPr>
              <a:t>We have three testing difference between means;</a:t>
            </a:r>
          </a:p>
          <a:p>
            <a:pPr>
              <a:buNone/>
            </a:pPr>
            <a:r>
              <a:rPr lang="en-US" dirty="0" smtClean="0"/>
              <a:t>1-Differences between </a:t>
            </a:r>
            <a:r>
              <a:rPr lang="en-US" b="1" dirty="0" smtClean="0"/>
              <a:t>two means from independent samples</a:t>
            </a:r>
          </a:p>
          <a:p>
            <a:pPr>
              <a:buNone/>
            </a:pPr>
            <a:r>
              <a:rPr lang="en-US" dirty="0" smtClean="0"/>
              <a:t>2-Differences between </a:t>
            </a:r>
            <a:r>
              <a:rPr lang="en-US" b="1" dirty="0" smtClean="0"/>
              <a:t>three or more means </a:t>
            </a:r>
            <a:r>
              <a:rPr lang="en-US" b="1" dirty="0"/>
              <a:t>from independent </a:t>
            </a:r>
            <a:r>
              <a:rPr lang="en-US" b="1" dirty="0" smtClean="0"/>
              <a:t>samples</a:t>
            </a:r>
            <a:endParaRPr lang="en-US" b="1" dirty="0"/>
          </a:p>
          <a:p>
            <a:pPr>
              <a:buNone/>
            </a:pPr>
            <a:r>
              <a:rPr lang="en-US" dirty="0" smtClean="0"/>
              <a:t>3-Differences between </a:t>
            </a:r>
            <a:r>
              <a:rPr lang="en-US" b="1" dirty="0" smtClean="0"/>
              <a:t>paired means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48732" y="1"/>
            <a:ext cx="8534493" cy="1537397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b="1" dirty="0" smtClean="0">
                <a:solidFill>
                  <a:srgbClr val="FF0000"/>
                </a:solidFill>
              </a:rPr>
              <a:t>First; </a:t>
            </a:r>
            <a:r>
              <a:rPr lang="en-US" sz="4400" b="1" dirty="0" smtClean="0">
                <a:solidFill>
                  <a:srgbClr val="FF33CC"/>
                </a:solidFill>
              </a:rPr>
              <a:t>Differences Between Means with Two Groups (Independent Samples)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199" y="1396721"/>
            <a:ext cx="8495881" cy="527501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nstantia" pitchFamily="18" charset="0"/>
              </a:rPr>
              <a:t>The procedure </a:t>
            </a:r>
            <a:r>
              <a:rPr lang="en-US" b="1" dirty="0" smtClean="0">
                <a:latin typeface="Constantia" pitchFamily="18" charset="0"/>
              </a:rPr>
              <a:t>for testing the significance of difference between two means</a:t>
            </a:r>
            <a:r>
              <a:rPr lang="en-US" dirty="0" smtClean="0">
                <a:latin typeface="Constantia" pitchFamily="18" charset="0"/>
              </a:rPr>
              <a:t> from two different groups is identical to the procedure for testing two percentages.</a:t>
            </a:r>
          </a:p>
          <a:p>
            <a:pPr eaLnBrk="1" hangingPunct="1">
              <a:buNone/>
            </a:pPr>
            <a:endParaRPr lang="en-US" dirty="0" smtClean="0">
              <a:latin typeface="Constantia" pitchFamily="18" charset="0"/>
            </a:endParaRPr>
          </a:p>
          <a:p>
            <a:pPr eaLnBrk="1" hangingPunct="1"/>
            <a:endParaRPr lang="en-US" dirty="0" smtClean="0">
              <a:latin typeface="Trebuchet MS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50" y="3607358"/>
            <a:ext cx="8793980" cy="278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Learning Objectives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128045"/>
            <a:ext cx="8229600" cy="4998118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 smtClean="0"/>
              <a:t>To learn how differences are used for market segmentation decisions</a:t>
            </a:r>
          </a:p>
          <a:p>
            <a:pPr eaLnBrk="1" hangingPunct="1"/>
            <a:r>
              <a:rPr lang="en-US" dirty="0" smtClean="0"/>
              <a:t>To understand when </a:t>
            </a:r>
            <a:r>
              <a:rPr lang="en-US" i="1" dirty="0" smtClean="0"/>
              <a:t>t</a:t>
            </a:r>
            <a:r>
              <a:rPr lang="en-US" dirty="0" smtClean="0"/>
              <a:t> tests or </a:t>
            </a:r>
            <a:r>
              <a:rPr lang="en-US" i="1" dirty="0" smtClean="0"/>
              <a:t>z</a:t>
            </a:r>
            <a:r>
              <a:rPr lang="en-US" dirty="0" smtClean="0"/>
              <a:t> tests are appropriate and why you do not need to worry about this issue when using SPSS</a:t>
            </a:r>
          </a:p>
          <a:p>
            <a:r>
              <a:rPr lang="en-US" dirty="0"/>
              <a:t>To be able to test the differences between two percentages or means for two independent </a:t>
            </a:r>
            <a:r>
              <a:rPr lang="en-US" dirty="0" smtClean="0"/>
              <a:t>groups</a:t>
            </a:r>
            <a:endParaRPr lang="ar-KW" dirty="0" smtClean="0"/>
          </a:p>
          <a:p>
            <a:r>
              <a:rPr lang="en-US" dirty="0" smtClean="0"/>
              <a:t>To know what a paired samples difference test is and when to use it</a:t>
            </a:r>
          </a:p>
          <a:p>
            <a:r>
              <a:rPr lang="en-US" dirty="0" smtClean="0"/>
              <a:t>To comprehend ANOVA and how to interpret ANOVA output</a:t>
            </a:r>
          </a:p>
          <a:p>
            <a:r>
              <a:rPr lang="en-US" dirty="0" smtClean="0"/>
              <a:t>To learn how to perform differences tests for means using SPSS</a:t>
            </a:r>
          </a:p>
          <a:p>
            <a:pPr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>
              <a:latin typeface="Trebuchet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28625" y="411982"/>
            <a:ext cx="8229600" cy="462225"/>
          </a:xfrm>
        </p:spPr>
        <p:txBody>
          <a:bodyPr>
            <a:normAutofit fontScale="90000"/>
          </a:bodyPr>
          <a:lstStyle/>
          <a:p>
            <a:endParaRPr lang="en-US" sz="4400" dirty="0" smtClean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91" y="1376624"/>
            <a:ext cx="8559616" cy="402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43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40267" y="180870"/>
            <a:ext cx="8229600" cy="100483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An Example: Testing the Difference Between Two Means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397933" y="1306286"/>
            <a:ext cx="8229600" cy="384991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nstantia" pitchFamily="18" charset="0"/>
              </a:rPr>
              <a:t>Do male teens and female teens drink different amounts of sports drinks?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88" y="2552281"/>
            <a:ext cx="6562725" cy="306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2611437"/>
            <a:ext cx="118110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3143" y="5627077"/>
            <a:ext cx="7887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dirty="0" smtClean="0">
                <a:latin typeface="Constantia" pitchFamily="18" charset="0"/>
              </a:rPr>
              <a:t>The difference between males (9 bottles) and females (7.5 bottles) is significant; </a:t>
            </a:r>
            <a:r>
              <a:rPr lang="en-US" i="1" dirty="0" smtClean="0">
                <a:latin typeface="Constantia" pitchFamily="18" charset="0"/>
              </a:rPr>
              <a:t>z</a:t>
            </a:r>
            <a:r>
              <a:rPr lang="en-US" dirty="0" smtClean="0">
                <a:latin typeface="Constantia" pitchFamily="18" charset="0"/>
              </a:rPr>
              <a:t> =6.43.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522" y="1117600"/>
            <a:ext cx="8742956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353" y="1109133"/>
            <a:ext cx="8839647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127" y="1041400"/>
            <a:ext cx="8888118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00968"/>
            <a:ext cx="8229600" cy="1758462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Second; </a:t>
            </a:r>
            <a:r>
              <a:rPr lang="en-US" sz="3600" b="1" dirty="0" smtClean="0">
                <a:solidFill>
                  <a:srgbClr val="FF33CC"/>
                </a:solidFill>
              </a:rPr>
              <a:t>Testing for significant differences in means Among than two Group; Analysis of Variance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1989574"/>
            <a:ext cx="8229600" cy="4136589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b="1" dirty="0" smtClean="0">
                <a:latin typeface="Constantia" pitchFamily="18" charset="0"/>
              </a:rPr>
              <a:t>Analysis of variance </a:t>
            </a:r>
            <a:r>
              <a:rPr lang="en-US" dirty="0" smtClean="0">
                <a:latin typeface="Constantia" pitchFamily="18" charset="0"/>
              </a:rPr>
              <a:t>(ANOVA): used when comparing the means of three or more groups 	</a:t>
            </a:r>
          </a:p>
          <a:p>
            <a:pPr eaLnBrk="1" hangingPunct="1">
              <a:lnSpc>
                <a:spcPct val="80000"/>
              </a:lnSpc>
            </a:pPr>
            <a:endParaRPr lang="en-US" dirty="0" smtClean="0">
              <a:latin typeface="Constant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Constantia" pitchFamily="18" charset="0"/>
              </a:rPr>
              <a:t>‘ANOVA is an investigation of the differences between the group means to ascertain whether sampling errors or true population differences explain their failure to be equal.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8263"/>
          </a:xfrm>
        </p:spPr>
        <p:txBody>
          <a:bodyPr>
            <a:normAutofit fontScale="90000"/>
          </a:bodyPr>
          <a:lstStyle/>
          <a:p>
            <a:endParaRPr lang="en-US" dirty="0" smtClean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1571624"/>
            <a:ext cx="8229600" cy="4554539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Constantia" pitchFamily="18" charset="0"/>
              </a:rPr>
              <a:t>ANOVA will “flag” when at least one pair of means has a statistically significant difference, but it does not tell which pair.</a:t>
            </a:r>
          </a:p>
          <a:p>
            <a:pPr eaLnBrk="1" hangingPunct="1">
              <a:lnSpc>
                <a:spcPct val="80000"/>
              </a:lnSpc>
            </a:pPr>
            <a:endParaRPr lang="en-US" dirty="0" smtClean="0">
              <a:latin typeface="Constantia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dirty="0" smtClean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923" y="1625598"/>
            <a:ext cx="8922477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95" y="1270000"/>
            <a:ext cx="8941803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235" y="1047366"/>
            <a:ext cx="8783965" cy="494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9733" y="728237"/>
            <a:ext cx="5249334" cy="577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053" y="1122397"/>
            <a:ext cx="8911414" cy="504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00B0F0"/>
                </a:solidFill>
              </a:rPr>
              <a:t>ANOVA Advantages;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ANOVA has two distinct advantages over performing multiple </a:t>
            </a:r>
            <a:r>
              <a:rPr lang="en-US" b="1" i="1" dirty="0" smtClean="0"/>
              <a:t>t</a:t>
            </a:r>
            <a:r>
              <a:rPr lang="en-US" b="1" dirty="0" smtClean="0"/>
              <a:t> tests of the significance of the difference between means.</a:t>
            </a:r>
          </a:p>
          <a:p>
            <a:pPr marL="914400" lvl="1" indent="-514350">
              <a:buNone/>
            </a:pPr>
            <a:r>
              <a:rPr lang="en-US" dirty="0" smtClean="0"/>
              <a:t>1-Immediately notifies researcher if there is any significant difference</a:t>
            </a:r>
          </a:p>
          <a:p>
            <a:pPr marL="914400" lvl="1" indent="-514350">
              <a:buNone/>
            </a:pPr>
            <a:r>
              <a:rPr lang="en-US" dirty="0" smtClean="0"/>
              <a:t>2-Arranges the means so the significant differences can be located and interpreted easily</a:t>
            </a:r>
          </a:p>
          <a:p>
            <a:pPr eaLnBrk="1" hangingPunct="1"/>
            <a:endParaRPr lang="en-US" dirty="0" smtClean="0">
              <a:latin typeface="Trebuchet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396910" y="211016"/>
            <a:ext cx="8229600" cy="118570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Post Hoc Tests: Detect Statistically Significant Differences Among Group Means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57200" y="1587640"/>
            <a:ext cx="8229600" cy="4736959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dirty="0" smtClean="0"/>
              <a:t>Post hoc tests</a:t>
            </a:r>
            <a:r>
              <a:rPr lang="en-US" dirty="0" smtClean="0"/>
              <a:t>: options that are available to determine where the pair(s) of statistically significant differences between the means exist(s)</a:t>
            </a:r>
          </a:p>
          <a:p>
            <a:pPr lvl="1"/>
            <a:r>
              <a:rPr lang="en-US" b="1" dirty="0" smtClean="0"/>
              <a:t>Duncan’s multiple range test</a:t>
            </a:r>
            <a:r>
              <a:rPr lang="en-US" dirty="0" smtClean="0"/>
              <a:t>: provides output that is mostly a “picture” of what means are significantly different</a:t>
            </a:r>
          </a:p>
          <a:p>
            <a:pPr lvl="1"/>
            <a:r>
              <a:rPr lang="en-US" dirty="0" smtClean="0"/>
              <a:t>The Duncan multiple range test’s output is much less statistical than most other post hoc tests and is easy to interpret.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523" y="1040078"/>
            <a:ext cx="8505144" cy="492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433" y="1029867"/>
            <a:ext cx="8745099" cy="507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40266" y="120580"/>
            <a:ext cx="8229600" cy="150725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Reporting Group Differences Tests to Clients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457200" y="1537398"/>
            <a:ext cx="8229600" cy="4787201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Finding significant differences is exciting to marketing researcher because it means they will have something that is potentially useful to report to clients.</a:t>
            </a:r>
            <a:endParaRPr lang="en-US" smtClean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The reporting of finding has a significant ethical burden for marketing researcher as they cannot choose to report only “good news” to client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Third ; </a:t>
            </a:r>
            <a:r>
              <a:rPr lang="en-US" sz="3600" b="1" dirty="0" smtClean="0">
                <a:solidFill>
                  <a:srgbClr val="FF33CC"/>
                </a:solidFill>
              </a:rPr>
              <a:t>Differences Between Two Means Within the Same Sample (Paired Sample)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onstantia" pitchFamily="18" charset="0"/>
              </a:rPr>
              <a:t>You can test the significance of the difference between two means for two different questions answered by the same respondents using the same scale.</a:t>
            </a:r>
          </a:p>
          <a:p>
            <a:pPr>
              <a:buNone/>
            </a:pPr>
            <a:endParaRPr lang="en-US" dirty="0" smtClean="0">
              <a:latin typeface="Constantia" pitchFamily="18" charset="0"/>
            </a:endParaRPr>
          </a:p>
          <a:p>
            <a:r>
              <a:rPr lang="en-US" b="1" dirty="0" smtClean="0">
                <a:latin typeface="Constantia" pitchFamily="18" charset="0"/>
              </a:rPr>
              <a:t>Paired samples </a:t>
            </a:r>
            <a:r>
              <a:rPr lang="en-US" dirty="0" smtClean="0">
                <a:latin typeface="Constantia" pitchFamily="18" charset="0"/>
              </a:rPr>
              <a:t>test for the differences between two means: a test to determine if two means of two different questions using the same scale format and answered by the same respondents in the sample are significantly different.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E301-3357-4612-811B-DBA2A9122518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Why Differences are Important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b="1" dirty="0" smtClean="0">
                <a:solidFill>
                  <a:srgbClr val="FF33CC"/>
                </a:solidFill>
              </a:rPr>
              <a:t>Market segmentation </a:t>
            </a:r>
            <a:r>
              <a:rPr lang="en-US" dirty="0" smtClean="0"/>
              <a:t>is based on differences between groups of consumers.</a:t>
            </a:r>
          </a:p>
          <a:p>
            <a:pPr eaLnBrk="1" hangingPunct="1"/>
            <a:r>
              <a:rPr lang="en-US" b="1" dirty="0" smtClean="0"/>
              <a:t>One commonly used basis for market segmentation is the discovery of differences that are the following:</a:t>
            </a:r>
            <a:r>
              <a:rPr lang="en-US" dirty="0" smtClean="0"/>
              <a:t> </a:t>
            </a:r>
          </a:p>
          <a:p>
            <a:pPr marL="971550" lvl="1" indent="-514350">
              <a:buNone/>
            </a:pPr>
            <a:r>
              <a:rPr lang="en-US" dirty="0" smtClean="0"/>
              <a:t>1-Statistically significant</a:t>
            </a:r>
          </a:p>
          <a:p>
            <a:pPr marL="971550" lvl="1" indent="-514350">
              <a:buNone/>
            </a:pPr>
            <a:r>
              <a:rPr lang="ar-KW" dirty="0" smtClean="0"/>
              <a:t>2</a:t>
            </a:r>
            <a:r>
              <a:rPr lang="en-US" dirty="0" smtClean="0"/>
              <a:t>-Meaningful</a:t>
            </a:r>
          </a:p>
          <a:p>
            <a:pPr marL="971550" lvl="1" indent="-514350">
              <a:buNone/>
            </a:pPr>
            <a:r>
              <a:rPr lang="en-US" dirty="0" smtClean="0"/>
              <a:t>3-Stable </a:t>
            </a:r>
          </a:p>
          <a:p>
            <a:pPr marL="971550" lvl="1" indent="-514350">
              <a:buNone/>
            </a:pPr>
            <a:r>
              <a:rPr lang="en-US" dirty="0" smtClean="0"/>
              <a:t>4-Actionable differences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84909" y="0"/>
            <a:ext cx="8229600" cy="128187"/>
          </a:xfrm>
        </p:spPr>
        <p:txBody>
          <a:bodyPr>
            <a:normAutofit fontScale="90000"/>
          </a:bodyPr>
          <a:lstStyle/>
          <a:p>
            <a:endParaRPr lang="en-US" dirty="0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65346" y="418744"/>
            <a:ext cx="8539371" cy="6439256"/>
          </a:xfrm>
        </p:spPr>
        <p:txBody>
          <a:bodyPr/>
          <a:lstStyle/>
          <a:p>
            <a:pPr eaLnBrk="1" hangingPunct="1">
              <a:buNone/>
            </a:pPr>
            <a:r>
              <a:rPr lang="en-US" b="1" u="sng" dirty="0" smtClean="0"/>
              <a:t>1-Differences must be </a:t>
            </a:r>
            <a:r>
              <a:rPr lang="en-US" b="1" u="sng" dirty="0" smtClean="0">
                <a:solidFill>
                  <a:srgbClr val="FF33CC"/>
                </a:solidFill>
              </a:rPr>
              <a:t>statistically significant. </a:t>
            </a:r>
          </a:p>
          <a:p>
            <a:pPr eaLnBrk="1" hangingPunct="1">
              <a:buNone/>
            </a:pPr>
            <a:endParaRPr lang="en-US" dirty="0" smtClean="0">
              <a:solidFill>
                <a:srgbClr val="FF33CC"/>
              </a:solidFill>
            </a:endParaRPr>
          </a:p>
          <a:p>
            <a:pPr eaLnBrk="1" hangingPunct="1">
              <a:buNone/>
            </a:pPr>
            <a:r>
              <a:rPr lang="en-US" dirty="0" smtClean="0"/>
              <a:t>-</a:t>
            </a:r>
            <a:r>
              <a:rPr lang="en-US" b="1" dirty="0" smtClean="0"/>
              <a:t>Statistical significance of differences :</a:t>
            </a:r>
            <a:r>
              <a:rPr lang="en-US" dirty="0" smtClean="0"/>
              <a:t> means the differences found in the sample(s) truly exist in the population(s) from which the random samples are drawn.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- To be potentially useful to marketing researcher or manager , differences must , at minimum be statistically significant.</a:t>
            </a:r>
          </a:p>
          <a:p>
            <a:pPr eaLnBrk="1" hangingPunct="1"/>
            <a:endParaRPr lang="en-US" dirty="0" smtClean="0">
              <a:latin typeface="Trebuchet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84909" y="162370"/>
            <a:ext cx="8229600" cy="162370"/>
          </a:xfrm>
        </p:spPr>
        <p:txBody>
          <a:bodyPr>
            <a:normAutofit fontScale="90000"/>
          </a:bodyPr>
          <a:lstStyle/>
          <a:p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97164" y="384561"/>
            <a:ext cx="8229600" cy="654271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b="1" u="sng" dirty="0" smtClean="0"/>
              <a:t>2- Differences must be </a:t>
            </a:r>
            <a:r>
              <a:rPr lang="en-US" b="1" u="sng" dirty="0" smtClean="0">
                <a:solidFill>
                  <a:srgbClr val="FF33CC"/>
                </a:solidFill>
              </a:rPr>
              <a:t>meaningful.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>
              <a:solidFill>
                <a:srgbClr val="FF33CC"/>
              </a:solidFill>
            </a:endParaRPr>
          </a:p>
          <a:p>
            <a:pPr lvl="1"/>
            <a:r>
              <a:rPr lang="en-US" sz="3200" b="1" dirty="0" smtClean="0"/>
              <a:t>Meaningful difference: </a:t>
            </a:r>
            <a:r>
              <a:rPr lang="en-US" sz="3200" dirty="0" smtClean="0"/>
              <a:t>one that the marketing manager can potentially use as a basis for marketing decisions.</a:t>
            </a:r>
          </a:p>
          <a:p>
            <a:pPr lvl="1"/>
            <a:r>
              <a:rPr lang="en-US" sz="3200" dirty="0" smtClean="0"/>
              <a:t>The differences between the market segments should be of such a magnitude that the market can target them individually.</a:t>
            </a:r>
          </a:p>
          <a:p>
            <a:pPr>
              <a:buNone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>
              <a:latin typeface="Trebuchet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84909" y="0"/>
            <a:ext cx="8229600" cy="376015"/>
          </a:xfrm>
        </p:spPr>
        <p:txBody>
          <a:bodyPr>
            <a:normAutofit fontScale="90000"/>
          </a:bodyPr>
          <a:lstStyle/>
          <a:p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22564" y="435836"/>
            <a:ext cx="8229600" cy="5279164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b="1" u="sng" dirty="0" smtClean="0"/>
              <a:t>3-Differences should be </a:t>
            </a:r>
            <a:r>
              <a:rPr lang="en-US" b="1" u="sng" dirty="0" smtClean="0">
                <a:solidFill>
                  <a:srgbClr val="FF33CC"/>
                </a:solidFill>
              </a:rPr>
              <a:t>stable.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>
              <a:solidFill>
                <a:srgbClr val="FF33CC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b="1" dirty="0" smtClean="0"/>
              <a:t>-Stable difference is </a:t>
            </a:r>
            <a:r>
              <a:rPr lang="en-US" dirty="0" smtClean="0"/>
              <a:t>one that will be in place for the foreseeable future.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n-US" dirty="0" smtClean="0"/>
              <a:t>-To be potentially useful to marketing researcher or manager , differences must ,if statistically significant and meaningful , be stable.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1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66886" y="299103"/>
            <a:ext cx="8229600" cy="205099"/>
          </a:xfrm>
        </p:spPr>
        <p:txBody>
          <a:bodyPr>
            <a:normAutofit fontScale="90000"/>
          </a:bodyPr>
          <a:lstStyle/>
          <a:p>
            <a:endParaRPr lang="en-US" dirty="0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64127" y="410198"/>
            <a:ext cx="8229600" cy="6447802"/>
          </a:xfrm>
        </p:spPr>
        <p:txBody>
          <a:bodyPr/>
          <a:lstStyle/>
          <a:p>
            <a:pPr eaLnBrk="1" hangingPunct="1">
              <a:buNone/>
            </a:pPr>
            <a:r>
              <a:rPr lang="en-US" b="1" u="sng" dirty="0" smtClean="0"/>
              <a:t>4- Differences must be </a:t>
            </a:r>
            <a:r>
              <a:rPr lang="en-US" b="1" u="sng" dirty="0" smtClean="0">
                <a:solidFill>
                  <a:srgbClr val="FF33CC"/>
                </a:solidFill>
              </a:rPr>
              <a:t>actionable.</a:t>
            </a:r>
          </a:p>
          <a:p>
            <a:pPr eaLnBrk="1" hangingPunct="1">
              <a:buNone/>
            </a:pPr>
            <a:endParaRPr lang="en-US" dirty="0" smtClean="0">
              <a:solidFill>
                <a:srgbClr val="FF33CC"/>
              </a:solidFill>
            </a:endParaRPr>
          </a:p>
          <a:p>
            <a:pPr eaLnBrk="1" hangingPunct="1">
              <a:buNone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002060"/>
                </a:solidFill>
              </a:rPr>
              <a:t>- </a:t>
            </a:r>
            <a:r>
              <a:rPr lang="en-US" b="1" dirty="0" smtClean="0"/>
              <a:t>Actionable difference means </a:t>
            </a:r>
            <a:r>
              <a:rPr lang="en-US" dirty="0" smtClean="0"/>
              <a:t>the marketer can focus various marketing strategies and tactics, such as product design or advertising, on the market segments to accentuate the differences between segments.</a:t>
            </a:r>
          </a:p>
          <a:p>
            <a:pPr eaLnBrk="1" hangingPunct="1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-To be potentially useful to marketing researcher or manager , differences must ,if statistically significant ,meaningful , stable and actionable.</a:t>
            </a:r>
          </a:p>
          <a:p>
            <a:pPr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 smtClean="0">
              <a:latin typeface="Trebuchet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Small Sample Sizes: The Use of a 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t Test or z Test and How SPSS Eliminates the worry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 smtClean="0"/>
              <a:t>t</a:t>
            </a:r>
            <a:r>
              <a:rPr lang="en-US" b="1" dirty="0" smtClean="0"/>
              <a:t> Test</a:t>
            </a:r>
            <a:r>
              <a:rPr lang="en-US" dirty="0" smtClean="0"/>
              <a:t>: statistical inference test to be used with small sample sizes (</a:t>
            </a:r>
            <a:r>
              <a:rPr lang="en-US" i="1" dirty="0" smtClean="0"/>
              <a:t>n</a:t>
            </a:r>
            <a:r>
              <a:rPr lang="en-US" dirty="0" smtClean="0"/>
              <a:t> ≤ 30)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i="1" dirty="0" smtClean="0"/>
              <a:t>z </a:t>
            </a:r>
            <a:r>
              <a:rPr lang="en-US" b="1" dirty="0" smtClean="0"/>
              <a:t>Test</a:t>
            </a:r>
            <a:r>
              <a:rPr lang="en-US" dirty="0" smtClean="0"/>
              <a:t>: statistical inference test to be used when the sample size is 30 or greater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Note: Most computer statistical programs report </a:t>
            </a:r>
            <a:r>
              <a:rPr lang="en-US" b="1" dirty="0" smtClean="0"/>
              <a:t>only the </a:t>
            </a:r>
            <a:r>
              <a:rPr lang="en-US" b="1" i="1" dirty="0" smtClean="0"/>
              <a:t>t </a:t>
            </a:r>
            <a:r>
              <a:rPr lang="en-US" b="1" dirty="0" smtClean="0"/>
              <a:t>value </a:t>
            </a:r>
            <a:r>
              <a:rPr lang="en-US" dirty="0" smtClean="0"/>
              <a:t>because it is identical to the </a:t>
            </a:r>
            <a:r>
              <a:rPr lang="en-US" i="1" dirty="0" smtClean="0"/>
              <a:t>z</a:t>
            </a:r>
            <a:r>
              <a:rPr lang="en-US" dirty="0" smtClean="0"/>
              <a:t> value with large samples.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E301-3357-4612-811B-DBA2A9122518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5270</TotalTime>
  <Words>1205</Words>
  <Application>Microsoft Office PowerPoint</Application>
  <PresentationFormat>عرض على الشاشة (4:3)</PresentationFormat>
  <Paragraphs>138</Paragraphs>
  <Slides>36</Slides>
  <Notes>32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43" baseType="lpstr">
      <vt:lpstr>ＭＳ Ｐゴシック</vt:lpstr>
      <vt:lpstr>Arial</vt:lpstr>
      <vt:lpstr>Calibri</vt:lpstr>
      <vt:lpstr>Constantia</vt:lpstr>
      <vt:lpstr>Trebuchet MS</vt:lpstr>
      <vt:lpstr>Wingdings 2</vt:lpstr>
      <vt:lpstr>Office Theme</vt:lpstr>
      <vt:lpstr>Chapter 13</vt:lpstr>
      <vt:lpstr>Learning Objectives</vt:lpstr>
      <vt:lpstr>عرض تقديمي في PowerPoint</vt:lpstr>
      <vt:lpstr>Why Differences are Important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Small Sample Sizes: The Use of a  t Test or z Test and How SPSS Eliminates the worry </vt:lpstr>
      <vt:lpstr>عرض تقديمي في PowerPoint</vt:lpstr>
      <vt:lpstr>Testing for Significant Differences  Between Two Groups</vt:lpstr>
      <vt:lpstr>Differences Between Percentages with Two Groups (Independent Samples)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Using SPSS for Differences Between Percentages of Two Groups</vt:lpstr>
      <vt:lpstr>Testing the Difference  Between Means</vt:lpstr>
      <vt:lpstr>First; Differences Between Means with Two Groups (Independent Samples)</vt:lpstr>
      <vt:lpstr>عرض تقديمي في PowerPoint</vt:lpstr>
      <vt:lpstr>An Example: Testing the Difference Between Two Means</vt:lpstr>
      <vt:lpstr>عرض تقديمي في PowerPoint</vt:lpstr>
      <vt:lpstr>عرض تقديمي في PowerPoint</vt:lpstr>
      <vt:lpstr>عرض تقديمي في PowerPoint</vt:lpstr>
      <vt:lpstr>Second; Testing for significant differences in means Among than two Group; Analysis of Variance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ANOVA Advantages;</vt:lpstr>
      <vt:lpstr>Post Hoc Tests: Detect Statistically Significant Differences Among Group Means</vt:lpstr>
      <vt:lpstr>عرض تقديمي في PowerPoint</vt:lpstr>
      <vt:lpstr>عرض تقديمي في PowerPoint</vt:lpstr>
      <vt:lpstr>Reporting Group Differences Tests to Clients</vt:lpstr>
      <vt:lpstr>Third ; Differences Between Two Means Within the Same Sample (Paired Sample)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Heather</dc:creator>
  <cp:lastModifiedBy>HP</cp:lastModifiedBy>
  <cp:revision>184</cp:revision>
  <cp:lastPrinted>2012-12-24T17:26:07Z</cp:lastPrinted>
  <dcterms:created xsi:type="dcterms:W3CDTF">2012-12-10T07:00:45Z</dcterms:created>
  <dcterms:modified xsi:type="dcterms:W3CDTF">2019-01-15T15:45:31Z</dcterms:modified>
</cp:coreProperties>
</file>