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7" d="100"/>
          <a:sy n="107" d="100"/>
        </p:scale>
        <p:origin x="-8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ar-S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4/20/2016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4/20/2016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4/20/2016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ar-SA"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4/20/2016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ar-SA"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4/20/2016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ar-SA"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ar-SA"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4/20/2016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ar-SA"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ar-SA"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ar-SA"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4/20/2016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ar-SA"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ar-SA"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ar-S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ar-SA"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4/20/2016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ar-SA"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ar-SA"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ar-SA"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ar-S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ar-S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4/20/2016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ar-SA"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ar-SA"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ar-SA"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ar-SA"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4/20/2016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ar-SA"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4/20/2016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ar-SA"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ar-SA"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4/20/2016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RETURN, RISK, AND THE SECURITY MARKET LINE </a:t>
            </a:r>
            <a:br>
              <a:rPr lang="en-US" dirty="0"/>
            </a:br>
            <a:endParaRPr lang="en-US" dirty="0"/>
          </a:p>
        </p:txBody>
      </p:sp>
      <p:sp>
        <p:nvSpPr>
          <p:cNvPr id="3" name="Subtitle 2"/>
          <p:cNvSpPr>
            <a:spLocks noGrp="1"/>
          </p:cNvSpPr>
          <p:nvPr>
            <p:ph type="subTitle" idx="1"/>
          </p:nvPr>
        </p:nvSpPr>
        <p:spPr/>
        <p:txBody>
          <a:bodyPr/>
          <a:lstStyle/>
          <a:p>
            <a:r>
              <a:rPr lang="en-US" dirty="0" err="1" smtClean="0"/>
              <a:t>Ch</a:t>
            </a:r>
            <a:r>
              <a:rPr lang="en-US" dirty="0" smtClean="0"/>
              <a:t> 13</a:t>
            </a:r>
            <a:endParaRPr lang="en-US" dirty="0"/>
          </a:p>
        </p:txBody>
      </p:sp>
    </p:spTree>
    <p:extLst>
      <p:ext uri="{BB962C8B-B14F-4D97-AF65-F5344CB8AC3E}">
        <p14:creationId xmlns:p14="http://schemas.microsoft.com/office/powerpoint/2010/main" val="75830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3206729"/>
              </p:ext>
            </p:extLst>
          </p:nvPr>
        </p:nvGraphicFramePr>
        <p:xfrm>
          <a:off x="2" y="206938"/>
          <a:ext cx="9143999" cy="5186998"/>
        </p:xfrm>
        <a:graphic>
          <a:graphicData uri="http://schemas.openxmlformats.org/drawingml/2006/table">
            <a:tbl>
              <a:tblPr firstRow="1" bandRow="1">
                <a:tableStyleId>{5C22544A-7EE6-4342-B048-85BDC9FD1C3A}</a:tableStyleId>
              </a:tblPr>
              <a:tblGrid>
                <a:gridCol w="1828800"/>
                <a:gridCol w="1591734"/>
                <a:gridCol w="2065865"/>
                <a:gridCol w="1828800"/>
                <a:gridCol w="1828800"/>
              </a:tblGrid>
              <a:tr h="18063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(1)</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 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(2) Probability of 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(3)</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 Return Deviation from Expected Return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(4)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Squared Return Deviation from Expected Return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(5)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Product (2)*(4) </a:t>
                      </a:r>
                      <a:endParaRPr lang="en-US" dirty="0" smtClean="0">
                        <a:effectLst/>
                      </a:endParaRPr>
                    </a:p>
                    <a:p>
                      <a:pPr algn="ctr"/>
                      <a:endParaRPr lang="en-US" dirty="0"/>
                    </a:p>
                  </a:txBody>
                  <a:tcPr/>
                </a:tc>
              </a:tr>
              <a:tr h="312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i="1" kern="1200" dirty="0" smtClean="0">
                          <a:solidFill>
                            <a:schemeClr val="dk1"/>
                          </a:solidFill>
                          <a:effectLst/>
                          <a:latin typeface="+mn-lt"/>
                          <a:ea typeface="+mn-ea"/>
                          <a:cs typeface="+mn-cs"/>
                        </a:rPr>
                        <a:t>Stock L </a:t>
                      </a:r>
                      <a:endParaRPr lang="en-US" dirty="0" smtClean="0">
                        <a:effectLst/>
                      </a:endParaRPr>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r>
              <a:tr h="54604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Recession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.50 </a:t>
                      </a:r>
                      <a:endParaRPr lang="en-US" dirty="0" smtClean="0">
                        <a:effectLst/>
                      </a:endParaRPr>
                    </a:p>
                  </a:txBody>
                  <a:tcPr/>
                </a:tc>
                <a:tc>
                  <a:txBody>
                    <a:bodyPr/>
                    <a:lstStyle/>
                    <a:p>
                      <a:pPr algn="ctr"/>
                      <a:r>
                        <a:rPr lang="en-US" dirty="0" smtClean="0"/>
                        <a:t>-0.20-0.25=-0.45</a:t>
                      </a:r>
                      <a:endParaRPr lang="en-US" dirty="0"/>
                    </a:p>
                  </a:txBody>
                  <a:tcPr/>
                </a:tc>
                <a:tc>
                  <a:txBody>
                    <a:bodyPr/>
                    <a:lstStyle/>
                    <a:p>
                      <a:pPr algn="ctr"/>
                      <a:r>
                        <a:rPr lang="en-US" dirty="0" smtClean="0"/>
                        <a:t>-0.45</a:t>
                      </a:r>
                      <a:r>
                        <a:rPr lang="en-US" baseline="30000" dirty="0" smtClean="0"/>
                        <a:t>2</a:t>
                      </a:r>
                      <a:endParaRPr lang="en-US"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.10125 </a:t>
                      </a:r>
                      <a:endParaRPr lang="en-US" dirty="0" smtClean="0">
                        <a:effectLst/>
                      </a:endParaRPr>
                    </a:p>
                  </a:txBody>
                  <a:tcPr/>
                </a:tc>
              </a:tr>
              <a:tr h="312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Boom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.50 </a:t>
                      </a:r>
                      <a:endParaRPr lang="en-US" dirty="0" smtClean="0">
                        <a:effectLst/>
                      </a:endParaRPr>
                    </a:p>
                  </a:txBody>
                  <a:tcPr/>
                </a:tc>
                <a:tc>
                  <a:txBody>
                    <a:bodyPr/>
                    <a:lstStyle/>
                    <a:p>
                      <a:pPr algn="ctr"/>
                      <a:r>
                        <a:rPr lang="en-US" dirty="0" smtClean="0"/>
                        <a:t>0.70-0,25=0.45</a:t>
                      </a:r>
                      <a:endParaRPr lang="en-US" dirty="0"/>
                    </a:p>
                  </a:txBody>
                  <a:tcPr/>
                </a:tc>
                <a:tc>
                  <a:txBody>
                    <a:bodyPr/>
                    <a:lstStyle/>
                    <a:p>
                      <a:pPr algn="ctr"/>
                      <a:r>
                        <a:rPr lang="en-US" dirty="0" smtClean="0"/>
                        <a:t>0.45</a:t>
                      </a:r>
                      <a:r>
                        <a:rPr lang="en-US" baseline="30000" dirty="0" smtClean="0"/>
                        <a:t>2</a:t>
                      </a:r>
                      <a:endParaRPr lang="en-US"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.10125 </a:t>
                      </a:r>
                      <a:endParaRPr lang="en-US" dirty="0" smtClean="0">
                        <a:effectLst/>
                      </a:endParaRPr>
                    </a:p>
                  </a:txBody>
                  <a:tcPr/>
                </a:tc>
              </a:tr>
              <a:tr h="312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txBody>
                  <a:tcPr/>
                </a:tc>
                <a:tc>
                  <a:txBody>
                    <a:bodyPr/>
                    <a:lstStyle/>
                    <a:p>
                      <a:pPr algn="ctr"/>
                      <a:endParaRPr lang="en-US" dirty="0"/>
                    </a:p>
                  </a:txBody>
                  <a:tcPr/>
                </a:tc>
                <a:tc>
                  <a:txBody>
                    <a:bodyPr/>
                    <a:lstStyle/>
                    <a:p>
                      <a:pPr algn="ctr"/>
                      <a:endParaRPr lang="en-US"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σ</a:t>
                      </a:r>
                      <a:r>
                        <a:rPr lang="en-US" baseline="-25000" dirty="0" smtClean="0"/>
                        <a:t>L</a:t>
                      </a:r>
                      <a:r>
                        <a:rPr lang="en-US" baseline="30000" dirty="0" smtClean="0"/>
                        <a:t>2</a:t>
                      </a:r>
                      <a:r>
                        <a:rPr lang="en-US" baseline="0" dirty="0" smtClean="0">
                          <a:effectLst/>
                        </a:rPr>
                        <a:t>=</a:t>
                      </a:r>
                      <a:r>
                        <a:rPr lang="en-US" sz="1800" kern="1200" dirty="0" smtClean="0">
                          <a:solidFill>
                            <a:schemeClr val="dk1"/>
                          </a:solidFill>
                          <a:effectLst/>
                          <a:latin typeface="+mn-lt"/>
                          <a:ea typeface="+mn-ea"/>
                          <a:cs typeface="+mn-cs"/>
                        </a:rPr>
                        <a:t>.20250 </a:t>
                      </a:r>
                      <a:endParaRPr lang="en-US" dirty="0" smtClean="0">
                        <a:effectLst/>
                      </a:endParaRPr>
                    </a:p>
                  </a:txBody>
                  <a:tcPr/>
                </a:tc>
              </a:tr>
              <a:tr h="312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i="1" kern="1200" dirty="0" smtClean="0">
                          <a:solidFill>
                            <a:schemeClr val="dk1"/>
                          </a:solidFill>
                          <a:effectLst/>
                          <a:latin typeface="+mn-lt"/>
                          <a:ea typeface="+mn-ea"/>
                          <a:cs typeface="+mn-cs"/>
                        </a:rPr>
                        <a:t>Stock U</a:t>
                      </a:r>
                      <a:endParaRPr lang="en-US" dirty="0" smtClean="0">
                        <a:effectLst/>
                      </a:endParaRPr>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12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Recession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.50 </a:t>
                      </a:r>
                      <a:endParaRPr lang="en-US" dirty="0" smtClean="0">
                        <a:effectLst/>
                      </a:endParaRPr>
                    </a:p>
                  </a:txBody>
                  <a:tcPr/>
                </a:tc>
                <a:tc>
                  <a:txBody>
                    <a:bodyPr/>
                    <a:lstStyle/>
                    <a:p>
                      <a:pPr algn="ctr"/>
                      <a:r>
                        <a:rPr lang="en-US" dirty="0" smtClean="0"/>
                        <a:t>0.30-0.20=0.10</a:t>
                      </a:r>
                      <a:endParaRPr lang="en-US" dirty="0"/>
                    </a:p>
                  </a:txBody>
                  <a:tcPr/>
                </a:tc>
                <a:tc>
                  <a:txBody>
                    <a:bodyPr/>
                    <a:lstStyle/>
                    <a:p>
                      <a:pPr algn="ctr"/>
                      <a:r>
                        <a:rPr lang="en-US" dirty="0" smtClean="0"/>
                        <a:t>0.10</a:t>
                      </a:r>
                      <a:r>
                        <a:rPr lang="en-US" baseline="30000" dirty="0" smtClean="0"/>
                        <a:t>2</a:t>
                      </a:r>
                      <a:endParaRPr lang="en-US"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.005 </a:t>
                      </a:r>
                      <a:endParaRPr lang="en-US" dirty="0" smtClean="0">
                        <a:effectLst/>
                      </a:endParaRPr>
                    </a:p>
                  </a:txBody>
                  <a:tcPr/>
                </a:tc>
              </a:tr>
              <a:tr h="312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Boom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.50 </a:t>
                      </a:r>
                      <a:endParaRPr lang="en-US" dirty="0" smtClean="0">
                        <a:effectLst/>
                      </a:endParaRPr>
                    </a:p>
                  </a:txBody>
                  <a:tcPr/>
                </a:tc>
                <a:tc>
                  <a:txBody>
                    <a:bodyPr/>
                    <a:lstStyle/>
                    <a:p>
                      <a:pPr algn="ctr"/>
                      <a:r>
                        <a:rPr lang="en-US" dirty="0" smtClean="0"/>
                        <a:t>0.10-0.20=-0.10</a:t>
                      </a:r>
                      <a:endParaRPr lang="en-US" dirty="0"/>
                    </a:p>
                  </a:txBody>
                  <a:tcPr/>
                </a:tc>
                <a:tc>
                  <a:txBody>
                    <a:bodyPr/>
                    <a:lstStyle/>
                    <a:p>
                      <a:pPr algn="ctr"/>
                      <a:r>
                        <a:rPr lang="en-US" dirty="0" smtClean="0"/>
                        <a:t>0.10</a:t>
                      </a:r>
                      <a:r>
                        <a:rPr lang="en-US" baseline="30000" dirty="0" smtClean="0"/>
                        <a:t>2</a:t>
                      </a:r>
                      <a:endParaRPr lang="en-US" baseline="30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.005 </a:t>
                      </a:r>
                      <a:endParaRPr lang="en-US" dirty="0" smtClean="0">
                        <a:effectLst/>
                      </a:endParaRPr>
                    </a:p>
                  </a:txBody>
                  <a:tcPr/>
                </a:tc>
              </a:tr>
              <a:tr h="546042">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σ</a:t>
                      </a:r>
                      <a:r>
                        <a:rPr lang="en-US" baseline="-25000" dirty="0" smtClean="0"/>
                        <a:t>U</a:t>
                      </a:r>
                      <a:r>
                        <a:rPr lang="en-US" baseline="30000" dirty="0" smtClean="0"/>
                        <a:t>2=</a:t>
                      </a:r>
                      <a:r>
                        <a:rPr lang="en-US" sz="1800" kern="1200" dirty="0" smtClean="0">
                          <a:solidFill>
                            <a:schemeClr val="dk1"/>
                          </a:solidFill>
                          <a:effectLst/>
                          <a:latin typeface="+mn-lt"/>
                          <a:ea typeface="+mn-ea"/>
                          <a:cs typeface="+mn-cs"/>
                        </a:rPr>
                        <a:t>.010 </a:t>
                      </a:r>
                      <a:endParaRPr lang="en-US" dirty="0" smtClean="0">
                        <a:effectLst/>
                      </a:endParaRPr>
                    </a:p>
                    <a:p>
                      <a:pPr algn="ctr"/>
                      <a:endParaRPr lang="en-US" dirty="0"/>
                    </a:p>
                  </a:txBody>
                  <a:tcPr/>
                </a:tc>
              </a:tr>
            </a:tbl>
          </a:graphicData>
        </a:graphic>
      </p:graphicFrame>
    </p:spTree>
    <p:extLst>
      <p:ext uri="{BB962C8B-B14F-4D97-AF65-F5344CB8AC3E}">
        <p14:creationId xmlns:p14="http://schemas.microsoft.com/office/powerpoint/2010/main" val="2311400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13.2 </a:t>
            </a:r>
            <a:r>
              <a:rPr lang="en-US" dirty="0"/>
              <a:t>Portfolios </a:t>
            </a:r>
            <a:br>
              <a:rPr lang="en-US" dirty="0"/>
            </a:br>
            <a:endParaRPr lang="en-US" dirty="0"/>
          </a:p>
        </p:txBody>
      </p:sp>
      <p:sp>
        <p:nvSpPr>
          <p:cNvPr id="3" name="Content Placeholder 2"/>
          <p:cNvSpPr>
            <a:spLocks noGrp="1"/>
          </p:cNvSpPr>
          <p:nvPr>
            <p:ph idx="1"/>
          </p:nvPr>
        </p:nvSpPr>
        <p:spPr>
          <a:xfrm>
            <a:off x="498474" y="1275095"/>
            <a:ext cx="7556313" cy="4144963"/>
          </a:xfrm>
        </p:spPr>
        <p:txBody>
          <a:bodyPr/>
          <a:lstStyle/>
          <a:p>
            <a:r>
              <a:rPr lang="en-US" dirty="0" smtClean="0"/>
              <a:t>Portfolio :a  </a:t>
            </a:r>
            <a:r>
              <a:rPr lang="en-US" dirty="0"/>
              <a:t>group of assets such as stocks and bonds held by an investor. </a:t>
            </a:r>
          </a:p>
          <a:p>
            <a:r>
              <a:rPr lang="en-US" dirty="0"/>
              <a:t>we have concentrated on individual assets considered separately. However, most investors actually hold a </a:t>
            </a:r>
            <a:r>
              <a:rPr lang="en-US" b="1" dirty="0"/>
              <a:t>portfolio </a:t>
            </a:r>
            <a:r>
              <a:rPr lang="en-US" dirty="0"/>
              <a:t>of assets.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99296932"/>
              </p:ext>
            </p:extLst>
          </p:nvPr>
        </p:nvGraphicFramePr>
        <p:xfrm>
          <a:off x="498475" y="3936698"/>
          <a:ext cx="8358566" cy="2570480"/>
        </p:xfrm>
        <a:graphic>
          <a:graphicData uri="http://schemas.openxmlformats.org/drawingml/2006/table">
            <a:tbl>
              <a:tblPr firstRow="1" bandRow="1">
                <a:tableStyleId>{5C22544A-7EE6-4342-B048-85BDC9FD1C3A}</a:tableStyleId>
              </a:tblPr>
              <a:tblGrid>
                <a:gridCol w="1341315"/>
                <a:gridCol w="1921196"/>
                <a:gridCol w="3006414"/>
                <a:gridCol w="2089641"/>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(1)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State of Economy </a:t>
                      </a:r>
                      <a:endParaRPr lang="en-US" dirty="0" smtClean="0">
                        <a:effectLst/>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(2) Probability of 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(3)</a:t>
                      </a:r>
                      <a:br>
                        <a:rPr lang="en-US" sz="1800" b="1" kern="1200" dirty="0" smtClean="0">
                          <a:solidFill>
                            <a:schemeClr val="lt1"/>
                          </a:solidFill>
                          <a:effectLst/>
                          <a:latin typeface="+mn-lt"/>
                          <a:ea typeface="+mn-ea"/>
                          <a:cs typeface="+mn-cs"/>
                        </a:rPr>
                      </a:br>
                      <a:r>
                        <a:rPr lang="en-US" sz="1800" b="1" kern="1200" dirty="0" smtClean="0">
                          <a:solidFill>
                            <a:schemeClr val="lt1"/>
                          </a:solidFill>
                          <a:effectLst/>
                          <a:latin typeface="+mn-lt"/>
                          <a:ea typeface="+mn-ea"/>
                          <a:cs typeface="+mn-cs"/>
                        </a:rPr>
                        <a:t>Portfolio Return if State Occurs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 Product (2)*(3) </a:t>
                      </a:r>
                      <a:endParaRPr lang="en-US" dirty="0" smtClean="0">
                        <a:effectLst/>
                      </a:endParaRPr>
                    </a:p>
                    <a:p>
                      <a:pPr algn="ct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Recession </a:t>
                      </a:r>
                      <a:endParaRPr lang="en-US" dirty="0" smtClean="0">
                        <a:effectLst/>
                      </a:endParaRPr>
                    </a:p>
                  </a:txBody>
                  <a:tcPr/>
                </a:tc>
                <a:tc>
                  <a:txBody>
                    <a:bodyPr/>
                    <a:lstStyle/>
                    <a:p>
                      <a:pPr algn="ctr"/>
                      <a:r>
                        <a:rPr lang="en-US" dirty="0" smtClean="0"/>
                        <a:t>0.50</a:t>
                      </a:r>
                      <a:endParaRPr lang="en-US" dirty="0"/>
                    </a:p>
                  </a:txBody>
                  <a:tcPr/>
                </a:tc>
                <a:tc>
                  <a:txBody>
                    <a:bodyPr/>
                    <a:lstStyle/>
                    <a:p>
                      <a:pPr algn="ctr"/>
                      <a:r>
                        <a:rPr lang="en-US" dirty="0" smtClean="0"/>
                        <a:t>0.50*-20%+0.50*30%=5%</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.025 </a:t>
                      </a:r>
                      <a:endParaRPr lang="en-US" dirty="0" smtClean="0">
                        <a:effectLst/>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Boom </a:t>
                      </a:r>
                      <a:endParaRPr lang="en-US" dirty="0" smtClean="0">
                        <a:effectLst/>
                      </a:endParaRPr>
                    </a:p>
                  </a:txBody>
                  <a:tcPr/>
                </a:tc>
                <a:tc>
                  <a:txBody>
                    <a:bodyPr/>
                    <a:lstStyle/>
                    <a:p>
                      <a:pPr algn="ctr"/>
                      <a:r>
                        <a:rPr lang="en-US" dirty="0" smtClean="0"/>
                        <a:t>0.50</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0.50*70%+0.50*10%=40%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.200 </a:t>
                      </a:r>
                      <a:endParaRPr lang="en-US" dirty="0" smtClean="0">
                        <a:effectLst/>
                      </a:endParaRPr>
                    </a:p>
                  </a:txBody>
                  <a:tcPr/>
                </a:tc>
              </a:tr>
              <a:tr h="370840">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E(R</a:t>
                      </a:r>
                      <a:r>
                        <a:rPr lang="en-US" baseline="-25000" dirty="0" smtClean="0"/>
                        <a:t>P</a:t>
                      </a:r>
                      <a:r>
                        <a:rPr lang="en-US" dirty="0" smtClean="0"/>
                        <a:t>)=</a:t>
                      </a:r>
                      <a:r>
                        <a:rPr lang="en-US" sz="1800" kern="1200" dirty="0" smtClean="0">
                          <a:solidFill>
                            <a:schemeClr val="dk1"/>
                          </a:solidFill>
                          <a:effectLst/>
                          <a:latin typeface="+mn-lt"/>
                          <a:ea typeface="+mn-ea"/>
                          <a:cs typeface="+mn-cs"/>
                        </a:rPr>
                        <a:t>22.5% </a:t>
                      </a:r>
                      <a:endParaRPr lang="en-US" dirty="0" smtClean="0">
                        <a:effectLst/>
                      </a:endParaRPr>
                    </a:p>
                  </a:txBody>
                  <a:tcPr/>
                </a:tc>
              </a:tr>
            </a:tbl>
          </a:graphicData>
        </a:graphic>
      </p:graphicFrame>
    </p:spTree>
    <p:extLst>
      <p:ext uri="{BB962C8B-B14F-4D97-AF65-F5344CB8AC3E}">
        <p14:creationId xmlns:p14="http://schemas.microsoft.com/office/powerpoint/2010/main" val="3827870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PORTFOLIO WEIGHTS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portfolio </a:t>
            </a:r>
            <a:r>
              <a:rPr lang="en-US" dirty="0" smtClean="0"/>
              <a:t>weight: the </a:t>
            </a:r>
            <a:r>
              <a:rPr lang="en-US" dirty="0"/>
              <a:t>percentage of a portfolio’s total value that is in a particular asset. </a:t>
            </a:r>
          </a:p>
          <a:p>
            <a:r>
              <a:rPr lang="en-US" dirty="0"/>
              <a:t>For example, if we have $50 in one asset and $150 in another, our total portfolio is worth $200. The percentage of our portfolio in the first asset is $50􏰙$200 􏰁 .25. The per- </a:t>
            </a:r>
            <a:r>
              <a:rPr lang="en-US" dirty="0" err="1"/>
              <a:t>centage</a:t>
            </a:r>
            <a:r>
              <a:rPr lang="en-US" dirty="0"/>
              <a:t> of our portfolio in the second asset is $150􏰙$200, or .75. Our portfolio weights are thus .25 and .75. Notice that the weights have to add up to 1.00 </a:t>
            </a:r>
          </a:p>
          <a:p>
            <a:endParaRPr lang="en-US" dirty="0"/>
          </a:p>
        </p:txBody>
      </p:sp>
    </p:spTree>
    <p:extLst>
      <p:ext uri="{BB962C8B-B14F-4D97-AF65-F5344CB8AC3E}">
        <p14:creationId xmlns:p14="http://schemas.microsoft.com/office/powerpoint/2010/main" val="2430888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PORTFOLIO EXPECTED RETURNS </a:t>
            </a:r>
            <a:r>
              <a:rPr lang="en-US" dirty="0"/>
              <a:t/>
            </a:r>
            <a:br>
              <a:rPr lang="en-US" dirty="0"/>
            </a:br>
            <a:endParaRPr lang="en-US" dirty="0"/>
          </a:p>
        </p:txBody>
      </p:sp>
      <p:sp>
        <p:nvSpPr>
          <p:cNvPr id="3" name="Content Placeholder 2"/>
          <p:cNvSpPr>
            <a:spLocks noGrp="1"/>
          </p:cNvSpPr>
          <p:nvPr>
            <p:ph idx="1"/>
          </p:nvPr>
        </p:nvSpPr>
        <p:spPr>
          <a:xfrm>
            <a:off x="541071" y="1981200"/>
            <a:ext cx="7556313" cy="4144963"/>
          </a:xfrm>
        </p:spPr>
        <p:txBody>
          <a:bodyPr/>
          <a:lstStyle/>
          <a:p>
            <a:r>
              <a:rPr lang="en-US" dirty="0"/>
              <a:t>Let’s go back to Stocks L and U. You put half your money in each. The portfolio weights are obviously .50 and .50. What is the pattern of returns on this portfolio? </a:t>
            </a:r>
          </a:p>
          <a:p>
            <a:r>
              <a:rPr lang="en-US" dirty="0" smtClean="0"/>
              <a:t>In </a:t>
            </a:r>
            <a:r>
              <a:rPr lang="en-US" dirty="0"/>
              <a:t>a </a:t>
            </a:r>
            <a:r>
              <a:rPr lang="en-US" dirty="0" smtClean="0"/>
              <a:t>recession</a:t>
            </a:r>
            <a:r>
              <a:rPr lang="en-US" dirty="0"/>
              <a:t> </a:t>
            </a:r>
            <a:r>
              <a:rPr lang="en-US" dirty="0" err="1" smtClean="0"/>
              <a:t>R</a:t>
            </a:r>
            <a:r>
              <a:rPr lang="en-US" baseline="-25000" dirty="0" err="1" smtClean="0"/>
              <a:t>p</a:t>
            </a:r>
            <a:r>
              <a:rPr lang="en-US" dirty="0" smtClean="0"/>
              <a:t>=0.50*-20%+0.50*30%=5%</a:t>
            </a:r>
          </a:p>
          <a:p>
            <a:r>
              <a:rPr lang="en-US" dirty="0"/>
              <a:t>when a boom occurs </a:t>
            </a:r>
            <a:r>
              <a:rPr lang="en-US" dirty="0" err="1"/>
              <a:t>R</a:t>
            </a:r>
            <a:r>
              <a:rPr lang="en-US" baseline="-25000" dirty="0" err="1"/>
              <a:t>p</a:t>
            </a:r>
            <a:r>
              <a:rPr lang="en-US" dirty="0"/>
              <a:t>=0.50</a:t>
            </a:r>
            <a:r>
              <a:rPr lang="en-US" dirty="0" smtClean="0"/>
              <a:t>*70</a:t>
            </a:r>
            <a:r>
              <a:rPr lang="en-US" dirty="0"/>
              <a:t>%+0.50</a:t>
            </a:r>
            <a:r>
              <a:rPr lang="en-US" dirty="0" smtClean="0"/>
              <a:t>*10</a:t>
            </a:r>
            <a:r>
              <a:rPr lang="en-US" dirty="0"/>
              <a:t>%</a:t>
            </a:r>
            <a:r>
              <a:rPr lang="en-US" dirty="0" smtClean="0"/>
              <a:t>=40%</a:t>
            </a:r>
            <a:endParaRPr lang="en-US" dirty="0"/>
          </a:p>
          <a:p>
            <a:r>
              <a:rPr lang="en-US" dirty="0" smtClean="0"/>
              <a:t>E(</a:t>
            </a:r>
            <a:r>
              <a:rPr lang="en-US" dirty="0" err="1" smtClean="0"/>
              <a:t>R</a:t>
            </a:r>
            <a:r>
              <a:rPr lang="en-US" baseline="-25000" dirty="0" err="1" smtClean="0"/>
              <a:t>p</a:t>
            </a:r>
            <a:r>
              <a:rPr lang="en-US" dirty="0" smtClean="0"/>
              <a:t>)=0.50*E(R</a:t>
            </a:r>
            <a:r>
              <a:rPr lang="en-US" baseline="-25000" dirty="0" smtClean="0"/>
              <a:t>L</a:t>
            </a:r>
            <a:r>
              <a:rPr lang="en-US" dirty="0" smtClean="0"/>
              <a:t>)+0.50*E(R</a:t>
            </a:r>
            <a:r>
              <a:rPr lang="en-US" baseline="-25000" dirty="0" smtClean="0"/>
              <a:t>U</a:t>
            </a:r>
            <a:r>
              <a:rPr lang="en-US" dirty="0" smtClean="0"/>
              <a:t>)</a:t>
            </a:r>
          </a:p>
          <a:p>
            <a:pPr marL="0" indent="0">
              <a:buNone/>
            </a:pPr>
            <a:r>
              <a:rPr lang="en-US" dirty="0"/>
              <a:t>	</a:t>
            </a:r>
            <a:r>
              <a:rPr lang="en-US" dirty="0" smtClean="0"/>
              <a:t>=0.5-*35%+0.50*20%=22.5%</a:t>
            </a:r>
            <a:endParaRPr lang="en-US" dirty="0"/>
          </a:p>
          <a:p>
            <a:r>
              <a:rPr lang="en-US" dirty="0"/>
              <a:t>E(</a:t>
            </a:r>
            <a:r>
              <a:rPr lang="en-US" dirty="0" err="1"/>
              <a:t>R</a:t>
            </a:r>
            <a:r>
              <a:rPr lang="en-US" baseline="-25000" dirty="0" err="1"/>
              <a:t>p</a:t>
            </a:r>
            <a:r>
              <a:rPr lang="en-US" dirty="0" smtClean="0"/>
              <a:t>)=X</a:t>
            </a:r>
            <a:r>
              <a:rPr lang="en-US" baseline="-25000" dirty="0" smtClean="0"/>
              <a:t>1</a:t>
            </a:r>
            <a:r>
              <a:rPr lang="en-US" dirty="0" smtClean="0"/>
              <a:t>*E(R</a:t>
            </a:r>
            <a:r>
              <a:rPr lang="en-US" baseline="-25000" dirty="0" smtClean="0"/>
              <a:t>1</a:t>
            </a:r>
            <a:r>
              <a:rPr lang="en-US" dirty="0" smtClean="0"/>
              <a:t>)+X</a:t>
            </a:r>
            <a:r>
              <a:rPr lang="en-US" baseline="-25000" dirty="0" smtClean="0"/>
              <a:t>2</a:t>
            </a:r>
            <a:r>
              <a:rPr lang="en-US" dirty="0" smtClean="0"/>
              <a:t>*E(R</a:t>
            </a:r>
            <a:r>
              <a:rPr lang="en-US" baseline="-25000" dirty="0" smtClean="0"/>
              <a:t>2</a:t>
            </a:r>
            <a:r>
              <a:rPr lang="en-US" dirty="0" smtClean="0"/>
              <a:t>)+……</a:t>
            </a:r>
            <a:r>
              <a:rPr lang="en-US" dirty="0" err="1" smtClean="0"/>
              <a:t>X</a:t>
            </a:r>
            <a:r>
              <a:rPr lang="en-US" baseline="-25000" dirty="0" err="1" smtClean="0"/>
              <a:t>n</a:t>
            </a:r>
            <a:r>
              <a:rPr lang="en-US" dirty="0" smtClean="0"/>
              <a:t>*E(</a:t>
            </a:r>
            <a:r>
              <a:rPr lang="en-US" dirty="0" err="1" smtClean="0"/>
              <a:t>R</a:t>
            </a:r>
            <a:r>
              <a:rPr lang="en-US" baseline="-25000" dirty="0" err="1" smtClean="0"/>
              <a:t>n</a:t>
            </a:r>
            <a:r>
              <a:rPr lang="en-US" dirty="0"/>
              <a:t>)</a:t>
            </a:r>
          </a:p>
        </p:txBody>
      </p:sp>
    </p:spTree>
    <p:extLst>
      <p:ext uri="{BB962C8B-B14F-4D97-AF65-F5344CB8AC3E}">
        <p14:creationId xmlns:p14="http://schemas.microsoft.com/office/powerpoint/2010/main" val="2876524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PORTFOLIO VARIANCE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expected return on a portfolio that contains equal </a:t>
            </a:r>
            <a:r>
              <a:rPr lang="en-US" dirty="0" smtClean="0"/>
              <a:t>investments </a:t>
            </a:r>
            <a:r>
              <a:rPr lang="en-US" dirty="0"/>
              <a:t>in Stocks U and L is 22.5 percent. What is the standard deviation of return on this portfolio? </a:t>
            </a:r>
            <a:endParaRPr lang="en-US" dirty="0" smtClean="0"/>
          </a:p>
          <a:p>
            <a:r>
              <a:rPr lang="en-US" dirty="0" err="1" smtClean="0"/>
              <a:t>σ</a:t>
            </a:r>
            <a:r>
              <a:rPr lang="en-US" baseline="-25000" dirty="0" err="1" smtClean="0"/>
              <a:t>p</a:t>
            </a:r>
            <a:r>
              <a:rPr lang="en-US" dirty="0" smtClean="0"/>
              <a:t>=0.50*45%+0.50*10%=27.5%</a:t>
            </a:r>
          </a:p>
          <a:p>
            <a:r>
              <a:rPr lang="en-US" dirty="0"/>
              <a:t>Suppose we put 2􏰙11 (about 18 percent) in L and the other 9􏰙11 (about 82 percent) in U. If a recession occurs, this portfolio will have a return of: </a:t>
            </a:r>
          </a:p>
          <a:p>
            <a:r>
              <a:rPr lang="en-US" dirty="0" smtClean="0"/>
              <a:t>RP=(2/11)*-20%+(8/11)*30%=20.91%</a:t>
            </a:r>
            <a:endParaRPr lang="en-US" dirty="0"/>
          </a:p>
          <a:p>
            <a:endParaRPr lang="en-US" dirty="0"/>
          </a:p>
        </p:txBody>
      </p:sp>
    </p:spTree>
    <p:extLst>
      <p:ext uri="{BB962C8B-B14F-4D97-AF65-F5344CB8AC3E}">
        <p14:creationId xmlns:p14="http://schemas.microsoft.com/office/powerpoint/2010/main" val="36091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0612294"/>
              </p:ext>
            </p:extLst>
          </p:nvPr>
        </p:nvGraphicFramePr>
        <p:xfrm>
          <a:off x="179095" y="150011"/>
          <a:ext cx="8964904" cy="3662378"/>
        </p:xfrm>
        <a:graphic>
          <a:graphicData uri="http://schemas.openxmlformats.org/drawingml/2006/table">
            <a:tbl>
              <a:tblPr firstRow="1" bandRow="1">
                <a:tableStyleId>{5C22544A-7EE6-4342-B048-85BDC9FD1C3A}</a:tableStyleId>
              </a:tblPr>
              <a:tblGrid>
                <a:gridCol w="1392276"/>
                <a:gridCol w="1256446"/>
                <a:gridCol w="1392276"/>
                <a:gridCol w="2504095"/>
                <a:gridCol w="2419811"/>
              </a:tblGrid>
              <a:tr h="15727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(1)</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 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(2) Probability of 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(3)</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 Return Deviation from Expected Return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(4)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Squared Return Deviation from Expected Return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(5)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Product (2)*(4) </a:t>
                      </a:r>
                      <a:endParaRPr lang="en-US" dirty="0" smtClean="0">
                        <a:effectLst/>
                      </a:endParaRPr>
                    </a:p>
                  </a:txBody>
                  <a:tcPr/>
                </a:tc>
              </a:tr>
              <a:tr h="3356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Recession </a:t>
                      </a:r>
                      <a:endParaRPr lang="en-US" dirty="0" smtClean="0">
                        <a:effectLst/>
                      </a:endParaRPr>
                    </a:p>
                  </a:txBody>
                  <a:tcPr/>
                </a:tc>
                <a:tc>
                  <a:txBody>
                    <a:bodyPr/>
                    <a:lstStyle/>
                    <a:p>
                      <a:pPr algn="ctr"/>
                      <a:r>
                        <a:rPr lang="en-US" dirty="0" smtClean="0"/>
                        <a:t>0.50</a:t>
                      </a:r>
                      <a:endParaRPr lang="en-US" dirty="0"/>
                    </a:p>
                  </a:txBody>
                  <a:tcPr/>
                </a:tc>
                <a:tc>
                  <a:txBody>
                    <a:bodyPr/>
                    <a:lstStyle/>
                    <a:p>
                      <a:pPr algn="ctr"/>
                      <a:r>
                        <a:rPr lang="en-US" dirty="0" smtClean="0"/>
                        <a:t>5%</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(0.05-0,225)</a:t>
                      </a:r>
                      <a:r>
                        <a:rPr lang="en-US" baseline="30000" dirty="0" smtClean="0"/>
                        <a:t>2</a:t>
                      </a:r>
                      <a:r>
                        <a:rPr lang="en-US" dirty="0" smtClean="0"/>
                        <a:t>=</a:t>
                      </a:r>
                      <a:r>
                        <a:rPr lang="en-US" sz="1800" kern="1200" dirty="0" smtClean="0">
                          <a:solidFill>
                            <a:schemeClr val="dk1"/>
                          </a:solidFill>
                          <a:effectLst/>
                          <a:latin typeface="+mn-lt"/>
                          <a:ea typeface="+mn-ea"/>
                          <a:cs typeface="+mn-cs"/>
                        </a:rPr>
                        <a:t>.030625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.0153125 </a:t>
                      </a:r>
                      <a:endParaRPr lang="en-US" dirty="0" smtClean="0">
                        <a:effectLst/>
                      </a:endParaRPr>
                    </a:p>
                  </a:txBody>
                  <a:tcPr/>
                </a:tc>
              </a:tr>
              <a:tr h="3356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Boom </a:t>
                      </a:r>
                      <a:endParaRPr lang="en-US" dirty="0" smtClean="0">
                        <a:effectLst/>
                      </a:endParaRPr>
                    </a:p>
                  </a:txBody>
                  <a:tcPr/>
                </a:tc>
                <a:tc>
                  <a:txBody>
                    <a:bodyPr/>
                    <a:lstStyle/>
                    <a:p>
                      <a:pPr algn="ctr"/>
                      <a:r>
                        <a:rPr lang="en-US" dirty="0" smtClean="0"/>
                        <a:t>0.50</a:t>
                      </a:r>
                      <a:endParaRPr lang="en-US" dirty="0"/>
                    </a:p>
                  </a:txBody>
                  <a:tcPr/>
                </a:tc>
                <a:tc>
                  <a:txBody>
                    <a:bodyPr/>
                    <a:lstStyle/>
                    <a:p>
                      <a:pPr algn="ctr"/>
                      <a:r>
                        <a:rPr lang="en-US" dirty="0" smtClean="0"/>
                        <a:t>40%</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(0.40-0,225)</a:t>
                      </a:r>
                      <a:r>
                        <a:rPr lang="en-US" baseline="30000" dirty="0" smtClean="0"/>
                        <a:t>2</a:t>
                      </a:r>
                      <a:r>
                        <a:rPr lang="en-US" dirty="0" smtClean="0"/>
                        <a:t>=</a:t>
                      </a:r>
                      <a:r>
                        <a:rPr lang="en-US" sz="1800" kern="1200" dirty="0" smtClean="0">
                          <a:solidFill>
                            <a:schemeClr val="dk1"/>
                          </a:solidFill>
                          <a:effectLst/>
                          <a:latin typeface="+mn-lt"/>
                          <a:ea typeface="+mn-ea"/>
                          <a:cs typeface="+mn-cs"/>
                        </a:rPr>
                        <a:t>.030625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u="sng" kern="1200" dirty="0" smtClean="0">
                          <a:solidFill>
                            <a:schemeClr val="dk1"/>
                          </a:solidFill>
                          <a:effectLst/>
                          <a:latin typeface="+mn-lt"/>
                          <a:ea typeface="+mn-ea"/>
                          <a:cs typeface="+mn-cs"/>
                        </a:rPr>
                        <a:t>.0153125 </a:t>
                      </a:r>
                      <a:endParaRPr lang="en-US" u="sng" dirty="0" smtClean="0">
                        <a:effectLst/>
                      </a:endParaRPr>
                    </a:p>
                  </a:txBody>
                  <a:tcPr/>
                </a:tc>
              </a:tr>
              <a:tr h="335694">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σ</a:t>
                      </a:r>
                      <a:r>
                        <a:rPr lang="en-US" baseline="-25000" dirty="0" smtClean="0"/>
                        <a:t>P</a:t>
                      </a:r>
                      <a:r>
                        <a:rPr lang="en-US" baseline="30000" dirty="0" smtClean="0"/>
                        <a:t>2</a:t>
                      </a:r>
                      <a:r>
                        <a:rPr lang="en-US" dirty="0" smtClean="0"/>
                        <a:t>=</a:t>
                      </a:r>
                      <a:r>
                        <a:rPr lang="en-US" sz="1800" kern="1200" dirty="0" smtClean="0">
                          <a:solidFill>
                            <a:schemeClr val="dk1"/>
                          </a:solidFill>
                          <a:effectLst/>
                          <a:latin typeface="+mn-lt"/>
                          <a:ea typeface="+mn-ea"/>
                          <a:cs typeface="+mn-cs"/>
                        </a:rPr>
                        <a:t>.030625 </a:t>
                      </a:r>
                      <a:endParaRPr lang="en-US" dirty="0" smtClean="0">
                        <a:effectLst/>
                      </a:endParaRPr>
                    </a:p>
                  </a:txBody>
                  <a:tcPr/>
                </a:tc>
              </a:tr>
              <a:tr h="827738">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t>σ</a:t>
                      </a:r>
                      <a:r>
                        <a:rPr lang="en-US" baseline="-25000" dirty="0" err="1" smtClean="0"/>
                        <a:t>P</a:t>
                      </a:r>
                      <a:r>
                        <a:rPr lang="en-US" baseline="-25000" dirty="0" smtClean="0"/>
                        <a:t>=</a:t>
                      </a:r>
                      <a:r>
                        <a:rPr lang="en-US" baseline="0" dirty="0" smtClean="0"/>
                        <a:t>√</a:t>
                      </a:r>
                      <a:r>
                        <a:rPr lang="en-US" sz="1800" kern="1200" dirty="0" smtClean="0">
                          <a:solidFill>
                            <a:schemeClr val="dk1"/>
                          </a:solidFill>
                          <a:effectLst/>
                          <a:latin typeface="+mn-lt"/>
                          <a:ea typeface="+mn-ea"/>
                          <a:cs typeface="+mn-cs"/>
                        </a:rPr>
                        <a:t>.030625 </a:t>
                      </a:r>
                      <a:endParaRPr lang="en-US"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a:t>
                      </a:r>
                      <a:r>
                        <a:rPr lang="en-US" sz="1800" kern="1200" dirty="0" smtClean="0">
                          <a:solidFill>
                            <a:schemeClr val="dk1"/>
                          </a:solidFill>
                          <a:effectLst/>
                          <a:latin typeface="+mn-lt"/>
                          <a:ea typeface="+mn-ea"/>
                          <a:cs typeface="+mn-cs"/>
                        </a:rPr>
                        <a:t>17.5% </a:t>
                      </a:r>
                      <a:endParaRPr lang="en-US" dirty="0" smtClean="0">
                        <a:effectLst/>
                      </a:endParaRPr>
                    </a:p>
                  </a:txBody>
                  <a:tcPr/>
                </a:tc>
              </a:tr>
            </a:tbl>
          </a:graphicData>
        </a:graphic>
      </p:graphicFrame>
      <p:sp>
        <p:nvSpPr>
          <p:cNvPr id="5" name="TextBox 4"/>
          <p:cNvSpPr txBox="1"/>
          <p:nvPr/>
        </p:nvSpPr>
        <p:spPr>
          <a:xfrm>
            <a:off x="498474" y="4395632"/>
            <a:ext cx="6990936" cy="719513"/>
          </a:xfrm>
          <a:prstGeom prst="rect">
            <a:avLst/>
          </a:prstGeom>
          <a:noFill/>
        </p:spPr>
        <p:txBody>
          <a:bodyPr wrap="square" rtlCol="0">
            <a:spAutoFit/>
          </a:bodyPr>
          <a:lstStyle/>
          <a:p>
            <a:pPr>
              <a:lnSpc>
                <a:spcPct val="110000"/>
              </a:lnSpc>
            </a:pPr>
            <a:r>
              <a:rPr lang="en-US" sz="2800" baseline="30000" dirty="0"/>
              <a:t>If a boom </a:t>
            </a:r>
            <a:r>
              <a:rPr lang="en-US" sz="2800" baseline="30000" dirty="0" smtClean="0"/>
              <a:t>occurs</a:t>
            </a:r>
            <a:r>
              <a:rPr lang="en-US" sz="2800" baseline="30000" dirty="0"/>
              <a:t>, this portfolio will have a return of</a:t>
            </a:r>
            <a:r>
              <a:rPr lang="en-US" sz="2800" baseline="30000" dirty="0" smtClean="0"/>
              <a:t>:</a:t>
            </a:r>
          </a:p>
          <a:p>
            <a:pPr>
              <a:lnSpc>
                <a:spcPct val="110000"/>
              </a:lnSpc>
            </a:pPr>
            <a:r>
              <a:rPr lang="en-US" sz="2800" baseline="30000" dirty="0" smtClean="0"/>
              <a:t>R</a:t>
            </a:r>
            <a:r>
              <a:rPr lang="en-US" sz="1100" dirty="0" smtClean="0"/>
              <a:t>P</a:t>
            </a:r>
            <a:r>
              <a:rPr lang="en-US" sz="2800" baseline="30000" dirty="0" smtClean="0"/>
              <a:t>=(1/11)*70%+(8/11)*10%=20.91%</a:t>
            </a:r>
            <a:endParaRPr lang="en-US" sz="2800" dirty="0"/>
          </a:p>
        </p:txBody>
      </p:sp>
    </p:spTree>
    <p:extLst>
      <p:ext uri="{BB962C8B-B14F-4D97-AF65-F5344CB8AC3E}">
        <p14:creationId xmlns:p14="http://schemas.microsoft.com/office/powerpoint/2010/main" val="2844174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we have concentrated mainly on the return behavior of a few large portfolios. We need to expand our consideration to include individual assets</a:t>
            </a:r>
            <a:r>
              <a:rPr lang="en-US" dirty="0" smtClean="0"/>
              <a:t>.</a:t>
            </a:r>
          </a:p>
          <a:p>
            <a:r>
              <a:rPr lang="en-US" dirty="0" smtClean="0"/>
              <a:t>Specifically</a:t>
            </a:r>
            <a:r>
              <a:rPr lang="en-US" dirty="0"/>
              <a:t>, we have two tasks to accomplish. </a:t>
            </a:r>
            <a:endParaRPr lang="en-US" dirty="0" smtClean="0"/>
          </a:p>
          <a:p>
            <a:pPr marL="457200" indent="-457200">
              <a:buFont typeface="+mj-lt"/>
              <a:buAutoNum type="arabicPeriod"/>
            </a:pPr>
            <a:r>
              <a:rPr lang="en-US" dirty="0" smtClean="0"/>
              <a:t>First</a:t>
            </a:r>
            <a:r>
              <a:rPr lang="en-US" dirty="0"/>
              <a:t>, we have to define risk and discuss how to measure </a:t>
            </a:r>
            <a:r>
              <a:rPr lang="en-US" dirty="0" smtClean="0"/>
              <a:t>it.</a:t>
            </a:r>
          </a:p>
          <a:p>
            <a:pPr marL="457200" indent="-457200">
              <a:buFont typeface="+mj-lt"/>
              <a:buAutoNum type="arabicPeriod"/>
            </a:pPr>
            <a:r>
              <a:rPr lang="en-US" dirty="0" smtClean="0"/>
              <a:t>We </a:t>
            </a:r>
            <a:r>
              <a:rPr lang="en-US" dirty="0"/>
              <a:t>then must quantify the relationship between an asset’s risk and its required return. </a:t>
            </a:r>
          </a:p>
          <a:p>
            <a:endParaRPr lang="en-US" dirty="0"/>
          </a:p>
        </p:txBody>
      </p:sp>
    </p:spTree>
    <p:extLst>
      <p:ext uri="{BB962C8B-B14F-4D97-AF65-F5344CB8AC3E}">
        <p14:creationId xmlns:p14="http://schemas.microsoft.com/office/powerpoint/2010/main" val="3421255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4094"/>
            <a:ext cx="8054787" cy="1116106"/>
          </a:xfrm>
        </p:spPr>
        <p:txBody>
          <a:bodyPr/>
          <a:lstStyle/>
          <a:p>
            <a:r>
              <a:rPr lang="en-US" b="1" dirty="0" smtClean="0"/>
              <a:t>13.1 </a:t>
            </a:r>
            <a:r>
              <a:rPr lang="en-US" dirty="0" smtClean="0"/>
              <a:t>Expected Returns and Variances </a:t>
            </a:r>
            <a:endParaRPr lang="en-US" dirty="0"/>
          </a:p>
        </p:txBody>
      </p:sp>
      <p:sp>
        <p:nvSpPr>
          <p:cNvPr id="3" name="Content Placeholder 2"/>
          <p:cNvSpPr>
            <a:spLocks noGrp="1"/>
          </p:cNvSpPr>
          <p:nvPr>
            <p:ph idx="1"/>
          </p:nvPr>
        </p:nvSpPr>
        <p:spPr/>
        <p:txBody>
          <a:bodyPr/>
          <a:lstStyle/>
          <a:p>
            <a:r>
              <a:rPr lang="en-US" dirty="0"/>
              <a:t>how to analyze returns and variances when the information we have concerns future possible returns and their probabilities. </a:t>
            </a:r>
          </a:p>
          <a:p>
            <a:endParaRPr lang="en-US" dirty="0"/>
          </a:p>
        </p:txBody>
      </p:sp>
    </p:spTree>
    <p:extLst>
      <p:ext uri="{BB962C8B-B14F-4D97-AF65-F5344CB8AC3E}">
        <p14:creationId xmlns:p14="http://schemas.microsoft.com/office/powerpoint/2010/main" val="1668766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EXPECTED RETURN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straightforward </a:t>
            </a:r>
            <a:r>
              <a:rPr lang="en-US" dirty="0" smtClean="0"/>
              <a:t>case, </a:t>
            </a:r>
            <a:r>
              <a:rPr lang="en-US" dirty="0"/>
              <a:t>Consider a single period of time—say a year. We have two stocks, L and U, which have the following characteristics: Stock L is expected to have a return of 25 percent in the coming year. Stock U is expected to have a return of 20 percent for the same period. </a:t>
            </a:r>
          </a:p>
          <a:p>
            <a:r>
              <a:rPr lang="en-US" dirty="0"/>
              <a:t>In a situation like this, if all investors agreed on the expected returns, why would anyone want to hold Stock U? After all, why invest in one stock when the expectation is that another will do better? </a:t>
            </a:r>
          </a:p>
          <a:p>
            <a:r>
              <a:rPr lang="en-US" dirty="0"/>
              <a:t>the answer must depend on the risk of the two investments. The return on Stock L, although it is </a:t>
            </a:r>
            <a:r>
              <a:rPr lang="en-US" i="1" dirty="0"/>
              <a:t>expected </a:t>
            </a:r>
            <a:r>
              <a:rPr lang="en-US" dirty="0"/>
              <a:t>to be 25 percent, could actually turn out to be higher or lower. </a:t>
            </a:r>
          </a:p>
          <a:p>
            <a:endParaRPr lang="en-US" dirty="0"/>
          </a:p>
          <a:p>
            <a:endParaRPr lang="en-US" dirty="0"/>
          </a:p>
        </p:txBody>
      </p:sp>
    </p:spTree>
    <p:extLst>
      <p:ext uri="{BB962C8B-B14F-4D97-AF65-F5344CB8AC3E}">
        <p14:creationId xmlns:p14="http://schemas.microsoft.com/office/powerpoint/2010/main" val="1317576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example, suppose the economy booms. In this case, we think Stock L will have a 70 percent return. </a:t>
            </a:r>
            <a:endParaRPr lang="en-US" dirty="0" smtClean="0"/>
          </a:p>
          <a:p>
            <a:r>
              <a:rPr lang="en-US" dirty="0" smtClean="0"/>
              <a:t>If </a:t>
            </a:r>
            <a:r>
              <a:rPr lang="en-US" dirty="0"/>
              <a:t>the economy enters a recession, we think the return will be 􏰀20 percent. </a:t>
            </a:r>
            <a:endParaRPr lang="en-US" dirty="0" smtClean="0"/>
          </a:p>
          <a:p>
            <a:r>
              <a:rPr lang="en-US" dirty="0" smtClean="0"/>
              <a:t>In </a:t>
            </a:r>
            <a:r>
              <a:rPr lang="en-US" dirty="0"/>
              <a:t>this case, we say that there are </a:t>
            </a:r>
            <a:r>
              <a:rPr lang="en-US" u="sng" dirty="0"/>
              <a:t>two </a:t>
            </a:r>
            <a:r>
              <a:rPr lang="en-US" i="1" u="sng" dirty="0"/>
              <a:t>states of the economy</a:t>
            </a:r>
            <a:r>
              <a:rPr lang="en-US" i="1" dirty="0"/>
              <a:t>, </a:t>
            </a:r>
            <a:r>
              <a:rPr lang="en-US" dirty="0"/>
              <a:t>which means that these are the only two possible situations. </a:t>
            </a:r>
          </a:p>
        </p:txBody>
      </p:sp>
    </p:spTree>
    <p:extLst>
      <p:ext uri="{BB962C8B-B14F-4D97-AF65-F5344CB8AC3E}">
        <p14:creationId xmlns:p14="http://schemas.microsoft.com/office/powerpoint/2010/main" val="3357416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483429"/>
            <a:ext cx="7556313" cy="6374571"/>
          </a:xfrm>
        </p:spPr>
        <p:txBody>
          <a:bodyPr/>
          <a:lstStyle/>
          <a:p>
            <a:r>
              <a:rPr lang="en-US" dirty="0"/>
              <a:t>Suppose we think a boom and a recession are equally likely to happen, for a 50–50 chance of each. Table 13.1 illustrates the basic information we have described and some additional information about Stock U. Notice that Stock U earns 30 percent if there is a recession and 10 percent if there is a boom. </a:t>
            </a:r>
          </a:p>
          <a:p>
            <a:r>
              <a:rPr lang="en-US" dirty="0" smtClean="0"/>
              <a:t>E(R</a:t>
            </a:r>
            <a:r>
              <a:rPr lang="en-US" baseline="-25000" dirty="0" smtClean="0"/>
              <a:t>U</a:t>
            </a:r>
            <a:r>
              <a:rPr lang="en-US" dirty="0" smtClean="0"/>
              <a:t>)=(0.5*0.3)+(0.5*0.10)=20%</a:t>
            </a:r>
          </a:p>
          <a:p>
            <a:r>
              <a:rPr lang="en-US" dirty="0" smtClean="0"/>
              <a:t>E(R</a:t>
            </a:r>
            <a:r>
              <a:rPr lang="en-US" baseline="-25000" dirty="0" smtClean="0"/>
              <a:t>L</a:t>
            </a:r>
            <a:r>
              <a:rPr lang="en-US" dirty="0" smtClean="0"/>
              <a:t>)=(0.5*-0.20)+(0.5*0.70)=25%</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65666739"/>
              </p:ext>
            </p:extLst>
          </p:nvPr>
        </p:nvGraphicFramePr>
        <p:xfrm>
          <a:off x="498474" y="3776987"/>
          <a:ext cx="7853844" cy="2560320"/>
        </p:xfrm>
        <a:graphic>
          <a:graphicData uri="http://schemas.openxmlformats.org/drawingml/2006/table">
            <a:tbl>
              <a:tblPr firstRow="1" bandRow="1">
                <a:tableStyleId>{5C22544A-7EE6-4342-B048-85BDC9FD1C3A}</a:tableStyleId>
              </a:tblPr>
              <a:tblGrid>
                <a:gridCol w="1552971"/>
                <a:gridCol w="2556168"/>
                <a:gridCol w="1781244"/>
                <a:gridCol w="1963461"/>
              </a:tblGrid>
              <a:tr h="6238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Probability of State of Economy </a:t>
                      </a:r>
                      <a:endParaRPr lang="en-US" dirty="0" smtClean="0">
                        <a:effectLst/>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Rate of Return if State Occurs </a:t>
                      </a:r>
                      <a:endParaRPr lang="en-US" dirty="0" smtClean="0">
                        <a:effectLst/>
                      </a:endParaRPr>
                    </a:p>
                    <a:p>
                      <a:pPr algn="ctr"/>
                      <a:endParaRPr lang="en-US" dirty="0"/>
                    </a:p>
                  </a:txBody>
                  <a:tcPr/>
                </a:tc>
                <a:tc hMerge="1">
                  <a:txBody>
                    <a:bodyPr/>
                    <a:lstStyle/>
                    <a:p>
                      <a:endParaRPr lang="en-US" dirty="0"/>
                    </a:p>
                  </a:txBody>
                  <a:tcPr/>
                </a:tc>
              </a:tr>
              <a:tr h="370840">
                <a:tc>
                  <a:txBody>
                    <a:bodyPr/>
                    <a:lstStyle/>
                    <a:p>
                      <a:pPr algn="ctr"/>
                      <a:endParaRPr lang="en-US" dirty="0"/>
                    </a:p>
                  </a:txBody>
                  <a:tcPr/>
                </a:tc>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Stock L </a:t>
                      </a:r>
                      <a:endParaRPr lang="en-US" dirty="0" smtClean="0">
                        <a:effectLst/>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Stock U</a:t>
                      </a:r>
                      <a:endParaRPr lang="en-US" dirty="0" smtClean="0">
                        <a:effectLst/>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Recession </a:t>
                      </a:r>
                      <a:endParaRPr lang="en-US" dirty="0" smtClean="0">
                        <a:effectLst/>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0.50 </a:t>
                      </a:r>
                      <a:endParaRPr lang="en-US" dirty="0" smtClean="0">
                        <a:effectLst/>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􏰀20% </a:t>
                      </a:r>
                      <a:endParaRPr lang="en-US" dirty="0" smtClean="0">
                        <a:effectLst/>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30% </a:t>
                      </a:r>
                      <a:endParaRPr lang="en-US" dirty="0" smtClean="0">
                        <a:effectLst/>
                      </a:endParaRPr>
                    </a:p>
                    <a:p>
                      <a:pPr algn="ct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Boom </a:t>
                      </a:r>
                      <a:endParaRPr lang="en-US" dirty="0" smtClean="0">
                        <a:effectLst/>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0.50 </a:t>
                      </a:r>
                      <a:endParaRPr lang="en-US" dirty="0" smtClean="0">
                        <a:effectLst/>
                      </a:endParaRPr>
                    </a:p>
                    <a:p>
                      <a:pPr algn="ctr"/>
                      <a:endParaRPr lang="en-US" dirty="0"/>
                    </a:p>
                  </a:txBody>
                  <a:tcPr/>
                </a:tc>
                <a:tc>
                  <a:txBody>
                    <a:bodyPr/>
                    <a:lstStyle/>
                    <a:p>
                      <a:pPr algn="ctr"/>
                      <a:r>
                        <a:rPr lang="en-US" dirty="0" smtClean="0"/>
                        <a:t>70%</a:t>
                      </a:r>
                      <a:endParaRPr lang="en-US" dirty="0"/>
                    </a:p>
                  </a:txBody>
                  <a:tcPr/>
                </a:tc>
                <a:tc>
                  <a:txBody>
                    <a:bodyPr/>
                    <a:lstStyle/>
                    <a:p>
                      <a:pPr algn="ctr"/>
                      <a:r>
                        <a:rPr lang="en-US" dirty="0" smtClean="0"/>
                        <a:t>10%</a:t>
                      </a:r>
                      <a:endParaRPr lang="en-US" dirty="0"/>
                    </a:p>
                  </a:txBody>
                  <a:tcPr/>
                </a:tc>
              </a:tr>
            </a:tbl>
          </a:graphicData>
        </a:graphic>
      </p:graphicFrame>
    </p:spTree>
    <p:extLst>
      <p:ext uri="{BB962C8B-B14F-4D97-AF65-F5344CB8AC3E}">
        <p14:creationId xmlns:p14="http://schemas.microsoft.com/office/powerpoint/2010/main" val="2667077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4698218"/>
              </p:ext>
            </p:extLst>
          </p:nvPr>
        </p:nvGraphicFramePr>
        <p:xfrm>
          <a:off x="309339" y="1872213"/>
          <a:ext cx="8401170" cy="4170817"/>
        </p:xfrm>
        <a:graphic>
          <a:graphicData uri="http://schemas.openxmlformats.org/drawingml/2006/table">
            <a:tbl>
              <a:tblPr firstRow="1" bandRow="1">
                <a:tableStyleId>{5C22544A-7EE6-4342-B048-85BDC9FD1C3A}</a:tableStyleId>
              </a:tblPr>
              <a:tblGrid>
                <a:gridCol w="1400195"/>
                <a:gridCol w="1400195"/>
                <a:gridCol w="1400195"/>
                <a:gridCol w="1400195"/>
                <a:gridCol w="1400195"/>
                <a:gridCol w="1400195"/>
              </a:tblGrid>
              <a:tr h="569985">
                <a:tc>
                  <a:txBody>
                    <a:bodyPr/>
                    <a:lstStyle/>
                    <a:p>
                      <a:pPr algn="ctr"/>
                      <a:endParaRPr lang="en-US" dirty="0"/>
                    </a:p>
                  </a:txBody>
                  <a:tcPr/>
                </a:tc>
                <a:tc>
                  <a:txBody>
                    <a:bodyPr/>
                    <a:lstStyle/>
                    <a:p>
                      <a:pPr algn="ctr"/>
                      <a:endParaRPr lang="en-US"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Stock L </a:t>
                      </a:r>
                      <a:endParaRPr lang="en-US" dirty="0" smtClean="0">
                        <a:effectLst/>
                      </a:endParaRPr>
                    </a:p>
                    <a:p>
                      <a:pPr algn="ctr"/>
                      <a:endParaRPr lang="en-US" dirty="0"/>
                    </a:p>
                  </a:txBody>
                  <a:tcPr/>
                </a:tc>
                <a:tc hMerge="1">
                  <a:txBody>
                    <a:bodyPr/>
                    <a:lstStyle/>
                    <a:p>
                      <a:endParaRPr lang="en-US"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Stock U </a:t>
                      </a:r>
                      <a:endParaRPr lang="en-US" dirty="0" smtClean="0">
                        <a:effectLst/>
                      </a:endParaRPr>
                    </a:p>
                    <a:p>
                      <a:pPr algn="ctr"/>
                      <a:endParaRPr lang="en-US" dirty="0"/>
                    </a:p>
                  </a:txBody>
                  <a:tcPr/>
                </a:tc>
                <a:tc hMerge="1">
                  <a:txBody>
                    <a:bodyPr/>
                    <a:lstStyle/>
                    <a:p>
                      <a:endParaRPr lang="en-US" dirty="0"/>
                    </a:p>
                  </a:txBody>
                  <a:tcPr/>
                </a:tc>
              </a:tr>
              <a:tr h="15088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(1)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(2) Probability of State of Economy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(3)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Rate of Return if State Occurs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(4) Product (2)*(3) </a:t>
                      </a:r>
                      <a:endParaRPr lang="en-US" dirty="0" smtClean="0">
                        <a:effectLst/>
                      </a:endParaRP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(5)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Rate of Return if State Occurs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(6) Product (2)*(5) </a:t>
                      </a:r>
                      <a:endParaRPr lang="en-US" dirty="0" smtClean="0">
                        <a:effectLst/>
                      </a:endParaRPr>
                    </a:p>
                    <a:p>
                      <a:pPr algn="ct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Recession </a:t>
                      </a:r>
                      <a:endParaRPr lang="en-US" dirty="0" smtClean="0">
                        <a:effectLst/>
                      </a:endParaRPr>
                    </a:p>
                    <a:p>
                      <a:pPr algn="ctr"/>
                      <a:endParaRPr lang="en-US" dirty="0"/>
                    </a:p>
                  </a:txBody>
                  <a:tcPr/>
                </a:tc>
                <a:tc>
                  <a:txBody>
                    <a:bodyPr/>
                    <a:lstStyle/>
                    <a:p>
                      <a:pPr algn="ctr"/>
                      <a:r>
                        <a:rPr lang="en-US" dirty="0" smtClean="0"/>
                        <a:t>0.50</a:t>
                      </a:r>
                      <a:endParaRPr lang="en-US" dirty="0"/>
                    </a:p>
                  </a:txBody>
                  <a:tcPr/>
                </a:tc>
                <a:tc>
                  <a:txBody>
                    <a:bodyPr/>
                    <a:lstStyle/>
                    <a:p>
                      <a:pPr algn="ctr"/>
                      <a:r>
                        <a:rPr lang="en-US" dirty="0" smtClean="0"/>
                        <a:t>-0.2</a:t>
                      </a:r>
                      <a:endParaRPr lang="en-US" dirty="0"/>
                    </a:p>
                  </a:txBody>
                  <a:tcPr/>
                </a:tc>
                <a:tc>
                  <a:txBody>
                    <a:bodyPr/>
                    <a:lstStyle/>
                    <a:p>
                      <a:pPr algn="ctr"/>
                      <a:r>
                        <a:rPr lang="en-US" dirty="0" smtClean="0"/>
                        <a:t>-0.1</a:t>
                      </a:r>
                      <a:endParaRPr lang="en-US" dirty="0"/>
                    </a:p>
                  </a:txBody>
                  <a:tcPr/>
                </a:tc>
                <a:tc>
                  <a:txBody>
                    <a:bodyPr/>
                    <a:lstStyle/>
                    <a:p>
                      <a:pPr algn="ctr"/>
                      <a:r>
                        <a:rPr lang="en-US" dirty="0" smtClean="0"/>
                        <a:t>0.30</a:t>
                      </a:r>
                      <a:endParaRPr lang="en-US" dirty="0"/>
                    </a:p>
                  </a:txBody>
                  <a:tcPr/>
                </a:tc>
                <a:tc>
                  <a:txBody>
                    <a:bodyPr/>
                    <a:lstStyle/>
                    <a:p>
                      <a:pPr algn="ctr"/>
                      <a:r>
                        <a:rPr lang="en-US" dirty="0" smtClean="0"/>
                        <a:t>0.15</a:t>
                      </a: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Boom </a:t>
                      </a:r>
                      <a:endParaRPr lang="en-US" dirty="0" smtClean="0">
                        <a:effectLst/>
                      </a:endParaRPr>
                    </a:p>
                    <a:p>
                      <a:pPr algn="ctr"/>
                      <a:endParaRPr lang="en-US" dirty="0"/>
                    </a:p>
                  </a:txBody>
                  <a:tcPr/>
                </a:tc>
                <a:tc>
                  <a:txBody>
                    <a:bodyPr/>
                    <a:lstStyle/>
                    <a:p>
                      <a:pPr algn="ctr"/>
                      <a:r>
                        <a:rPr lang="en-US" dirty="0" smtClean="0"/>
                        <a:t>0.50</a:t>
                      </a:r>
                      <a:endParaRPr lang="en-US" dirty="0"/>
                    </a:p>
                  </a:txBody>
                  <a:tcPr/>
                </a:tc>
                <a:tc>
                  <a:txBody>
                    <a:bodyPr/>
                    <a:lstStyle/>
                    <a:p>
                      <a:pPr algn="ctr"/>
                      <a:r>
                        <a:rPr lang="en-US" dirty="0" smtClean="0"/>
                        <a:t>0.70</a:t>
                      </a:r>
                      <a:endParaRPr lang="en-US" dirty="0"/>
                    </a:p>
                  </a:txBody>
                  <a:tcPr/>
                </a:tc>
                <a:tc>
                  <a:txBody>
                    <a:bodyPr/>
                    <a:lstStyle/>
                    <a:p>
                      <a:pPr algn="ctr"/>
                      <a:r>
                        <a:rPr lang="en-US" dirty="0" smtClean="0"/>
                        <a:t>0.35</a:t>
                      </a:r>
                      <a:endParaRPr lang="en-US" dirty="0"/>
                    </a:p>
                  </a:txBody>
                  <a:tcPr/>
                </a:tc>
                <a:tc>
                  <a:txBody>
                    <a:bodyPr/>
                    <a:lstStyle/>
                    <a:p>
                      <a:pPr algn="ctr"/>
                      <a:r>
                        <a:rPr lang="en-US" dirty="0" smtClean="0"/>
                        <a:t>0.10</a:t>
                      </a:r>
                      <a:endParaRPr lang="en-US" dirty="0"/>
                    </a:p>
                  </a:txBody>
                  <a:tcPr/>
                </a:tc>
                <a:tc>
                  <a:txBody>
                    <a:bodyPr/>
                    <a:lstStyle/>
                    <a:p>
                      <a:pPr algn="ctr"/>
                      <a:r>
                        <a:rPr lang="en-US" dirty="0" smtClean="0"/>
                        <a:t>0.05</a:t>
                      </a:r>
                      <a:endParaRPr lang="en-US" dirty="0"/>
                    </a:p>
                  </a:txBody>
                  <a:tcPr/>
                </a:tc>
              </a:tr>
              <a:tr h="370840">
                <a:tc>
                  <a:txBody>
                    <a:bodyPr/>
                    <a:lstStyle/>
                    <a:p>
                      <a:pPr algn="ctr"/>
                      <a:endParaRPr lang="en-US" dirty="0"/>
                    </a:p>
                  </a:txBody>
                  <a:tcPr/>
                </a:tc>
                <a:tc>
                  <a:txBody>
                    <a:bodyPr/>
                    <a:lstStyle/>
                    <a:p>
                      <a:pPr algn="ctr"/>
                      <a:r>
                        <a:rPr lang="en-US" dirty="0" smtClean="0"/>
                        <a:t>1</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r>
                        <a:rPr lang="en-US" dirty="0" smtClean="0"/>
                        <a:t>E(R</a:t>
                      </a:r>
                      <a:r>
                        <a:rPr lang="en-US" baseline="-25000" dirty="0" smtClean="0"/>
                        <a:t>L</a:t>
                      </a:r>
                      <a:r>
                        <a:rPr lang="en-US" dirty="0" smtClean="0"/>
                        <a:t>)=25%</a:t>
                      </a:r>
                      <a:endParaRPr lang="en-US" dirty="0"/>
                    </a:p>
                  </a:txBody>
                  <a:tcPr/>
                </a:tc>
                <a:tc>
                  <a:txBody>
                    <a:bodyPr/>
                    <a:lstStyle/>
                    <a:p>
                      <a:pPr algn="ctr"/>
                      <a:endParaRPr lang="en-US"/>
                    </a:p>
                  </a:txBody>
                  <a:tcPr/>
                </a:tc>
                <a:tc>
                  <a:txBody>
                    <a:bodyPr/>
                    <a:lstStyle/>
                    <a:p>
                      <a:pPr algn="ctr"/>
                      <a:r>
                        <a:rPr lang="en-US" dirty="0" smtClean="0"/>
                        <a:t>E(R</a:t>
                      </a:r>
                      <a:r>
                        <a:rPr lang="en-US" baseline="-25000" dirty="0" smtClean="0"/>
                        <a:t>U</a:t>
                      </a:r>
                      <a:r>
                        <a:rPr lang="en-US" dirty="0" smtClean="0"/>
                        <a:t>)=20%</a:t>
                      </a:r>
                      <a:endParaRPr lang="en-US" dirty="0"/>
                    </a:p>
                  </a:txBody>
                  <a:tcPr/>
                </a:tc>
              </a:tr>
            </a:tbl>
          </a:graphicData>
        </a:graphic>
      </p:graphicFrame>
    </p:spTree>
    <p:extLst>
      <p:ext uri="{BB962C8B-B14F-4D97-AF65-F5344CB8AC3E}">
        <p14:creationId xmlns:p14="http://schemas.microsoft.com/office/powerpoint/2010/main" val="3916660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51942" y="1269849"/>
            <a:ext cx="7556313" cy="5207151"/>
          </a:xfrm>
        </p:spPr>
        <p:txBody>
          <a:bodyPr>
            <a:normAutofit/>
          </a:bodyPr>
          <a:lstStyle/>
          <a:p>
            <a:r>
              <a:rPr lang="en-US" dirty="0" smtClean="0"/>
              <a:t>If the risk free rate is 8%</a:t>
            </a:r>
          </a:p>
          <a:p>
            <a:r>
              <a:rPr lang="en-US" dirty="0" smtClean="0"/>
              <a:t>Risk premium=Expected return-Risk</a:t>
            </a:r>
            <a:r>
              <a:rPr lang="en-US" dirty="0"/>
              <a:t>-free rate </a:t>
            </a:r>
          </a:p>
          <a:p>
            <a:pPr marL="0" indent="0">
              <a:buNone/>
            </a:pPr>
            <a:r>
              <a:rPr lang="en-US" dirty="0" smtClean="0"/>
              <a:t>		=E(R</a:t>
            </a:r>
            <a:r>
              <a:rPr lang="en-US" baseline="-25000" dirty="0" smtClean="0"/>
              <a:t>U</a:t>
            </a:r>
            <a:r>
              <a:rPr lang="en-US" dirty="0" smtClean="0"/>
              <a:t>)-</a:t>
            </a:r>
            <a:r>
              <a:rPr lang="en-US" dirty="0" err="1" smtClean="0"/>
              <a:t>R</a:t>
            </a:r>
            <a:r>
              <a:rPr lang="en-US" baseline="-25000" dirty="0" err="1" smtClean="0"/>
              <a:t>f</a:t>
            </a:r>
            <a:endParaRPr lang="en-US" baseline="-25000" dirty="0" smtClean="0"/>
          </a:p>
          <a:p>
            <a:pPr marL="0" indent="0">
              <a:buNone/>
            </a:pPr>
            <a:r>
              <a:rPr lang="en-US" baseline="-25000" dirty="0"/>
              <a:t>	</a:t>
            </a:r>
            <a:r>
              <a:rPr lang="en-US" baseline="-25000" dirty="0" smtClean="0"/>
              <a:t>	</a:t>
            </a:r>
            <a:r>
              <a:rPr lang="en-US" dirty="0" smtClean="0"/>
              <a:t>=20%-8%</a:t>
            </a:r>
          </a:p>
          <a:p>
            <a:pPr marL="0" indent="0">
              <a:buNone/>
            </a:pPr>
            <a:r>
              <a:rPr lang="en-US" dirty="0"/>
              <a:t>	</a:t>
            </a:r>
            <a:r>
              <a:rPr lang="en-US" dirty="0" smtClean="0"/>
              <a:t>	=12%</a:t>
            </a:r>
          </a:p>
          <a:p>
            <a:pPr marL="0" indent="0">
              <a:buNone/>
            </a:pPr>
            <a:r>
              <a:rPr lang="en-US" dirty="0" smtClean="0"/>
              <a:t>And</a:t>
            </a:r>
          </a:p>
          <a:p>
            <a:pPr marL="0" indent="0">
              <a:buNone/>
            </a:pPr>
            <a:r>
              <a:rPr lang="en-US" dirty="0"/>
              <a:t>	</a:t>
            </a:r>
            <a:r>
              <a:rPr lang="en-US" dirty="0" smtClean="0"/>
              <a:t>	</a:t>
            </a:r>
            <a:r>
              <a:rPr lang="en-US" dirty="0"/>
              <a:t>=E(</a:t>
            </a:r>
            <a:r>
              <a:rPr lang="en-US" dirty="0" smtClean="0"/>
              <a:t>R</a:t>
            </a:r>
            <a:r>
              <a:rPr lang="en-US" baseline="-25000" dirty="0" smtClean="0"/>
              <a:t>L</a:t>
            </a:r>
            <a:r>
              <a:rPr lang="en-US" dirty="0" smtClean="0"/>
              <a:t>)</a:t>
            </a:r>
            <a:r>
              <a:rPr lang="en-US" dirty="0"/>
              <a:t>-</a:t>
            </a:r>
            <a:r>
              <a:rPr lang="en-US" dirty="0" err="1" smtClean="0"/>
              <a:t>R</a:t>
            </a:r>
            <a:r>
              <a:rPr lang="en-US" baseline="-25000" dirty="0" err="1" smtClean="0"/>
              <a:t>f</a:t>
            </a:r>
            <a:endParaRPr lang="en-US" baseline="-25000" dirty="0" smtClean="0"/>
          </a:p>
          <a:p>
            <a:pPr marL="0" indent="0">
              <a:buNone/>
            </a:pPr>
            <a:r>
              <a:rPr lang="en-US" baseline="-25000" dirty="0" smtClean="0"/>
              <a:t>	</a:t>
            </a:r>
            <a:r>
              <a:rPr lang="en-US" baseline="-25000" dirty="0"/>
              <a:t>	</a:t>
            </a:r>
            <a:r>
              <a:rPr lang="en-US" dirty="0" smtClean="0"/>
              <a:t>=25%-8%</a:t>
            </a:r>
          </a:p>
          <a:p>
            <a:pPr marL="0" indent="0">
              <a:buNone/>
            </a:pPr>
            <a:r>
              <a:rPr lang="en-US" dirty="0"/>
              <a:t>	</a:t>
            </a:r>
            <a:r>
              <a:rPr lang="en-US" dirty="0" smtClean="0"/>
              <a:t>	=17%</a:t>
            </a:r>
          </a:p>
          <a:p>
            <a:pPr marL="0" indent="0">
              <a:buNone/>
            </a:pPr>
            <a:endParaRPr lang="en-US" baseline="-25000" dirty="0"/>
          </a:p>
          <a:p>
            <a:pPr marL="0" indent="0">
              <a:buNone/>
            </a:pPr>
            <a:endParaRPr lang="en-US" dirty="0"/>
          </a:p>
        </p:txBody>
      </p:sp>
    </p:spTree>
    <p:extLst>
      <p:ext uri="{BB962C8B-B14F-4D97-AF65-F5344CB8AC3E}">
        <p14:creationId xmlns:p14="http://schemas.microsoft.com/office/powerpoint/2010/main" val="3214323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CALCULATING THE VARIANCE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To calculate the variances of the returns on our two stocks, we first determine the squared deviations from the expected return. We then multiply each possible squared deviation by its probability. </a:t>
            </a:r>
          </a:p>
          <a:p>
            <a:r>
              <a:rPr lang="en-US" dirty="0" smtClean="0"/>
              <a:t>Variance=σ</a:t>
            </a:r>
            <a:r>
              <a:rPr lang="en-US" baseline="30000" dirty="0" smtClean="0"/>
              <a:t>2</a:t>
            </a:r>
            <a:r>
              <a:rPr lang="en-US" dirty="0" smtClean="0"/>
              <a:t>=􏰄0.5*(0.10)</a:t>
            </a:r>
            <a:r>
              <a:rPr lang="en-US" baseline="30000" dirty="0" smtClean="0"/>
              <a:t>2</a:t>
            </a:r>
            <a:r>
              <a:rPr lang="en-US" dirty="0" smtClean="0"/>
              <a:t>+0.5*(-0.10%)</a:t>
            </a:r>
            <a:r>
              <a:rPr lang="en-US" baseline="30000" dirty="0" smtClean="0"/>
              <a:t>2</a:t>
            </a:r>
            <a:r>
              <a:rPr lang="en-US" dirty="0" smtClean="0"/>
              <a:t>=0.01</a:t>
            </a:r>
          </a:p>
          <a:p>
            <a:r>
              <a:rPr lang="en-US" dirty="0"/>
              <a:t>Standard </a:t>
            </a:r>
            <a:r>
              <a:rPr lang="en-US" dirty="0" smtClean="0"/>
              <a:t>deviation= square root of the variance	</a:t>
            </a:r>
            <a:endParaRPr lang="en-US" dirty="0"/>
          </a:p>
          <a:p>
            <a:pPr marL="0" indent="0">
              <a:buNone/>
            </a:pPr>
            <a:r>
              <a:rPr lang="en-US" dirty="0" smtClean="0"/>
              <a:t>			=√0.01= 0.1=10%</a:t>
            </a:r>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898857543"/>
              </p:ext>
            </p:extLst>
          </p:nvPr>
        </p:nvGraphicFramePr>
        <p:xfrm>
          <a:off x="498473" y="5043747"/>
          <a:ext cx="7870128" cy="1483360"/>
        </p:xfrm>
        <a:graphic>
          <a:graphicData uri="http://schemas.openxmlformats.org/drawingml/2006/table">
            <a:tbl>
              <a:tblPr firstRow="1" bandRow="1">
                <a:tableStyleId>{5C22544A-7EE6-4342-B048-85BDC9FD1C3A}</a:tableStyleId>
              </a:tblPr>
              <a:tblGrid>
                <a:gridCol w="2623376"/>
                <a:gridCol w="2623376"/>
                <a:gridCol w="2623376"/>
              </a:tblGrid>
              <a:tr h="370840">
                <a:tc>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Stock L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Stock U </a:t>
                      </a:r>
                      <a:endParaRPr lang="en-US" dirty="0" smtClean="0">
                        <a:effectLst/>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Expected return E(R) </a:t>
                      </a:r>
                      <a:endParaRPr lang="en-US" dirty="0" smtClean="0">
                        <a:effectLst/>
                      </a:endParaRPr>
                    </a:p>
                  </a:txBody>
                  <a:tcPr/>
                </a:tc>
                <a:tc>
                  <a:txBody>
                    <a:bodyPr/>
                    <a:lstStyle/>
                    <a:p>
                      <a:pPr algn="ctr"/>
                      <a:r>
                        <a:rPr lang="en-US" dirty="0" smtClean="0"/>
                        <a:t>25%</a:t>
                      </a:r>
                      <a:endParaRPr lang="en-US" dirty="0"/>
                    </a:p>
                  </a:txBody>
                  <a:tcPr/>
                </a:tc>
                <a:tc>
                  <a:txBody>
                    <a:bodyPr/>
                    <a:lstStyle/>
                    <a:p>
                      <a:pPr algn="ctr"/>
                      <a:r>
                        <a:rPr lang="en-US" dirty="0" smtClean="0"/>
                        <a:t>20%</a:t>
                      </a: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Variance </a:t>
                      </a:r>
                      <a:r>
                        <a:rPr lang="en-US" dirty="0" smtClean="0"/>
                        <a:t>σ</a:t>
                      </a:r>
                      <a:r>
                        <a:rPr lang="en-US" baseline="30000" dirty="0" smtClean="0"/>
                        <a:t>2</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.2025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.0100 </a:t>
                      </a:r>
                      <a:endParaRPr lang="en-US" dirty="0" smtClean="0">
                        <a:effectLst/>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Standard deviation </a:t>
                      </a:r>
                      <a:r>
                        <a:rPr lang="en-US" dirty="0" err="1" smtClean="0"/>
                        <a:t>σ</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45% </a:t>
                      </a:r>
                      <a:endParaRPr lang="en-US" dirty="0" smtClean="0">
                        <a:effectLs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10% </a:t>
                      </a:r>
                      <a:endParaRPr lang="en-US" dirty="0" smtClean="0">
                        <a:effectLst/>
                      </a:endParaRPr>
                    </a:p>
                  </a:txBody>
                  <a:tcPr/>
                </a:tc>
              </a:tr>
            </a:tbl>
          </a:graphicData>
        </a:graphic>
      </p:graphicFrame>
    </p:spTree>
    <p:extLst>
      <p:ext uri="{BB962C8B-B14F-4D97-AF65-F5344CB8AC3E}">
        <p14:creationId xmlns:p14="http://schemas.microsoft.com/office/powerpoint/2010/main" val="3458923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165</TotalTime>
  <Words>1119</Words>
  <Application>Microsoft Office PowerPoint</Application>
  <PresentationFormat>On-screen Show (4:3)</PresentationFormat>
  <Paragraphs>172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Advantage</vt:lpstr>
      <vt:lpstr>RETURN, RISK, AND THE SECURITY MARKET LINE  </vt:lpstr>
      <vt:lpstr>PowerPoint Presentation</vt:lpstr>
      <vt:lpstr>13.1 Expected Returns and Variances </vt:lpstr>
      <vt:lpstr>EXPECTED RETURN  </vt:lpstr>
      <vt:lpstr>PowerPoint Presentation</vt:lpstr>
      <vt:lpstr>PowerPoint Presentation</vt:lpstr>
      <vt:lpstr>PowerPoint Presentation</vt:lpstr>
      <vt:lpstr>PowerPoint Presentation</vt:lpstr>
      <vt:lpstr>CALCULATING THE VARIANCE  </vt:lpstr>
      <vt:lpstr>PowerPoint Presentation</vt:lpstr>
      <vt:lpstr>13.2 Portfolios  </vt:lpstr>
      <vt:lpstr>PORTFOLIO WEIGHTS  </vt:lpstr>
      <vt:lpstr>PORTFOLIO EXPECTED RETURNS  </vt:lpstr>
      <vt:lpstr>PORTFOLIO VARIANCE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RISK, AND THE SECURITY MARKET LINE  </dc:title>
  <dc:creator>Me Stc</dc:creator>
  <cp:lastModifiedBy>Noha Daghestani</cp:lastModifiedBy>
  <cp:revision>18</cp:revision>
  <dcterms:created xsi:type="dcterms:W3CDTF">2016-04-13T13:37:37Z</dcterms:created>
  <dcterms:modified xsi:type="dcterms:W3CDTF">2016-04-20T09:12:29Z</dcterms:modified>
</cp:coreProperties>
</file>