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88A8835-92DD-8447-9271-462E88C46E23}" type="datetimeFigureOut">
              <a:rPr lang="en-US" smtClean="0"/>
              <a:t>10/30/16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73D438B-6929-1541-9C5F-83FE89BEC2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Industry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56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21376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 of research on industry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3306"/>
            <a:ext cx="6777317" cy="3849324"/>
          </a:xfrm>
        </p:spPr>
        <p:txBody>
          <a:bodyPr/>
          <a:lstStyle/>
          <a:p>
            <a:r>
              <a:rPr lang="en-US" dirty="0"/>
              <a:t>The rates of return on firms within industries also vary, so analysis of individual companies in an industry is a necessary follow-up to industry </a:t>
            </a:r>
            <a:r>
              <a:rPr lang="en-US" dirty="0" smtClean="0"/>
              <a:t>analysis.</a:t>
            </a:r>
          </a:p>
          <a:p>
            <a:endParaRPr lang="en-US" dirty="0"/>
          </a:p>
          <a:p>
            <a:r>
              <a:rPr lang="en-US" dirty="0"/>
              <a:t>During any time period, different industries’ risk levels vary within wide ranges, so we must examine and estimate the risk factors for alternative </a:t>
            </a:r>
            <a:r>
              <a:rPr lang="en-US" dirty="0" smtClean="0"/>
              <a:t>industries.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7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79952"/>
            <a:ext cx="7024744" cy="4679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Industry analysis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15334"/>
            <a:ext cx="6777317" cy="43172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want to make an analysis of the economy or the aggregate market , it is necessary to examine the macro-economy for tow reasons: </a:t>
            </a:r>
          </a:p>
          <a:p>
            <a:pPr marL="525780" indent="-457200">
              <a:buAutoNum type="arabicPeriod"/>
            </a:pPr>
            <a:r>
              <a:rPr lang="en-US" dirty="0" smtClean="0"/>
              <a:t>Although the security market tend to move ahead of the aggregate economy, we know that security market reflect the strength or the weaknesses of the economy.</a:t>
            </a:r>
          </a:p>
          <a:p>
            <a:pPr marL="525780" indent="-457200">
              <a:buAutoNum type="arabicPeriod"/>
            </a:pPr>
            <a:r>
              <a:rPr lang="en-US" dirty="0" smtClean="0"/>
              <a:t>Most of the variables that determine  value for the security markets are macro variables such as interest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856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65944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Industry analysis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Therefore, our analysis of the aggregate equity market contained two components, macro-variables and micro analysis of specific variables that affect the valuation.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9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5"/>
            <a:ext cx="7024744" cy="242542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Industry analysis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718" y="1604472"/>
            <a:ext cx="7397644" cy="422815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industry analysis process is similar to the economic analysis.</a:t>
            </a:r>
            <a:endParaRPr lang="en-US" dirty="0"/>
          </a:p>
          <a:p>
            <a:r>
              <a:rPr lang="en-US" b="1" dirty="0" err="1" smtClean="0"/>
              <a:t>macroanalysis</a:t>
            </a:r>
            <a:r>
              <a:rPr lang="en-US" dirty="0" smtClean="0"/>
              <a:t> of the industry to determine: how this industry relates to the business cycle? and what economic variables drive the industry?.</a:t>
            </a:r>
          </a:p>
          <a:p>
            <a:r>
              <a:rPr lang="en-US" dirty="0" err="1" smtClean="0"/>
              <a:t>Macroanalysis</a:t>
            </a:r>
            <a:r>
              <a:rPr lang="en-US" dirty="0" smtClean="0"/>
              <a:t> of the industry will make the estimation of the valuation inputs of a discount rate and expected growth for earnings.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macroanalysis</a:t>
            </a:r>
            <a:r>
              <a:rPr lang="en-US" dirty="0" smtClean="0"/>
              <a:t> will make </a:t>
            </a:r>
            <a:r>
              <a:rPr lang="en-US" b="1" dirty="0" smtClean="0"/>
              <a:t>the </a:t>
            </a:r>
            <a:r>
              <a:rPr lang="en-US" b="1" dirty="0" err="1" smtClean="0"/>
              <a:t>microvaluation</a:t>
            </a:r>
            <a:r>
              <a:rPr lang="en-US" b="1" dirty="0" smtClean="0"/>
              <a:t> </a:t>
            </a:r>
            <a:r>
              <a:rPr lang="en-US" dirty="0" smtClean="0"/>
              <a:t>component easier where we use the several valuation technique we used before.</a:t>
            </a:r>
          </a:p>
        </p:txBody>
      </p:sp>
    </p:spTree>
    <p:extLst>
      <p:ext uri="{BB962C8B-B14F-4D97-AF65-F5344CB8AC3E}">
        <p14:creationId xmlns:p14="http://schemas.microsoft.com/office/powerpoint/2010/main" val="3350703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65944"/>
          </a:xfrm>
        </p:spPr>
        <p:txBody>
          <a:bodyPr>
            <a:normAutofit fontScale="90000"/>
          </a:bodyPr>
          <a:lstStyle/>
          <a:p>
            <a:r>
              <a:rPr lang="en-US" dirty="0"/>
              <a:t>Industry analysis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61020"/>
            <a:ext cx="7024742" cy="4167168"/>
          </a:xfrm>
        </p:spPr>
        <p:txBody>
          <a:bodyPr/>
          <a:lstStyle/>
          <a:p>
            <a:r>
              <a:rPr lang="en-US" dirty="0" smtClean="0"/>
              <a:t>The specific macro-analysis topics are:</a:t>
            </a:r>
          </a:p>
          <a:p>
            <a:pPr marL="525780" indent="-457200">
              <a:buAutoNum type="arabicPeriod"/>
            </a:pPr>
            <a:r>
              <a:rPr lang="en-US" dirty="0" smtClean="0"/>
              <a:t>The business cycle and industry sectors.</a:t>
            </a:r>
          </a:p>
          <a:p>
            <a:pPr marL="525780" indent="-457200">
              <a:buAutoNum type="arabicPeriod"/>
            </a:pPr>
            <a:r>
              <a:rPr lang="en-US" dirty="0" smtClean="0"/>
              <a:t>Structural economic changes and alternative industries.</a:t>
            </a:r>
          </a:p>
          <a:p>
            <a:pPr marL="525780" indent="-457200">
              <a:buAutoNum type="arabicPeriod"/>
            </a:pPr>
            <a:r>
              <a:rPr lang="en-US" dirty="0" smtClean="0"/>
              <a:t>Evaluating an industry’s life cycle.</a:t>
            </a:r>
          </a:p>
          <a:p>
            <a:pPr marL="525780" indent="-457200">
              <a:buAutoNum type="arabicPeriod"/>
            </a:pPr>
            <a:r>
              <a:rPr lang="en-US" dirty="0" smtClean="0"/>
              <a:t>Analysis of the competitive environment in the industry.</a:t>
            </a:r>
          </a:p>
          <a:p>
            <a:pPr marL="52578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60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65386"/>
          </a:xfrm>
        </p:spPr>
        <p:txBody>
          <a:bodyPr>
            <a:noAutofit/>
          </a:bodyPr>
          <a:lstStyle/>
          <a:p>
            <a:r>
              <a:rPr lang="en-US" sz="3200" dirty="0">
                <a:cs typeface="Times New Roman" pitchFamily="18" charset="0"/>
              </a:rPr>
              <a:t>Business Cycle and Industry Sectors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770" y="1760462"/>
            <a:ext cx="7533464" cy="4072168"/>
          </a:xfrm>
        </p:spPr>
        <p:txBody>
          <a:bodyPr/>
          <a:lstStyle/>
          <a:p>
            <a:r>
              <a:rPr lang="en-US" dirty="0" smtClean="0"/>
              <a:t>Economic trends can and do affect industry performance.</a:t>
            </a:r>
          </a:p>
          <a:p>
            <a:r>
              <a:rPr lang="en-US" dirty="0" smtClean="0"/>
              <a:t>Economic trends can take two basic forms: </a:t>
            </a:r>
          </a:p>
          <a:p>
            <a:r>
              <a:rPr lang="en-US" b="1" dirty="0" smtClean="0"/>
              <a:t>Cyclical changes: </a:t>
            </a:r>
            <a:r>
              <a:rPr lang="en-US" dirty="0" smtClean="0"/>
              <a:t>that arise from the ups and downs of the business cycle.</a:t>
            </a:r>
          </a:p>
          <a:p>
            <a:r>
              <a:rPr lang="en-US" b="1" dirty="0" smtClean="0"/>
              <a:t>Structural changes: </a:t>
            </a:r>
            <a:r>
              <a:rPr lang="en-US" dirty="0" smtClean="0"/>
              <a:t>when the economy is undergoing a major change in how it functions (ex, transaction in the United </a:t>
            </a:r>
            <a:r>
              <a:rPr lang="en-US" dirty="0"/>
              <a:t>S</a:t>
            </a:r>
            <a:r>
              <a:rPr lang="en-US" dirty="0" smtClean="0"/>
              <a:t>tates from a manufacturing to a service economy).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1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99091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Business Cycle and Industry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05590"/>
            <a:ext cx="6777317" cy="3827040"/>
          </a:xfrm>
        </p:spPr>
        <p:txBody>
          <a:bodyPr/>
          <a:lstStyle/>
          <a:p>
            <a:r>
              <a:rPr lang="en-US" dirty="0" smtClean="0"/>
              <a:t>Industry performance is related to the stage of the business cycle.</a:t>
            </a:r>
          </a:p>
          <a:p>
            <a:r>
              <a:rPr lang="en-US" dirty="0"/>
              <a:t>Real challenge is that every business cycle is different and those who look only at history miss the evolving trends that will determine future market and industry </a:t>
            </a:r>
            <a:r>
              <a:rPr lang="en-US" dirty="0" smtClean="0"/>
              <a:t>performance.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57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99091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Business Cycle and Industry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26755"/>
            <a:ext cx="6777317" cy="465742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For example:</a:t>
            </a:r>
          </a:p>
          <a:p>
            <a:r>
              <a:rPr lang="en-US" sz="2000" dirty="0" smtClean="0"/>
              <a:t>Toward the end or a recession, the banks industry assumes that  earning will rise because there will be an increase in loan demands.</a:t>
            </a:r>
          </a:p>
          <a:p>
            <a:r>
              <a:rPr lang="en-US" sz="2000" dirty="0" smtClean="0"/>
              <a:t>One the economy begins its recovery, consumer durable firms that produce items such as (cars, computers, refrigerators), becomes  attractive investments because a reviving economy will increase consumer confidence and income. </a:t>
            </a:r>
          </a:p>
          <a:p>
            <a:r>
              <a:rPr lang="en-US" sz="2000" dirty="0" smtClean="0"/>
              <a:t>Once businesses recognize the economic recovery, they think about modernizing  and renovating, thus capital goods industries such as heavy equipment manufactures become attractive. </a:t>
            </a:r>
          </a:p>
        </p:txBody>
      </p:sp>
    </p:spTree>
    <p:extLst>
      <p:ext uri="{BB962C8B-B14F-4D97-AF65-F5344CB8AC3E}">
        <p14:creationId xmlns:p14="http://schemas.microsoft.com/office/powerpoint/2010/main" val="2602531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continued..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60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5452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Do Industry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7314"/>
            <a:ext cx="6777317" cy="4005315"/>
          </a:xfrm>
        </p:spPr>
        <p:txBody>
          <a:bodyPr/>
          <a:lstStyle/>
          <a:p>
            <a:r>
              <a:rPr lang="en-US" dirty="0"/>
              <a:t>The Purpose:</a:t>
            </a:r>
          </a:p>
          <a:p>
            <a:pPr lvl="1"/>
            <a:r>
              <a:rPr lang="en-US" dirty="0"/>
              <a:t>Help find profitable investment opportunities</a:t>
            </a:r>
          </a:p>
          <a:p>
            <a:pPr lvl="1"/>
            <a:r>
              <a:rPr lang="en-US" dirty="0"/>
              <a:t>Part of the three-step, top-down plan for valuing individual companies and selecting stocks for a portfolio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1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9853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Do Industry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98" y="1671324"/>
            <a:ext cx="7821002" cy="4590570"/>
          </a:xfrm>
        </p:spPr>
        <p:txBody>
          <a:bodyPr>
            <a:normAutofit/>
          </a:bodyPr>
          <a:lstStyle/>
          <a:p>
            <a:r>
              <a:rPr lang="en-US" b="1" dirty="0"/>
              <a:t>Cross-Sectional Industry Performance </a:t>
            </a:r>
            <a:endParaRPr lang="en-US" b="1" dirty="0" smtClean="0"/>
          </a:p>
          <a:p>
            <a:pPr marL="68580" indent="0">
              <a:buNone/>
            </a:pPr>
            <a:r>
              <a:rPr lang="en-US" dirty="0" smtClean="0"/>
              <a:t>To find out the rates of return among different industries, researchers compared the performance of alternative industries during a specific time period and the result showed:</a:t>
            </a:r>
          </a:p>
          <a:p>
            <a:pPr marL="342900" lvl="1"/>
            <a:r>
              <a:rPr lang="en-US" dirty="0"/>
              <a:t>Wide dispersion in rates of return in different industries</a:t>
            </a:r>
          </a:p>
          <a:p>
            <a:pPr marL="68580" lvl="1" indent="0">
              <a:buNone/>
            </a:pPr>
            <a:r>
              <a:rPr lang="en-US" dirty="0"/>
              <a:t>These results imply that industry analysis is important and necessary to uncover these substantial performance differences—that is, it helps identify both unprofitable and profitable opportunities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25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69090"/>
            <a:ext cx="7024744" cy="57939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Do Industry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436" y="1448482"/>
            <a:ext cx="7243798" cy="4679706"/>
          </a:xfrm>
        </p:spPr>
        <p:txBody>
          <a:bodyPr>
            <a:normAutofit fontScale="92500"/>
          </a:bodyPr>
          <a:lstStyle/>
          <a:p>
            <a:pPr eaLnBrk="0" hangingPunct="0">
              <a:lnSpc>
                <a:spcPct val="110000"/>
              </a:lnSpc>
            </a:pPr>
            <a:r>
              <a:rPr lang="en-US" dirty="0"/>
              <a:t>Industry Performance over Time</a:t>
            </a:r>
          </a:p>
          <a:p>
            <a:pPr lvl="1"/>
            <a:r>
              <a:rPr lang="en-US" dirty="0"/>
              <a:t>Research shows that there is </a:t>
            </a:r>
            <a:r>
              <a:rPr lang="en-US" i="1" dirty="0"/>
              <a:t>almost no association </a:t>
            </a:r>
            <a:r>
              <a:rPr lang="en-US" dirty="0"/>
              <a:t>in individual industry performance year to year or over sequential rising or falling </a:t>
            </a:r>
            <a:r>
              <a:rPr lang="en-US" dirty="0" smtClean="0"/>
              <a:t>markets</a:t>
            </a:r>
          </a:p>
          <a:p>
            <a:pPr marL="365760" lvl="1" indent="0">
              <a:buNone/>
            </a:pPr>
            <a:r>
              <a:rPr lang="en-US" b="1" dirty="0" smtClean="0"/>
              <a:t>This imply that:</a:t>
            </a:r>
          </a:p>
          <a:p>
            <a:pPr lvl="1"/>
            <a:r>
              <a:rPr lang="en-US" dirty="0" smtClean="0"/>
              <a:t>past performance alone does not project future industry performance.</a:t>
            </a:r>
          </a:p>
          <a:p>
            <a:pPr lvl="1"/>
            <a:r>
              <a:rPr lang="en-US" dirty="0"/>
              <a:t>Variables that affect industry performance change over </a:t>
            </a:r>
            <a:r>
              <a:rPr lang="en-US" dirty="0" smtClean="0"/>
              <a:t>time</a:t>
            </a:r>
          </a:p>
          <a:p>
            <a:pPr lvl="1"/>
            <a:r>
              <a:rPr lang="en-US" dirty="0"/>
              <a:t>Each year you must estimate the current intrinsic value for each industry based on future estimates of relevant </a:t>
            </a:r>
            <a:r>
              <a:rPr lang="en-US" dirty="0" smtClean="0"/>
              <a:t>variables</a:t>
            </a:r>
          </a:p>
          <a:p>
            <a:pPr lvl="1"/>
            <a:r>
              <a:rPr lang="en-US" dirty="0"/>
              <a:t>Compare this to its current market price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4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969896"/>
            <a:ext cx="7024744" cy="723712"/>
          </a:xfrm>
        </p:spPr>
        <p:txBody>
          <a:bodyPr/>
          <a:lstStyle/>
          <a:p>
            <a:r>
              <a:rPr lang="en-US" b="1" dirty="0"/>
              <a:t>Why Do Industry Analysis?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of  Companies within an Industry</a:t>
            </a:r>
          </a:p>
          <a:p>
            <a:pPr lvl="1"/>
            <a:r>
              <a:rPr lang="en-US" dirty="0"/>
              <a:t>There is </a:t>
            </a:r>
            <a:r>
              <a:rPr lang="en-US" i="1" dirty="0"/>
              <a:t>wide dispersion</a:t>
            </a:r>
            <a:r>
              <a:rPr lang="en-US" dirty="0"/>
              <a:t> in the performance of companies </a:t>
            </a:r>
            <a:r>
              <a:rPr lang="en-US" i="1" dirty="0"/>
              <a:t>within</a:t>
            </a:r>
            <a:r>
              <a:rPr lang="en-US" dirty="0"/>
              <a:t> an industry</a:t>
            </a:r>
          </a:p>
          <a:p>
            <a:pPr lvl="1"/>
            <a:r>
              <a:rPr lang="en-US" dirty="0"/>
              <a:t>This reinforces the need for company analysis in addition to industry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7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55082"/>
          </a:xfrm>
        </p:spPr>
        <p:txBody>
          <a:bodyPr>
            <a:normAutofit fontScale="90000"/>
          </a:bodyPr>
          <a:lstStyle/>
          <a:p>
            <a:r>
              <a:rPr lang="en-US" dirty="0"/>
              <a:t>Implication of dispersion within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72442"/>
            <a:ext cx="7312280" cy="4100315"/>
          </a:xfrm>
        </p:spPr>
        <p:txBody>
          <a:bodyPr/>
          <a:lstStyle/>
          <a:p>
            <a:r>
              <a:rPr lang="en-US" dirty="0"/>
              <a:t>Some </a:t>
            </a:r>
            <a:r>
              <a:rPr lang="en-US" dirty="0" smtClean="0"/>
              <a:t>observers mentioned </a:t>
            </a:r>
            <a:r>
              <a:rPr lang="en-US" dirty="0"/>
              <a:t>that industry analysis is useless because all firms in an industry do not move </a:t>
            </a:r>
            <a:r>
              <a:rPr lang="en-US" dirty="0" smtClean="0"/>
              <a:t>together.</a:t>
            </a:r>
          </a:p>
          <a:p>
            <a:endParaRPr lang="en-US" dirty="0"/>
          </a:p>
          <a:p>
            <a:r>
              <a:rPr lang="en-US" dirty="0"/>
              <a:t>Consistent firm performance in an industry would be ideal, because you would not need to do company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65944"/>
          </a:xfrm>
        </p:spPr>
        <p:txBody>
          <a:bodyPr>
            <a:normAutofit fontScale="90000"/>
          </a:bodyPr>
          <a:lstStyle/>
          <a:p>
            <a:r>
              <a:rPr lang="en-US" dirty="0"/>
              <a:t>Implication of dispersion within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718" y="1693608"/>
            <a:ext cx="7221516" cy="4345443"/>
          </a:xfrm>
        </p:spPr>
        <p:txBody>
          <a:bodyPr/>
          <a:lstStyle/>
          <a:p>
            <a:r>
              <a:rPr lang="en-US" dirty="0"/>
              <a:t>For industries that have a strong, consistent industry influence, such as oil, gold, steel, autos, company analysis is less critical than industry </a:t>
            </a:r>
            <a:r>
              <a:rPr lang="en-US" dirty="0" smtClean="0"/>
              <a:t>analysis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The fact that there is not a strong industry influence across firms in most industries means that a thorough company analysis is necessary</a:t>
            </a:r>
          </a:p>
        </p:txBody>
      </p:sp>
    </p:spTree>
    <p:extLst>
      <p:ext uri="{BB962C8B-B14F-4D97-AF65-F5344CB8AC3E}">
        <p14:creationId xmlns:p14="http://schemas.microsoft.com/office/powerpoint/2010/main" val="119529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2237"/>
            <a:ext cx="7024744" cy="735382"/>
          </a:xfrm>
        </p:spPr>
        <p:txBody>
          <a:bodyPr>
            <a:normAutofit fontScale="90000"/>
          </a:bodyPr>
          <a:lstStyle/>
          <a:p>
            <a:r>
              <a:rPr lang="en-US" dirty="0"/>
              <a:t>Implication of dispersion within industries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82746"/>
            <a:ext cx="6777317" cy="4049883"/>
          </a:xfrm>
        </p:spPr>
        <p:txBody>
          <a:bodyPr/>
          <a:lstStyle/>
          <a:p>
            <a:r>
              <a:rPr lang="en-US" dirty="0"/>
              <a:t>Still industry analysis is necessary because it is much easier to select a superior company from a good industry than to find a good company in a poor industry</a:t>
            </a:r>
          </a:p>
          <a:p>
            <a:endParaRPr lang="en-US" dirty="0" smtClean="0"/>
          </a:p>
          <a:p>
            <a:r>
              <a:rPr lang="en-US" dirty="0"/>
              <a:t>By selecting the best stocks within a strong industry, you avoid the risk that your analysis and selection of the best company in the industry will offset by poor industry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3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research on industry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any time period, the returns for different industries vary within a wide range, which means that industry analysis is an important part of the investment process</a:t>
            </a:r>
          </a:p>
          <a:p>
            <a:r>
              <a:rPr lang="en-US" dirty="0"/>
              <a:t>The rates of return for individual industries vary over time, so we cannot simply extrapolate past industry performance into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5961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140</TotalTime>
  <Words>956</Words>
  <Application>Microsoft Macintosh PowerPoint</Application>
  <PresentationFormat>On-screen Show (4:3)</PresentationFormat>
  <Paragraphs>75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Industry Analysis</vt:lpstr>
      <vt:lpstr>Why Do Industry Analysis?</vt:lpstr>
      <vt:lpstr>Why Do Industry Analysis?</vt:lpstr>
      <vt:lpstr>Why Do Industry Analysis?</vt:lpstr>
      <vt:lpstr>Why Do Industry Analysis?</vt:lpstr>
      <vt:lpstr>Implication of dispersion within industries</vt:lpstr>
      <vt:lpstr>Implication of dispersion within industries</vt:lpstr>
      <vt:lpstr>Implication of dispersion within industries</vt:lpstr>
      <vt:lpstr>Summary of research on industry analysis</vt:lpstr>
      <vt:lpstr>Summary of research on industry analysis</vt:lpstr>
      <vt:lpstr>Industry analysis process</vt:lpstr>
      <vt:lpstr>Industry analysis process</vt:lpstr>
      <vt:lpstr>Industry analysis process</vt:lpstr>
      <vt:lpstr>Industry analysis process</vt:lpstr>
      <vt:lpstr>Business Cycle and Industry Sectors</vt:lpstr>
      <vt:lpstr>Business Cycle and Industry Sectors</vt:lpstr>
      <vt:lpstr>Business Cycle and Industry Sectors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Analysis</dc:title>
  <dc:creator>Nouf Alabdulkarim</dc:creator>
  <cp:lastModifiedBy>Nouf Alabdulkarim</cp:lastModifiedBy>
  <cp:revision>12</cp:revision>
  <dcterms:created xsi:type="dcterms:W3CDTF">2016-10-30T00:09:14Z</dcterms:created>
  <dcterms:modified xsi:type="dcterms:W3CDTF">2016-10-30T02:29:48Z</dcterms:modified>
</cp:coreProperties>
</file>