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30"/>
  </p:notesMasterIdLst>
  <p:sldIdLst>
    <p:sldId id="256" r:id="rId2"/>
    <p:sldId id="624" r:id="rId3"/>
    <p:sldId id="260" r:id="rId4"/>
    <p:sldId id="318" r:id="rId5"/>
    <p:sldId id="627" r:id="rId6"/>
    <p:sldId id="571" r:id="rId7"/>
    <p:sldId id="629" r:id="rId8"/>
    <p:sldId id="572" r:id="rId9"/>
    <p:sldId id="672" r:id="rId10"/>
    <p:sldId id="628" r:id="rId11"/>
    <p:sldId id="630" r:id="rId12"/>
    <p:sldId id="631" r:id="rId13"/>
    <p:sldId id="641" r:id="rId14"/>
    <p:sldId id="592" r:id="rId15"/>
    <p:sldId id="642" r:id="rId16"/>
    <p:sldId id="644" r:id="rId17"/>
    <p:sldId id="658" r:id="rId18"/>
    <p:sldId id="645" r:id="rId19"/>
    <p:sldId id="535" r:id="rId20"/>
    <p:sldId id="525" r:id="rId21"/>
    <p:sldId id="646" r:id="rId22"/>
    <p:sldId id="660" r:id="rId23"/>
    <p:sldId id="579" r:id="rId24"/>
    <p:sldId id="673" r:id="rId25"/>
    <p:sldId id="648" r:id="rId26"/>
    <p:sldId id="537" r:id="rId27"/>
    <p:sldId id="495" r:id="rId28"/>
    <p:sldId id="653" r:id="rId2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84740" autoAdjust="0"/>
  </p:normalViewPr>
  <p:slideViewPr>
    <p:cSldViewPr>
      <p:cViewPr varScale="1">
        <p:scale>
          <a:sx n="59" d="100"/>
          <a:sy n="59" d="100"/>
        </p:scale>
        <p:origin x="-990" y="-45"/>
      </p:cViewPr>
      <p:guideLst>
        <p:guide orient="horz" pos="2160"/>
        <p:guide pos="2880"/>
      </p:guideLst>
    </p:cSldViewPr>
  </p:slideViewPr>
  <p:outlineViewPr>
    <p:cViewPr>
      <p:scale>
        <a:sx n="33" d="100"/>
        <a:sy n="33" d="100"/>
      </p:scale>
      <p:origin x="0" y="-29100"/>
    </p:cViewPr>
  </p:outlineViewPr>
  <p:notesTextViewPr>
    <p:cViewPr>
      <p:scale>
        <a:sx n="100" d="100"/>
        <a:sy n="100" d="100"/>
      </p:scale>
      <p:origin x="0" y="0"/>
    </p:cViewPr>
  </p:notesTextViewPr>
  <p:sorterViewPr>
    <p:cViewPr>
      <p:scale>
        <a:sx n="100" d="100"/>
        <a:sy n="100" d="100"/>
      </p:scale>
      <p:origin x="0" y="-387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8900CCD-8A10-4D49-BB79-792FE2AD7547}" type="datetimeFigureOut">
              <a:rPr lang="en-US"/>
              <a:pPr>
                <a:defRPr/>
              </a:pPr>
              <a:t>3/18/2019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D8EF7D4-693D-4308-8526-5D7856EBEEC3}" type="slidenum">
              <a:rPr lang="en-US"/>
              <a:pPr>
                <a:defRPr/>
              </a:pPr>
              <a:t>‹#›</a:t>
            </a:fld>
            <a:endParaRPr lang="en-US" dirty="0"/>
          </a:p>
        </p:txBody>
      </p:sp>
    </p:spTree>
    <p:extLst>
      <p:ext uri="{BB962C8B-B14F-4D97-AF65-F5344CB8AC3E}">
        <p14:creationId xmlns:p14="http://schemas.microsoft.com/office/powerpoint/2010/main" val="42580817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a:t>
            </a:fld>
            <a:endParaRPr lang="en-US" dirty="0"/>
          </a:p>
        </p:txBody>
      </p:sp>
    </p:spTree>
    <p:extLst>
      <p:ext uri="{BB962C8B-B14F-4D97-AF65-F5344CB8AC3E}">
        <p14:creationId xmlns:p14="http://schemas.microsoft.com/office/powerpoint/2010/main" val="103554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10</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11</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12</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13</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14</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15</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16</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17</a:t>
            </a:fld>
            <a:endParaRPr lang="en-US" dirty="0"/>
          </a:p>
        </p:txBody>
      </p:sp>
    </p:spTree>
    <p:extLst>
      <p:ext uri="{BB962C8B-B14F-4D97-AF65-F5344CB8AC3E}">
        <p14:creationId xmlns:p14="http://schemas.microsoft.com/office/powerpoint/2010/main" val="40955587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18</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19</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20</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21</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23</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24</a:t>
            </a:fld>
            <a:endParaRPr lang="en-US" dirty="0"/>
          </a:p>
        </p:txBody>
      </p:sp>
    </p:spTree>
    <p:extLst>
      <p:ext uri="{BB962C8B-B14F-4D97-AF65-F5344CB8AC3E}">
        <p14:creationId xmlns:p14="http://schemas.microsoft.com/office/powerpoint/2010/main" val="285301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25</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26</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27</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28</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3</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4</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5</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6</a:t>
            </a:fld>
            <a:endParaRPr lang="en-US" dirty="0"/>
          </a:p>
        </p:txBody>
      </p:sp>
    </p:spTree>
    <p:extLst>
      <p:ext uri="{BB962C8B-B14F-4D97-AF65-F5344CB8AC3E}">
        <p14:creationId xmlns:p14="http://schemas.microsoft.com/office/powerpoint/2010/main" val="3116233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7</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8</a:t>
            </a:fld>
            <a:endParaRPr lang="en-US" dirty="0"/>
          </a:p>
        </p:txBody>
      </p:sp>
    </p:spTree>
    <p:extLst>
      <p:ext uri="{BB962C8B-B14F-4D97-AF65-F5344CB8AC3E}">
        <p14:creationId xmlns:p14="http://schemas.microsoft.com/office/powerpoint/2010/main" val="30151610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D8EF7D4-693D-4308-8526-5D7856EBEEC3}" type="slidenum">
              <a:rPr lang="en-US" smtClean="0"/>
              <a:pPr>
                <a:defRPr/>
              </a:pPr>
              <a:t>9</a:t>
            </a:fld>
            <a:endParaRPr lang="en-US" dirty="0"/>
          </a:p>
        </p:txBody>
      </p:sp>
    </p:spTree>
    <p:extLst>
      <p:ext uri="{BB962C8B-B14F-4D97-AF65-F5344CB8AC3E}">
        <p14:creationId xmlns:p14="http://schemas.microsoft.com/office/powerpoint/2010/main" val="12602294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29C7DC90-A538-4D3C-9401-92C2D8DD97AE}" type="datetime1">
              <a:rPr lang="en-US" smtClean="0"/>
              <a:pPr>
                <a:defRPr/>
              </a:pPr>
              <a:t>3/18/2019</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779199C9-98F9-422D-8DB5-945D31ACEA8F}" type="slidenum">
              <a:rPr lang="en-US" smtClean="0"/>
              <a:pPr>
                <a:defRPr/>
              </a:pPr>
              <a:t>‹#›</a:t>
            </a:fld>
            <a:endParaRPr lang="en-US" dirty="0"/>
          </a:p>
        </p:txBody>
      </p:sp>
      <p:pic>
        <p:nvPicPr>
          <p:cNvPr id="13" name="Picture 5" descr="Cengage.gif"/>
          <p:cNvPicPr>
            <a:picLocks noChangeAspect="1"/>
          </p:cNvPicPr>
          <p:nvPr userDrawn="1"/>
        </p:nvPicPr>
        <p:blipFill>
          <a:blip r:embed="rId3" cstate="print"/>
          <a:srcRect/>
          <a:stretch>
            <a:fillRect/>
          </a:stretch>
        </p:blipFill>
        <p:spPr bwMode="auto">
          <a:xfrm>
            <a:off x="0" y="0"/>
            <a:ext cx="1597025" cy="942975"/>
          </a:xfrm>
          <a:prstGeom prst="rect">
            <a:avLst/>
          </a:prstGeom>
          <a:noFill/>
          <a:ln w="9525">
            <a:noFill/>
            <a:miter lim="800000"/>
            <a:headEnd/>
            <a:tailEnd/>
          </a:ln>
        </p:spPr>
      </p:pic>
      <p:pic>
        <p:nvPicPr>
          <p:cNvPr id="14" name="Picture 2" descr="C:\renger\SADProject\SAD_New\new\SAD 9e_Home Page_Template_files\slide0001_image006.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858000" y="3962400"/>
            <a:ext cx="2286000"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7BE16E6E-BC5F-40BA-8EF2-F72E2EF6898B}" type="datetime1">
              <a:rPr lang="en-US" smtClean="0"/>
              <a:pPr>
                <a:defRPr/>
              </a:pPr>
              <a:t>3/18/2019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3FF7A705-15A9-4FB3-BB83-4414C5BD27ED}"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9296201B-5135-4C7A-B164-D207B1FBBDD2}" type="datetime1">
              <a:rPr lang="en-US" smtClean="0"/>
              <a:pPr>
                <a:defRPr/>
              </a:pPr>
              <a:t>3/18/2019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81824122-7DA4-439C-8E1C-2685A4CDC00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pPr>
              <a:defRPr/>
            </a:pPr>
            <a:fld id="{66499632-BA1C-411F-BC01-932C63E5E55C}" type="datetime1">
              <a:rPr lang="en-US" smtClean="0"/>
              <a:pPr>
                <a:defRPr/>
              </a:pPr>
              <a:t>3/18/2019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EB9CF567-92F2-4868-AE5F-6064AF3DA266}" type="slidenum">
              <a:rPr lang="en-US" smtClean="0"/>
              <a:pPr>
                <a:defRPr/>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pPr>
              <a:defRPr/>
            </a:pPr>
            <a:fld id="{B5295DC0-BDF4-4946-95FC-61C4F2C15E4D}" type="datetime1">
              <a:rPr lang="en-US" smtClean="0"/>
              <a:pPr>
                <a:defRPr/>
              </a:pPr>
              <a:t>3/18/2019</a:t>
            </a:fld>
            <a:endParaRPr lang="en-US" dirty="0"/>
          </a:p>
        </p:txBody>
      </p:sp>
      <p:sp>
        <p:nvSpPr>
          <p:cNvPr id="5" name="Footer Placeholder 4"/>
          <p:cNvSpPr>
            <a:spLocks noGrp="1"/>
          </p:cNvSpPr>
          <p:nvPr>
            <p:ph type="ftr" sz="quarter" idx="11"/>
          </p:nvPr>
        </p:nvSpPr>
        <p:spPr/>
        <p:txBody>
          <a:bodyPr/>
          <a:lstStyle>
            <a:extLst/>
          </a:lstStyle>
          <a:p>
            <a:pPr>
              <a:defRPr/>
            </a:pPr>
            <a:endParaRPr lang="en-US" dirty="0"/>
          </a:p>
        </p:txBody>
      </p:sp>
      <p:sp>
        <p:nvSpPr>
          <p:cNvPr id="6" name="Slide Number Placeholder 5"/>
          <p:cNvSpPr>
            <a:spLocks noGrp="1"/>
          </p:cNvSpPr>
          <p:nvPr>
            <p:ph type="sldNum" sz="quarter" idx="12"/>
          </p:nvPr>
        </p:nvSpPr>
        <p:spPr/>
        <p:txBody>
          <a:bodyPr/>
          <a:lstStyle>
            <a:extLst/>
          </a:lstStyle>
          <a:p>
            <a:pPr>
              <a:defRPr/>
            </a:pPr>
            <a:fld id="{4D2CAABE-7C30-4EA4-B5F3-01358C5E740E}" type="slidenum">
              <a:rPr lang="en-US" smtClean="0"/>
              <a:pPr>
                <a:defRPr/>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pPr>
              <a:defRPr/>
            </a:pPr>
            <a:fld id="{E5F46BC3-41DA-4098-8CA3-5AE4500AA7C8}" type="datetime1">
              <a:rPr lang="en-US" smtClean="0"/>
              <a:pPr>
                <a:defRPr/>
              </a:pPr>
              <a:t>3/18/2019</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045C1710-DF5A-49B1-AD3F-FCC479A1A2A8}" type="slidenum">
              <a:rPr lang="en-US" smtClean="0"/>
              <a:pPr>
                <a:defRPr/>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pPr>
              <a:defRPr/>
            </a:pPr>
            <a:fld id="{5733D5C7-06BD-4A57-9316-AFFC05FB9A2D}" type="datetime1">
              <a:rPr lang="en-US" smtClean="0"/>
              <a:pPr>
                <a:defRPr/>
              </a:pPr>
              <a:t>3/18/2019</a:t>
            </a:fld>
            <a:endParaRPr lang="en-US" dirty="0"/>
          </a:p>
        </p:txBody>
      </p:sp>
      <p:sp>
        <p:nvSpPr>
          <p:cNvPr id="8" name="Footer Placeholder 7"/>
          <p:cNvSpPr>
            <a:spLocks noGrp="1"/>
          </p:cNvSpPr>
          <p:nvPr>
            <p:ph type="ftr" sz="quarter" idx="11"/>
          </p:nvPr>
        </p:nvSpPr>
        <p:spPr/>
        <p:txBody>
          <a:bodyPr/>
          <a:lstStyle>
            <a:extLst/>
          </a:lstStyle>
          <a:p>
            <a:pPr>
              <a:defRPr/>
            </a:pPr>
            <a:endParaRPr lang="en-US" dirty="0"/>
          </a:p>
        </p:txBody>
      </p:sp>
      <p:sp>
        <p:nvSpPr>
          <p:cNvPr id="9" name="Slide Number Placeholder 8"/>
          <p:cNvSpPr>
            <a:spLocks noGrp="1"/>
          </p:cNvSpPr>
          <p:nvPr>
            <p:ph type="sldNum" sz="quarter" idx="12"/>
          </p:nvPr>
        </p:nvSpPr>
        <p:spPr/>
        <p:txBody>
          <a:bodyPr/>
          <a:lstStyle>
            <a:extLst/>
          </a:lstStyle>
          <a:p>
            <a:pPr>
              <a:defRPr/>
            </a:pPr>
            <a:fld id="{986D10E8-0367-4E5D-9E4A-DD9E1662923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pPr>
              <a:defRPr/>
            </a:pPr>
            <a:fld id="{05B6098F-756C-4371-8629-D7887CAE58D3}" type="datetime1">
              <a:rPr lang="en-US" smtClean="0"/>
              <a:pPr>
                <a:defRPr/>
              </a:pPr>
              <a:t>3/18/2019</a:t>
            </a:fld>
            <a:endParaRPr lang="en-US" dirty="0"/>
          </a:p>
        </p:txBody>
      </p:sp>
      <p:sp>
        <p:nvSpPr>
          <p:cNvPr id="4" name="Footer Placeholder 3"/>
          <p:cNvSpPr>
            <a:spLocks noGrp="1"/>
          </p:cNvSpPr>
          <p:nvPr>
            <p:ph type="ftr" sz="quarter" idx="11"/>
          </p:nvPr>
        </p:nvSpPr>
        <p:spPr/>
        <p:txBody>
          <a:bodyPr/>
          <a:lstStyle>
            <a:extLst/>
          </a:lstStyle>
          <a:p>
            <a:pPr>
              <a:defRPr/>
            </a:pPr>
            <a:endParaRPr lang="en-US" dirty="0"/>
          </a:p>
        </p:txBody>
      </p:sp>
      <p:sp>
        <p:nvSpPr>
          <p:cNvPr id="5" name="Slide Number Placeholder 4"/>
          <p:cNvSpPr>
            <a:spLocks noGrp="1"/>
          </p:cNvSpPr>
          <p:nvPr>
            <p:ph type="sldNum" sz="quarter" idx="12"/>
          </p:nvPr>
        </p:nvSpPr>
        <p:spPr/>
        <p:txBody>
          <a:bodyPr/>
          <a:lstStyle>
            <a:extLst/>
          </a:lstStyle>
          <a:p>
            <a:pPr>
              <a:defRPr/>
            </a:pPr>
            <a:fld id="{74182478-D854-4386-B19D-338899BFC4A3}" type="slidenum">
              <a:rPr lang="en-US" smtClean="0"/>
              <a:pPr>
                <a:defRPr/>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pPr>
              <a:defRPr/>
            </a:pPr>
            <a:fld id="{DBF1234E-A55B-461F-95E4-6E9D08D8F588}" type="datetime1">
              <a:rPr lang="en-US" smtClean="0"/>
              <a:pPr>
                <a:defRPr/>
              </a:pPr>
              <a:t>3/18/2019</a:t>
            </a:fld>
            <a:endParaRPr lang="en-US" dirty="0"/>
          </a:p>
        </p:txBody>
      </p:sp>
      <p:sp>
        <p:nvSpPr>
          <p:cNvPr id="3" name="Footer Placeholder 2"/>
          <p:cNvSpPr>
            <a:spLocks noGrp="1"/>
          </p:cNvSpPr>
          <p:nvPr>
            <p:ph type="ftr" sz="quarter" idx="11"/>
          </p:nvPr>
        </p:nvSpPr>
        <p:spPr/>
        <p:txBody>
          <a:bodyPr/>
          <a:lstStyle>
            <a:extLst/>
          </a:lstStyle>
          <a:p>
            <a:pPr>
              <a:defRPr/>
            </a:pPr>
            <a:endParaRPr lang="en-US" dirty="0"/>
          </a:p>
        </p:txBody>
      </p:sp>
      <p:sp>
        <p:nvSpPr>
          <p:cNvPr id="4" name="Slide Number Placeholder 3"/>
          <p:cNvSpPr>
            <a:spLocks noGrp="1"/>
          </p:cNvSpPr>
          <p:nvPr>
            <p:ph type="sldNum" sz="quarter" idx="12"/>
          </p:nvPr>
        </p:nvSpPr>
        <p:spPr/>
        <p:txBody>
          <a:bodyPr/>
          <a:lstStyle>
            <a:extLst/>
          </a:lstStyle>
          <a:p>
            <a:pPr>
              <a:defRPr/>
            </a:pPr>
            <a:fld id="{D3A6B547-B69A-4B3E-824B-F8B9F77F30B6}"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pPr>
              <a:defRPr/>
            </a:pPr>
            <a:fld id="{57B0C22D-B331-43E5-B1B9-EFA38C5EA6F6}" type="datetime1">
              <a:rPr lang="en-US" smtClean="0"/>
              <a:pPr>
                <a:defRPr/>
              </a:pPr>
              <a:t>3/18/2019</a:t>
            </a:fld>
            <a:endParaRPr lang="en-US" dirty="0"/>
          </a:p>
        </p:txBody>
      </p:sp>
      <p:sp>
        <p:nvSpPr>
          <p:cNvPr id="6" name="Footer Placeholder 5"/>
          <p:cNvSpPr>
            <a:spLocks noGrp="1"/>
          </p:cNvSpPr>
          <p:nvPr>
            <p:ph type="ftr" sz="quarter" idx="11"/>
          </p:nvPr>
        </p:nvSpPr>
        <p:spPr/>
        <p:txBody>
          <a:bodyPr/>
          <a:lstStyle>
            <a:extLst/>
          </a:lstStyle>
          <a:p>
            <a:pPr>
              <a:defRPr/>
            </a:pPr>
            <a:endParaRPr lang="en-US" dirty="0"/>
          </a:p>
        </p:txBody>
      </p:sp>
      <p:sp>
        <p:nvSpPr>
          <p:cNvPr id="7" name="Slide Number Placeholder 6"/>
          <p:cNvSpPr>
            <a:spLocks noGrp="1"/>
          </p:cNvSpPr>
          <p:nvPr>
            <p:ph type="sldNum" sz="quarter" idx="12"/>
          </p:nvPr>
        </p:nvSpPr>
        <p:spPr/>
        <p:txBody>
          <a:bodyPr/>
          <a:lstStyle>
            <a:extLst/>
          </a:lstStyle>
          <a:p>
            <a:pPr>
              <a:defRPr/>
            </a:pPr>
            <a:fld id="{85D84466-CB37-49EF-9CF4-ADD313A8598B}"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5EFE5778-8BFC-4536-9703-0D28E9F70237}" type="datetime1">
              <a:rPr lang="en-US" smtClean="0"/>
              <a:pPr>
                <a:defRPr/>
              </a:pPr>
              <a:t>3/18/2019</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420B8259-93AD-49B5-837E-5FA1F175561B}" type="slidenum">
              <a:rPr lang="en-US" smtClean="0"/>
              <a:pPr>
                <a:defRPr/>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B41E24F9-DA40-43C1-89CE-AAA16B93C677}" type="datetime1">
              <a:rPr lang="en-US" smtClean="0"/>
              <a:pPr>
                <a:defRPr/>
              </a:pPr>
              <a:t>3/18/2019</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DA966EB8-3645-45BA-B837-242CADC3AE92}" type="slidenum">
              <a:rPr lang="en-US" smtClean="0"/>
              <a:pPr>
                <a:defRPr/>
              </a:pPr>
              <a:t>‹#›</a:t>
            </a:fld>
            <a:endParaRPr lang="en-US" dirty="0"/>
          </a:p>
        </p:txBody>
      </p:sp>
      <p:sp>
        <p:nvSpPr>
          <p:cNvPr id="11" name="Footer Placeholder 1"/>
          <p:cNvSpPr txBox="1">
            <a:spLocks/>
          </p:cNvSpPr>
          <p:nvPr userDrawn="1"/>
        </p:nvSpPr>
        <p:spPr>
          <a:xfrm>
            <a:off x="3888031" y="6407944"/>
            <a:ext cx="4759241"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000" dirty="0" smtClean="0">
                <a:latin typeface="Times New Roman" panose="02020603050405020304" pitchFamily="18" charset="0"/>
                <a:cs typeface="Times New Roman" panose="02020603050405020304" pitchFamily="18" charset="0"/>
              </a:rPr>
              <a:t>Copyright ©2017 Cengage Learning. All Rights Reserved. May not be scanned, copied or duplicated, or posted to a publicly accessible website, in whole or in part.</a:t>
            </a:r>
            <a:endParaRPr lang="en-US" sz="1000" dirty="0">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a:bodyPr>
          <a:lstStyle/>
          <a:p>
            <a:pPr eaLnBrk="1" hangingPunct="1"/>
            <a:r>
              <a:rPr lang="en-US" dirty="0" smtClean="0"/>
              <a:t>Systems Analysis and </a:t>
            </a:r>
            <a:r>
              <a:rPr lang="en-US" smtClean="0"/>
              <a:t>Design 11</a:t>
            </a:r>
            <a:r>
              <a:rPr lang="en-US" baseline="30000" smtClean="0"/>
              <a:t>th</a:t>
            </a:r>
            <a:r>
              <a:rPr lang="en-US" smtClean="0"/>
              <a:t> </a:t>
            </a:r>
            <a:r>
              <a:rPr lang="en-US" dirty="0" smtClean="0"/>
              <a:t>Edition</a:t>
            </a:r>
          </a:p>
        </p:txBody>
      </p:sp>
      <p:sp>
        <p:nvSpPr>
          <p:cNvPr id="15362" name="Subtitle 2"/>
          <p:cNvSpPr>
            <a:spLocks noGrp="1"/>
          </p:cNvSpPr>
          <p:nvPr>
            <p:ph type="body" idx="1"/>
          </p:nvPr>
        </p:nvSpPr>
        <p:spPr>
          <a:xfrm>
            <a:off x="4038600" y="2895600"/>
            <a:ext cx="5135880" cy="1491000"/>
          </a:xfrm>
        </p:spPr>
        <p:txBody>
          <a:bodyPr/>
          <a:lstStyle/>
          <a:p>
            <a:pPr eaLnBrk="1" hangingPunct="1"/>
            <a:r>
              <a:rPr lang="en-US" dirty="0" smtClean="0"/>
              <a:t>Chapter 12 Managing Systems Support and Security</a:t>
            </a:r>
            <a:endParaRPr lang="en-US" dirty="0" smtClean="0">
              <a:solidFill>
                <a:schemeClr val="tx1"/>
              </a:solidFill>
            </a:endParaRPr>
          </a:p>
          <a:p>
            <a:pPr eaLnBrk="1" hangingPunct="1"/>
            <a:endParaRPr lang="en-US" dirty="0" smtClean="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b="1" dirty="0" smtClean="0"/>
              <a:t>Adaptive Maintenance</a:t>
            </a:r>
          </a:p>
          <a:p>
            <a:pPr lvl="1"/>
            <a:r>
              <a:rPr lang="en-US" dirty="0" smtClean="0"/>
              <a:t>Adds </a:t>
            </a:r>
            <a:r>
              <a:rPr lang="en-US" b="1" dirty="0" smtClean="0"/>
              <a:t>enhancements</a:t>
            </a:r>
            <a:r>
              <a:rPr lang="en-US" dirty="0" smtClean="0"/>
              <a:t> to an operational system and makes the system easier to use</a:t>
            </a:r>
          </a:p>
          <a:p>
            <a:pPr lvl="1"/>
            <a:r>
              <a:rPr lang="en-US" dirty="0" smtClean="0"/>
              <a:t>Procedure for minor adaptive maintenance is similar to routine corrective maintenance</a:t>
            </a:r>
          </a:p>
          <a:p>
            <a:pPr lvl="2"/>
            <a:r>
              <a:rPr lang="en-US" dirty="0" smtClean="0"/>
              <a:t>Users submit requests that are evaluated and prioritized by the systems committee</a:t>
            </a:r>
          </a:p>
          <a:p>
            <a:pPr lvl="1"/>
            <a:r>
              <a:rPr lang="en-US" dirty="0" smtClean="0"/>
              <a:t>Can be more difficult than new systems development </a:t>
            </a:r>
          </a:p>
          <a:p>
            <a:pPr lvl="2"/>
            <a:r>
              <a:rPr lang="en-US" dirty="0"/>
              <a:t>E</a:t>
            </a:r>
            <a:r>
              <a:rPr lang="en-US" dirty="0" smtClean="0"/>
              <a:t>nhancements must work within the constraints of an existing system</a:t>
            </a:r>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10</a:t>
            </a:fld>
            <a:endParaRPr lang="en-US" dirty="0"/>
          </a:p>
        </p:txBody>
      </p:sp>
      <p:sp>
        <p:nvSpPr>
          <p:cNvPr id="2" name="Title 1"/>
          <p:cNvSpPr>
            <a:spLocks noGrp="1"/>
          </p:cNvSpPr>
          <p:nvPr>
            <p:ph type="title"/>
          </p:nvPr>
        </p:nvSpPr>
        <p:spPr/>
        <p:txBody>
          <a:bodyPr/>
          <a:lstStyle/>
          <a:p>
            <a:r>
              <a:rPr lang="en-US" dirty="0" smtClean="0"/>
              <a:t>Maintenance Tasks </a:t>
            </a:r>
            <a:r>
              <a:rPr lang="en-US" sz="1400" dirty="0" smtClean="0"/>
              <a:t>(Cont. 4)</a:t>
            </a:r>
          </a:p>
        </p:txBody>
      </p:sp>
    </p:spTree>
    <p:extLst>
      <p:ext uri="{BB962C8B-B14F-4D97-AF65-F5344CB8AC3E}">
        <p14:creationId xmlns:p14="http://schemas.microsoft.com/office/powerpoint/2010/main" val="260716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smtClean="0"/>
              <a:t> Perfective Maintenance</a:t>
            </a:r>
          </a:p>
          <a:p>
            <a:pPr lvl="1"/>
            <a:r>
              <a:rPr lang="en-US" dirty="0" smtClean="0"/>
              <a:t>Changing an operational system to make it more efficient, reliable, and maintainable</a:t>
            </a:r>
          </a:p>
          <a:p>
            <a:pPr lvl="1"/>
            <a:r>
              <a:rPr lang="en-US" dirty="0" smtClean="0"/>
              <a:t>Cost-effective during the middle of the system’s operational life</a:t>
            </a:r>
          </a:p>
          <a:p>
            <a:pPr lvl="1"/>
            <a:r>
              <a:rPr lang="en-US" dirty="0" smtClean="0"/>
              <a:t>Performed using software reengineering </a:t>
            </a:r>
          </a:p>
          <a:p>
            <a:pPr lvl="2"/>
            <a:r>
              <a:rPr lang="en-US" b="1" dirty="0" smtClean="0"/>
              <a:t>Software reengineering</a:t>
            </a:r>
            <a:r>
              <a:rPr lang="en-US" dirty="0" smtClean="0"/>
              <a:t>: Uses analytical techniques to identify potential quality and performance improvements in an information system</a:t>
            </a:r>
          </a:p>
          <a:p>
            <a:pPr lvl="1"/>
            <a:r>
              <a:rPr lang="en-US" dirty="0" smtClean="0"/>
              <a:t>The more a program changes, the more likely it is to become inefficient and difficult to maintain</a:t>
            </a:r>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11</a:t>
            </a:fld>
            <a:endParaRPr lang="en-US" dirty="0"/>
          </a:p>
        </p:txBody>
      </p:sp>
      <p:sp>
        <p:nvSpPr>
          <p:cNvPr id="2" name="Title 1"/>
          <p:cNvSpPr>
            <a:spLocks noGrp="1"/>
          </p:cNvSpPr>
          <p:nvPr>
            <p:ph type="title"/>
          </p:nvPr>
        </p:nvSpPr>
        <p:spPr/>
        <p:txBody>
          <a:bodyPr/>
          <a:lstStyle/>
          <a:p>
            <a:r>
              <a:rPr lang="en-US" dirty="0" smtClean="0"/>
              <a:t>Maintenance Tasks </a:t>
            </a:r>
            <a:r>
              <a:rPr lang="en-US" sz="1400" dirty="0" smtClean="0"/>
              <a:t>(Cont. 5)</a:t>
            </a:r>
          </a:p>
        </p:txBody>
      </p:sp>
    </p:spTree>
    <p:extLst>
      <p:ext uri="{BB962C8B-B14F-4D97-AF65-F5344CB8AC3E}">
        <p14:creationId xmlns:p14="http://schemas.microsoft.com/office/powerpoint/2010/main" val="3549917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smtClean="0"/>
              <a:t>Preventive Maintenance</a:t>
            </a:r>
          </a:p>
          <a:p>
            <a:pPr lvl="1"/>
            <a:r>
              <a:rPr lang="en-US" dirty="0" smtClean="0"/>
              <a:t>Requires analysis of areas where trouble is likely to occur</a:t>
            </a:r>
          </a:p>
          <a:p>
            <a:pPr lvl="1"/>
            <a:r>
              <a:rPr lang="en-US" dirty="0" smtClean="0"/>
              <a:t>IT department initiates preventive maintenance</a:t>
            </a:r>
          </a:p>
          <a:p>
            <a:pPr lvl="1"/>
            <a:r>
              <a:rPr lang="en-US" dirty="0" smtClean="0"/>
              <a:t>Results in:</a:t>
            </a:r>
          </a:p>
          <a:p>
            <a:pPr lvl="2"/>
            <a:r>
              <a:rPr lang="en-US" dirty="0" smtClean="0"/>
              <a:t>Increased user satisfaction</a:t>
            </a:r>
          </a:p>
          <a:p>
            <a:pPr lvl="2"/>
            <a:r>
              <a:rPr lang="en-US" dirty="0" smtClean="0"/>
              <a:t>Decreased downtime</a:t>
            </a:r>
          </a:p>
          <a:p>
            <a:pPr lvl="2"/>
            <a:r>
              <a:rPr lang="en-US" dirty="0"/>
              <a:t>R</a:t>
            </a:r>
            <a:r>
              <a:rPr lang="en-US" dirty="0" smtClean="0"/>
              <a:t>educed TCO</a:t>
            </a:r>
          </a:p>
          <a:p>
            <a:pPr lvl="1"/>
            <a:r>
              <a:rPr lang="en-US" dirty="0" smtClean="0"/>
              <a:t>Competes for IT resources along with other projects</a:t>
            </a:r>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12</a:t>
            </a:fld>
            <a:endParaRPr lang="en-US" dirty="0"/>
          </a:p>
        </p:txBody>
      </p:sp>
      <p:sp>
        <p:nvSpPr>
          <p:cNvPr id="2" name="Title 1"/>
          <p:cNvSpPr>
            <a:spLocks noGrp="1"/>
          </p:cNvSpPr>
          <p:nvPr>
            <p:ph type="title"/>
          </p:nvPr>
        </p:nvSpPr>
        <p:spPr/>
        <p:txBody>
          <a:bodyPr/>
          <a:lstStyle/>
          <a:p>
            <a:r>
              <a:rPr lang="en-US" dirty="0" smtClean="0"/>
              <a:t>Maintenance Tasks </a:t>
            </a:r>
            <a:r>
              <a:rPr lang="en-US" sz="1400" dirty="0" smtClean="0"/>
              <a:t>(Cont. 6)</a:t>
            </a:r>
          </a:p>
        </p:txBody>
      </p:sp>
    </p:spTree>
    <p:extLst>
      <p:ext uri="{BB962C8B-B14F-4D97-AF65-F5344CB8AC3E}">
        <p14:creationId xmlns:p14="http://schemas.microsoft.com/office/powerpoint/2010/main" val="608703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13</a:t>
            </a:fld>
            <a:endParaRPr lang="en-US" dirty="0"/>
          </a:p>
        </p:txBody>
      </p:sp>
      <p:sp>
        <p:nvSpPr>
          <p:cNvPr id="2" name="Title 1"/>
          <p:cNvSpPr>
            <a:spLocks noGrp="1"/>
          </p:cNvSpPr>
          <p:nvPr>
            <p:ph type="title"/>
          </p:nvPr>
        </p:nvSpPr>
        <p:spPr/>
        <p:txBody>
          <a:bodyPr rtlCol="0">
            <a:normAutofit fontScale="90000"/>
          </a:bodyPr>
          <a:lstStyle/>
          <a:p>
            <a:pPr>
              <a:defRPr/>
            </a:pPr>
            <a:r>
              <a:rPr lang="en-US" dirty="0" smtClean="0"/>
              <a:t>System Performance Management</a:t>
            </a:r>
          </a:p>
        </p:txBody>
      </p:sp>
      <p:sp>
        <p:nvSpPr>
          <p:cNvPr id="5" name="Content Placeholder 4"/>
          <p:cNvSpPr txBox="1">
            <a:spLocks/>
          </p:cNvSpPr>
          <p:nvPr/>
        </p:nvSpPr>
        <p:spPr>
          <a:xfrm>
            <a:off x="685800" y="1600200"/>
            <a:ext cx="80010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b="1" dirty="0" smtClean="0"/>
              <a:t>Fault Management</a:t>
            </a:r>
          </a:p>
          <a:p>
            <a:pPr lvl="1"/>
            <a:r>
              <a:rPr lang="en-US" dirty="0" smtClean="0"/>
              <a:t>Includes monitoring the system for signs of trouble, logging all system failures, diagnosing the problem, and applying corrective action</a:t>
            </a:r>
          </a:p>
          <a:p>
            <a:endParaRPr lang="en-US" dirty="0" smtClean="0"/>
          </a:p>
        </p:txBody>
      </p:sp>
      <p:sp>
        <p:nvSpPr>
          <p:cNvPr id="7" name="Rectangle 6"/>
          <p:cNvSpPr/>
          <p:nvPr/>
        </p:nvSpPr>
        <p:spPr>
          <a:xfrm>
            <a:off x="568314" y="4001398"/>
            <a:ext cx="2876549" cy="1292662"/>
          </a:xfrm>
          <a:prstGeom prst="rect">
            <a:avLst/>
          </a:prstGeom>
        </p:spPr>
        <p:txBody>
          <a:bodyPr wrap="square">
            <a:spAutoFit/>
          </a:bodyPr>
          <a:lstStyle/>
          <a:p>
            <a:r>
              <a:rPr lang="en-IN" sz="1400" b="1" dirty="0"/>
              <a:t>Figure 12-14 </a:t>
            </a:r>
            <a:r>
              <a:rPr lang="en-IN" sz="1400" dirty="0"/>
              <a:t>The Activity Monitor application on </a:t>
            </a:r>
            <a:r>
              <a:rPr lang="en-IN" sz="1400" dirty="0" smtClean="0"/>
              <a:t>Apple’s Mac </a:t>
            </a:r>
            <a:r>
              <a:rPr lang="en-IN" sz="1400" dirty="0"/>
              <a:t>OS X displays CPU, memory, energy, disk, and </a:t>
            </a:r>
            <a:r>
              <a:rPr lang="en-IN" sz="1400" dirty="0" smtClean="0"/>
              <a:t>network activity </a:t>
            </a:r>
            <a:r>
              <a:rPr lang="en-IN" sz="1400" dirty="0"/>
              <a:t>of all running applications in real time</a:t>
            </a:r>
            <a:r>
              <a:rPr lang="en-IN" sz="1400" dirty="0" smtClean="0"/>
              <a:t>.</a:t>
            </a:r>
          </a:p>
          <a:p>
            <a:r>
              <a:rPr lang="en-IN" sz="800" dirty="0" smtClean="0"/>
              <a:t>Source: Apple</a:t>
            </a:r>
            <a:endParaRPr lang="en-US" sz="800" dirty="0"/>
          </a:p>
        </p:txBody>
      </p:sp>
      <p:pic>
        <p:nvPicPr>
          <p:cNvPr id="4" name="Picture 3" descr="The figure is a screenshot of the activity monitor. The task bar consists of three icons on the left, 5 tabs in the middle, and search bar on the right. The 5 tabs are labeled CPU, memory, energy, disk, and network activity. The window consists of a table and it has 7 columns and 18 rows. The columns are labeled process name, sent bytes, rcvd bytes, sent packets, rcvd packets, PID, and user. All processes are listed under process name. They are discoveryd, kernel_task, crashplanservice, mmfs, dropbox, netbiosd, safari networking, mail, ntpd, apsd, systemUIserver, crashplan menu bar, identity servicesd, QTKserver-(43186) safari…, scopedbookmark agent, com.apple.audio.compone…, and su. Below the table, there is a graph. There are three columns and the first and second column is divided into 4 rows. in the first column, the first row reads packets in: 359,890,951. The second row reads packets out: 458,481,541. The third row reads packets in/sec: 362 and the fourth row reads packets our/sec: 306. The second column shows the increasing and decreasing lines and it is labeled packets. in the third column, first row reads data received: 329.33 GB. The second row reads data sent: 274.51 GB, the third row reads data received/sec: 351 KB, and fourth row reads data sent/sec: 24.0 KB." title="Figure 12-14 The Activity Monitor application on Apple’s Mac OS X displays CPU, memory, energy, disk, and network activity of all running applications in real ti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453" y="3184941"/>
            <a:ext cx="4980989" cy="3233353"/>
          </a:xfrm>
          <a:prstGeom prst="rect">
            <a:avLst/>
          </a:prstGeom>
        </p:spPr>
      </p:pic>
    </p:spTree>
    <p:extLst>
      <p:ext uri="{BB962C8B-B14F-4D97-AF65-F5344CB8AC3E}">
        <p14:creationId xmlns:p14="http://schemas.microsoft.com/office/powerpoint/2010/main" val="2124456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14</a:t>
            </a:fld>
            <a:endParaRPr lang="en-US" dirty="0"/>
          </a:p>
        </p:txBody>
      </p:sp>
      <p:sp>
        <p:nvSpPr>
          <p:cNvPr id="2" name="Title 1"/>
          <p:cNvSpPr>
            <a:spLocks noGrp="1"/>
          </p:cNvSpPr>
          <p:nvPr>
            <p:ph type="title"/>
          </p:nvPr>
        </p:nvSpPr>
        <p:spPr/>
        <p:txBody>
          <a:bodyPr rtlCol="0">
            <a:normAutofit fontScale="90000"/>
          </a:bodyPr>
          <a:lstStyle/>
          <a:p>
            <a:pPr>
              <a:defRPr/>
            </a:pPr>
            <a:r>
              <a:rPr lang="en-US" dirty="0"/>
              <a:t>System Performance </a:t>
            </a:r>
            <a:r>
              <a:rPr lang="en-US" dirty="0" smtClean="0"/>
              <a:t>Management </a:t>
            </a:r>
            <a:r>
              <a:rPr lang="en-US" sz="1600" dirty="0" smtClean="0"/>
              <a:t>(Cont. </a:t>
            </a:r>
            <a:r>
              <a:rPr lang="en-US" sz="1600" dirty="0"/>
              <a:t>1</a:t>
            </a:r>
            <a:r>
              <a:rPr lang="en-US" sz="1600" dirty="0" smtClean="0"/>
              <a:t>)</a:t>
            </a:r>
          </a:p>
        </p:txBody>
      </p:sp>
      <p:sp>
        <p:nvSpPr>
          <p:cNvPr id="9" name="Text Placeholder 2"/>
          <p:cNvSpPr>
            <a:spLocks noGrp="1"/>
          </p:cNvSpPr>
          <p:nvPr>
            <p:ph idx="1"/>
          </p:nvPr>
        </p:nvSpPr>
        <p:spPr>
          <a:xfrm>
            <a:off x="457200" y="1600200"/>
            <a:ext cx="8229600" cy="4525963"/>
          </a:xfrm>
        </p:spPr>
        <p:txBody>
          <a:bodyPr>
            <a:noAutofit/>
          </a:bodyPr>
          <a:lstStyle/>
          <a:p>
            <a:pPr eaLnBrk="1" hangingPunct="1"/>
            <a:r>
              <a:rPr lang="en-US" b="1" dirty="0" smtClean="0"/>
              <a:t>Performance and Workload Measurement</a:t>
            </a:r>
          </a:p>
          <a:p>
            <a:pPr lvl="1" eaLnBrk="1" hangingPunct="1"/>
            <a:r>
              <a:rPr lang="en-US" dirty="0" smtClean="0"/>
              <a:t>System performance is measured using </a:t>
            </a:r>
            <a:r>
              <a:rPr lang="en-US" b="1" dirty="0" smtClean="0"/>
              <a:t>benchmark testing</a:t>
            </a:r>
            <a:r>
              <a:rPr lang="en-US" dirty="0" smtClean="0"/>
              <a:t> and </a:t>
            </a:r>
            <a:r>
              <a:rPr lang="en-US" b="1" dirty="0" smtClean="0"/>
              <a:t>metrics</a:t>
            </a:r>
            <a:r>
              <a:rPr lang="en-US" dirty="0" smtClean="0"/>
              <a:t> </a:t>
            </a:r>
          </a:p>
          <a:p>
            <a:pPr lvl="1" eaLnBrk="1" hangingPunct="1"/>
            <a:r>
              <a:rPr lang="en-US" b="1" dirty="0" smtClean="0"/>
              <a:t>Response time</a:t>
            </a:r>
            <a:r>
              <a:rPr lang="en-US" dirty="0" smtClean="0"/>
              <a:t>: Overall time between a request for system activity and the delivery of the response</a:t>
            </a:r>
          </a:p>
          <a:p>
            <a:pPr lvl="1" eaLnBrk="1" hangingPunct="1"/>
            <a:r>
              <a:rPr lang="en-US" dirty="0" smtClean="0"/>
              <a:t>Bandwidth and </a:t>
            </a:r>
            <a:r>
              <a:rPr lang="en-US" b="1" dirty="0" smtClean="0"/>
              <a:t>throughput</a:t>
            </a:r>
          </a:p>
          <a:p>
            <a:pPr lvl="2" eaLnBrk="1" hangingPunct="1"/>
            <a:r>
              <a:rPr lang="en-US" dirty="0" smtClean="0"/>
              <a:t>Can be measured in Kbps (kilobits per second), Mbps (megabits per second), and </a:t>
            </a:r>
            <a:r>
              <a:rPr lang="en-US" dirty="0" err="1" smtClean="0"/>
              <a:t>Gbps</a:t>
            </a:r>
            <a:r>
              <a:rPr lang="en-US" dirty="0" smtClean="0"/>
              <a:t> (gigabits per second)</a:t>
            </a:r>
          </a:p>
          <a:p>
            <a:pPr lvl="1"/>
            <a:r>
              <a:rPr lang="en-US" dirty="0"/>
              <a:t>Examples of standards of metrics</a:t>
            </a:r>
          </a:p>
          <a:p>
            <a:pPr lvl="2"/>
            <a:r>
              <a:rPr lang="en-US" sz="2200" dirty="0"/>
              <a:t>Arrivals - </a:t>
            </a:r>
            <a:r>
              <a:rPr lang="en-US" dirty="0"/>
              <a:t>Number of items that appear on a device during a given observation time</a:t>
            </a:r>
          </a:p>
          <a:p>
            <a:pPr lvl="2"/>
            <a:r>
              <a:rPr lang="en-US" sz="2200" dirty="0"/>
              <a:t>Busy - </a:t>
            </a:r>
            <a:r>
              <a:rPr lang="en-US" dirty="0"/>
              <a:t>Time that a given resource is unavailable</a:t>
            </a:r>
          </a:p>
          <a:p>
            <a:pPr lvl="1"/>
            <a:endParaRPr lang="en-US" dirty="0" smtClean="0"/>
          </a:p>
          <a:p>
            <a:pPr lvl="2" eaLnBrk="1" hangingPunct="1"/>
            <a:endParaRPr lang="en-US" dirty="0" smtClean="0"/>
          </a:p>
        </p:txBody>
      </p:sp>
    </p:spTree>
    <p:extLst>
      <p:ext uri="{BB962C8B-B14F-4D97-AF65-F5344CB8AC3E}">
        <p14:creationId xmlns:p14="http://schemas.microsoft.com/office/powerpoint/2010/main" val="330856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15</a:t>
            </a:fld>
            <a:endParaRPr lang="en-US" dirty="0"/>
          </a:p>
        </p:txBody>
      </p:sp>
      <p:sp>
        <p:nvSpPr>
          <p:cNvPr id="2" name="Title 1"/>
          <p:cNvSpPr>
            <a:spLocks noGrp="1"/>
          </p:cNvSpPr>
          <p:nvPr>
            <p:ph type="title"/>
          </p:nvPr>
        </p:nvSpPr>
        <p:spPr/>
        <p:txBody>
          <a:bodyPr rtlCol="0">
            <a:normAutofit fontScale="90000"/>
          </a:bodyPr>
          <a:lstStyle/>
          <a:p>
            <a:pPr>
              <a:defRPr/>
            </a:pPr>
            <a:r>
              <a:rPr lang="en-US" dirty="0"/>
              <a:t>System Performance Management </a:t>
            </a:r>
            <a:r>
              <a:rPr lang="en-US" sz="1600" dirty="0"/>
              <a:t>(Cont</a:t>
            </a:r>
            <a:r>
              <a:rPr lang="en-US" sz="1600" dirty="0" smtClean="0"/>
              <a:t>. 2)</a:t>
            </a:r>
            <a:endParaRPr lang="en-US" sz="1300" dirty="0" smtClean="0"/>
          </a:p>
        </p:txBody>
      </p:sp>
      <p:sp>
        <p:nvSpPr>
          <p:cNvPr id="9" name="Text Placeholder 2"/>
          <p:cNvSpPr>
            <a:spLocks noGrp="1"/>
          </p:cNvSpPr>
          <p:nvPr>
            <p:ph idx="1"/>
          </p:nvPr>
        </p:nvSpPr>
        <p:spPr>
          <a:xfrm>
            <a:off x="457200" y="1600200"/>
            <a:ext cx="8229600" cy="4525963"/>
          </a:xfrm>
        </p:spPr>
        <p:txBody>
          <a:bodyPr>
            <a:noAutofit/>
          </a:bodyPr>
          <a:lstStyle/>
          <a:p>
            <a:pPr lvl="2"/>
            <a:r>
              <a:rPr lang="en-US" dirty="0"/>
              <a:t>Queue length - Number of requests pending for a </a:t>
            </a:r>
            <a:r>
              <a:rPr lang="en-US" dirty="0" smtClean="0"/>
              <a:t>service</a:t>
            </a:r>
          </a:p>
          <a:p>
            <a:pPr lvl="1">
              <a:defRPr/>
            </a:pPr>
            <a:r>
              <a:rPr lang="en-US" b="1" dirty="0"/>
              <a:t>Turnaround </a:t>
            </a:r>
            <a:r>
              <a:rPr lang="en-US" b="1" dirty="0" smtClean="0"/>
              <a:t>time</a:t>
            </a:r>
            <a:r>
              <a:rPr lang="en-US" dirty="0" smtClean="0"/>
              <a:t>: Applies </a:t>
            </a:r>
            <a:r>
              <a:rPr lang="en-US" dirty="0"/>
              <a:t>to centralized batch processing operations </a:t>
            </a:r>
          </a:p>
          <a:p>
            <a:pPr lvl="2">
              <a:defRPr/>
            </a:pPr>
            <a:r>
              <a:rPr lang="en-US" dirty="0"/>
              <a:t>Measures the time between submitting a request for information and the fulfillment of the request</a:t>
            </a:r>
          </a:p>
          <a:p>
            <a:pPr lvl="2">
              <a:defRPr/>
            </a:pPr>
            <a:r>
              <a:rPr lang="en-US" dirty="0"/>
              <a:t>Used to measure the quality of IT services</a:t>
            </a:r>
          </a:p>
          <a:p>
            <a:pPr lvl="2">
              <a:defRPr/>
            </a:pPr>
            <a:r>
              <a:rPr lang="en-US" dirty="0"/>
              <a:t>Management uses current performance and workload data as input for the capacity planning process</a:t>
            </a:r>
          </a:p>
          <a:p>
            <a:pPr lvl="1"/>
            <a:endParaRPr lang="en-US" dirty="0"/>
          </a:p>
          <a:p>
            <a:pPr lvl="1"/>
            <a:endParaRPr lang="en-US" dirty="0"/>
          </a:p>
        </p:txBody>
      </p:sp>
    </p:spTree>
    <p:extLst>
      <p:ext uri="{BB962C8B-B14F-4D97-AF65-F5344CB8AC3E}">
        <p14:creationId xmlns:p14="http://schemas.microsoft.com/office/powerpoint/2010/main" val="5112212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2"/>
          <p:cNvSpPr>
            <a:spLocks noGrp="1"/>
          </p:cNvSpPr>
          <p:nvPr>
            <p:ph idx="1"/>
          </p:nvPr>
        </p:nvSpPr>
        <p:spPr/>
        <p:txBody>
          <a:bodyPr>
            <a:noAutofit/>
          </a:bodyPr>
          <a:lstStyle/>
          <a:p>
            <a:pPr eaLnBrk="1" hangingPunct="1"/>
            <a:r>
              <a:rPr lang="en-US" b="1" dirty="0" smtClean="0"/>
              <a:t>Capacity Planning</a:t>
            </a:r>
          </a:p>
          <a:p>
            <a:pPr lvl="1"/>
            <a:r>
              <a:rPr lang="en-US" dirty="0" smtClean="0"/>
              <a:t>Monitors current activity and performance levels</a:t>
            </a:r>
          </a:p>
          <a:p>
            <a:pPr lvl="1"/>
            <a:r>
              <a:rPr lang="en-US" dirty="0"/>
              <a:t>Anticipates future activity and forecasts resources required </a:t>
            </a:r>
            <a:r>
              <a:rPr lang="en-US" dirty="0" smtClean="0"/>
              <a:t>to </a:t>
            </a:r>
            <a:r>
              <a:rPr lang="en-US" dirty="0"/>
              <a:t>provide desired </a:t>
            </a:r>
            <a:r>
              <a:rPr lang="en-US" dirty="0" smtClean="0"/>
              <a:t>levels of </a:t>
            </a:r>
            <a:r>
              <a:rPr lang="en-US" dirty="0"/>
              <a:t>service </a:t>
            </a:r>
          </a:p>
          <a:p>
            <a:pPr lvl="1" eaLnBrk="1" hangingPunct="1"/>
            <a:r>
              <a:rPr lang="en-US" dirty="0" smtClean="0"/>
              <a:t>Uses what-if analysis </a:t>
            </a:r>
          </a:p>
          <a:p>
            <a:pPr lvl="2"/>
            <a:r>
              <a:rPr lang="en-US" b="1" dirty="0" smtClean="0"/>
              <a:t>What-if analysis</a:t>
            </a:r>
            <a:r>
              <a:rPr lang="en-US" dirty="0" smtClean="0"/>
              <a:t>: Varies one or more elements to study their effect on other elements</a:t>
            </a:r>
          </a:p>
          <a:p>
            <a:pPr lvl="1" eaLnBrk="1" hangingPunct="1"/>
            <a:r>
              <a:rPr lang="en-US" dirty="0" smtClean="0"/>
              <a:t>Requires:</a:t>
            </a:r>
          </a:p>
          <a:p>
            <a:pPr lvl="2"/>
            <a:r>
              <a:rPr lang="en-US" dirty="0" smtClean="0"/>
              <a:t>Detailed information</a:t>
            </a:r>
          </a:p>
          <a:p>
            <a:pPr lvl="2"/>
            <a:r>
              <a:rPr lang="en-US" dirty="0" smtClean="0"/>
              <a:t>An accurate forecast of future business activities</a:t>
            </a:r>
          </a:p>
          <a:p>
            <a:pPr lvl="1" eaLnBrk="1" hangingPunct="1"/>
            <a:r>
              <a:rPr lang="en-US" dirty="0" smtClean="0"/>
              <a:t>Objective - To develop contingency plans based on input from users and management</a:t>
            </a:r>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16</a:t>
            </a:fld>
            <a:endParaRPr lang="en-US" dirty="0"/>
          </a:p>
        </p:txBody>
      </p:sp>
      <p:sp>
        <p:nvSpPr>
          <p:cNvPr id="2" name="Title 1"/>
          <p:cNvSpPr>
            <a:spLocks noGrp="1"/>
          </p:cNvSpPr>
          <p:nvPr>
            <p:ph type="title"/>
          </p:nvPr>
        </p:nvSpPr>
        <p:spPr/>
        <p:txBody>
          <a:bodyPr rtlCol="0">
            <a:normAutofit fontScale="90000"/>
          </a:bodyPr>
          <a:lstStyle/>
          <a:p>
            <a:pPr>
              <a:defRPr/>
            </a:pPr>
            <a:r>
              <a:rPr lang="en-US" dirty="0"/>
              <a:t>System Performance Management </a:t>
            </a:r>
            <a:r>
              <a:rPr lang="en-US" sz="1600" dirty="0"/>
              <a:t>(Cont</a:t>
            </a:r>
            <a:r>
              <a:rPr lang="en-US" sz="1600" dirty="0" smtClean="0"/>
              <a:t>. 3)</a:t>
            </a:r>
            <a:endParaRPr lang="en-US" sz="1300" dirty="0" smtClean="0"/>
          </a:p>
        </p:txBody>
      </p:sp>
    </p:spTree>
    <p:extLst>
      <p:ext uri="{BB962C8B-B14F-4D97-AF65-F5344CB8AC3E}">
        <p14:creationId xmlns:p14="http://schemas.microsoft.com/office/powerpoint/2010/main" val="782610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B9CF567-92F2-4868-AE5F-6064AF3DA266}" type="slidenum">
              <a:rPr lang="en-US" smtClean="0"/>
              <a:pPr>
                <a:defRPr/>
              </a:pPr>
              <a:t>17</a:t>
            </a:fld>
            <a:endParaRPr lang="en-US" dirty="0"/>
          </a:p>
        </p:txBody>
      </p:sp>
      <p:sp>
        <p:nvSpPr>
          <p:cNvPr id="4" name="Title 3"/>
          <p:cNvSpPr>
            <a:spLocks noGrp="1"/>
          </p:cNvSpPr>
          <p:nvPr>
            <p:ph type="title"/>
          </p:nvPr>
        </p:nvSpPr>
        <p:spPr/>
        <p:txBody>
          <a:bodyPr>
            <a:normAutofit fontScale="90000"/>
          </a:bodyPr>
          <a:lstStyle/>
          <a:p>
            <a:r>
              <a:rPr lang="en-US" dirty="0"/>
              <a:t>System Performance Management </a:t>
            </a:r>
            <a:r>
              <a:rPr lang="en-US" sz="1600" dirty="0"/>
              <a:t>(Cont</a:t>
            </a:r>
            <a:r>
              <a:rPr lang="en-US" sz="1600" dirty="0" smtClean="0"/>
              <a:t>. 4)</a:t>
            </a:r>
            <a:endParaRPr lang="en-IN" dirty="0"/>
          </a:p>
        </p:txBody>
      </p:sp>
      <p:sp>
        <p:nvSpPr>
          <p:cNvPr id="6" name="Rectangle 5"/>
          <p:cNvSpPr/>
          <p:nvPr/>
        </p:nvSpPr>
        <p:spPr>
          <a:xfrm>
            <a:off x="457200" y="3899277"/>
            <a:ext cx="2743200" cy="1384995"/>
          </a:xfrm>
          <a:prstGeom prst="rect">
            <a:avLst/>
          </a:prstGeom>
        </p:spPr>
        <p:txBody>
          <a:bodyPr wrap="square">
            <a:spAutoFit/>
          </a:bodyPr>
          <a:lstStyle/>
          <a:p>
            <a:r>
              <a:rPr lang="en-IN" sz="1400" b="1" dirty="0"/>
              <a:t>Figure 12-16 </a:t>
            </a:r>
            <a:r>
              <a:rPr lang="en-IN" sz="1400" dirty="0"/>
              <a:t>In this Goal Seek example, the user wants to know the effect on processing time if </a:t>
            </a:r>
            <a:r>
              <a:rPr lang="en-IN" sz="1400" dirty="0" smtClean="0"/>
              <a:t>the number </a:t>
            </a:r>
            <a:r>
              <a:rPr lang="en-IN" sz="1400" dirty="0"/>
              <a:t>of </a:t>
            </a:r>
            <a:r>
              <a:rPr lang="en-IN" sz="1400" dirty="0" smtClean="0"/>
              <a:t>daily transactions </a:t>
            </a:r>
            <a:r>
              <a:rPr lang="en-IN" sz="1400" dirty="0"/>
              <a:t>increases from 3,840 to 9,000.</a:t>
            </a:r>
            <a:endParaRPr lang="en-US" sz="1400" dirty="0"/>
          </a:p>
        </p:txBody>
      </p:sp>
      <p:pic>
        <p:nvPicPr>
          <p:cNvPr id="2" name="Picture 1" descr="The figure is a screenshot of two worksheets slightly overlapping each other. The first screenshot of the worksheet is titled goal seek example - Microsoft excel. Below it, there are 9 tabs placed in a horizontal order. They are as follows: file, home, insert, page layout, formulas, data, review, view, and acrobat. The content in the excel sheet is titled capacity planning analysis. Below this, another title reads data. There are two points below this title. &#10;The first point reads processing time (seconds) per Web site order. The content in the column next to the point reads 22.5. The next point reads maximum Web-based orders per day. The content in the column next to it reads  3,840 is mentioned. The columns that reads 22.5 and 3,840 are placed inside a box. There is a dialog box below, which is labeled goal seek. It consists of three options placed one below the other. The first option reads set cell and the value against it is $B$5. The second option reads to value and the value against it is 9000. The third option reads by changing cell and the value against it is $b$4. There are two buttons below the options, which read OK and cancel. &#10;The content in the second worksheet is titled capacity planning analysis. Below this, another title reads data. There are two points below this title. The first point reads processing time (seconds) per Web site order. The content in the column next to the point reads 9.6. The next point reads maximum Web-based orders per day. The content in the column next to it reads 9,000 is mentioned. The columns that read 9.6 and 9,000 are placed inside a box. There is a dialog box below, which is labeled goal seek status. The content in the dialogue box reads as follows:&#10;Goal seeking with cell B5 found a solution. &#10;Target value: 9000&#10;Current value: 9,000&#10;There are two buttons on the right side of the content, placed one below the other. Both the buttons are disabled. The first button is labeled step and the second button is labeled pause.&#10;There are two buttons at the bottom of the dialogue box, which read OK and cancel. &#10;&#10;There is an icon of a magnifying glass on the right side of the worksheets. Two arrows extend from this icon. One arrow points to the box that consists of the columns labeled 22.5 and 3,840 and the other arrow points to the box that consists of the columns labeled 9.6 and 9000. &#10;" title="Figure 12-16 In this Goal Seek example, the user wants to know the effect on processing time if the number of daily transactions increases from 3,840 to 9,0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0496" y="1143000"/>
            <a:ext cx="5670004" cy="5256081"/>
          </a:xfrm>
          <a:prstGeom prst="rect">
            <a:avLst/>
          </a:prstGeom>
        </p:spPr>
      </p:pic>
    </p:spTree>
    <p:extLst>
      <p:ext uri="{BB962C8B-B14F-4D97-AF65-F5344CB8AC3E}">
        <p14:creationId xmlns:p14="http://schemas.microsoft.com/office/powerpoint/2010/main" val="4229950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18</a:t>
            </a:fld>
            <a:endParaRPr lang="en-US" dirty="0"/>
          </a:p>
        </p:txBody>
      </p:sp>
      <p:sp>
        <p:nvSpPr>
          <p:cNvPr id="2" name="Title 1"/>
          <p:cNvSpPr>
            <a:spLocks noGrp="1"/>
          </p:cNvSpPr>
          <p:nvPr>
            <p:ph type="title"/>
          </p:nvPr>
        </p:nvSpPr>
        <p:spPr/>
        <p:txBody>
          <a:bodyPr rtlCol="0">
            <a:normAutofit fontScale="90000"/>
          </a:bodyPr>
          <a:lstStyle/>
          <a:p>
            <a:pPr>
              <a:defRPr/>
            </a:pPr>
            <a:r>
              <a:rPr lang="en-US" dirty="0"/>
              <a:t>System Performance Management </a:t>
            </a:r>
            <a:r>
              <a:rPr lang="en-US" sz="1600" dirty="0"/>
              <a:t>(Cont</a:t>
            </a:r>
            <a:r>
              <a:rPr lang="en-US" sz="1600" dirty="0" smtClean="0"/>
              <a:t>. 5)</a:t>
            </a:r>
            <a:endParaRPr lang="en-US" sz="1300" dirty="0" smtClean="0"/>
          </a:p>
        </p:txBody>
      </p:sp>
      <p:sp>
        <p:nvSpPr>
          <p:cNvPr id="9" name="Text Placeholder 2"/>
          <p:cNvSpPr>
            <a:spLocks noGrp="1"/>
          </p:cNvSpPr>
          <p:nvPr>
            <p:ph idx="1"/>
          </p:nvPr>
        </p:nvSpPr>
        <p:spPr>
          <a:xfrm>
            <a:off x="457200" y="1600200"/>
            <a:ext cx="8229600" cy="4525963"/>
          </a:xfrm>
        </p:spPr>
        <p:txBody>
          <a:bodyPr/>
          <a:lstStyle/>
          <a:p>
            <a:pPr eaLnBrk="1" hangingPunct="1"/>
            <a:r>
              <a:rPr lang="en-US" b="1" dirty="0" smtClean="0"/>
              <a:t>System Maintenance Tools</a:t>
            </a:r>
          </a:p>
          <a:p>
            <a:pPr lvl="1" eaLnBrk="1" hangingPunct="1"/>
            <a:r>
              <a:rPr lang="en-US" dirty="0" smtClean="0"/>
              <a:t>Many CASE tools include system evaluation and maintenance features</a:t>
            </a:r>
          </a:p>
          <a:p>
            <a:pPr lvl="1"/>
            <a:r>
              <a:rPr lang="en-US" dirty="0" smtClean="0"/>
              <a:t>Spreadsheet and presentation software can be used to </a:t>
            </a:r>
            <a:r>
              <a:rPr lang="en-US" dirty="0"/>
              <a:t>calculate trends, perform what-if analyses, and </a:t>
            </a:r>
            <a:r>
              <a:rPr lang="en-US" dirty="0" smtClean="0"/>
              <a:t>create charts </a:t>
            </a:r>
            <a:r>
              <a:rPr lang="en-US" dirty="0"/>
              <a:t>and </a:t>
            </a:r>
            <a:r>
              <a:rPr lang="en-US" dirty="0" smtClean="0"/>
              <a:t>graphs</a:t>
            </a:r>
          </a:p>
          <a:p>
            <a:pPr lvl="1"/>
            <a:endParaRPr lang="en-US" dirty="0" smtClean="0"/>
          </a:p>
        </p:txBody>
      </p:sp>
    </p:spTree>
    <p:extLst>
      <p:ext uri="{BB962C8B-B14F-4D97-AF65-F5344CB8AC3E}">
        <p14:creationId xmlns:p14="http://schemas.microsoft.com/office/powerpoint/2010/main" val="2106908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19</a:t>
            </a:fld>
            <a:endParaRPr lang="en-US" dirty="0"/>
          </a:p>
        </p:txBody>
      </p:sp>
      <p:sp>
        <p:nvSpPr>
          <p:cNvPr id="2" name="Title 1"/>
          <p:cNvSpPr>
            <a:spLocks noGrp="1"/>
          </p:cNvSpPr>
          <p:nvPr>
            <p:ph type="title"/>
          </p:nvPr>
        </p:nvSpPr>
        <p:spPr/>
        <p:txBody>
          <a:bodyPr rtlCol="0">
            <a:normAutofit/>
          </a:bodyPr>
          <a:lstStyle/>
          <a:p>
            <a:pPr>
              <a:defRPr/>
            </a:pPr>
            <a:r>
              <a:rPr lang="en-US" dirty="0" smtClean="0"/>
              <a:t>System Security Overview</a:t>
            </a:r>
          </a:p>
        </p:txBody>
      </p:sp>
      <p:sp>
        <p:nvSpPr>
          <p:cNvPr id="5" name="Content Placeholder 4"/>
          <p:cNvSpPr txBox="1">
            <a:spLocks/>
          </p:cNvSpPr>
          <p:nvPr/>
        </p:nvSpPr>
        <p:spPr>
          <a:xfrm>
            <a:off x="457200" y="1417638"/>
            <a:ext cx="8190072" cy="4403725"/>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dirty="0" smtClean="0"/>
              <a:t>Security is a vital part of every computer system</a:t>
            </a:r>
          </a:p>
          <a:p>
            <a:r>
              <a:rPr lang="en-US" b="1" dirty="0" smtClean="0"/>
              <a:t>System</a:t>
            </a:r>
            <a:r>
              <a:rPr lang="en-US" dirty="0" smtClean="0"/>
              <a:t> </a:t>
            </a:r>
            <a:r>
              <a:rPr lang="en-US" b="1" dirty="0" smtClean="0"/>
              <a:t>Security</a:t>
            </a:r>
            <a:r>
              <a:rPr lang="en-US" dirty="0" smtClean="0"/>
              <a:t> </a:t>
            </a:r>
            <a:r>
              <a:rPr lang="en-US" b="1" dirty="0" smtClean="0"/>
              <a:t>Concepts</a:t>
            </a:r>
          </a:p>
          <a:p>
            <a:pPr lvl="1"/>
            <a:r>
              <a:rPr lang="en-US" b="1" dirty="0" smtClean="0"/>
              <a:t>CIA triangle</a:t>
            </a:r>
            <a:r>
              <a:rPr lang="en-US" dirty="0" smtClean="0"/>
              <a:t>:</a:t>
            </a:r>
            <a:r>
              <a:rPr lang="en-US" b="1" dirty="0" smtClean="0"/>
              <a:t> </a:t>
            </a:r>
            <a:r>
              <a:rPr lang="en-US" dirty="0" smtClean="0"/>
              <a:t>Shows the main elements of system security</a:t>
            </a:r>
          </a:p>
          <a:p>
            <a:pPr lvl="2"/>
            <a:r>
              <a:rPr lang="en-US" dirty="0" smtClean="0"/>
              <a:t>Elements are used to</a:t>
            </a:r>
            <a:r>
              <a:rPr lang="en-US" dirty="0"/>
              <a:t> </a:t>
            </a:r>
            <a:r>
              <a:rPr lang="en-US" dirty="0" smtClean="0"/>
              <a:t>				        develop a security policy</a:t>
            </a:r>
          </a:p>
          <a:p>
            <a:pPr lvl="1"/>
            <a:endParaRPr lang="en-US" dirty="0" smtClean="0"/>
          </a:p>
        </p:txBody>
      </p:sp>
      <p:sp>
        <p:nvSpPr>
          <p:cNvPr id="7" name="Rectangle 6"/>
          <p:cNvSpPr/>
          <p:nvPr/>
        </p:nvSpPr>
        <p:spPr>
          <a:xfrm>
            <a:off x="1440100" y="5140224"/>
            <a:ext cx="3458473" cy="738664"/>
          </a:xfrm>
          <a:prstGeom prst="rect">
            <a:avLst/>
          </a:prstGeom>
        </p:spPr>
        <p:txBody>
          <a:bodyPr wrap="square">
            <a:spAutoFit/>
          </a:bodyPr>
          <a:lstStyle/>
          <a:p>
            <a:r>
              <a:rPr lang="en-IN" sz="1400" b="1" dirty="0"/>
              <a:t>Figure 12-18 </a:t>
            </a:r>
            <a:r>
              <a:rPr lang="en-IN" sz="1400" dirty="0"/>
              <a:t>System security must </a:t>
            </a:r>
            <a:r>
              <a:rPr lang="en-IN" sz="1400" dirty="0" smtClean="0"/>
              <a:t>provide information </a:t>
            </a:r>
            <a:r>
              <a:rPr lang="en-IN" sz="1400" dirty="0"/>
              <a:t>confidentiality, integrity, </a:t>
            </a:r>
            <a:r>
              <a:rPr lang="en-IN" sz="1400" dirty="0" smtClean="0"/>
              <a:t>and availability </a:t>
            </a:r>
            <a:r>
              <a:rPr lang="en-IN" sz="1400" dirty="0"/>
              <a:t>(CIA).</a:t>
            </a:r>
            <a:endParaRPr lang="en-US" sz="1400" dirty="0"/>
          </a:p>
        </p:txBody>
      </p:sp>
      <p:pic>
        <p:nvPicPr>
          <p:cNvPr id="3" name="Picture 2" descr="The figure consists of a triangle, which is labeled information. The top of the triangle is labeled integrity, the left side is labeled confidentiality, and the right side is labeled availability." title="Figure 12-18 System security must provide information confidentiality, integrity, and availability (C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3" y="3157636"/>
            <a:ext cx="3949887" cy="3135258"/>
          </a:xfrm>
          <a:prstGeom prst="rect">
            <a:avLst/>
          </a:prstGeom>
        </p:spPr>
      </p:pic>
    </p:spTree>
    <p:extLst>
      <p:ext uri="{BB962C8B-B14F-4D97-AF65-F5344CB8AC3E}">
        <p14:creationId xmlns:p14="http://schemas.microsoft.com/office/powerpoint/2010/main" val="2623954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Introduction</a:t>
            </a:r>
          </a:p>
        </p:txBody>
      </p:sp>
      <p:sp>
        <p:nvSpPr>
          <p:cNvPr id="19458" name="Text Placeholder 2"/>
          <p:cNvSpPr>
            <a:spLocks noGrp="1"/>
          </p:cNvSpPr>
          <p:nvPr>
            <p:ph idx="4294967295"/>
          </p:nvPr>
        </p:nvSpPr>
        <p:spPr>
          <a:xfrm>
            <a:off x="457200" y="1481138"/>
            <a:ext cx="8229600" cy="4767262"/>
          </a:xfrm>
        </p:spPr>
        <p:txBody>
          <a:bodyPr>
            <a:normAutofit/>
          </a:bodyPr>
          <a:lstStyle/>
          <a:p>
            <a:r>
              <a:rPr lang="en-US" dirty="0" smtClean="0"/>
              <a:t>Systems </a:t>
            </a:r>
            <a:r>
              <a:rPr lang="en-US" dirty="0"/>
              <a:t>support and security phase begins when a system becomes </a:t>
            </a:r>
            <a:r>
              <a:rPr lang="en-US" dirty="0" smtClean="0"/>
              <a:t>operational</a:t>
            </a:r>
          </a:p>
          <a:p>
            <a:pPr lvl="1"/>
            <a:r>
              <a:rPr lang="en-US" dirty="0" smtClean="0"/>
              <a:t>Continues </a:t>
            </a:r>
            <a:r>
              <a:rPr lang="en-US" dirty="0"/>
              <a:t>until the system reaches the end of </a:t>
            </a:r>
            <a:r>
              <a:rPr lang="en-US" dirty="0" smtClean="0"/>
              <a:t>its </a:t>
            </a:r>
            <a:r>
              <a:rPr lang="en-US" dirty="0"/>
              <a:t>life</a:t>
            </a:r>
          </a:p>
          <a:p>
            <a:r>
              <a:rPr lang="en-US" dirty="0"/>
              <a:t>After delivering the system, the IT team focuses on support and </a:t>
            </a:r>
            <a:r>
              <a:rPr lang="en-US" dirty="0" smtClean="0"/>
              <a:t>maintenance tasks</a:t>
            </a:r>
          </a:p>
          <a:p>
            <a:pPr lvl="1"/>
            <a:r>
              <a:rPr lang="en-US" dirty="0" smtClean="0"/>
              <a:t>Concerns in managing systems support and security</a:t>
            </a:r>
          </a:p>
          <a:p>
            <a:pPr lvl="2"/>
            <a:r>
              <a:rPr lang="en-US" dirty="0" smtClean="0"/>
              <a:t>User expectations</a:t>
            </a:r>
          </a:p>
          <a:p>
            <a:pPr lvl="2"/>
            <a:r>
              <a:rPr lang="en-US" dirty="0" smtClean="0"/>
              <a:t>System performance</a:t>
            </a:r>
          </a:p>
          <a:p>
            <a:pPr lvl="2"/>
            <a:r>
              <a:rPr lang="en-US" dirty="0" smtClean="0"/>
              <a:t>Security requirements</a:t>
            </a:r>
            <a:endParaRPr lang="en-US" dirty="0"/>
          </a:p>
        </p:txBody>
      </p:sp>
    </p:spTree>
    <p:extLst>
      <p:ext uri="{BB962C8B-B14F-4D97-AF65-F5344CB8AC3E}">
        <p14:creationId xmlns:p14="http://schemas.microsoft.com/office/powerpoint/2010/main" val="11654557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n the figure, there are three circles placed in circular manner. In clockwise order, the first circle is labeled identity. An arrow from this circle points points to the second circle, which is labeled assess. An arrow from this circle points to the third circle is labeled control. " title="Figure 12-19 Risk management requires continuous risk identification, assessment, and contr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7180" y="2056585"/>
            <a:ext cx="3794786" cy="3582215"/>
          </a:xfrm>
          <a:prstGeom prst="rect">
            <a:avLst/>
          </a:prstGeom>
        </p:spPr>
      </p:pic>
      <p:sp>
        <p:nvSpPr>
          <p:cNvPr id="8" name="Text Placeholder 2"/>
          <p:cNvSpPr>
            <a:spLocks noGrp="1"/>
          </p:cNvSpPr>
          <p:nvPr>
            <p:ph sz="half" idx="1"/>
          </p:nvPr>
        </p:nvSpPr>
        <p:spPr>
          <a:xfrm>
            <a:off x="457200" y="1600200"/>
            <a:ext cx="5181600" cy="4525963"/>
          </a:xfrm>
        </p:spPr>
        <p:txBody>
          <a:bodyPr>
            <a:noAutofit/>
          </a:bodyPr>
          <a:lstStyle/>
          <a:p>
            <a:pPr eaLnBrk="1" hangingPunct="1">
              <a:spcBef>
                <a:spcPts val="200"/>
              </a:spcBef>
            </a:pPr>
            <a:r>
              <a:rPr lang="en-US" b="1" dirty="0" smtClean="0"/>
              <a:t>Risk Management: </a:t>
            </a:r>
            <a:r>
              <a:rPr lang="en-US" dirty="0" smtClean="0"/>
              <a:t>Involves:</a:t>
            </a:r>
          </a:p>
          <a:p>
            <a:pPr lvl="1">
              <a:spcBef>
                <a:spcPts val="200"/>
              </a:spcBef>
            </a:pPr>
            <a:r>
              <a:rPr lang="en-US" b="1" dirty="0" smtClean="0"/>
              <a:t>Risk identification</a:t>
            </a:r>
          </a:p>
          <a:p>
            <a:pPr lvl="2">
              <a:spcBef>
                <a:spcPts val="200"/>
              </a:spcBef>
            </a:pPr>
            <a:r>
              <a:rPr lang="en-US" dirty="0"/>
              <a:t>List and classify </a:t>
            </a:r>
            <a:r>
              <a:rPr lang="en-US" b="1" dirty="0" smtClean="0"/>
              <a:t>assets </a:t>
            </a:r>
            <a:r>
              <a:rPr lang="en-US" dirty="0" smtClean="0"/>
              <a:t>and analyze </a:t>
            </a:r>
            <a:r>
              <a:rPr lang="en-US" dirty="0"/>
              <a:t>possible</a:t>
            </a:r>
            <a:r>
              <a:rPr lang="en-US" b="1" dirty="0"/>
              <a:t> threats</a:t>
            </a:r>
          </a:p>
          <a:p>
            <a:pPr lvl="2">
              <a:spcBef>
                <a:spcPts val="200"/>
              </a:spcBef>
            </a:pPr>
            <a:r>
              <a:rPr lang="en-US" dirty="0"/>
              <a:t>Identify</a:t>
            </a:r>
            <a:r>
              <a:rPr lang="en-US" b="1" dirty="0"/>
              <a:t> vulnerabilities </a:t>
            </a:r>
            <a:r>
              <a:rPr lang="en-US" dirty="0"/>
              <a:t>and how they might be </a:t>
            </a:r>
            <a:r>
              <a:rPr lang="en-US" b="1" dirty="0" smtClean="0"/>
              <a:t>exploited</a:t>
            </a:r>
          </a:p>
          <a:p>
            <a:pPr lvl="1">
              <a:spcBef>
                <a:spcPts val="200"/>
              </a:spcBef>
            </a:pPr>
            <a:r>
              <a:rPr lang="en-US" b="1" dirty="0" smtClean="0"/>
              <a:t>Risk assessment</a:t>
            </a:r>
          </a:p>
          <a:p>
            <a:pPr lvl="2">
              <a:spcBef>
                <a:spcPts val="200"/>
              </a:spcBef>
            </a:pPr>
            <a:r>
              <a:rPr lang="en-IN" dirty="0"/>
              <a:t>Risks need to be calculated and </a:t>
            </a:r>
            <a:r>
              <a:rPr lang="en-IN" dirty="0" smtClean="0"/>
              <a:t>prioritized</a:t>
            </a:r>
            <a:r>
              <a:rPr lang="en-US" b="1" dirty="0" smtClean="0"/>
              <a:t> </a:t>
            </a:r>
          </a:p>
          <a:p>
            <a:pPr lvl="1">
              <a:spcBef>
                <a:spcPts val="200"/>
              </a:spcBef>
            </a:pPr>
            <a:r>
              <a:rPr lang="en-US" b="1" dirty="0" smtClean="0"/>
              <a:t>Risk control</a:t>
            </a:r>
          </a:p>
          <a:p>
            <a:pPr lvl="2">
              <a:spcBef>
                <a:spcPts val="200"/>
              </a:spcBef>
            </a:pPr>
            <a:r>
              <a:rPr lang="en-IN" dirty="0" smtClean="0"/>
              <a:t>Strategies - </a:t>
            </a:r>
            <a:r>
              <a:rPr lang="en-IN" b="1" dirty="0" smtClean="0"/>
              <a:t>Avoidance</a:t>
            </a:r>
            <a:r>
              <a:rPr lang="en-IN" dirty="0"/>
              <a:t>, </a:t>
            </a:r>
            <a:r>
              <a:rPr lang="en-IN" b="1" dirty="0"/>
              <a:t>mitigation</a:t>
            </a:r>
            <a:r>
              <a:rPr lang="en-IN" dirty="0"/>
              <a:t>, </a:t>
            </a:r>
            <a:r>
              <a:rPr lang="en-IN" b="1" dirty="0"/>
              <a:t>transference</a:t>
            </a:r>
            <a:r>
              <a:rPr lang="en-IN" dirty="0"/>
              <a:t>, and </a:t>
            </a:r>
            <a:r>
              <a:rPr lang="en-IN" b="1" dirty="0"/>
              <a:t>acceptance</a:t>
            </a:r>
          </a:p>
          <a:p>
            <a:pPr lvl="2">
              <a:spcBef>
                <a:spcPts val="200"/>
              </a:spcBef>
            </a:pPr>
            <a:endParaRPr lang="en-US" b="1" dirty="0" smtClean="0"/>
          </a:p>
          <a:p>
            <a:pPr lvl="3">
              <a:spcBef>
                <a:spcPts val="200"/>
              </a:spcBef>
            </a:pPr>
            <a:endParaRPr lang="en-US" dirty="0" smtClean="0"/>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20</a:t>
            </a:fld>
            <a:endParaRPr lang="en-US" dirty="0"/>
          </a:p>
        </p:txBody>
      </p:sp>
      <p:sp>
        <p:nvSpPr>
          <p:cNvPr id="2" name="Title 1"/>
          <p:cNvSpPr>
            <a:spLocks noGrp="1"/>
          </p:cNvSpPr>
          <p:nvPr>
            <p:ph type="title"/>
          </p:nvPr>
        </p:nvSpPr>
        <p:spPr/>
        <p:txBody>
          <a:bodyPr rtlCol="0">
            <a:normAutofit/>
          </a:bodyPr>
          <a:lstStyle/>
          <a:p>
            <a:pPr>
              <a:defRPr/>
            </a:pPr>
            <a:r>
              <a:rPr lang="en-US" dirty="0"/>
              <a:t>System Security Overview </a:t>
            </a:r>
            <a:r>
              <a:rPr lang="en-US" sz="1400" dirty="0"/>
              <a:t>(Cont</a:t>
            </a:r>
            <a:r>
              <a:rPr lang="en-US" sz="1400" dirty="0" smtClean="0"/>
              <a:t>. 1)</a:t>
            </a:r>
          </a:p>
        </p:txBody>
      </p:sp>
      <p:sp>
        <p:nvSpPr>
          <p:cNvPr id="10" name="Rectangle 9"/>
          <p:cNvSpPr/>
          <p:nvPr/>
        </p:nvSpPr>
        <p:spPr>
          <a:xfrm>
            <a:off x="5410200" y="5613235"/>
            <a:ext cx="3702170" cy="738664"/>
          </a:xfrm>
          <a:prstGeom prst="rect">
            <a:avLst/>
          </a:prstGeom>
        </p:spPr>
        <p:txBody>
          <a:bodyPr wrap="square">
            <a:spAutoFit/>
          </a:bodyPr>
          <a:lstStyle/>
          <a:p>
            <a:r>
              <a:rPr lang="en-IN" sz="1400" b="1" dirty="0"/>
              <a:t>Figure 12-19 </a:t>
            </a:r>
            <a:r>
              <a:rPr lang="en-IN" sz="1400" dirty="0"/>
              <a:t>Risk </a:t>
            </a:r>
            <a:r>
              <a:rPr lang="en-IN" sz="1400" dirty="0" smtClean="0"/>
              <a:t>management requires </a:t>
            </a:r>
            <a:r>
              <a:rPr lang="en-IN" sz="1400" dirty="0"/>
              <a:t>continuous risk identification</a:t>
            </a:r>
            <a:r>
              <a:rPr lang="en-IN" sz="1400" dirty="0" smtClean="0"/>
              <a:t>, assessment</a:t>
            </a:r>
            <a:r>
              <a:rPr lang="en-IN" sz="1400" dirty="0"/>
              <a:t>, and control.</a:t>
            </a:r>
            <a:endParaRPr lang="en-US" sz="1400" dirty="0"/>
          </a:p>
        </p:txBody>
      </p:sp>
    </p:spTree>
    <p:extLst>
      <p:ext uri="{BB962C8B-B14F-4D97-AF65-F5344CB8AC3E}">
        <p14:creationId xmlns:p14="http://schemas.microsoft.com/office/powerpoint/2010/main" val="1499406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21</a:t>
            </a:fld>
            <a:endParaRPr lang="en-US" dirty="0"/>
          </a:p>
        </p:txBody>
      </p:sp>
      <p:sp>
        <p:nvSpPr>
          <p:cNvPr id="2" name="Title 1"/>
          <p:cNvSpPr>
            <a:spLocks noGrp="1"/>
          </p:cNvSpPr>
          <p:nvPr>
            <p:ph type="title"/>
          </p:nvPr>
        </p:nvSpPr>
        <p:spPr/>
        <p:txBody>
          <a:bodyPr rtlCol="0">
            <a:normAutofit/>
          </a:bodyPr>
          <a:lstStyle/>
          <a:p>
            <a:pPr>
              <a:defRPr/>
            </a:pPr>
            <a:r>
              <a:rPr lang="en-US" dirty="0"/>
              <a:t>System Security Overview </a:t>
            </a:r>
            <a:r>
              <a:rPr lang="en-US" sz="1400" dirty="0"/>
              <a:t>(Cont</a:t>
            </a:r>
            <a:r>
              <a:rPr lang="en-US" sz="1400" dirty="0" smtClean="0"/>
              <a:t>. 2)</a:t>
            </a:r>
            <a:endParaRPr lang="en-US" sz="1300" dirty="0" smtClean="0"/>
          </a:p>
        </p:txBody>
      </p:sp>
      <p:sp>
        <p:nvSpPr>
          <p:cNvPr id="7" name="Rectangle 6"/>
          <p:cNvSpPr/>
          <p:nvPr/>
        </p:nvSpPr>
        <p:spPr>
          <a:xfrm>
            <a:off x="228600" y="3770223"/>
            <a:ext cx="2107457" cy="954107"/>
          </a:xfrm>
          <a:prstGeom prst="rect">
            <a:avLst/>
          </a:prstGeom>
        </p:spPr>
        <p:txBody>
          <a:bodyPr wrap="square">
            <a:spAutoFit/>
          </a:bodyPr>
          <a:lstStyle/>
          <a:p>
            <a:r>
              <a:rPr lang="en-IN" sz="1400" b="1" dirty="0"/>
              <a:t>Figure 12-20 </a:t>
            </a:r>
            <a:r>
              <a:rPr lang="en-IN" sz="1400" dirty="0"/>
              <a:t>System threats can </a:t>
            </a:r>
            <a:r>
              <a:rPr lang="en-IN" sz="1400" dirty="0" smtClean="0"/>
              <a:t>be grouped </a:t>
            </a:r>
            <a:r>
              <a:rPr lang="en-IN" sz="1400" dirty="0"/>
              <a:t>into several broad categories.</a:t>
            </a:r>
            <a:endParaRPr lang="en-US" sz="1400" dirty="0"/>
          </a:p>
        </p:txBody>
      </p:sp>
      <p:pic>
        <p:nvPicPr>
          <p:cNvPr id="3" name="Picture 2" descr="The table provides data regarding the system threats. It has 2 columns and 11 rows. The header of column 1 reads threat category and the header of the column 2 reads example. In row 2, column 1 reads extortion and column 2 reads hacker steals trade secrets and threatens to release them if not paid. In row 3, column 1 reads hardware and software failures and column 2 reads router stops functioning, or software causes the application server to crash. In row 4, column 1 reads human error or failure and column 2 reads employee accidentally deletes a file. In row 5, column 1 reads natural disasters and column 2 reads flood destroys company building and networked systems.  In row 6, column 1 reads service failure and column 2 reads electricity is disrupted and brings the entire system down for hours. In row 7, column 1 reads software attack and column 2 reads a group plants destructive software, a virus, or a worm into a company network. In row 8, column 1 reads technical obsolescence and column 2 reads outdated software is slow, difficult to use, and vulnerable to attacks. In row 9, column 1 reads theft of physical or intellectual property and column 2 reads physical server is stolen, intellectual property is stolen or used without permission; may be physical or electronic. In row 10, column 1 reads trespass and espionage and column 2 reads Employee enters unlocked server room and views the payroll data on a forbidden system.  In row 11, column 1 reads vandalism and column 2 reads attacker defaces website logo, or destroys CEO’s hard drive physically or electronically. " title="Figure 12-20 System threats can be grouped into several broad categorie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4661" y="1217787"/>
            <a:ext cx="6326857" cy="5072214"/>
          </a:xfrm>
          <a:prstGeom prst="rect">
            <a:avLst/>
          </a:prstGeom>
        </p:spPr>
      </p:pic>
    </p:spTree>
    <p:extLst>
      <p:ext uri="{BB962C8B-B14F-4D97-AF65-F5344CB8AC3E}">
        <p14:creationId xmlns:p14="http://schemas.microsoft.com/office/powerpoint/2010/main" val="2894097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EB9CF567-92F2-4868-AE5F-6064AF3DA266}" type="slidenum">
              <a:rPr lang="en-US" smtClean="0"/>
              <a:pPr>
                <a:defRPr/>
              </a:pPr>
              <a:t>22</a:t>
            </a:fld>
            <a:endParaRPr lang="en-US" dirty="0"/>
          </a:p>
        </p:txBody>
      </p:sp>
      <p:sp>
        <p:nvSpPr>
          <p:cNvPr id="4" name="Title 3"/>
          <p:cNvSpPr>
            <a:spLocks noGrp="1"/>
          </p:cNvSpPr>
          <p:nvPr>
            <p:ph type="title"/>
          </p:nvPr>
        </p:nvSpPr>
        <p:spPr/>
        <p:txBody>
          <a:bodyPr/>
          <a:lstStyle/>
          <a:p>
            <a:r>
              <a:rPr lang="en-US" dirty="0"/>
              <a:t>System Security Overview </a:t>
            </a:r>
            <a:r>
              <a:rPr lang="en-US" sz="1400" dirty="0"/>
              <a:t>(Cont</a:t>
            </a:r>
            <a:r>
              <a:rPr lang="en-US" sz="1400" dirty="0" smtClean="0"/>
              <a:t>. 3)</a:t>
            </a:r>
            <a:endParaRPr lang="en-IN" dirty="0"/>
          </a:p>
        </p:txBody>
      </p:sp>
      <p:sp>
        <p:nvSpPr>
          <p:cNvPr id="6" name="Rectangle 5"/>
          <p:cNvSpPr/>
          <p:nvPr/>
        </p:nvSpPr>
        <p:spPr>
          <a:xfrm>
            <a:off x="1295400" y="5596707"/>
            <a:ext cx="6019800" cy="523220"/>
          </a:xfrm>
          <a:prstGeom prst="rect">
            <a:avLst/>
          </a:prstGeom>
        </p:spPr>
        <p:txBody>
          <a:bodyPr wrap="square">
            <a:spAutoFit/>
          </a:bodyPr>
          <a:lstStyle/>
          <a:p>
            <a:r>
              <a:rPr lang="en-IN" sz="1400" b="1" dirty="0"/>
              <a:t>Figure 12-21 </a:t>
            </a:r>
            <a:r>
              <a:rPr lang="en-IN" sz="1400" dirty="0"/>
              <a:t>IT security professionals have names for various types of attackers.</a:t>
            </a:r>
            <a:endParaRPr lang="en-US" sz="1400" dirty="0"/>
          </a:p>
        </p:txBody>
      </p:sp>
      <p:pic>
        <p:nvPicPr>
          <p:cNvPr id="2" name="Picture 1" descr="The table provides data regarding the attacker characteristics. It has 3 columns and 7 rows. The header of column 1 reads attacker, the header of column 2 reads description, and the header of the column 2 reads example. In row 2, column 1 reads cyberterrorist, column 2 reads attacks to advance political, social, or ideological goals, and column 3 reads high. In row 3, column 1 reads employee, column 2 reads uses unauthorized information or privileges to break into computer systems, steal information, or cause damage, and column 3 reads varies. In row 4, column 1 reads hacker, column 2 reads uses advanced skills to attack computer systems with malicious intent (black hat) or to expose flaws and improve security (white hat), and column 3 reads high. In row 5, column 1 reads hacktivist, column 2 reads attacks to further a social or political cause; often involves shutting down or defacing websites, and column 3 reads varies. In row 6, column 1 reads script kiddie, column 2 reads inexperienced or juvenile hacker who uses readily available malicious software to disrupt or damage computer systems, and gain recognition, and column 3 reads. In row 7, column 1 reads spy, column 2 reads non-employee who breaks into computer systems to steal information and sell it, and column 3 reads high. " title="Figure 12-21 IT security professionals have names for various types of attacker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540" y="1322686"/>
            <a:ext cx="7708921" cy="4261112"/>
          </a:xfrm>
          <a:prstGeom prst="rect">
            <a:avLst/>
          </a:prstGeom>
        </p:spPr>
      </p:pic>
    </p:spTree>
    <p:extLst>
      <p:ext uri="{BB962C8B-B14F-4D97-AF65-F5344CB8AC3E}">
        <p14:creationId xmlns:p14="http://schemas.microsoft.com/office/powerpoint/2010/main" val="36907833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23</a:t>
            </a:fld>
            <a:endParaRPr lang="en-US" dirty="0"/>
          </a:p>
        </p:txBody>
      </p:sp>
      <p:sp>
        <p:nvSpPr>
          <p:cNvPr id="2" name="Title 1"/>
          <p:cNvSpPr>
            <a:spLocks noGrp="1"/>
          </p:cNvSpPr>
          <p:nvPr>
            <p:ph type="title"/>
          </p:nvPr>
        </p:nvSpPr>
        <p:spPr/>
        <p:txBody>
          <a:bodyPr rtlCol="0">
            <a:normAutofit/>
          </a:bodyPr>
          <a:lstStyle/>
          <a:p>
            <a:pPr>
              <a:defRPr/>
            </a:pPr>
            <a:r>
              <a:rPr lang="en-US" dirty="0"/>
              <a:t>System Security Overview </a:t>
            </a:r>
            <a:r>
              <a:rPr lang="en-US" sz="1400" dirty="0"/>
              <a:t>(Cont</a:t>
            </a:r>
            <a:r>
              <a:rPr lang="en-US" sz="1400" dirty="0" smtClean="0"/>
              <a:t>. 4)</a:t>
            </a:r>
            <a:endParaRPr lang="en-US" sz="1300" dirty="0" smtClean="0"/>
          </a:p>
        </p:txBody>
      </p:sp>
      <p:sp>
        <p:nvSpPr>
          <p:cNvPr id="7" name="Rectangle 6"/>
          <p:cNvSpPr/>
          <p:nvPr/>
        </p:nvSpPr>
        <p:spPr>
          <a:xfrm>
            <a:off x="797053" y="5559752"/>
            <a:ext cx="7467599" cy="523220"/>
          </a:xfrm>
          <a:prstGeom prst="rect">
            <a:avLst/>
          </a:prstGeom>
        </p:spPr>
        <p:txBody>
          <a:bodyPr wrap="square">
            <a:spAutoFit/>
          </a:bodyPr>
          <a:lstStyle/>
          <a:p>
            <a:r>
              <a:rPr lang="en-IN" sz="1400" b="1" dirty="0"/>
              <a:t>Figure 12-22 </a:t>
            </a:r>
            <a:r>
              <a:rPr lang="en-IN" sz="1400" dirty="0"/>
              <a:t>Attacks can take many forms, as this table shows. IT security managers must be able </a:t>
            </a:r>
            <a:r>
              <a:rPr lang="en-IN" sz="1400" dirty="0" smtClean="0"/>
              <a:t>to detect </a:t>
            </a:r>
            <a:r>
              <a:rPr lang="en-IN" sz="1400" dirty="0"/>
              <a:t>these attacks and respond with suitable countermeasures.</a:t>
            </a:r>
            <a:endParaRPr lang="en-US" sz="1400" dirty="0"/>
          </a:p>
        </p:txBody>
      </p:sp>
      <p:pic>
        <p:nvPicPr>
          <p:cNvPr id="3" name="Picture 2" descr="The table provides data regarding types of attacks and their examples. It has 2 columns and 6 rows. The header of column 1 reads attack and the header of the column 2 reads examples. In row 2, column 1 reads back door and column 2 reads attacker finds vulnerability in software package and exploits it. In row 3, column 1 reads denial of service or distributed denial of service and column 2 reads one or more computers send a stream of connection requests to disable a Web server. In row 4, column 1 reads dumpster diving and column 2 reads attacker scours the trash for valuable information that can be used to compromise the system. In row 5, column 1 reads mail bombing and column 2 reads enormous volumes of email are sent to a target address. In row 6, column 1 reads malicious code and column 2 reads attacker sends infected email to the target system. Attackers may use viruses, worms, Trojan horses, keystroke loggers, spyware, or scripts to destroy data, bog down systems, spy on users, or assume control of infected systems. " title="Figure 12-22 Attacks can take many forms, as this table shows. IT security managers must be able to detect these attacks and respond with suitable countermeasures."/>
          <p:cNvPicPr>
            <a:picLocks noChangeAspect="1"/>
          </p:cNvPicPr>
          <p:nvPr/>
        </p:nvPicPr>
        <p:blipFill rotWithShape="1">
          <a:blip r:embed="rId3" cstate="print">
            <a:extLst>
              <a:ext uri="{28A0092B-C50C-407E-A947-70E740481C1C}">
                <a14:useLocalDpi xmlns:a14="http://schemas.microsoft.com/office/drawing/2010/main" val="0"/>
              </a:ext>
            </a:extLst>
          </a:blip>
          <a:srcRect t="1" b="49588"/>
          <a:stretch/>
        </p:blipFill>
        <p:spPr>
          <a:xfrm>
            <a:off x="374905" y="1681848"/>
            <a:ext cx="8311896" cy="3810000"/>
          </a:xfrm>
          <a:prstGeom prst="rect">
            <a:avLst/>
          </a:prstGeom>
        </p:spPr>
      </p:pic>
    </p:spTree>
    <p:extLst>
      <p:ext uri="{BB962C8B-B14F-4D97-AF65-F5344CB8AC3E}">
        <p14:creationId xmlns:p14="http://schemas.microsoft.com/office/powerpoint/2010/main" val="230449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24</a:t>
            </a:fld>
            <a:endParaRPr lang="en-US" dirty="0"/>
          </a:p>
        </p:txBody>
      </p:sp>
      <p:sp>
        <p:nvSpPr>
          <p:cNvPr id="2" name="Title 1"/>
          <p:cNvSpPr>
            <a:spLocks noGrp="1"/>
          </p:cNvSpPr>
          <p:nvPr>
            <p:ph type="title"/>
          </p:nvPr>
        </p:nvSpPr>
        <p:spPr/>
        <p:txBody>
          <a:bodyPr rtlCol="0">
            <a:normAutofit/>
          </a:bodyPr>
          <a:lstStyle/>
          <a:p>
            <a:pPr>
              <a:defRPr/>
            </a:pPr>
            <a:r>
              <a:rPr lang="en-US" dirty="0"/>
              <a:t>System Security Overview </a:t>
            </a:r>
            <a:r>
              <a:rPr lang="en-US" sz="1400" dirty="0"/>
              <a:t>(Cont</a:t>
            </a:r>
            <a:r>
              <a:rPr lang="en-US" sz="1400" dirty="0" smtClean="0"/>
              <a:t>. 5)</a:t>
            </a:r>
            <a:endParaRPr lang="en-US" sz="1300" dirty="0" smtClean="0"/>
          </a:p>
        </p:txBody>
      </p:sp>
      <p:sp>
        <p:nvSpPr>
          <p:cNvPr id="7" name="Rectangle 6"/>
          <p:cNvSpPr/>
          <p:nvPr/>
        </p:nvSpPr>
        <p:spPr>
          <a:xfrm>
            <a:off x="797053" y="5559752"/>
            <a:ext cx="7467599" cy="523220"/>
          </a:xfrm>
          <a:prstGeom prst="rect">
            <a:avLst/>
          </a:prstGeom>
        </p:spPr>
        <p:txBody>
          <a:bodyPr wrap="square">
            <a:spAutoFit/>
          </a:bodyPr>
          <a:lstStyle/>
          <a:p>
            <a:r>
              <a:rPr lang="en-IN" sz="1400" b="1" dirty="0"/>
              <a:t>Figure 12-22 </a:t>
            </a:r>
            <a:r>
              <a:rPr lang="en-IN" sz="1400" dirty="0"/>
              <a:t>Attacks can take many forms, as this table shows. IT security managers must be able </a:t>
            </a:r>
            <a:r>
              <a:rPr lang="en-IN" sz="1400" dirty="0" smtClean="0"/>
              <a:t>to detect </a:t>
            </a:r>
            <a:r>
              <a:rPr lang="en-IN" sz="1400" dirty="0"/>
              <a:t>these attacks and respond with suitable countermeasures.</a:t>
            </a:r>
            <a:endParaRPr lang="en-US" sz="1400" dirty="0"/>
          </a:p>
        </p:txBody>
      </p:sp>
      <p:pic>
        <p:nvPicPr>
          <p:cNvPr id="4" name="Picture 3" descr="This table continues from the previous slide.  It provides data regarding types of attacks and their examples. It has 2 columns and 5 rows. The header of column 1 reads attack and the header of the column 2 reads examples. In row 2, column 1 reads man in the middle and column 2 reads the attacker intercepts traffic and poses as the recipient, sending the data to the legitimate recipient but only after reading the traffic or modifying it. In row 3, column 1 reads password cracking and column 2 reads hacker attempts to discover a password to gain entry into a secured system. This can be a dictionary attack, where numerous words are tried, or a brute force attack, where every combination of characters is attempted. In row 4, column 1 reads phishing and column 2 reads False DNS (Domain Name Server) information steers the user to the attacker’s website. Attackers trick users into thinking they are visiting a legitimate site, such as a bank site, then attempt to obtain bank account numbers, usernames, and passwords. In row 5, column 1 reads privilege escalation and column 2 reads employee tricks a computer into raising his or her account to the administrator level.  " title="Figure 12-22 Attacks can take many forms, as this table shows. IT security managers must be able to detect these attacks and respond with suitable countermeasur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71" y="1412195"/>
            <a:ext cx="8124257" cy="4036581"/>
          </a:xfrm>
          <a:prstGeom prst="rect">
            <a:avLst/>
          </a:prstGeom>
        </p:spPr>
      </p:pic>
    </p:spTree>
    <p:extLst>
      <p:ext uri="{BB962C8B-B14F-4D97-AF65-F5344CB8AC3E}">
        <p14:creationId xmlns:p14="http://schemas.microsoft.com/office/powerpoint/2010/main" val="29825695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25</a:t>
            </a:fld>
            <a:endParaRPr lang="en-US" dirty="0"/>
          </a:p>
        </p:txBody>
      </p:sp>
      <p:sp>
        <p:nvSpPr>
          <p:cNvPr id="2" name="Title 1"/>
          <p:cNvSpPr>
            <a:spLocks noGrp="1"/>
          </p:cNvSpPr>
          <p:nvPr>
            <p:ph type="title"/>
          </p:nvPr>
        </p:nvSpPr>
        <p:spPr/>
        <p:txBody>
          <a:bodyPr rtlCol="0">
            <a:normAutofit/>
          </a:bodyPr>
          <a:lstStyle/>
          <a:p>
            <a:pPr>
              <a:defRPr/>
            </a:pPr>
            <a:r>
              <a:rPr lang="en-US" dirty="0"/>
              <a:t>System Security Overview </a:t>
            </a:r>
            <a:r>
              <a:rPr lang="en-US" sz="1400" dirty="0"/>
              <a:t>(Cont</a:t>
            </a:r>
            <a:r>
              <a:rPr lang="en-US" sz="1400" dirty="0" smtClean="0"/>
              <a:t>. 6)</a:t>
            </a:r>
            <a:endParaRPr lang="en-US" sz="1300" dirty="0" smtClean="0"/>
          </a:p>
        </p:txBody>
      </p:sp>
      <p:sp>
        <p:nvSpPr>
          <p:cNvPr id="7" name="Rectangle 6"/>
          <p:cNvSpPr/>
          <p:nvPr/>
        </p:nvSpPr>
        <p:spPr>
          <a:xfrm>
            <a:off x="295898" y="4843430"/>
            <a:ext cx="8644482" cy="523220"/>
          </a:xfrm>
          <a:prstGeom prst="rect">
            <a:avLst/>
          </a:prstGeom>
        </p:spPr>
        <p:txBody>
          <a:bodyPr wrap="square">
            <a:spAutoFit/>
          </a:bodyPr>
          <a:lstStyle/>
          <a:p>
            <a:r>
              <a:rPr lang="en-IN" sz="1400" b="1" dirty="0"/>
              <a:t>Figure 12-22 </a:t>
            </a:r>
            <a:r>
              <a:rPr lang="en-IN" sz="1400" dirty="0"/>
              <a:t>Attacks can take many forms, as this table shows. IT security managers must be able to</a:t>
            </a:r>
          </a:p>
          <a:p>
            <a:r>
              <a:rPr lang="en-IN" sz="1400" dirty="0"/>
              <a:t>detect these attacks and respond with suitable countermeasures.</a:t>
            </a:r>
            <a:endParaRPr lang="en-US" sz="1400" dirty="0"/>
          </a:p>
        </p:txBody>
      </p:sp>
      <p:pic>
        <p:nvPicPr>
          <p:cNvPr id="3" name="Picture 2" descr="This table continues from the previous slide.  It provides data regarding types of attacks and their examples. It has 2 columns and 5 rows. The header of column 1 reads attack and the header of the column 2 reads examples. In row 2, column 1 reads sniffing and column 2 reads a network traffic is intercepted and scanned for valuable information. In row 3, column 1 reads social engineering and column 2 reads an attacker calls the service desk posing as a legitimate user and requests that his or her password be changed. In row 4, column 1 reads spam and column 2 reads unwanted, useless email is sent continuously to business email accounts, wasting time and decreasing productivity. In row 5, column 1 reads spoofing and column 2 reads IP address is forged to match a trusted host, and similar content may be displayed to simulate the real site for unlawful purposes. " title="Figure 12-22 Attacks can take many forms, as this table shows. IT security managers must be able 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19" y="1754391"/>
            <a:ext cx="8736761" cy="3051296"/>
          </a:xfrm>
          <a:prstGeom prst="rect">
            <a:avLst/>
          </a:prstGeom>
        </p:spPr>
      </p:pic>
    </p:spTree>
    <p:extLst>
      <p:ext uri="{BB962C8B-B14F-4D97-AF65-F5344CB8AC3E}">
        <p14:creationId xmlns:p14="http://schemas.microsoft.com/office/powerpoint/2010/main" val="34350413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26</a:t>
            </a:fld>
            <a:endParaRPr lang="en-US" dirty="0"/>
          </a:p>
        </p:txBody>
      </p:sp>
      <p:sp>
        <p:nvSpPr>
          <p:cNvPr id="2" name="Title 1"/>
          <p:cNvSpPr>
            <a:spLocks noGrp="1"/>
          </p:cNvSpPr>
          <p:nvPr>
            <p:ph type="title"/>
          </p:nvPr>
        </p:nvSpPr>
        <p:spPr/>
        <p:txBody>
          <a:bodyPr rtlCol="0">
            <a:normAutofit/>
          </a:bodyPr>
          <a:lstStyle/>
          <a:p>
            <a:pPr>
              <a:defRPr/>
            </a:pPr>
            <a:r>
              <a:rPr lang="en-US" dirty="0" smtClean="0"/>
              <a:t>Backup and Recovery</a:t>
            </a:r>
          </a:p>
        </p:txBody>
      </p:sp>
      <p:sp>
        <p:nvSpPr>
          <p:cNvPr id="7" name="Text Placeholder 2"/>
          <p:cNvSpPr txBox="1">
            <a:spLocks/>
          </p:cNvSpPr>
          <p:nvPr/>
        </p:nvSpPr>
        <p:spPr>
          <a:xfrm>
            <a:off x="457200" y="1600200"/>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b="1" dirty="0" smtClean="0"/>
              <a:t>Backup Policies</a:t>
            </a:r>
          </a:p>
          <a:p>
            <a:pPr lvl="1"/>
            <a:r>
              <a:rPr lang="en-US" b="1" dirty="0" smtClean="0"/>
              <a:t>Backup media</a:t>
            </a:r>
            <a:r>
              <a:rPr lang="en-US" dirty="0" smtClean="0"/>
              <a:t>: Includes tape, hard drives optical and online storage</a:t>
            </a:r>
          </a:p>
          <a:p>
            <a:pPr lvl="2"/>
            <a:r>
              <a:rPr lang="en-US" b="1" dirty="0" err="1" smtClean="0"/>
              <a:t>Offsiting</a:t>
            </a:r>
            <a:r>
              <a:rPr lang="en-US" dirty="0" smtClean="0"/>
              <a:t>: Storing backup away from the business location</a:t>
            </a:r>
          </a:p>
          <a:p>
            <a:pPr lvl="2"/>
            <a:r>
              <a:rPr lang="en-US" dirty="0" smtClean="0"/>
              <a:t>Cloud-based storage is growing rapidly</a:t>
            </a:r>
          </a:p>
          <a:p>
            <a:pPr lvl="1"/>
            <a:r>
              <a:rPr lang="en-US" dirty="0" smtClean="0"/>
              <a:t>Types - </a:t>
            </a:r>
            <a:r>
              <a:rPr lang="en-US" b="1" dirty="0" smtClean="0"/>
              <a:t>Full</a:t>
            </a:r>
            <a:r>
              <a:rPr lang="en-US" dirty="0" smtClean="0"/>
              <a:t>, </a:t>
            </a:r>
            <a:r>
              <a:rPr lang="en-US" b="1" dirty="0" smtClean="0"/>
              <a:t>differential</a:t>
            </a:r>
            <a:r>
              <a:rPr lang="en-US" dirty="0" smtClean="0"/>
              <a:t>, </a:t>
            </a:r>
            <a:r>
              <a:rPr lang="en-US" b="1" dirty="0" smtClean="0"/>
              <a:t>incremental</a:t>
            </a:r>
            <a:r>
              <a:rPr lang="en-US" dirty="0" smtClean="0"/>
              <a:t>, and </a:t>
            </a:r>
            <a:r>
              <a:rPr lang="en-US" b="1" dirty="0" smtClean="0"/>
              <a:t>continuous</a:t>
            </a:r>
          </a:p>
          <a:p>
            <a:pPr lvl="1"/>
            <a:r>
              <a:rPr lang="en-US" b="1" dirty="0" smtClean="0"/>
              <a:t>Retention periods</a:t>
            </a:r>
            <a:r>
              <a:rPr lang="en-US" dirty="0" smtClean="0"/>
              <a:t>: Backups are stored for a specific time beyond which they are either destroyed or reused</a:t>
            </a:r>
          </a:p>
        </p:txBody>
      </p:sp>
    </p:spTree>
    <p:extLst>
      <p:ext uri="{BB962C8B-B14F-4D97-AF65-F5344CB8AC3E}">
        <p14:creationId xmlns:p14="http://schemas.microsoft.com/office/powerpoint/2010/main" val="1696399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27</a:t>
            </a:fld>
            <a:endParaRPr lang="en-US" dirty="0"/>
          </a:p>
        </p:txBody>
      </p:sp>
      <p:sp>
        <p:nvSpPr>
          <p:cNvPr id="2" name="Title 1"/>
          <p:cNvSpPr>
            <a:spLocks noGrp="1"/>
          </p:cNvSpPr>
          <p:nvPr>
            <p:ph type="title"/>
          </p:nvPr>
        </p:nvSpPr>
        <p:spPr/>
        <p:txBody>
          <a:bodyPr rtlCol="0">
            <a:normAutofit/>
          </a:bodyPr>
          <a:lstStyle/>
          <a:p>
            <a:pPr>
              <a:defRPr/>
            </a:pPr>
            <a:r>
              <a:rPr lang="en-US" dirty="0" smtClean="0"/>
              <a:t>Backup and Recovery </a:t>
            </a:r>
            <a:r>
              <a:rPr lang="en-US" sz="1400" dirty="0" smtClean="0"/>
              <a:t>(Cont. 1)</a:t>
            </a:r>
          </a:p>
        </p:txBody>
      </p:sp>
      <p:sp>
        <p:nvSpPr>
          <p:cNvPr id="8" name="Rectangle 7"/>
          <p:cNvSpPr/>
          <p:nvPr/>
        </p:nvSpPr>
        <p:spPr>
          <a:xfrm>
            <a:off x="152400" y="3315785"/>
            <a:ext cx="2438400" cy="954107"/>
          </a:xfrm>
          <a:prstGeom prst="rect">
            <a:avLst/>
          </a:prstGeom>
        </p:spPr>
        <p:txBody>
          <a:bodyPr wrap="square">
            <a:spAutoFit/>
          </a:bodyPr>
          <a:lstStyle/>
          <a:p>
            <a:r>
              <a:rPr lang="en-IN" sz="1400" b="1" dirty="0"/>
              <a:t>Figure 12-34 </a:t>
            </a:r>
            <a:r>
              <a:rPr lang="en-IN" sz="1400" dirty="0"/>
              <a:t>Comparison of full, differential, incremental, and continuous backup methods.</a:t>
            </a:r>
            <a:endParaRPr lang="en-US" sz="1400" dirty="0"/>
          </a:p>
        </p:txBody>
      </p:sp>
      <p:pic>
        <p:nvPicPr>
          <p:cNvPr id="3" name="Picture 2" descr="This table compares different backup methods. There are 4 columns and 5 rows. The header of column 1 is backup type, the header of column 2 is characteristics, the header of column 3 is pros and cons, and the header of column 4 is typical frequency. &#10;In row 2, column 1 reads full, column 2 reads backs up all files, column 3 reads slowest backup time and requires the most storage space. Rapid recovery because all files are restored in a single step, and column 4 reads monthly or weekly. &#10;In row 3, column 1 reads differential, column 2 reads only backs up files that are new or changed since the last full backup, column 3 reads faster than a full backup and requires less storage space. All data can be restored in just two steps by using the last full backup and the last differential backup, and column 4 reads weekly or daily.&#10;In row 4, column 1 reads incremental, column 2 reads only backs up files that are new or changed since the last backup of any kind, column 3 reads fastest backup and requires the least storage space because it only saves files that have never been backed up. However, requires many restore steps – one for each incremental backup, and column 4 reads daily or more often.&#10;In row 5, column 1 reads continuous, column 2 reads Real-time, streaming method that records all system activity, column 3 reads Very expensive hardware, software, and network capacity. Recovery is very fast because system can be restored to just before an interruption, and column 4 reads usually only used by large firms and network-based systems.&#10;" title="Figure 12-34 Comparison of full, differential, incremental, and continuous backup metho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1" y="1259380"/>
            <a:ext cx="6119828" cy="5066919"/>
          </a:xfrm>
          <a:prstGeom prst="rect">
            <a:avLst/>
          </a:prstGeom>
        </p:spPr>
      </p:pic>
    </p:spTree>
    <p:extLst>
      <p:ext uri="{BB962C8B-B14F-4D97-AF65-F5344CB8AC3E}">
        <p14:creationId xmlns:p14="http://schemas.microsoft.com/office/powerpoint/2010/main" val="10581909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28</a:t>
            </a:fld>
            <a:endParaRPr lang="en-US" dirty="0"/>
          </a:p>
        </p:txBody>
      </p:sp>
      <p:sp>
        <p:nvSpPr>
          <p:cNvPr id="2" name="Title 1"/>
          <p:cNvSpPr>
            <a:spLocks noGrp="1"/>
          </p:cNvSpPr>
          <p:nvPr>
            <p:ph type="title"/>
          </p:nvPr>
        </p:nvSpPr>
        <p:spPr/>
        <p:txBody>
          <a:bodyPr rtlCol="0">
            <a:normAutofit/>
          </a:bodyPr>
          <a:lstStyle/>
          <a:p>
            <a:pPr>
              <a:defRPr/>
            </a:pPr>
            <a:r>
              <a:rPr lang="en-US" b="0" dirty="0"/>
              <a:t>Backup and </a:t>
            </a:r>
            <a:r>
              <a:rPr lang="en-US" b="0" dirty="0" smtClean="0"/>
              <a:t>Recovery </a:t>
            </a:r>
            <a:r>
              <a:rPr lang="en-US" sz="1400" b="0" dirty="0" smtClean="0"/>
              <a:t>(Cont. 2)</a:t>
            </a:r>
          </a:p>
        </p:txBody>
      </p:sp>
      <p:sp>
        <p:nvSpPr>
          <p:cNvPr id="7" name="Text Placeholder 2"/>
          <p:cNvSpPr>
            <a:spLocks noGrp="1"/>
          </p:cNvSpPr>
          <p:nvPr>
            <p:ph idx="1"/>
          </p:nvPr>
        </p:nvSpPr>
        <p:spPr>
          <a:xfrm>
            <a:off x="457200" y="1600200"/>
            <a:ext cx="8229600" cy="4525963"/>
          </a:xfrm>
        </p:spPr>
        <p:txBody>
          <a:bodyPr/>
          <a:lstStyle/>
          <a:p>
            <a:pPr eaLnBrk="1" hangingPunct="1"/>
            <a:r>
              <a:rPr lang="en-US" b="1" dirty="0" smtClean="0"/>
              <a:t>Business Continuity Issues</a:t>
            </a:r>
          </a:p>
          <a:p>
            <a:pPr lvl="1"/>
            <a:r>
              <a:rPr lang="en-US" dirty="0" smtClean="0"/>
              <a:t>A disaster recovery plan should be created along with a test plan</a:t>
            </a:r>
          </a:p>
          <a:p>
            <a:pPr lvl="2"/>
            <a:r>
              <a:rPr lang="en-US" dirty="0" smtClean="0"/>
              <a:t>Often part of a business continuity plan (BCP)</a:t>
            </a:r>
          </a:p>
          <a:p>
            <a:pPr lvl="3"/>
            <a:r>
              <a:rPr lang="en-US" b="1" dirty="0" smtClean="0"/>
              <a:t>BCP</a:t>
            </a:r>
            <a:r>
              <a:rPr lang="en-US" dirty="0" smtClean="0"/>
              <a:t>: Defines how critical business functions can continue during a major disruption</a:t>
            </a:r>
          </a:p>
          <a:p>
            <a:pPr lvl="3"/>
            <a:r>
              <a:rPr lang="en-US" dirty="0" smtClean="0"/>
              <a:t>Specifies the use of a </a:t>
            </a:r>
            <a:r>
              <a:rPr lang="en-US" b="1" dirty="0" smtClean="0"/>
              <a:t>hot</a:t>
            </a:r>
            <a:r>
              <a:rPr lang="en-US" dirty="0" smtClean="0"/>
              <a:t> </a:t>
            </a:r>
            <a:r>
              <a:rPr lang="en-US" b="1" dirty="0" smtClean="0"/>
              <a:t>site</a:t>
            </a:r>
            <a:r>
              <a:rPr lang="en-US" dirty="0" smtClean="0"/>
              <a:t>, which</a:t>
            </a:r>
            <a:r>
              <a:rPr lang="en-US" b="1" dirty="0" smtClean="0"/>
              <a:t> </a:t>
            </a:r>
            <a:r>
              <a:rPr lang="en-US" dirty="0" smtClean="0"/>
              <a:t>requires</a:t>
            </a:r>
            <a:r>
              <a:rPr lang="en-US" b="1" dirty="0" smtClean="0"/>
              <a:t> data replication</a:t>
            </a:r>
          </a:p>
          <a:p>
            <a:pPr lvl="1"/>
            <a:endParaRPr lang="en-US" dirty="0" smtClean="0"/>
          </a:p>
        </p:txBody>
      </p:sp>
    </p:spTree>
    <p:extLst>
      <p:ext uri="{BB962C8B-B14F-4D97-AF65-F5344CB8AC3E}">
        <p14:creationId xmlns:p14="http://schemas.microsoft.com/office/powerpoint/2010/main" val="29736690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3</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User Support</a:t>
            </a:r>
          </a:p>
        </p:txBody>
      </p:sp>
      <p:sp>
        <p:nvSpPr>
          <p:cNvPr id="5" name="Content Placeholder 4"/>
          <p:cNvSpPr txBox="1">
            <a:spLocks/>
          </p:cNvSpPr>
          <p:nvPr/>
        </p:nvSpPr>
        <p:spPr>
          <a:xfrm>
            <a:off x="457200" y="1481328"/>
            <a:ext cx="8229600" cy="4525963"/>
          </a:xfrm>
          <a:prstGeom prst="rect">
            <a:avLst/>
          </a:prstGeom>
        </p:spPr>
        <p:txBody>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fontAlgn="auto"/>
            <a:r>
              <a:rPr lang="en-US" b="1" dirty="0" smtClean="0"/>
              <a:t>User Training</a:t>
            </a:r>
          </a:p>
          <a:p>
            <a:pPr lvl="1" fontAlgn="auto">
              <a:spcAft>
                <a:spcPts val="0"/>
              </a:spcAft>
            </a:pPr>
            <a:r>
              <a:rPr lang="en-US" dirty="0" smtClean="0"/>
              <a:t>IT Department may develop a </a:t>
            </a:r>
            <a:r>
              <a:rPr lang="en-US" b="1" dirty="0" smtClean="0"/>
              <a:t>user training package</a:t>
            </a:r>
            <a:endParaRPr lang="en-US" dirty="0" smtClean="0"/>
          </a:p>
          <a:p>
            <a:pPr lvl="1" fontAlgn="auto">
              <a:spcAft>
                <a:spcPts val="0"/>
              </a:spcAft>
            </a:pPr>
            <a:r>
              <a:rPr lang="en-US" dirty="0" smtClean="0"/>
              <a:t>Training users about system changes is similar to initial training</a:t>
            </a:r>
          </a:p>
          <a:p>
            <a:pPr lvl="1" fontAlgn="auto">
              <a:spcAft>
                <a:spcPts val="0"/>
              </a:spcAft>
            </a:pPr>
            <a:r>
              <a:rPr lang="en-US" dirty="0" smtClean="0"/>
              <a:t>Objective - To show users how the system can help them perform their jobs</a:t>
            </a:r>
          </a:p>
          <a:p>
            <a:pPr fontAlgn="auto"/>
            <a:r>
              <a:rPr lang="en-US" b="1" dirty="0"/>
              <a:t>Help </a:t>
            </a:r>
            <a:r>
              <a:rPr lang="en-US" dirty="0"/>
              <a:t>or</a:t>
            </a:r>
            <a:r>
              <a:rPr lang="en-US" b="1" dirty="0"/>
              <a:t> Service Desks</a:t>
            </a:r>
            <a:r>
              <a:rPr lang="en-US" dirty="0"/>
              <a:t>: Provide support and guidance</a:t>
            </a:r>
          </a:p>
          <a:p>
            <a:pPr fontAlgn="auto"/>
            <a:endParaRPr lang="en-US" dirty="0" smtClean="0"/>
          </a:p>
          <a:p>
            <a:pPr fontAlgn="auto"/>
            <a:endParaRPr lang="en-IN"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idx="1"/>
          </p:nvPr>
        </p:nvSpPr>
        <p:spPr/>
        <p:txBody>
          <a:bodyPr>
            <a:noAutofit/>
          </a:bodyPr>
          <a:lstStyle/>
          <a:p>
            <a:pPr lvl="1"/>
            <a:r>
              <a:rPr lang="en-US" dirty="0" smtClean="0"/>
              <a:t>Objectives</a:t>
            </a:r>
          </a:p>
          <a:p>
            <a:pPr lvl="2"/>
            <a:r>
              <a:rPr lang="en-US" dirty="0" smtClean="0"/>
              <a:t>To show people how to use system resources more effectively and provide answers to technical or operational questions</a:t>
            </a:r>
          </a:p>
          <a:p>
            <a:pPr lvl="2"/>
            <a:r>
              <a:rPr lang="en-US" dirty="0" smtClean="0"/>
              <a:t>To make users more productive by teaching them how to meet their own information needs</a:t>
            </a:r>
          </a:p>
          <a:p>
            <a:pPr lvl="1"/>
            <a:r>
              <a:rPr lang="en-US" dirty="0" smtClean="0"/>
              <a:t>Boost their productivity using remote control software</a:t>
            </a:r>
          </a:p>
          <a:p>
            <a:pPr lvl="2"/>
            <a:r>
              <a:rPr lang="en-US" b="1" dirty="0" smtClean="0"/>
              <a:t>Remote </a:t>
            </a:r>
            <a:r>
              <a:rPr lang="en-US" b="1" dirty="0"/>
              <a:t>control </a:t>
            </a:r>
            <a:r>
              <a:rPr lang="en-US" b="1" dirty="0" smtClean="0"/>
              <a:t>software</a:t>
            </a:r>
            <a:r>
              <a:rPr lang="en-US" dirty="0" smtClean="0"/>
              <a:t>: Allows 			      IT staff </a:t>
            </a:r>
            <a:r>
              <a:rPr lang="en-US" dirty="0"/>
              <a:t>to take over a user’s </a:t>
            </a:r>
            <a:r>
              <a:rPr lang="en-US" dirty="0" smtClean="0"/>
              <a:t>			  workstation and </a:t>
            </a:r>
            <a:r>
              <a:rPr lang="en-US" dirty="0"/>
              <a:t>provide support </a:t>
            </a:r>
            <a:r>
              <a:rPr lang="en-US" dirty="0" smtClean="0"/>
              <a:t>			   and troubleshooting</a:t>
            </a:r>
            <a:endParaRPr lang="en-US"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4</a:t>
            </a:fld>
            <a:endParaRPr lang="en-US" dirty="0"/>
          </a:p>
        </p:txBody>
      </p:sp>
      <p:sp>
        <p:nvSpPr>
          <p:cNvPr id="2" name="Title 1"/>
          <p:cNvSpPr>
            <a:spLocks noGrp="1"/>
          </p:cNvSpPr>
          <p:nvPr>
            <p:ph type="title"/>
          </p:nvPr>
        </p:nvSpPr>
        <p:spPr/>
        <p:txBody>
          <a:bodyPr/>
          <a:lstStyle/>
          <a:p>
            <a:r>
              <a:rPr lang="en-US" dirty="0" smtClean="0"/>
              <a:t>User Support </a:t>
            </a:r>
            <a:r>
              <a:rPr lang="en-US" sz="1400" dirty="0" smtClean="0"/>
              <a:t>(Cont. 1)</a:t>
            </a:r>
          </a:p>
        </p:txBody>
      </p:sp>
      <p:sp>
        <p:nvSpPr>
          <p:cNvPr id="5" name="Rectangle 4"/>
          <p:cNvSpPr/>
          <p:nvPr/>
        </p:nvSpPr>
        <p:spPr>
          <a:xfrm>
            <a:off x="1678896" y="5745681"/>
            <a:ext cx="4156297" cy="523220"/>
          </a:xfrm>
          <a:prstGeom prst="rect">
            <a:avLst/>
          </a:prstGeom>
        </p:spPr>
        <p:txBody>
          <a:bodyPr wrap="square">
            <a:spAutoFit/>
          </a:bodyPr>
          <a:lstStyle/>
          <a:p>
            <a:r>
              <a:rPr lang="en-IN" sz="1400" b="1" dirty="0"/>
              <a:t>Figure 12-2 </a:t>
            </a:r>
            <a:r>
              <a:rPr lang="en-IN" sz="1400" dirty="0"/>
              <a:t>A help desk, also called a service desk, provides support </a:t>
            </a:r>
            <a:r>
              <a:rPr lang="en-IN" sz="1400" dirty="0" smtClean="0"/>
              <a:t>to system </a:t>
            </a:r>
            <a:r>
              <a:rPr lang="en-IN" sz="1400" dirty="0"/>
              <a:t>users.</a:t>
            </a:r>
            <a:endParaRPr lang="en-US" sz="1400" dirty="0"/>
          </a:p>
        </p:txBody>
      </p:sp>
      <p:grpSp>
        <p:nvGrpSpPr>
          <p:cNvPr id="3" name="Group 2" descr="In the image, a young man, in formal attire, is sitting in front of a computer. He is wearing a headset with an attached microphone. Behind him in the background, there are two women sitting in front of their respective systems. The lady on the left is on the phone and the lady on the right is also wearing a headset with an attached microphone. " title="Figure 12-2 A help desk, also called a service desk, provides support to system users."/>
          <p:cNvGrpSpPr/>
          <p:nvPr/>
        </p:nvGrpSpPr>
        <p:grpSpPr>
          <a:xfrm>
            <a:off x="5742207" y="4113243"/>
            <a:ext cx="3270825" cy="2299927"/>
            <a:chOff x="5742207" y="4113243"/>
            <a:chExt cx="3270825" cy="2299927"/>
          </a:xfrm>
        </p:grpSpPr>
        <p:pic>
          <p:nvPicPr>
            <p:cNvPr id="7" name="Picture 6" descr="In the image, a young man, in formal attire, is sitting in front of a computer. He is wearing a headset with an attached microphone. Behind him in the background, there are two women sitting in front of their respective systems. The lady on the left is on the phone and the lady on the right is also wearing a headset with an attached microphone. " title="Figure 12-2 A help desk, also called a service desk, provides support to system us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2207" y="4113243"/>
              <a:ext cx="3270825" cy="2155657"/>
            </a:xfrm>
            <a:prstGeom prst="rect">
              <a:avLst/>
            </a:prstGeom>
          </p:spPr>
        </p:pic>
        <p:pic>
          <p:nvPicPr>
            <p:cNvPr id="8" name="Picture 7" descr="In the image, a young man, in formal attire, is sitting in front of a computer. He is wearing a headset with an attached microphone. Behind him in the background, there are two women sitting in front of their respective systems. The lady on the left is on the phone and the lady on the right is also wearing a headset with an attached microphone. " title="Figure 12-2 A help desk, also called a service desk, provides support to system user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2658" y="6282648"/>
              <a:ext cx="995605" cy="130522"/>
            </a:xfrm>
            <a:prstGeom prst="rect">
              <a:avLst/>
            </a:prstGeom>
          </p:spPr>
        </p:pic>
      </p:grpSp>
    </p:spTree>
    <p:extLst>
      <p:ext uri="{BB962C8B-B14F-4D97-AF65-F5344CB8AC3E}">
        <p14:creationId xmlns:p14="http://schemas.microsoft.com/office/powerpoint/2010/main" val="3634744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2"/>
          <p:cNvSpPr>
            <a:spLocks noGrp="1"/>
          </p:cNvSpPr>
          <p:nvPr>
            <p:ph idx="1"/>
          </p:nvPr>
        </p:nvSpPr>
        <p:spPr/>
        <p:txBody>
          <a:bodyPr rtlCol="0">
            <a:normAutofit/>
          </a:bodyPr>
          <a:lstStyle/>
          <a:p>
            <a:r>
              <a:rPr lang="en-US" b="1" dirty="0" smtClean="0"/>
              <a:t>Outsourcing Issues</a:t>
            </a:r>
          </a:p>
          <a:p>
            <a:pPr lvl="1"/>
            <a:r>
              <a:rPr lang="en-US" dirty="0" smtClean="0"/>
              <a:t>Offshore </a:t>
            </a:r>
            <a:r>
              <a:rPr lang="en-US" dirty="0"/>
              <a:t>call centers can trim expenses and free up valuable human resources for product </a:t>
            </a:r>
            <a:r>
              <a:rPr lang="en-US" dirty="0" smtClean="0"/>
              <a:t>development</a:t>
            </a:r>
          </a:p>
          <a:p>
            <a:pPr lvl="1"/>
            <a:r>
              <a:rPr lang="en-US" dirty="0" smtClean="0"/>
              <a:t>Customers may shop elsewhere if the quality </a:t>
            </a:r>
            <a:r>
              <a:rPr lang="en-US" dirty="0"/>
              <a:t>of tech support </a:t>
            </a:r>
            <a:r>
              <a:rPr lang="en-US" dirty="0" smtClean="0"/>
              <a:t>decreases</a:t>
            </a:r>
            <a:endParaRPr lang="en-US" dirty="0"/>
          </a:p>
          <a:p>
            <a:pPr lvl="1"/>
            <a:r>
              <a:rPr lang="en-US" dirty="0" smtClean="0"/>
              <a:t>Critical </a:t>
            </a:r>
            <a:r>
              <a:rPr lang="en-US" dirty="0"/>
              <a:t>factors </a:t>
            </a:r>
            <a:endParaRPr lang="en-US" dirty="0" smtClean="0"/>
          </a:p>
          <a:p>
            <a:pPr lvl="2"/>
            <a:r>
              <a:rPr lang="en-US" dirty="0" smtClean="0"/>
              <a:t>Phone </a:t>
            </a:r>
            <a:r>
              <a:rPr lang="en-US" dirty="0"/>
              <a:t>wait </a:t>
            </a:r>
            <a:r>
              <a:rPr lang="en-US" dirty="0" smtClean="0"/>
              <a:t>times</a:t>
            </a:r>
          </a:p>
          <a:p>
            <a:pPr lvl="2"/>
            <a:r>
              <a:rPr lang="en-US" dirty="0" smtClean="0"/>
              <a:t>Performance of support </a:t>
            </a:r>
            <a:r>
              <a:rPr lang="en-US" dirty="0"/>
              <a:t>staff </a:t>
            </a:r>
            <a:endParaRPr lang="en-US" dirty="0" smtClean="0"/>
          </a:p>
          <a:p>
            <a:pPr lvl="2"/>
            <a:r>
              <a:rPr lang="en-US" dirty="0" smtClean="0"/>
              <a:t>Online </a:t>
            </a:r>
            <a:r>
              <a:rPr lang="en-US" dirty="0"/>
              <a:t>support </a:t>
            </a:r>
            <a:r>
              <a:rPr lang="en-US" dirty="0" smtClean="0"/>
              <a:t>tools</a:t>
            </a:r>
          </a:p>
        </p:txBody>
      </p:sp>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5</a:t>
            </a:fld>
            <a:endParaRPr lang="en-US" dirty="0"/>
          </a:p>
        </p:txBody>
      </p:sp>
      <p:sp>
        <p:nvSpPr>
          <p:cNvPr id="2" name="Title 1"/>
          <p:cNvSpPr>
            <a:spLocks noGrp="1"/>
          </p:cNvSpPr>
          <p:nvPr>
            <p:ph type="title"/>
          </p:nvPr>
        </p:nvSpPr>
        <p:spPr/>
        <p:txBody>
          <a:bodyPr rtlCol="0">
            <a:normAutofit/>
          </a:bodyPr>
          <a:lstStyle/>
          <a:p>
            <a:pPr>
              <a:defRPr/>
            </a:pPr>
            <a:r>
              <a:rPr lang="en-US" dirty="0"/>
              <a:t>User Support </a:t>
            </a:r>
            <a:r>
              <a:rPr lang="en-US" sz="1400" dirty="0"/>
              <a:t>(Cont</a:t>
            </a:r>
            <a:r>
              <a:rPr lang="en-US" sz="1400" dirty="0" smtClean="0"/>
              <a:t>. 2)</a:t>
            </a:r>
            <a:endParaRPr lang="en-US" sz="1300" dirty="0" smtClean="0"/>
          </a:p>
        </p:txBody>
      </p:sp>
    </p:spTree>
    <p:extLst>
      <p:ext uri="{BB962C8B-B14F-4D97-AF65-F5344CB8AC3E}">
        <p14:creationId xmlns:p14="http://schemas.microsoft.com/office/powerpoint/2010/main" val="3565378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6</a:t>
            </a:fld>
            <a:endParaRPr lang="en-US" dirty="0"/>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Maintenance Tasks</a:t>
            </a:r>
          </a:p>
        </p:txBody>
      </p:sp>
      <p:sp>
        <p:nvSpPr>
          <p:cNvPr id="7" name="Rectangle 6"/>
          <p:cNvSpPr/>
          <p:nvPr/>
        </p:nvSpPr>
        <p:spPr>
          <a:xfrm>
            <a:off x="468185" y="5293731"/>
            <a:ext cx="8301742" cy="738664"/>
          </a:xfrm>
          <a:prstGeom prst="rect">
            <a:avLst/>
          </a:prstGeom>
        </p:spPr>
        <p:txBody>
          <a:bodyPr wrap="square">
            <a:spAutoFit/>
          </a:bodyPr>
          <a:lstStyle/>
          <a:p>
            <a:r>
              <a:rPr lang="en-IN" sz="1400" b="1" dirty="0"/>
              <a:t>Figure 12-3 </a:t>
            </a:r>
            <a:r>
              <a:rPr lang="en-IN" sz="1400" dirty="0"/>
              <a:t>The total cost of operating an information system includes operational and maintenance costs</a:t>
            </a:r>
            <a:r>
              <a:rPr lang="en-IN" sz="1400" dirty="0" smtClean="0"/>
              <a:t>. Operational </a:t>
            </a:r>
            <a:r>
              <a:rPr lang="en-IN" sz="1400" dirty="0"/>
              <a:t>costs (green) are relatively constant, while maintenance costs (purple) vary over time.</a:t>
            </a:r>
            <a:endParaRPr lang="en-US" sz="1400" dirty="0"/>
          </a:p>
        </p:txBody>
      </p:sp>
      <p:pic>
        <p:nvPicPr>
          <p:cNvPr id="3" name="Picture 2" descr="This figure consists of two lines which are perpendicular to each other. The vertical line is labeled total ($) and the horizontal line is labeled time. The horizontal line consists of another label which reads systems operation. Two arrows extend to the left and right sides of the label parallel to the horizontal line. At a point about one-fourth of the length of the vertical line, there is another line parallel to the horizontal line. The area between the two horizontal lines is labeled operational costs. There is a line that begins at the top of the vertical line and curves downwards, closer two the second horizontal line. The area between the second horizontal line and the curve is labeled maintenance costs." title="Figure 12-3 The total cost of operating an information system includes operational and maintenance costs. Operational costs (green) are relatively constant, while maintenance costs (purple) vary over tim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404476"/>
            <a:ext cx="8312727" cy="3777124"/>
          </a:xfrm>
          <a:prstGeom prst="rect">
            <a:avLst/>
          </a:prstGeom>
        </p:spPr>
      </p:pic>
    </p:spTree>
    <p:extLst>
      <p:ext uri="{BB962C8B-B14F-4D97-AF65-F5344CB8AC3E}">
        <p14:creationId xmlns:p14="http://schemas.microsoft.com/office/powerpoint/2010/main" val="35013984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36545198-DF98-4860-AAF4-4269071BD701}" type="slidenum">
              <a:rPr lang="en-US"/>
              <a:pPr>
                <a:defRPr/>
              </a:pPr>
              <a:t>7</a:t>
            </a:fld>
            <a:endParaRPr lang="en-US" dirty="0"/>
          </a:p>
        </p:txBody>
      </p:sp>
      <p:sp>
        <p:nvSpPr>
          <p:cNvPr id="2" name="Title 1"/>
          <p:cNvSpPr>
            <a:spLocks noGrp="1"/>
          </p:cNvSpPr>
          <p:nvPr>
            <p:ph type="title"/>
          </p:nvPr>
        </p:nvSpPr>
        <p:spPr/>
        <p:txBody>
          <a:bodyPr rtlCol="0">
            <a:normAutofit/>
          </a:bodyPr>
          <a:lstStyle/>
          <a:p>
            <a:pPr>
              <a:defRPr/>
            </a:pPr>
            <a:r>
              <a:rPr lang="en-US" dirty="0"/>
              <a:t>Maintenance Tasks </a:t>
            </a:r>
            <a:r>
              <a:rPr lang="en-US" sz="1400" dirty="0"/>
              <a:t>(Cont</a:t>
            </a:r>
            <a:r>
              <a:rPr lang="en-US" sz="1400" dirty="0" smtClean="0"/>
              <a:t>. 1)</a:t>
            </a:r>
            <a:endParaRPr lang="en-US" sz="1300" dirty="0" smtClean="0"/>
          </a:p>
        </p:txBody>
      </p:sp>
      <p:sp>
        <p:nvSpPr>
          <p:cNvPr id="8" name="Rectangle 7"/>
          <p:cNvSpPr/>
          <p:nvPr/>
        </p:nvSpPr>
        <p:spPr>
          <a:xfrm>
            <a:off x="2514600" y="5725180"/>
            <a:ext cx="5482864" cy="523220"/>
          </a:xfrm>
          <a:prstGeom prst="rect">
            <a:avLst/>
          </a:prstGeom>
        </p:spPr>
        <p:txBody>
          <a:bodyPr wrap="square">
            <a:spAutoFit/>
          </a:bodyPr>
          <a:lstStyle/>
          <a:p>
            <a:r>
              <a:rPr lang="en-IN" sz="1400" b="1" dirty="0"/>
              <a:t>Figure 12-5 </a:t>
            </a:r>
            <a:r>
              <a:rPr lang="en-IN" sz="1400" dirty="0"/>
              <a:t>Information systems maintenance depends on the type of maintenance and </a:t>
            </a:r>
            <a:r>
              <a:rPr lang="en-IN" sz="1400" dirty="0" smtClean="0"/>
              <a:t>the age </a:t>
            </a:r>
            <a:r>
              <a:rPr lang="en-IN" sz="1400" dirty="0"/>
              <a:t>of the system.</a:t>
            </a:r>
            <a:endParaRPr lang="en-US" sz="1400" dirty="0"/>
          </a:p>
        </p:txBody>
      </p:sp>
      <p:pic>
        <p:nvPicPr>
          <p:cNvPr id="3" name="Picture 2" descr="In the figure, there is a small rectangular box placed within a large rectangular box. The content within the boxes are represented in 5 columns and 6 rows. Column 1 and row 1 are present in the large box and the rest of the rows and the columns are seen within the small box. In row 1, starting from the left, column 1 is empty, column 2 reads immediately after implementation, column 3 reads early operational life, column 4 reads middle operational life, and column 5 reads later operational life. In column 1, starting from the top, row 1 is empty, row 2 reads corrective maintenance, row 3 reads adaptive maintenance (minor enhancements), row 4 reads adaptive maintenance (major enhancements), row 5 reads perfective maintenance, and row 6 reads preventive maintenance.  In row 2, column 2 reads high, column 3 reads low, column 4 reads low, and column 5 reads high. In row 3, column 2 reads none, column 3 reads medium, column 4 reads medium, and column 5 reads medium. In row 4, column 2 reads none, column 3 reads none, column 4 reads medium to high, and column 5 reads medium to high. In row 5, column 2 reads low, column 3 reads low to medium, column 4 reads medium, and column 5 reads low. In row 6, column 2 reads low, column 3 reads medium, column 4 reads medium, and column 5 reads low. &#10;There are two small rectangular boxes outside thee large box on the right side. The box next to row 3 reads maintenance expenses. The box next to row 4 reads operational costs.&#10;" title="Figure 12-5 Information systems maintenance depends on the type of maintenance and the age of the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0247" y="1461879"/>
            <a:ext cx="7557025" cy="4246770"/>
          </a:xfrm>
          <a:prstGeom prst="rect">
            <a:avLst/>
          </a:prstGeom>
        </p:spPr>
      </p:pic>
    </p:spTree>
    <p:extLst>
      <p:ext uri="{BB962C8B-B14F-4D97-AF65-F5344CB8AC3E}">
        <p14:creationId xmlns:p14="http://schemas.microsoft.com/office/powerpoint/2010/main" val="27243479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smtClean="0"/>
              <a:t>Corrective Maintenance</a:t>
            </a:r>
          </a:p>
          <a:p>
            <a:pPr lvl="1"/>
            <a:r>
              <a:rPr lang="en-US" dirty="0" smtClean="0"/>
              <a:t>Diagnoses and corrects errors in an operational system</a:t>
            </a:r>
          </a:p>
          <a:p>
            <a:pPr lvl="1"/>
            <a:r>
              <a:rPr lang="en-US" dirty="0" smtClean="0"/>
              <a:t>Standard procedures are set for minor errors</a:t>
            </a:r>
          </a:p>
          <a:p>
            <a:pPr lvl="1"/>
            <a:r>
              <a:rPr lang="en-US" dirty="0" smtClean="0"/>
              <a:t>Worst-case situation is a system failure</a:t>
            </a:r>
          </a:p>
          <a:p>
            <a:pPr lvl="2"/>
            <a:r>
              <a:rPr lang="en-US" dirty="0" smtClean="0"/>
              <a:t>Requires a </a:t>
            </a:r>
            <a:r>
              <a:rPr lang="en-US" b="1" dirty="0" smtClean="0"/>
              <a:t>patch </a:t>
            </a:r>
            <a:endParaRPr lang="en-US" dirty="0" smtClean="0"/>
          </a:p>
          <a:p>
            <a:pPr lvl="2"/>
            <a:r>
              <a:rPr lang="en-US" dirty="0" smtClean="0"/>
              <a:t>When the system is operational again, the maintenance team determines the cause, analyzes the problem, and designs a permanent solution</a:t>
            </a:r>
          </a:p>
          <a:p>
            <a:endParaRPr lang="en-IN" dirty="0"/>
          </a:p>
        </p:txBody>
      </p:sp>
      <p:sp>
        <p:nvSpPr>
          <p:cNvPr id="6" name="Slide Number Placeholder 5"/>
          <p:cNvSpPr>
            <a:spLocks noGrp="1"/>
          </p:cNvSpPr>
          <p:nvPr>
            <p:ph type="sldNum" sz="quarter" idx="12"/>
          </p:nvPr>
        </p:nvSpPr>
        <p:spPr/>
        <p:txBody>
          <a:bodyPr/>
          <a:lstStyle/>
          <a:p>
            <a:fld id="{36545198-DF98-4860-AAF4-4269071BD701}" type="slidenum">
              <a:rPr lang="en-US" smtClean="0"/>
              <a:pPr/>
              <a:t>8</a:t>
            </a:fld>
            <a:endParaRPr lang="en-US" dirty="0"/>
          </a:p>
        </p:txBody>
      </p:sp>
      <p:sp>
        <p:nvSpPr>
          <p:cNvPr id="2" name="Title 1"/>
          <p:cNvSpPr>
            <a:spLocks noGrp="1"/>
          </p:cNvSpPr>
          <p:nvPr>
            <p:ph type="title"/>
          </p:nvPr>
        </p:nvSpPr>
        <p:spPr/>
        <p:txBody>
          <a:bodyPr/>
          <a:lstStyle/>
          <a:p>
            <a:r>
              <a:rPr lang="en-US" dirty="0" smtClean="0"/>
              <a:t>Maintenance Tasks </a:t>
            </a:r>
            <a:r>
              <a:rPr lang="en-US" sz="1400" dirty="0" smtClean="0"/>
              <a:t>(Cont. 2)</a:t>
            </a:r>
          </a:p>
        </p:txBody>
      </p:sp>
    </p:spTree>
    <p:extLst>
      <p:ext uri="{BB962C8B-B14F-4D97-AF65-F5344CB8AC3E}">
        <p14:creationId xmlns:p14="http://schemas.microsoft.com/office/powerpoint/2010/main" val="10222887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6545198-DF98-4860-AAF4-4269071BD701}" type="slidenum">
              <a:rPr lang="en-US" smtClean="0"/>
              <a:pPr/>
              <a:t>9</a:t>
            </a:fld>
            <a:endParaRPr lang="en-US" dirty="0"/>
          </a:p>
        </p:txBody>
      </p:sp>
      <p:sp>
        <p:nvSpPr>
          <p:cNvPr id="2" name="Title 1"/>
          <p:cNvSpPr>
            <a:spLocks noGrp="1"/>
          </p:cNvSpPr>
          <p:nvPr>
            <p:ph type="title"/>
          </p:nvPr>
        </p:nvSpPr>
        <p:spPr/>
        <p:txBody>
          <a:bodyPr/>
          <a:lstStyle/>
          <a:p>
            <a:r>
              <a:rPr lang="en-US" dirty="0" smtClean="0"/>
              <a:t>Maintenance Tasks </a:t>
            </a:r>
            <a:r>
              <a:rPr lang="en-US" sz="1400" dirty="0" smtClean="0"/>
              <a:t>(Cont. 3)</a:t>
            </a:r>
          </a:p>
        </p:txBody>
      </p:sp>
      <p:pic>
        <p:nvPicPr>
          <p:cNvPr id="7" name="Picture 6" descr="The table consists of three columns and four rows. Column 1 is titled priority, column 2 is titled impact, and column 3 is titled time frame.&#10;In row 2, column 1 reads level 1, column 2 reads significant impact on IT operations, security, or business activity that requires immediate attention, and column 3 reads implement patch as soon as possible.&#10;In row 3, column 1 reads level 2 and the following content is present in column 2:&#10;Some impact on IT operations, security, or business activity. Requires prompt attention, but operations can continue.&#10;The content in column 3 reads implement patch as soon as possible.&#10;In row 4, column 1 reads level 3, column 2 reads little or no impact on current IT operations, security, or business activity, and column 3 reads implement in the next release.&#10;" title="Figure 12-6 This three-level ranking framework for IT support considers potential impact and response urgenc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43" y="1981200"/>
            <a:ext cx="8331283" cy="2740999"/>
          </a:xfrm>
          <a:prstGeom prst="rect">
            <a:avLst/>
          </a:prstGeom>
        </p:spPr>
      </p:pic>
      <p:sp>
        <p:nvSpPr>
          <p:cNvPr id="4" name="Rectangle 3"/>
          <p:cNvSpPr/>
          <p:nvPr/>
        </p:nvSpPr>
        <p:spPr>
          <a:xfrm>
            <a:off x="538842" y="4743970"/>
            <a:ext cx="8331283" cy="523220"/>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Figure 12-6 </a:t>
            </a:r>
            <a:r>
              <a:rPr lang="en-US" sz="1400" dirty="0">
                <a:latin typeface="Arial" panose="020B0604020202020204" pitchFamily="34" charset="0"/>
                <a:cs typeface="Arial" panose="020B0604020202020204" pitchFamily="34" charset="0"/>
              </a:rPr>
              <a:t>This three-level ranking framework for IT support considers potential impact and </a:t>
            </a:r>
            <a:r>
              <a:rPr lang="en-US" sz="1400" dirty="0" smtClean="0">
                <a:latin typeface="Arial" panose="020B0604020202020204" pitchFamily="34" charset="0"/>
                <a:cs typeface="Arial" panose="020B0604020202020204" pitchFamily="34" charset="0"/>
              </a:rPr>
              <a:t>response urgency</a:t>
            </a:r>
            <a:r>
              <a:rPr lang="en-US"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650440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4273</TotalTime>
  <Words>1367</Words>
  <Application>Microsoft Office PowerPoint</Application>
  <PresentationFormat>On-screen Show (4:3)</PresentationFormat>
  <Paragraphs>199</Paragraphs>
  <Slides>28</Slides>
  <Notes>27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Concourse</vt:lpstr>
      <vt:lpstr>Systems Analysis and Design 11th Edition</vt:lpstr>
      <vt:lpstr>Introduction</vt:lpstr>
      <vt:lpstr>User Support</vt:lpstr>
      <vt:lpstr>User Support (Cont. 1)</vt:lpstr>
      <vt:lpstr>User Support (Cont. 2)</vt:lpstr>
      <vt:lpstr>Maintenance Tasks</vt:lpstr>
      <vt:lpstr>Maintenance Tasks (Cont. 1)</vt:lpstr>
      <vt:lpstr>Maintenance Tasks (Cont. 2)</vt:lpstr>
      <vt:lpstr>Maintenance Tasks (Cont. 3)</vt:lpstr>
      <vt:lpstr>Maintenance Tasks (Cont. 4)</vt:lpstr>
      <vt:lpstr>Maintenance Tasks (Cont. 5)</vt:lpstr>
      <vt:lpstr>Maintenance Tasks (Cont. 6)</vt:lpstr>
      <vt:lpstr>System Performance Management</vt:lpstr>
      <vt:lpstr>System Performance Management (Cont. 1)</vt:lpstr>
      <vt:lpstr>System Performance Management (Cont. 2)</vt:lpstr>
      <vt:lpstr>System Performance Management (Cont. 3)</vt:lpstr>
      <vt:lpstr>System Performance Management (Cont. 4)</vt:lpstr>
      <vt:lpstr>System Performance Management (Cont. 5)</vt:lpstr>
      <vt:lpstr>System Security Overview</vt:lpstr>
      <vt:lpstr>System Security Overview (Cont. 1)</vt:lpstr>
      <vt:lpstr>System Security Overview (Cont. 2)</vt:lpstr>
      <vt:lpstr>System Security Overview (Cont. 3)</vt:lpstr>
      <vt:lpstr>System Security Overview (Cont. 4)</vt:lpstr>
      <vt:lpstr>System Security Overview (Cont. 5)</vt:lpstr>
      <vt:lpstr>System Security Overview (Cont. 6)</vt:lpstr>
      <vt:lpstr>Backup and Recovery</vt:lpstr>
      <vt:lpstr>Backup and Recovery (Cont. 1)</vt:lpstr>
      <vt:lpstr>Backup and Recovery (Cont.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renger</dc:creator>
  <cp:lastModifiedBy>Abdullah Alahmadi</cp:lastModifiedBy>
  <cp:revision>421</cp:revision>
  <dcterms:created xsi:type="dcterms:W3CDTF">2009-02-03T18:32:10Z</dcterms:created>
  <dcterms:modified xsi:type="dcterms:W3CDTF">2019-03-18T17:15:24Z</dcterms:modified>
</cp:coreProperties>
</file>