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2B42BCD-DA29-4DD6-9B03-1CD807100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A9C97-45F8-45C5-BC0B-4D8ABC8E5D9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42BCD-DA29-4DD6-9B03-1CD807100A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B11E-1C0C-4D9D-9F26-42792B9F8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2E0E5-E1E0-4170-A76B-BABFA4292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EFD36-C97C-4664-922F-ADB77E960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517E-07B9-427E-99FD-F83E5785B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83D7-95E8-4F5D-A77B-9FD4EA90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9B348-13C2-422A-B537-F00886A3E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B0BA-14EF-4A3C-8BA1-F739667CA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B594-7243-44E2-A6AE-FA487CAF4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628D8-420F-478E-91D6-400E9360C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08BAE-6DC5-44F2-A551-649B70DDF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7B27F-38F6-40B9-9C9E-F4B65CEB3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1B6B2-0275-49E1-B605-82E90CE64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/>
              <a:t>Chapter 12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1FEB99F-DA57-4B3E-8F0D-6374C62E9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Chapter 12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048000" cy="476250"/>
          </a:xfrm>
          <a:noFill/>
        </p:spPr>
        <p:txBody>
          <a:bodyPr/>
          <a:lstStyle/>
          <a:p>
            <a:r>
              <a:rPr lang="en-US" dirty="0" smtClean="0"/>
              <a:t>Based on Design &amp; Analysis of Experiments 7E 2009 Montgomery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02FB8B-B774-4C10-BF6B-93836215573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Design and Analysis of Engineering Experiments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Ali Ahmad, PhD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87026F-CE67-4C82-AEED-5227F0EEDA5D}" type="slidenum">
              <a:rPr lang="en-US"/>
              <a:pPr/>
              <a:t>10</a:t>
            </a:fld>
            <a:endParaRPr lang="en-US"/>
          </a:p>
        </p:txBody>
      </p:sp>
      <p:pic>
        <p:nvPicPr>
          <p:cNvPr id="1024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457200"/>
            <a:ext cx="8229600" cy="2641600"/>
          </a:xfrm>
          <a:noFill/>
        </p:spPr>
      </p:pic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1143000" y="3733800"/>
            <a:ext cx="7239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 better approach is to model the mean and variance directly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343607-DB64-4D79-8A44-9A857A0E24F7}" type="slidenum">
              <a:rPr lang="en-US"/>
              <a:pPr/>
              <a:t>11</a:t>
            </a:fld>
            <a:endParaRPr lang="en-US"/>
          </a:p>
        </p:txBody>
      </p:sp>
      <p:pic>
        <p:nvPicPr>
          <p:cNvPr id="1126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054100"/>
            <a:ext cx="8229600" cy="435292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DE0EF5-1999-4390-9C21-0E63384CC89C}" type="slidenum">
              <a:rPr lang="en-US"/>
              <a:pPr/>
              <a:t>12</a:t>
            </a:fld>
            <a:endParaRPr lang="en-US"/>
          </a:p>
        </p:txBody>
      </p:sp>
      <p:pic>
        <p:nvPicPr>
          <p:cNvPr id="1229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735013"/>
            <a:ext cx="8229600" cy="49911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ADC2B-494E-4FB6-B026-29FB29C475AC}" type="slidenum">
              <a:rPr lang="en-US"/>
              <a:pPr/>
              <a:t>13</a:t>
            </a:fld>
            <a:endParaRPr lang="en-US"/>
          </a:p>
        </p:txBody>
      </p:sp>
      <p:pic>
        <p:nvPicPr>
          <p:cNvPr id="1331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150938"/>
            <a:ext cx="8229600" cy="400685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F37C4D-49F5-41B2-A48E-035E97F4AEC1}" type="slidenum">
              <a:rPr lang="en-US"/>
              <a:pPr/>
              <a:t>14</a:t>
            </a:fld>
            <a:endParaRPr lang="en-US"/>
          </a:p>
        </p:txBody>
      </p:sp>
      <p:pic>
        <p:nvPicPr>
          <p:cNvPr id="1434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639763"/>
            <a:ext cx="8229600" cy="50292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A66645-FC05-49A4-91D3-BA8480532C6D}" type="slidenum">
              <a:rPr lang="en-US"/>
              <a:pPr/>
              <a:t>15</a:t>
            </a:fld>
            <a:endParaRPr lang="en-US"/>
          </a:p>
        </p:txBody>
      </p:sp>
      <p:pic>
        <p:nvPicPr>
          <p:cNvPr id="1536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427288"/>
            <a:ext cx="8229600" cy="160655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62EC64-09BD-4DB9-9861-66915B284829}" type="slidenum">
              <a:rPr lang="en-US"/>
              <a:pPr/>
              <a:t>16</a:t>
            </a:fld>
            <a:endParaRPr lang="en-US"/>
          </a:p>
        </p:txBody>
      </p:sp>
      <p:pic>
        <p:nvPicPr>
          <p:cNvPr id="1638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143000"/>
            <a:ext cx="8229600" cy="417512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10B2AA-6670-42F4-9EA8-C543EFD923BC}" type="slidenum">
              <a:rPr lang="en-US"/>
              <a:pPr/>
              <a:t>17</a:t>
            </a:fld>
            <a:endParaRPr lang="en-US"/>
          </a:p>
        </p:txBody>
      </p:sp>
      <p:pic>
        <p:nvPicPr>
          <p:cNvPr id="1741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1200" y="304800"/>
            <a:ext cx="7721600" cy="5851525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1843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843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D93138-2805-4228-AA02-C831BC807CB1}" type="slidenum">
              <a:rPr lang="en-US"/>
              <a:pPr/>
              <a:t>18</a:t>
            </a:fld>
            <a:endParaRPr lang="en-US"/>
          </a:p>
        </p:txBody>
      </p:sp>
      <p:pic>
        <p:nvPicPr>
          <p:cNvPr id="184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81000"/>
            <a:ext cx="7620000" cy="1509713"/>
          </a:xfrm>
          <a:noFill/>
        </p:spPr>
      </p:pic>
      <p:pic>
        <p:nvPicPr>
          <p:cNvPr id="1843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20689" t="16455" r="8078" b="29242"/>
          <a:stretch>
            <a:fillRect/>
          </a:stretch>
        </p:blipFill>
        <p:spPr>
          <a:xfrm>
            <a:off x="304800" y="1676400"/>
            <a:ext cx="7772400" cy="413861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BC07C2-85F1-4B11-B9E2-84E58552DD10}" type="slidenum">
              <a:rPr lang="en-US"/>
              <a:pPr/>
              <a:t>19</a:t>
            </a:fld>
            <a:endParaRPr lang="en-US"/>
          </a:p>
        </p:txBody>
      </p:sp>
      <p:pic>
        <p:nvPicPr>
          <p:cNvPr id="1946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735013"/>
            <a:ext cx="8229600" cy="48387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B654F7-B067-4C03-85F2-5304EB9B2034}" type="slidenum">
              <a:rPr lang="en-US"/>
              <a:pPr/>
              <a:t>2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Robust Design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Goal is to make products and processes robust or less sensitive to variability transmitted by factors that cannot be easily controlled</a:t>
            </a:r>
          </a:p>
          <a:p>
            <a:pPr eaLnBrk="1" hangingPunct="1"/>
            <a:r>
              <a:rPr lang="en-US" sz="2800" smtClean="0"/>
              <a:t>Methods for RPD or robust parameter design was developed by Taguchi starting in the 1950s and introduced to western industry in the 1980s</a:t>
            </a:r>
          </a:p>
          <a:p>
            <a:pPr eaLnBrk="1" hangingPunct="1"/>
            <a:r>
              <a:rPr lang="en-US" sz="2800" smtClean="0"/>
              <a:t>Taguchi methods generated much controversy</a:t>
            </a:r>
          </a:p>
          <a:p>
            <a:pPr eaLnBrk="1" hangingPunct="1"/>
            <a:r>
              <a:rPr lang="en-US" sz="2800" smtClean="0"/>
              <a:t>Subsequent research produced an improved approach based on RSM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2048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04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E0D315-EFDA-4C40-9E6C-E6830DB25A02}" type="slidenum">
              <a:rPr lang="en-US"/>
              <a:pPr/>
              <a:t>20</a:t>
            </a:fld>
            <a:endParaRPr lang="en-US"/>
          </a:p>
        </p:txBody>
      </p:sp>
      <p:pic>
        <p:nvPicPr>
          <p:cNvPr id="2048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379413"/>
            <a:ext cx="6934200" cy="1758950"/>
          </a:xfrm>
          <a:noFill/>
        </p:spPr>
      </p:pic>
      <p:pic>
        <p:nvPicPr>
          <p:cNvPr id="2048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" y="2133600"/>
            <a:ext cx="6705600" cy="4022725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AE2944-6CD9-4640-803F-0450D83AE20F}" type="slidenum">
              <a:rPr lang="en-US"/>
              <a:pPr/>
              <a:t>21</a:t>
            </a:fld>
            <a:endParaRPr lang="en-US"/>
          </a:p>
        </p:txBody>
      </p:sp>
      <p:pic>
        <p:nvPicPr>
          <p:cNvPr id="2150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561975"/>
            <a:ext cx="8229600" cy="5184775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88A931-BE64-4EAC-9F4C-020F96A49AB6}" type="slidenum">
              <a:rPr lang="en-US"/>
              <a:pPr/>
              <a:t>22</a:t>
            </a:fld>
            <a:endParaRPr lang="en-US"/>
          </a:p>
        </p:txBody>
      </p:sp>
      <p:pic>
        <p:nvPicPr>
          <p:cNvPr id="2253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835025"/>
            <a:ext cx="8229600" cy="4789488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9E4C2E-C121-4695-8191-A4812F6A22BB}" type="slidenum">
              <a:rPr lang="en-US"/>
              <a:pPr/>
              <a:t>23</a:t>
            </a:fld>
            <a:endParaRPr lang="en-US"/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t="8394"/>
          <a:stretch>
            <a:fillRect/>
          </a:stretch>
        </p:blipFill>
        <p:spPr>
          <a:xfrm>
            <a:off x="457200" y="838200"/>
            <a:ext cx="8229600" cy="526732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B744B5-84C1-433D-B86A-3B125318B125}" type="slidenum">
              <a:rPr lang="en-US"/>
              <a:pPr/>
              <a:t>24</a:t>
            </a:fld>
            <a:endParaRPr lang="en-US"/>
          </a:p>
        </p:txBody>
      </p:sp>
      <p:pic>
        <p:nvPicPr>
          <p:cNvPr id="2458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62100" y="304800"/>
            <a:ext cx="6019800" cy="5851525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45EA82-0E6B-4A9C-9F5C-B0230A96A450}" type="slidenum">
              <a:rPr lang="en-US"/>
              <a:pPr/>
              <a:t>25</a:t>
            </a:fld>
            <a:endParaRPr lang="en-US"/>
          </a:p>
        </p:txBody>
      </p:sp>
      <p:pic>
        <p:nvPicPr>
          <p:cNvPr id="2560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47650"/>
            <a:ext cx="8229600" cy="5811838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C2498-EEBF-4042-AE3D-5C6375112364}" type="slidenum">
              <a:rPr lang="en-US"/>
              <a:pPr/>
              <a:t>26</a:t>
            </a:fld>
            <a:endParaRPr lang="en-US"/>
          </a:p>
        </p:txBody>
      </p:sp>
      <p:pic>
        <p:nvPicPr>
          <p:cNvPr id="2662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976313"/>
            <a:ext cx="8229600" cy="4506912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A71999-43C8-4EC6-8B9F-B55EB6EA8908}" type="slidenum">
              <a:rPr lang="en-US"/>
              <a:pPr/>
              <a:t>27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Choice of Designs – First-Order Models</a:t>
            </a:r>
          </a:p>
        </p:txBody>
      </p:sp>
      <p:pic>
        <p:nvPicPr>
          <p:cNvPr id="2765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02088" y="1371600"/>
            <a:ext cx="3846512" cy="4525963"/>
          </a:xfrm>
          <a:noFill/>
        </p:spPr>
      </p:pic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457200" y="2133600"/>
            <a:ext cx="2895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is a design from Design-Expert</a:t>
            </a:r>
          </a:p>
          <a:p>
            <a:pPr>
              <a:spcBef>
                <a:spcPct val="50000"/>
              </a:spcBef>
            </a:pPr>
            <a:r>
              <a:rPr lang="en-US"/>
              <a:t>It is a “small” resolution V design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A433D9-0A15-48BE-8BFB-4804333F4402}" type="slidenum">
              <a:rPr lang="en-US"/>
              <a:pPr/>
              <a:t>28</a:t>
            </a:fld>
            <a:endParaRPr lang="en-US"/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Optimal Designs are Potentially Good Choices in Many Situations</a:t>
            </a:r>
          </a:p>
        </p:txBody>
      </p:sp>
      <p:pic>
        <p:nvPicPr>
          <p:cNvPr id="2867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2825" y="1600200"/>
            <a:ext cx="4578350" cy="4525963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315617-FCD5-44FF-95FD-5E8A67C8B307}" type="slidenum">
              <a:rPr lang="en-US"/>
              <a:pPr/>
              <a:t>29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Designs for the Second-Order Case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Modified CCDs</a:t>
            </a:r>
          </a:p>
          <a:p>
            <a:pPr lvl="1" eaLnBrk="1" hangingPunct="1"/>
            <a:r>
              <a:rPr lang="en-US" smtClean="0"/>
              <a:t>Delete the axial runs along the noise variable axes</a:t>
            </a:r>
          </a:p>
          <a:p>
            <a:pPr lvl="1" eaLnBrk="1" hangingPunct="1"/>
            <a:r>
              <a:rPr lang="en-US" smtClean="0"/>
              <a:t>Use 3-5 center runs</a:t>
            </a:r>
          </a:p>
          <a:p>
            <a:pPr eaLnBrk="1" hangingPunct="1"/>
            <a:r>
              <a:rPr lang="en-US" smtClean="0"/>
              <a:t>Optimal Designs</a:t>
            </a:r>
          </a:p>
          <a:p>
            <a:pPr lvl="1" eaLnBrk="1" hangingPunct="1"/>
            <a:r>
              <a:rPr lang="en-US" smtClean="0"/>
              <a:t>JMP and Design-Expert can construct these designs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30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6F10A4-BC88-4831-98BB-FB613C5042C1}" type="slidenum">
              <a:rPr lang="en-US"/>
              <a:pPr/>
              <a:t>3</a:t>
            </a:fld>
            <a:endParaRPr lang="en-US"/>
          </a:p>
        </p:txBody>
      </p:sp>
      <p:pic>
        <p:nvPicPr>
          <p:cNvPr id="307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9513" y="457200"/>
            <a:ext cx="7697787" cy="585152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538E5-2E0A-40B5-B5B7-FCCA1892CF68}" type="slidenum">
              <a:rPr lang="en-US"/>
              <a:pPr/>
              <a:t>4</a:t>
            </a:fld>
            <a:endParaRPr lang="en-US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Noise variables transmit variability into the response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Noise variables cannot be controlled in the end application, but can be controlled for purposes of an experiment (assumption)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Objective is to determine the levels of the controllable variables that minimize the variability transmitted from the noise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This approach is not always applicable – if the noise factors dominate, other methods must be considered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changing the design or the process – for example, manufacturing ICs in a clean room to eliminate defects due to microscopic particles or contaminants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Sometimes technological factors can be employed to reduce noise – for example, substituting electronic components for mechanical ones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F8F8CE-03F1-4625-842B-F5EB8F497051}" type="slidenum">
              <a:rPr lang="en-US"/>
              <a:pPr/>
              <a:t>5</a:t>
            </a:fld>
            <a:endParaRPr lang="en-US"/>
          </a:p>
        </p:txBody>
      </p:sp>
      <p:pic>
        <p:nvPicPr>
          <p:cNvPr id="512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04925"/>
            <a:ext cx="8229600" cy="38512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D349F-3216-4560-A7B9-89B224388C81}" type="slidenum">
              <a:rPr lang="en-US"/>
              <a:pPr/>
              <a:t>6</a:t>
            </a:fld>
            <a:endParaRPr lang="en-US"/>
          </a:p>
        </p:txBody>
      </p:sp>
      <p:pic>
        <p:nvPicPr>
          <p:cNvPr id="614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27175"/>
            <a:ext cx="8229600" cy="340518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B519A1-B38B-4B94-A2AC-FE52610239BF}" type="slidenum">
              <a:rPr lang="en-US"/>
              <a:pPr/>
              <a:t>7</a:t>
            </a:fld>
            <a:endParaRPr lang="en-US"/>
          </a:p>
        </p:txBody>
      </p:sp>
      <p:pic>
        <p:nvPicPr>
          <p:cNvPr id="717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244600"/>
            <a:ext cx="8229600" cy="3970338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5FB671-21B0-4C5E-BD55-AFD61367E2DA}" type="slidenum">
              <a:rPr lang="en-US"/>
              <a:pPr/>
              <a:t>8</a:t>
            </a:fld>
            <a:endParaRPr lang="en-US"/>
          </a:p>
        </p:txBody>
      </p:sp>
      <p:pic>
        <p:nvPicPr>
          <p:cNvPr id="819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238250"/>
            <a:ext cx="8229600" cy="39846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20B9C1-BA3E-4962-8409-C0278A6FC781}" type="slidenum">
              <a:rPr lang="en-US"/>
              <a:pPr/>
              <a:t>9</a:t>
            </a:fld>
            <a:endParaRPr lang="en-US"/>
          </a:p>
        </p:txBody>
      </p:sp>
      <p:pic>
        <p:nvPicPr>
          <p:cNvPr id="922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085975"/>
            <a:ext cx="8229600" cy="2287588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600</Words>
  <Application>Microsoft Office PowerPoint</Application>
  <PresentationFormat>On-screen Show (4:3)</PresentationFormat>
  <Paragraphs>149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Design and Analysis of Engineering Experiments</vt:lpstr>
      <vt:lpstr>Robust Design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Choice of Designs – First-Order Models</vt:lpstr>
      <vt:lpstr>Optimal Designs are Potentially Good Choices in Many Situations</vt:lpstr>
      <vt:lpstr>Designs for the Second-Order Case</vt:lpstr>
    </vt:vector>
  </TitlesOfParts>
  <Company>Fulton School of Engineering - ASU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Douglas Montgomery</dc:creator>
  <cp:lastModifiedBy>ksu</cp:lastModifiedBy>
  <cp:revision>7</cp:revision>
  <dcterms:created xsi:type="dcterms:W3CDTF">2008-07-10T23:50:18Z</dcterms:created>
  <dcterms:modified xsi:type="dcterms:W3CDTF">2012-09-01T19:22:28Z</dcterms:modified>
</cp:coreProperties>
</file>