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21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10.12 A web document review and update process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3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10.13 An example of a content update review process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4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9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marketingcloud/customers/success-stories/nationalexpress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573016"/>
            <a:ext cx="40097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Evaluation and improvement of digital channel performance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3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marketing: implementation and practice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6" y="297540"/>
            <a:ext cx="9104828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7BA4"/>
                </a:solidFill>
              </a:rPr>
              <a:t>Figure 10.8 A framework for different measures </a:t>
            </a:r>
            <a:r>
              <a:rPr lang="en-US" sz="2800" dirty="0" smtClean="0">
                <a:solidFill>
                  <a:srgbClr val="007BA4"/>
                </a:solidFill>
              </a:rPr>
              <a:t>used</a:t>
            </a:r>
            <a:br>
              <a:rPr lang="en-US" sz="2800" dirty="0" smtClean="0">
                <a:solidFill>
                  <a:srgbClr val="007BA4"/>
                </a:solidFill>
              </a:rPr>
            </a:br>
            <a:r>
              <a:rPr lang="en-US" sz="2800" dirty="0" smtClean="0">
                <a:solidFill>
                  <a:srgbClr val="007BA4"/>
                </a:solidFill>
              </a:rPr>
              <a:t>to </a:t>
            </a:r>
            <a:r>
              <a:rPr lang="en-US" sz="2800" dirty="0">
                <a:solidFill>
                  <a:srgbClr val="007BA4"/>
                </a:solidFill>
              </a:rPr>
              <a:t>evaluate and manage </a:t>
            </a:r>
            <a:r>
              <a:rPr lang="en-US" sz="2800" dirty="0" smtClean="0">
                <a:solidFill>
                  <a:srgbClr val="007BA4"/>
                </a:solidFill>
              </a:rPr>
              <a:t>social media </a:t>
            </a:r>
            <a:r>
              <a:rPr lang="en-US" sz="2800" dirty="0">
                <a:solidFill>
                  <a:srgbClr val="007BA4"/>
                </a:solidFill>
              </a:rPr>
              <a:t>marketing</a:t>
            </a:r>
            <a:endParaRPr lang="en-GB" sz="28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5" y="1844824"/>
            <a:ext cx="813789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2198" y="5472628"/>
            <a:ext cx="37016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</a:rPr>
              <a:t>Source: </a:t>
            </a:r>
            <a:r>
              <a:rPr lang="en-US" sz="1000" dirty="0">
                <a:latin typeface="+mj-lt"/>
              </a:rPr>
              <a:t>Altimeter (2010) with permission (Creative Commons)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1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78" y="274638"/>
            <a:ext cx="8067445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BA4"/>
                </a:solidFill>
              </a:rPr>
              <a:t>Figure 10.10 Results of multivariate testing for National Express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24" y="1364832"/>
            <a:ext cx="5652344" cy="455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39446" y="6105328"/>
            <a:ext cx="6697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latin typeface="+mj-lt"/>
              </a:rPr>
              <a:t>Source</a:t>
            </a:r>
            <a:r>
              <a:rPr lang="en-US" sz="800" dirty="0">
                <a:latin typeface="+mj-lt"/>
              </a:rPr>
              <a:t>: Oracle Marketing Cloud Customer Success </a:t>
            </a:r>
            <a:r>
              <a:rPr lang="en-US" sz="800" dirty="0" smtClean="0">
                <a:latin typeface="+mj-lt"/>
              </a:rPr>
              <a:t>Story, </a:t>
            </a:r>
            <a:r>
              <a:rPr lang="en-US" sz="800" dirty="0" smtClean="0">
                <a:latin typeface="+mj-lt"/>
                <a:hlinkClick r:id="rId3"/>
              </a:rPr>
              <a:t>https</a:t>
            </a:r>
            <a:r>
              <a:rPr lang="en-US" sz="800" dirty="0">
                <a:latin typeface="+mj-lt"/>
                <a:hlinkClick r:id="rId3"/>
              </a:rPr>
              <a:t>://</a:t>
            </a:r>
            <a:r>
              <a:rPr lang="en-US" sz="800" dirty="0" smtClean="0">
                <a:latin typeface="+mj-lt"/>
                <a:hlinkClick r:id="rId3"/>
              </a:rPr>
              <a:t>www.oracle.com/marketingcloud/customers/success-stories/nationalexpress</a:t>
            </a:r>
            <a:r>
              <a:rPr lang="en-US" sz="800" dirty="0" smtClean="0">
                <a:latin typeface="+mj-lt"/>
              </a:rPr>
              <a:t>. </a:t>
            </a:r>
            <a:r>
              <a:rPr lang="en-IN" sz="800" dirty="0" smtClean="0">
                <a:latin typeface="+mj-lt"/>
              </a:rPr>
              <a:t>html </a:t>
            </a:r>
            <a:r>
              <a:rPr lang="en-IN" sz="800" dirty="0">
                <a:latin typeface="+mj-lt"/>
              </a:rPr>
              <a:t>(accessed May 2018)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1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6" y="262606"/>
            <a:ext cx="9104828" cy="1143000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rgbClr val="007BA4"/>
                </a:solidFill>
              </a:rPr>
              <a:t>Figure 10.11 Different types of data within a performance management system for </a:t>
            </a:r>
            <a:r>
              <a:rPr lang="en-US" sz="2600" dirty="0" smtClean="0">
                <a:solidFill>
                  <a:srgbClr val="007BA4"/>
                </a:solidFill>
              </a:rPr>
              <a:t>Internet marketing</a:t>
            </a:r>
            <a:endParaRPr lang="en-GB" sz="26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5" y="1700808"/>
            <a:ext cx="684744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9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58916"/>
            <a:ext cx="6801323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Content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84" y="1109996"/>
            <a:ext cx="8229600" cy="3484984"/>
          </a:xfrm>
        </p:spPr>
        <p:txBody>
          <a:bodyPr/>
          <a:lstStyle/>
          <a:p>
            <a:r>
              <a:rPr lang="en-GB" dirty="0"/>
              <a:t>A process of continuous improvement in online marketing, which involves: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Write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Review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Correct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Publish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Test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Publish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19" y="1700808"/>
            <a:ext cx="459125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6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Responsibilities for customer experience and site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12" y="1484784"/>
            <a:ext cx="3682752" cy="460647"/>
          </a:xfrm>
        </p:spPr>
        <p:txBody>
          <a:bodyPr>
            <a:normAutofit/>
          </a:bodyPr>
          <a:lstStyle/>
          <a:p>
            <a:r>
              <a:rPr lang="en-GB" sz="2000" b="1"/>
              <a:t>Questions to ask are: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4" y="2752010"/>
            <a:ext cx="7051079" cy="34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5964" y="1873423"/>
            <a:ext cx="3682752" cy="81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Who owns the process?</a:t>
            </a:r>
          </a:p>
          <a:p>
            <a:r>
              <a:rPr lang="en-GB" sz="2000"/>
              <a:t>Who owns the content?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412" y="1873423"/>
            <a:ext cx="3682752" cy="759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Who owns the format?</a:t>
            </a:r>
          </a:p>
          <a:p>
            <a:r>
              <a:rPr lang="en-GB" sz="2000"/>
              <a:t>Who owns the technology?</a:t>
            </a:r>
          </a:p>
        </p:txBody>
      </p:sp>
    </p:spTree>
    <p:extLst>
      <p:ext uri="{BB962C8B-B14F-4D97-AF65-F5344CB8AC3E}">
        <p14:creationId xmlns:p14="http://schemas.microsoft.com/office/powerpoint/2010/main" val="23993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52" y="379428"/>
            <a:ext cx="7675896" cy="94462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Case study 9: Learning from Amazon’s culture of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84" y="1513445"/>
            <a:ext cx="8099564" cy="3139691"/>
          </a:xfrm>
        </p:spPr>
        <p:txBody>
          <a:bodyPr>
            <a:normAutofit/>
          </a:bodyPr>
          <a:lstStyle/>
          <a:p>
            <a:r>
              <a:rPr lang="en-GB" sz="2000" dirty="0"/>
              <a:t>Questions:</a:t>
            </a:r>
            <a:br>
              <a:rPr lang="en-GB" sz="2000" dirty="0"/>
            </a:br>
            <a:endParaRPr lang="en-GB" sz="2000" dirty="0"/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/>
              <a:t>Evaluate how well Amazon communicates its core proposition and promotional offers</a:t>
            </a:r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/>
              <a:t>Characterise Amazon’s approach to marketing communications</a:t>
            </a:r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/>
              <a:t>Explain what distinguishes Amazon in its use of technology for competitive advantage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sz="2000" dirty="0"/>
              <a:t>How does the Amazon ‘culture of metrics’ differ from that in other organisations? </a:t>
            </a:r>
          </a:p>
        </p:txBody>
      </p:sp>
    </p:spTree>
    <p:extLst>
      <p:ext uri="{BB962C8B-B14F-4D97-AF65-F5344CB8AC3E}">
        <p14:creationId xmlns:p14="http://schemas.microsoft.com/office/powerpoint/2010/main" val="1553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Chapter 10 Evaluation and improvement of digital channel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5174" y="1440880"/>
            <a:ext cx="4752528" cy="3356272"/>
          </a:xfrm>
        </p:spPr>
        <p:txBody>
          <a:bodyPr>
            <a:normAutofit/>
          </a:bodyPr>
          <a:lstStyle/>
          <a:p>
            <a:r>
              <a:rPr lang="en-GB" b="1" dirty="0"/>
              <a:t>Main topics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Performance management for digital channel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Content management process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Responsibilities for customer experience and site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16944"/>
            <a:ext cx="1885877" cy="256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9552" y="551723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Case study 9. Learning for Amazon’s culture of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6687"/>
            <a:ext cx="1080119" cy="10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17800"/>
            <a:ext cx="9052561" cy="645195"/>
          </a:xfrm>
        </p:spPr>
        <p:txBody>
          <a:bodyPr>
            <a:normAutofit/>
          </a:bodyPr>
          <a:lstStyle/>
          <a:p>
            <a:pPr algn="ctr"/>
            <a:r>
              <a:rPr lang="en-GB" sz="3100" dirty="0">
                <a:solidFill>
                  <a:srgbClr val="007BA4"/>
                </a:solidFill>
              </a:rPr>
              <a:t>Performance measurement for digital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26084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stage process: </a:t>
            </a:r>
          </a:p>
          <a:p>
            <a:r>
              <a:rPr lang="en-GB" dirty="0">
                <a:solidFill>
                  <a:schemeClr val="tx1"/>
                </a:solidFill>
              </a:rPr>
              <a:t>Stage 1 Creating a performance measurement system</a:t>
            </a:r>
          </a:p>
          <a:p>
            <a:r>
              <a:rPr lang="en-GB" dirty="0">
                <a:solidFill>
                  <a:schemeClr val="tx1"/>
                </a:solidFill>
              </a:rPr>
              <a:t>Stage 2 Defining the performance metrics framework</a:t>
            </a:r>
          </a:p>
          <a:p>
            <a:r>
              <a:rPr lang="en-GB" dirty="0">
                <a:solidFill>
                  <a:schemeClr val="tx1"/>
                </a:solidFill>
              </a:rPr>
              <a:t>Stage 3 Tools and techniques for collecting insights, running processes and results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11848"/>
            <a:ext cx="275087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9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10.2 A summary of the performance measurement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064897" cy="349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4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37" y="288926"/>
            <a:ext cx="8786326" cy="1143000"/>
          </a:xfrm>
        </p:spPr>
        <p:txBody>
          <a:bodyPr>
            <a:no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10.3 The five diagnostic categories for digital marketing measurement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3488"/>
            <a:ext cx="7344816" cy="431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0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10.4 potential reasons for causing attrition on an e-commerce 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23" y="1484491"/>
            <a:ext cx="6779355" cy="473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09" y="288926"/>
            <a:ext cx="7830182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10.5 Multichannel performance </a:t>
            </a:r>
            <a:r>
              <a:rPr lang="en-GB" sz="3200" dirty="0" smtClean="0">
                <a:solidFill>
                  <a:srgbClr val="007BA4"/>
                </a:solidFill>
              </a:rPr>
              <a:t>scorecard </a:t>
            </a:r>
            <a:r>
              <a:rPr lang="en-GB" sz="3200" dirty="0">
                <a:solidFill>
                  <a:srgbClr val="007BA4"/>
                </a:solidFill>
              </a:rPr>
              <a:t>example for a retailer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09910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4586" y="5699803"/>
            <a:ext cx="1447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Wilson (2008)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96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16632"/>
            <a:ext cx="9052561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7BA4"/>
                </a:solidFill>
              </a:rPr>
              <a:t>Figure 10.6 Thirty categories of </a:t>
            </a:r>
            <a:r>
              <a:rPr lang="en-US" sz="2800" dirty="0" err="1">
                <a:solidFill>
                  <a:srgbClr val="007BA4"/>
                </a:solidFill>
              </a:rPr>
              <a:t>martech</a:t>
            </a:r>
            <a:r>
              <a:rPr lang="en-US" sz="2800" dirty="0">
                <a:solidFill>
                  <a:srgbClr val="007BA4"/>
                </a:solidFill>
              </a:rPr>
              <a:t> and insight tools structured across </a:t>
            </a:r>
            <a:r>
              <a:rPr lang="en-US" sz="2800" dirty="0" smtClean="0">
                <a:solidFill>
                  <a:srgbClr val="007BA4"/>
                </a:solidFill>
              </a:rPr>
              <a:t>the customer </a:t>
            </a:r>
            <a:r>
              <a:rPr lang="en-US" sz="2800" dirty="0">
                <a:solidFill>
                  <a:srgbClr val="007BA4"/>
                </a:solidFill>
              </a:rPr>
              <a:t>lifecycle</a:t>
            </a:r>
            <a:endParaRPr lang="en-GB" sz="28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2" y="1369763"/>
            <a:ext cx="4731571" cy="454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79712" y="6063099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Smart Insights (2017)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BA4"/>
                </a:solidFill>
              </a:rPr>
              <a:t>Figure 10.7 Examples of different measures of visitor volume to a website</a:t>
            </a:r>
            <a:endParaRPr lang="en-GB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1" y="1772816"/>
            <a:ext cx="761725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8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318</Words>
  <Application>Microsoft Office PowerPoint</Application>
  <PresentationFormat>On-screen Show (4:3)</PresentationFormat>
  <Paragraphs>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10 Evaluation and improvement of digital channel performance</vt:lpstr>
      <vt:lpstr>Performance measurement for digital channels</vt:lpstr>
      <vt:lpstr>Figure 10.2 A summary of the performance measurement process</vt:lpstr>
      <vt:lpstr>Figure 10.3 The five diagnostic categories for digital marketing measurement </vt:lpstr>
      <vt:lpstr>Figure 10.4 potential reasons for causing attrition on an e-commerce site</vt:lpstr>
      <vt:lpstr>Figure 10.5 Multichannel performance scorecard example for a retailer</vt:lpstr>
      <vt:lpstr>Figure 10.6 Thirty categories of martech and insight tools structured across the customer lifecycle</vt:lpstr>
      <vt:lpstr>Figure 10.7 Examples of different measures of visitor volume to a website</vt:lpstr>
      <vt:lpstr>Figure 10.8 A framework for different measures used to evaluate and manage social media marketing</vt:lpstr>
      <vt:lpstr>Figure 10.10 Results of multivariate testing for National Express</vt:lpstr>
      <vt:lpstr>Figure 10.11 Different types of data within a performance management system for Internet marketing</vt:lpstr>
      <vt:lpstr>Content management process</vt:lpstr>
      <vt:lpstr>Responsibilities for customer experience and site management</vt:lpstr>
      <vt:lpstr>Case study 9: Learning from Amazon’s culture of metrics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Ilayabharathi, Umapathi</cp:lastModifiedBy>
  <cp:revision>167</cp:revision>
  <dcterms:created xsi:type="dcterms:W3CDTF">2019-02-27T10:38:23Z</dcterms:created>
  <dcterms:modified xsi:type="dcterms:W3CDTF">2019-07-18T11:54:17Z</dcterms:modified>
</cp:coreProperties>
</file>