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0CFDB39-4ABA-45A1-A6BC-3AEAA3E47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A9C97-45F8-45C5-BC0B-4D8ABC8E5D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This is a basic course blah, blah, blah…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CFDB39-4ABA-45A1-A6BC-3AEAA3E477D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83950-B5E0-4BF4-AE55-0F19BB04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7CCF1-1606-43DF-96C6-49E38E7B7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5398E-86DA-4E61-B66F-3FF50D6B6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DFAA-7778-4681-9378-00FECFDE2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1F70E-ABC0-45B9-9BC1-1F2831630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5D21F-D3A4-48F5-A961-2F6140DFE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51F65-EE74-4E5E-8726-7B376E893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B3F35-9368-4293-86F3-8170FE5DA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B353C-436C-40E7-97C3-7B748F5E5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FFD61-379B-486A-AD5A-DFC6B89C6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956CC-6D2B-4760-867E-2FE9465CA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58FB8-0C41-4238-8478-5917E9A8D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Chapter 10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/>
              <a:t>Design &amp; Analysis of Experiments 7E 2009 Montgomery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E4670B7-3B80-4887-AC1F-3B118F594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wmf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0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0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65AD4-8FF6-4DF7-90BF-4FDD5639E580}" type="slidenum">
              <a:rPr lang="en-US"/>
              <a:pPr/>
              <a:t>1</a:t>
            </a:fld>
            <a:endParaRPr lang="en-US"/>
          </a:p>
        </p:txBody>
      </p:sp>
      <p:sp>
        <p:nvSpPr>
          <p:cNvPr id="2053" name="Content Placeholder 6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800" smtClean="0"/>
          </a:p>
          <a:p>
            <a:pPr algn="ctr" eaLnBrk="1" hangingPunct="1">
              <a:buFontTx/>
              <a:buNone/>
            </a:pPr>
            <a:endParaRPr lang="en-US" sz="4800" smtClean="0"/>
          </a:p>
          <a:p>
            <a:pPr algn="ctr" eaLnBrk="1" hangingPunct="1">
              <a:buFontTx/>
              <a:buNone/>
            </a:pPr>
            <a:r>
              <a:rPr lang="en-US" sz="6000" smtClean="0"/>
              <a:t>Regression </a:t>
            </a:r>
          </a:p>
          <a:p>
            <a:pPr algn="ctr" eaLnBrk="1" hangingPunct="1">
              <a:buFontTx/>
              <a:buNone/>
            </a:pPr>
            <a:r>
              <a:rPr lang="en-US" sz="6000" smtClean="0"/>
              <a:t>Modeling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085DF7-7EE7-466A-8878-DE8DC1D60BAD}" type="slidenum">
              <a:rPr lang="en-US"/>
              <a:pPr/>
              <a:t>10</a:t>
            </a:fld>
            <a:endParaRPr lang="en-US"/>
          </a:p>
        </p:txBody>
      </p:sp>
      <p:pic>
        <p:nvPicPr>
          <p:cNvPr id="1024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27225"/>
            <a:ext cx="8229600" cy="2605088"/>
          </a:xfr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C6AAF3-BEDC-4331-8EAD-B58643AEA309}" type="slidenum">
              <a:rPr lang="en-US"/>
              <a:pPr/>
              <a:t>11</a:t>
            </a:fld>
            <a:endParaRPr lang="en-US"/>
          </a:p>
        </p:txBody>
      </p:sp>
      <p:pic>
        <p:nvPicPr>
          <p:cNvPr id="1126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58800"/>
            <a:ext cx="8229600" cy="5341938"/>
          </a:xfrm>
          <a:noFill/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638800" y="56388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Mean square error</a:t>
            </a:r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 flipH="1" flipV="1">
            <a:off x="5029200" y="5486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7187D2-FA1F-42E2-B54B-B4A73C37B386}" type="slidenum">
              <a:rPr lang="en-US"/>
              <a:pPr/>
              <a:t>12</a:t>
            </a:fld>
            <a:endParaRPr lang="en-US"/>
          </a:p>
        </p:txBody>
      </p:sp>
      <p:pic>
        <p:nvPicPr>
          <p:cNvPr id="1229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98500"/>
            <a:ext cx="8229600" cy="500221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927A4-1A89-4FEC-AA89-5ABA8C7D2C81}" type="slidenum">
              <a:rPr lang="en-US"/>
              <a:pPr/>
              <a:t>13</a:t>
            </a:fld>
            <a:endParaRPr lang="en-US"/>
          </a:p>
        </p:txBody>
      </p:sp>
      <p:pic>
        <p:nvPicPr>
          <p:cNvPr id="1331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575" y="274638"/>
            <a:ext cx="7816850" cy="5851525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8A8E1-526F-40DA-993B-122D348F7D73}" type="slidenum">
              <a:rPr lang="en-US"/>
              <a:pPr/>
              <a:t>14</a:t>
            </a:fld>
            <a:endParaRPr lang="en-US"/>
          </a:p>
        </p:txBody>
      </p:sp>
      <p:pic>
        <p:nvPicPr>
          <p:cNvPr id="1434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6638" y="304800"/>
            <a:ext cx="7070725" cy="5851525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4AEA90-4D9F-4D62-B82E-A55B4D179BB5}" type="slidenum">
              <a:rPr lang="en-US"/>
              <a:pPr/>
              <a:t>15</a:t>
            </a:fld>
            <a:endParaRPr lang="en-US"/>
          </a:p>
        </p:txBody>
      </p:sp>
      <p:pic>
        <p:nvPicPr>
          <p:cNvPr id="1536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228600"/>
            <a:ext cx="8064500" cy="5851525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9A7178-D3CC-4C62-9580-D12A413FBC72}" type="slidenum">
              <a:rPr lang="en-US"/>
              <a:pPr/>
              <a:t>16</a:t>
            </a:fld>
            <a:endParaRPr lang="en-US"/>
          </a:p>
        </p:txBody>
      </p:sp>
      <p:pic>
        <p:nvPicPr>
          <p:cNvPr id="1638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7975"/>
            <a:ext cx="8229600" cy="5845175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726E87-459C-48E8-866F-AAA62F8CEE52}" type="slidenum">
              <a:rPr lang="en-US"/>
              <a:pPr/>
              <a:t>17</a:t>
            </a:fld>
            <a:endParaRPr lang="en-US"/>
          </a:p>
        </p:txBody>
      </p:sp>
      <p:pic>
        <p:nvPicPr>
          <p:cNvPr id="17413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90625"/>
            <a:ext cx="8229600" cy="4019550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84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0F3CCC-69A2-47A9-ADA2-5E4A2FC7609E}" type="slidenum">
              <a:rPr lang="en-US"/>
              <a:pPr/>
              <a:t>18</a:t>
            </a:fld>
            <a:endParaRPr lang="en-US"/>
          </a:p>
        </p:txBody>
      </p:sp>
      <p:pic>
        <p:nvPicPr>
          <p:cNvPr id="1843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44475"/>
            <a:ext cx="8763000" cy="2239963"/>
          </a:xfrm>
          <a:noFill/>
        </p:spPr>
      </p:pic>
      <p:pic>
        <p:nvPicPr>
          <p:cNvPr id="1843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895600"/>
            <a:ext cx="8382000" cy="1406525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12DF8D-AE32-45F3-875E-E8A90A738CB5}" type="slidenum">
              <a:rPr lang="en-US"/>
              <a:pPr/>
              <a:t>19</a:t>
            </a:fld>
            <a:endParaRPr lang="en-US"/>
          </a:p>
        </p:txBody>
      </p:sp>
      <p:pic>
        <p:nvPicPr>
          <p:cNvPr id="1946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2763" y="304800"/>
            <a:ext cx="8118475" cy="58515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10</a:t>
            </a:r>
            <a:endParaRPr lang="en-US" dirty="0" smtClean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Based on Design &amp; Analysis of Experiments 7E 2009 Montgomery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02FB8B-B774-4C10-BF6B-93836215573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dirty="0" smtClean="0"/>
              <a:t>Design and Analysis of Engineering Experiments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Ali Ahmad, PhD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04826C-5F5C-484E-B5BB-065F562D6E28}" type="slidenum">
              <a:rPr lang="en-US"/>
              <a:pPr/>
              <a:t>20</a:t>
            </a:fld>
            <a:endParaRPr lang="en-US"/>
          </a:p>
        </p:txBody>
      </p:sp>
      <p:pic>
        <p:nvPicPr>
          <p:cNvPr id="2048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63638" y="304800"/>
            <a:ext cx="6816725" cy="585152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38AA03-C689-4B52-B83E-F27FC38233D5}" type="slidenum">
              <a:rPr lang="en-US"/>
              <a:pPr/>
              <a:t>21</a:t>
            </a:fld>
            <a:endParaRPr lang="en-US"/>
          </a:p>
        </p:txBody>
      </p:sp>
      <p:pic>
        <p:nvPicPr>
          <p:cNvPr id="2150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76288"/>
            <a:ext cx="8229600" cy="49085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A4EF71-8524-4F4F-89BA-0289A04A2080}" type="slidenum">
              <a:rPr lang="en-US"/>
              <a:pPr/>
              <a:t>22</a:t>
            </a:fld>
            <a:endParaRPr lang="en-US"/>
          </a:p>
        </p:txBody>
      </p:sp>
      <p:pic>
        <p:nvPicPr>
          <p:cNvPr id="2253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54150"/>
            <a:ext cx="8229600" cy="3551238"/>
          </a:xfr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667574-031E-485B-B963-8660B55BF06B}" type="slidenum">
              <a:rPr lang="en-US"/>
              <a:pPr/>
              <a:t>23</a:t>
            </a:fld>
            <a:endParaRPr lang="en-US"/>
          </a:p>
        </p:txBody>
      </p:sp>
      <p:pic>
        <p:nvPicPr>
          <p:cNvPr id="2355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5675" y="304800"/>
            <a:ext cx="7232650" cy="58515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DE8D20-763C-4486-9FFE-4728D84B33A1}" type="slidenum">
              <a:rPr lang="en-US"/>
              <a:pPr/>
              <a:t>24</a:t>
            </a:fld>
            <a:endParaRPr lang="en-US"/>
          </a:p>
        </p:txBody>
      </p:sp>
      <p:pic>
        <p:nvPicPr>
          <p:cNvPr id="24581" name="Picture 6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63550"/>
            <a:ext cx="8229600" cy="5532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5F701B-0EDB-4680-8EF3-B04CDBEDE74D}" type="slidenum">
              <a:rPr lang="en-US"/>
              <a:pPr/>
              <a:t>25</a:t>
            </a:fld>
            <a:endParaRPr lang="en-US"/>
          </a:p>
        </p:txBody>
      </p:sp>
      <p:pic>
        <p:nvPicPr>
          <p:cNvPr id="2560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31863"/>
            <a:ext cx="8229600" cy="4595812"/>
          </a:xfr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64A46C-2838-42F4-B5CD-4A0843A364C2}" type="slidenum">
              <a:rPr lang="en-US"/>
              <a:pPr/>
              <a:t>26</a:t>
            </a:fld>
            <a:endParaRPr lang="en-US"/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50963"/>
            <a:ext cx="8229600" cy="3759200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4EA378-BE33-4FB5-8C94-FD703578F4B7}" type="slidenum">
              <a:rPr lang="en-US"/>
              <a:pPr/>
              <a:t>27</a:t>
            </a:fld>
            <a:endParaRPr lang="en-US"/>
          </a:p>
        </p:txBody>
      </p:sp>
      <p:pic>
        <p:nvPicPr>
          <p:cNvPr id="2765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3075" y="304800"/>
            <a:ext cx="8197850" cy="5851525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4E2F84-C034-4F99-85B4-FBF9F9AEF198}" type="slidenum">
              <a:rPr lang="en-US"/>
              <a:pPr/>
              <a:t>28</a:t>
            </a:fld>
            <a:endParaRPr lang="en-US"/>
          </a:p>
        </p:txBody>
      </p:sp>
      <p:pic>
        <p:nvPicPr>
          <p:cNvPr id="28677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2963" y="274638"/>
            <a:ext cx="7456487" cy="585152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296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5167C2-6DF1-4F2F-84CC-843B511F5C54}" type="slidenum">
              <a:rPr lang="en-US"/>
              <a:pPr/>
              <a:t>29</a:t>
            </a:fld>
            <a:endParaRPr lang="en-US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00175"/>
            <a:ext cx="8229600" cy="3659188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0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0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BC8CD8-C673-49D7-9BFF-2D1E86C96187}" type="slidenum">
              <a:rPr lang="en-US"/>
              <a:pPr/>
              <a:t>3</a:t>
            </a:fld>
            <a:endParaRPr lang="en-US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685800"/>
            <a:ext cx="8229600" cy="2860675"/>
          </a:xfrm>
          <a:noFill/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14400" y="3810000"/>
            <a:ext cx="7620000" cy="1751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Regression models are </a:t>
            </a:r>
            <a:r>
              <a:rPr lang="en-US" b="1">
                <a:solidFill>
                  <a:schemeClr val="accent2"/>
                </a:solidFill>
              </a:rPr>
              <a:t>empirical</a:t>
            </a:r>
            <a:r>
              <a:rPr lang="en-US"/>
              <a:t> as opposed to </a:t>
            </a:r>
            <a:r>
              <a:rPr lang="en-US" b="1">
                <a:solidFill>
                  <a:schemeClr val="accent2"/>
                </a:solidFill>
              </a:rPr>
              <a:t>mechanistic</a:t>
            </a:r>
            <a:r>
              <a:rPr lang="en-US"/>
              <a:t> models</a:t>
            </a:r>
          </a:p>
          <a:p>
            <a:pPr>
              <a:spcBef>
                <a:spcPct val="50000"/>
              </a:spcBef>
            </a:pPr>
            <a:r>
              <a:rPr lang="en-US"/>
              <a:t>Regression modeling is often performed on undesigned or unplanned data</a:t>
            </a:r>
          </a:p>
          <a:p>
            <a:pPr>
              <a:spcBef>
                <a:spcPct val="50000"/>
              </a:spcBef>
            </a:pPr>
            <a:r>
              <a:rPr lang="en-US"/>
              <a:t>Regression modeling is also used extensively to build models to data from designed experiments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D61B64-8E89-4B33-A50E-12C5491D7F3B}" type="slidenum">
              <a:rPr lang="en-US"/>
              <a:pPr/>
              <a:t>30</a:t>
            </a:fld>
            <a:endParaRPr lang="en-US"/>
          </a:p>
        </p:txBody>
      </p:sp>
      <p:pic>
        <p:nvPicPr>
          <p:cNvPr id="3072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60438"/>
            <a:ext cx="8229600" cy="5059362"/>
          </a:xfrm>
          <a:noFill/>
        </p:spPr>
      </p:pic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609600" y="3048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test uses an ANOVA approach.  The regression or model sum of squares is</a:t>
            </a:r>
          </a:p>
        </p:txBody>
      </p:sp>
      <p:sp>
        <p:nvSpPr>
          <p:cNvPr id="30727" name="Text Box 5"/>
          <p:cNvSpPr txBox="1">
            <a:spLocks noChangeArrowheads="1"/>
          </p:cNvSpPr>
          <p:nvPr/>
        </p:nvSpPr>
        <p:spPr bwMode="auto">
          <a:xfrm>
            <a:off x="7772400" y="4106863"/>
            <a:ext cx="12954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See Table 10.4 for the viscosity regression model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89F21C-5D40-4312-91CB-7E8B28EF2A4F}" type="slidenum">
              <a:rPr lang="en-US"/>
              <a:pPr/>
              <a:t>31</a:t>
            </a:fld>
            <a:endParaRPr lang="en-US"/>
          </a:p>
        </p:txBody>
      </p:sp>
      <p:pic>
        <p:nvPicPr>
          <p:cNvPr id="3174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57263" y="304800"/>
            <a:ext cx="7227887" cy="585152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033DCC-F385-4741-9677-6F8D06780706}" type="slidenum">
              <a:rPr lang="en-US"/>
              <a:pPr/>
              <a:t>32</a:t>
            </a:fld>
            <a:endParaRPr lang="en-US"/>
          </a:p>
        </p:txBody>
      </p:sp>
      <p:pic>
        <p:nvPicPr>
          <p:cNvPr id="3277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24013"/>
            <a:ext cx="8229600" cy="3060700"/>
          </a:xfr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37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50156-F71D-47C4-9407-D45B39BCD326}" type="slidenum">
              <a:rPr lang="en-US"/>
              <a:pPr/>
              <a:t>33</a:t>
            </a:fld>
            <a:endParaRPr lang="en-US"/>
          </a:p>
        </p:txBody>
      </p:sp>
      <p:pic>
        <p:nvPicPr>
          <p:cNvPr id="3379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8600"/>
            <a:ext cx="8229600" cy="5137150"/>
          </a:xfrm>
          <a:noFill/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762000" y="56388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See Table 10.4 for the viscosity regression model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2F53F1-6967-45A5-A0C0-7DA5748D1800}" type="slidenum">
              <a:rPr lang="en-US"/>
              <a:pPr/>
              <a:t>34</a:t>
            </a:fld>
            <a:endParaRPr lang="en-US"/>
          </a:p>
        </p:txBody>
      </p:sp>
      <p:pic>
        <p:nvPicPr>
          <p:cNvPr id="3482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36563"/>
            <a:ext cx="8229600" cy="5588000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9BCA37-1FDA-4498-86FE-C217B2F63A60}" type="slidenum">
              <a:rPr lang="en-US"/>
              <a:pPr/>
              <a:t>35</a:t>
            </a:fld>
            <a:endParaRPr lang="en-US"/>
          </a:p>
        </p:txBody>
      </p:sp>
      <p:pic>
        <p:nvPicPr>
          <p:cNvPr id="3584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06500" y="304800"/>
            <a:ext cx="6729413" cy="585152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686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DAFCD-A44F-44AE-9D63-17DCEC4A732F}" type="slidenum">
              <a:rPr lang="en-US"/>
              <a:pPr/>
              <a:t>36</a:t>
            </a:fld>
            <a:endParaRPr lang="en-US"/>
          </a:p>
        </p:txBody>
      </p:sp>
      <p:pic>
        <p:nvPicPr>
          <p:cNvPr id="36869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381000"/>
            <a:ext cx="7848600" cy="2047875"/>
          </a:xfrm>
          <a:noFill/>
        </p:spPr>
      </p:pic>
      <p:pic>
        <p:nvPicPr>
          <p:cNvPr id="3687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2362200"/>
            <a:ext cx="7848600" cy="3787775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5A5C53-50E9-4330-8CF8-2F67B8078610}" type="slidenum">
              <a:rPr lang="en-US"/>
              <a:pPr/>
              <a:t>37</a:t>
            </a:fld>
            <a:endParaRPr lang="en-US"/>
          </a:p>
        </p:txBody>
      </p:sp>
      <p:pic>
        <p:nvPicPr>
          <p:cNvPr id="3789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49263"/>
            <a:ext cx="8229600" cy="5562600"/>
          </a:xfr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685FD6-4C2B-43F8-B5AA-597F4A0EBE62}" type="slidenum">
              <a:rPr lang="en-US"/>
              <a:pPr/>
              <a:t>38</a:t>
            </a:fld>
            <a:endParaRPr lang="en-US"/>
          </a:p>
        </p:txBody>
      </p:sp>
      <p:pic>
        <p:nvPicPr>
          <p:cNvPr id="3891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6550"/>
            <a:ext cx="8229600" cy="3246438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902A74-92D9-4215-8C24-94BBA122FEE1}" type="slidenum">
              <a:rPr lang="en-US"/>
              <a:pPr/>
              <a:t>39</a:t>
            </a:fld>
            <a:endParaRPr lang="en-US"/>
          </a:p>
        </p:txBody>
      </p:sp>
      <p:pic>
        <p:nvPicPr>
          <p:cNvPr id="3994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27025"/>
            <a:ext cx="8229600" cy="58070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09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1619ED-E1D2-4144-882F-0F8B4D3252ED}" type="slidenum">
              <a:rPr lang="en-US"/>
              <a:pPr/>
              <a:t>4</a:t>
            </a:fld>
            <a:endParaRPr lang="en-US"/>
          </a:p>
        </p:txBody>
      </p:sp>
      <p:pic>
        <p:nvPicPr>
          <p:cNvPr id="410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787400"/>
            <a:ext cx="8229600" cy="4886325"/>
          </a:xfr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096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09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8B1693-26BE-4B22-92BB-DA35CF847EEA}" type="slidenum">
              <a:rPr lang="en-US"/>
              <a:pPr/>
              <a:t>40</a:t>
            </a:fld>
            <a:endParaRPr lang="en-US"/>
          </a:p>
        </p:txBody>
      </p:sp>
      <p:pic>
        <p:nvPicPr>
          <p:cNvPr id="4096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81000"/>
            <a:ext cx="8763000" cy="2014538"/>
          </a:xfrm>
          <a:noFill/>
        </p:spPr>
      </p:pic>
      <p:pic>
        <p:nvPicPr>
          <p:cNvPr id="40966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2600" y="2209800"/>
            <a:ext cx="6934200" cy="2081213"/>
          </a:xfrm>
          <a:noFill/>
        </p:spPr>
      </p:pic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1600200" y="4572000"/>
            <a:ext cx="6934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Prediction intervals are useful when running conformation experiments</a:t>
            </a:r>
          </a:p>
          <a:p>
            <a:pPr>
              <a:spcBef>
                <a:spcPct val="50000"/>
              </a:spcBef>
            </a:pPr>
            <a:r>
              <a:rPr lang="en-US"/>
              <a:t>If the new observation falls within the prediction interval that is some evidence that the model is reliable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5898D8-8EA7-40E5-8A9F-8A3087CCE10E}" type="slidenum">
              <a:rPr lang="en-US"/>
              <a:pPr/>
              <a:t>41</a:t>
            </a:fld>
            <a:endParaRPr lang="en-US"/>
          </a:p>
        </p:txBody>
      </p:sp>
      <p:pic>
        <p:nvPicPr>
          <p:cNvPr id="4198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25550"/>
            <a:ext cx="8229600" cy="3857625"/>
          </a:xfr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AAD8BC-EE17-4F57-9966-611DD33BFEB4}" type="slidenum">
              <a:rPr lang="en-US"/>
              <a:pPr/>
              <a:t>42</a:t>
            </a:fld>
            <a:endParaRPr lang="en-US"/>
          </a:p>
        </p:txBody>
      </p:sp>
      <p:pic>
        <p:nvPicPr>
          <p:cNvPr id="4301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27163"/>
            <a:ext cx="8229600" cy="3605212"/>
          </a:xfr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55B5F1-103B-4D2A-94C5-4CCE466FC43A}" type="slidenum">
              <a:rPr lang="en-US"/>
              <a:pPr/>
              <a:t>43</a:t>
            </a:fld>
            <a:endParaRPr 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10.7 Regression Model Diagnostics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533400" y="1295400"/>
            <a:ext cx="579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Scaled residuals and PRESS</a:t>
            </a:r>
          </a:p>
        </p:txBody>
      </p:sp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" y="1900238"/>
            <a:ext cx="6118225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6018213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62400"/>
            <a:ext cx="6400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0975" y="5105400"/>
            <a:ext cx="548322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 Box 9"/>
          <p:cNvSpPr txBox="1">
            <a:spLocks noChangeArrowheads="1"/>
          </p:cNvSpPr>
          <p:nvPr/>
        </p:nvSpPr>
        <p:spPr bwMode="auto">
          <a:xfrm>
            <a:off x="6629400" y="1828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Standardized residual</a:t>
            </a:r>
          </a:p>
        </p:txBody>
      </p:sp>
      <p:sp>
        <p:nvSpPr>
          <p:cNvPr id="44044" name="Text Box 10"/>
          <p:cNvSpPr txBox="1">
            <a:spLocks noChangeArrowheads="1"/>
          </p:cNvSpPr>
          <p:nvPr/>
        </p:nvSpPr>
        <p:spPr bwMode="auto">
          <a:xfrm>
            <a:off x="6553200" y="30480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Studentized residual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CDB4BC-C91E-43D3-AA5A-D8C94136B671}" type="slidenum">
              <a:rPr lang="en-US"/>
              <a:pPr/>
              <a:t>44</a:t>
            </a:fld>
            <a:endParaRPr lang="en-US"/>
          </a:p>
        </p:txBody>
      </p:sp>
      <p:pic>
        <p:nvPicPr>
          <p:cNvPr id="4506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201738"/>
            <a:ext cx="8229600" cy="4056062"/>
          </a:xfr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371559-867B-42C7-AEA3-AE95B66F1770}" type="slidenum">
              <a:rPr lang="en-US"/>
              <a:pPr/>
              <a:t>45</a:t>
            </a:fld>
            <a:endParaRPr lang="en-US"/>
          </a:p>
        </p:txBody>
      </p:sp>
      <p:pic>
        <p:nvPicPr>
          <p:cNvPr id="4608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28650"/>
            <a:ext cx="8229600" cy="5203825"/>
          </a:xfr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6E1E14-CAAB-4AE7-B853-777513318C90}" type="slidenum">
              <a:rPr lang="en-US"/>
              <a:pPr/>
              <a:t>46</a:t>
            </a:fld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Influence Diagnostics</a:t>
            </a:r>
          </a:p>
        </p:txBody>
      </p:sp>
      <p:pic>
        <p:nvPicPr>
          <p:cNvPr id="471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600200"/>
            <a:ext cx="8229600" cy="3284538"/>
          </a:xfr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25D6887-272A-448B-9E88-3D47A6838CB4}" type="slidenum">
              <a:rPr lang="en-US"/>
              <a:pPr/>
              <a:t>47</a:t>
            </a:fld>
            <a:endParaRPr lang="en-US"/>
          </a:p>
        </p:txBody>
      </p:sp>
      <p:pic>
        <p:nvPicPr>
          <p:cNvPr id="4813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34975"/>
            <a:ext cx="8229600" cy="5591175"/>
          </a:xfr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E4BE1-DFD0-43BA-9841-CCACA240A2AA}" type="slidenum">
              <a:rPr lang="en-US"/>
              <a:pPr/>
              <a:t>48</a:t>
            </a:fld>
            <a:endParaRPr lang="en-US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10.8 Testing for Lack of Fit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1295400" y="1676400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40200"/>
            <a:ext cx="3140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1219200" y="1524000"/>
            <a:ext cx="6858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Very important test in both general regression modeling and in analysis of a designed experiment</a:t>
            </a:r>
          </a:p>
          <a:p>
            <a:pPr>
              <a:spcBef>
                <a:spcPct val="50000"/>
              </a:spcBef>
            </a:pPr>
            <a:r>
              <a:rPr lang="en-US"/>
              <a:t>Does the chosen model adequately fit the data, or should higher-order terms be considered?</a:t>
            </a:r>
          </a:p>
          <a:p>
            <a:pPr>
              <a:spcBef>
                <a:spcPct val="50000"/>
              </a:spcBef>
            </a:pPr>
            <a:r>
              <a:rPr lang="en-US"/>
              <a:t>A statistical test can be performed provided that the error term can be decomposed into the two components shown below: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5017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7AD1AC-A03C-4C89-9BE6-0440D7D93D50}" type="slidenum">
              <a:rPr lang="en-US"/>
              <a:pPr/>
              <a:t>49</a:t>
            </a:fld>
            <a:endParaRPr lang="en-US"/>
          </a:p>
        </p:txBody>
      </p:sp>
      <p:pic>
        <p:nvPicPr>
          <p:cNvPr id="5018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04863" y="304800"/>
            <a:ext cx="7532687" cy="5851525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93F892-63AD-4AC6-91B8-A3E1ACFE17DE}" type="slidenum">
              <a:rPr lang="en-US"/>
              <a:pPr/>
              <a:t>5</a:t>
            </a:fld>
            <a:endParaRPr lang="en-US"/>
          </a:p>
        </p:txBody>
      </p:sp>
      <p:pic>
        <p:nvPicPr>
          <p:cNvPr id="512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393825"/>
            <a:ext cx="8229600" cy="3671888"/>
          </a:xfr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A8B22B-0E46-455A-B5BA-290BA13BDF89}" type="slidenum">
              <a:rPr lang="en-US"/>
              <a:pPr/>
              <a:t>50</a:t>
            </a:fld>
            <a:endParaRPr lang="en-US"/>
          </a:p>
        </p:txBody>
      </p:sp>
      <p:pic>
        <p:nvPicPr>
          <p:cNvPr id="51205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17638"/>
            <a:ext cx="8229600" cy="362426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61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DA7FD-929C-4064-A26E-B905EEA6DBCA}" type="slidenum">
              <a:rPr lang="en-US"/>
              <a:pPr/>
              <a:t>6</a:t>
            </a:fld>
            <a:endParaRPr lang="en-US"/>
          </a:p>
        </p:txBody>
      </p:sp>
      <p:pic>
        <p:nvPicPr>
          <p:cNvPr id="6149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2400"/>
            <a:ext cx="8229600" cy="3948113"/>
          </a:xfrm>
          <a:noFill/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4191000"/>
            <a:ext cx="35528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5638800" y="4572000"/>
            <a:ext cx="27432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</a:t>
            </a:r>
            <a:r>
              <a:rPr lang="en-US"/>
              <a:t> is minimized by taking derivatives with respect to the model parameters and equating to zero</a:t>
            </a:r>
            <a:endParaRPr lang="en-US"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F5E2C4-E1A6-4956-99B8-1D3BD4CE247A}" type="slidenum">
              <a:rPr lang="en-US"/>
              <a:pPr/>
              <a:t>7</a:t>
            </a:fld>
            <a:endParaRPr lang="en-US"/>
          </a:p>
        </p:txBody>
      </p:sp>
      <p:pic>
        <p:nvPicPr>
          <p:cNvPr id="7173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27225"/>
            <a:ext cx="8229600" cy="2605088"/>
          </a:xfrm>
          <a:noFill/>
        </p:spPr>
      </p:pic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762000" y="8382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Taking the derivatives and equating to zero results in: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B430B5-C8D7-4306-907B-38E4E73FFA8B}" type="slidenum">
              <a:rPr lang="en-US"/>
              <a:pPr/>
              <a:t>8</a:t>
            </a:fld>
            <a:endParaRPr lang="en-US"/>
          </a:p>
        </p:txBody>
      </p:sp>
      <p:pic>
        <p:nvPicPr>
          <p:cNvPr id="8197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481138"/>
            <a:ext cx="8229600" cy="349885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10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Design &amp; Analysis of Experiments 7E 2009 Montgomery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4A454-6242-4B56-AA85-3C77ADC49033}" type="slidenum">
              <a:rPr lang="en-US"/>
              <a:pPr/>
              <a:t>9</a:t>
            </a:fld>
            <a:endParaRPr lang="en-US"/>
          </a:p>
        </p:txBody>
      </p:sp>
      <p:pic>
        <p:nvPicPr>
          <p:cNvPr id="9221" name="Picture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622300"/>
            <a:ext cx="8229600" cy="52165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816</Words>
  <Application>Microsoft Office PowerPoint</Application>
  <PresentationFormat>On-screen Show (4:3)</PresentationFormat>
  <Paragraphs>236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Default Design</vt:lpstr>
      <vt:lpstr>Slide 1</vt:lpstr>
      <vt:lpstr>Design and Analysis of Engineering Experiments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10.7 Regression Model Diagnostics</vt:lpstr>
      <vt:lpstr>Slide 44</vt:lpstr>
      <vt:lpstr>Slide 45</vt:lpstr>
      <vt:lpstr>Influence Diagnostics</vt:lpstr>
      <vt:lpstr>Slide 47</vt:lpstr>
      <vt:lpstr>10.8 Testing for Lack of Fit</vt:lpstr>
      <vt:lpstr>Slide 49</vt:lpstr>
      <vt:lpstr>Slide 50</vt:lpstr>
    </vt:vector>
  </TitlesOfParts>
  <Company>Fulton School of Engineering - ASU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Douglas Montgomery</dc:creator>
  <cp:lastModifiedBy>ksu</cp:lastModifiedBy>
  <cp:revision>10</cp:revision>
  <dcterms:created xsi:type="dcterms:W3CDTF">2008-07-10T17:00:15Z</dcterms:created>
  <dcterms:modified xsi:type="dcterms:W3CDTF">2012-09-01T19:15:44Z</dcterms:modified>
</cp:coreProperties>
</file>