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2" r:id="rId15"/>
    <p:sldId id="267" r:id="rId16"/>
    <p:sldId id="268" r:id="rId17"/>
    <p:sldId id="269" r:id="rId18"/>
    <p:sldId id="272" r:id="rId19"/>
    <p:sldId id="270" r:id="rId20"/>
    <p:sldId id="271" r:id="rId21"/>
    <p:sldId id="297" r:id="rId22"/>
    <p:sldId id="273" r:id="rId23"/>
    <p:sldId id="298" r:id="rId24"/>
    <p:sldId id="299" r:id="rId25"/>
    <p:sldId id="300" r:id="rId26"/>
    <p:sldId id="274" r:id="rId27"/>
    <p:sldId id="275" r:id="rId28"/>
    <p:sldId id="276" r:id="rId29"/>
    <p:sldId id="283" r:id="rId30"/>
    <p:sldId id="284" r:id="rId31"/>
    <p:sldId id="285" r:id="rId32"/>
    <p:sldId id="277" r:id="rId33"/>
    <p:sldId id="278" r:id="rId34"/>
    <p:sldId id="301" r:id="rId35"/>
    <p:sldId id="279" r:id="rId36"/>
    <p:sldId id="280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7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72FFF2-9D5D-4BEF-8948-AA3262D5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A9C97-45F8-45C5-BC0B-4D8ABC8E5D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FFF2-9D5D-4BEF-8948-AA3262D54E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84F8-1C4B-46E7-BE46-70FA5BCA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4F86-D4A7-4C3C-A4CA-CB8B414CD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8FA2-D689-4C6F-ACEB-AD1DF79C0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8C00-A2E0-4954-BA14-1D13EBD5D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B565-001A-4627-BC81-BD1D8DD82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1C92-F701-4148-93B2-76B7CDCC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8A3C-9EC9-470E-A17E-B7A830FF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9AED-4C11-467C-9F58-7E30DECD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490C3-C425-4F9B-AF81-F8E7EBA7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498C-05D4-4C1D-A79B-5806FE80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E380-2645-4F4F-8CC7-7AB39A0E4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53F4B-E3B5-4572-9C83-E7ED5A698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Design and Analysis of Experiments 7E 2009 Montgomery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1940F9-7FFB-41F0-B219-3BB598B4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8</a:t>
            </a:r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Based on Design &amp; Analysis of Experiments 7E 2009 Montgomery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2FB8B-B774-4C10-BF6B-938362155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Design and Analysis of Engineering Experiments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Ali Ahmad,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4CEF3-669C-45A1-9563-25C55F9962F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/>
              <a:t>Projection of Fractional Factorials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953000" y="2362200"/>
            <a:ext cx="2743200" cy="317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Every fractional factorial contains full factorials in fewer factors</a:t>
            </a:r>
          </a:p>
          <a:p>
            <a:pPr>
              <a:spcBef>
                <a:spcPct val="50000"/>
              </a:spcBef>
            </a:pPr>
            <a:r>
              <a:rPr lang="en-US" sz="2000"/>
              <a:t>The “flashlight” analogy</a:t>
            </a:r>
          </a:p>
          <a:p>
            <a:pPr>
              <a:spcBef>
                <a:spcPct val="50000"/>
              </a:spcBef>
            </a:pPr>
            <a:r>
              <a:rPr lang="en-US" sz="2000"/>
              <a:t>A one-half fraction will project into a full factorial in any  </a:t>
            </a:r>
            <a:r>
              <a:rPr lang="en-US" sz="2000" i="1"/>
              <a:t>k</a:t>
            </a:r>
            <a:r>
              <a:rPr lang="en-US" sz="2000"/>
              <a:t> – 1 of the original factors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FCA9B-F999-46B8-B29D-A34BDE7E83A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2800" b="1" smtClean="0"/>
              <a:t>Example 8.1</a:t>
            </a:r>
          </a:p>
        </p:txBody>
      </p:sp>
      <p:pic>
        <p:nvPicPr>
          <p:cNvPr id="13318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85800"/>
            <a:ext cx="7391400" cy="3187700"/>
          </a:xfrm>
          <a:noFill/>
        </p:spPr>
      </p:pic>
      <p:pic>
        <p:nvPicPr>
          <p:cNvPr id="1331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4038600"/>
            <a:ext cx="7467600" cy="2159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A004D-0BF5-40FB-B420-222764D76B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/>
              <a:t>Example 8.1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1857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b="1"/>
              <a:t>Interpretation</a:t>
            </a:r>
            <a:r>
              <a:rPr lang="en-US"/>
              <a:t> of results often relies on making some assumptions</a:t>
            </a:r>
          </a:p>
          <a:p>
            <a:pPr>
              <a:spcBef>
                <a:spcPct val="25000"/>
              </a:spcBef>
            </a:pPr>
            <a:r>
              <a:rPr lang="en-US" b="1"/>
              <a:t>Ockham’s</a:t>
            </a:r>
            <a:r>
              <a:rPr lang="en-US"/>
              <a:t> </a:t>
            </a:r>
            <a:r>
              <a:rPr lang="en-US" b="1"/>
              <a:t>razor</a:t>
            </a:r>
          </a:p>
          <a:p>
            <a:pPr>
              <a:spcBef>
                <a:spcPct val="25000"/>
              </a:spcBef>
            </a:pPr>
            <a:r>
              <a:rPr lang="en-US" b="1"/>
              <a:t>Confirmation experiments</a:t>
            </a:r>
            <a:r>
              <a:rPr lang="en-US"/>
              <a:t> can be important</a:t>
            </a:r>
          </a:p>
          <a:p>
            <a:pPr>
              <a:spcBef>
                <a:spcPct val="25000"/>
              </a:spcBef>
            </a:pPr>
            <a:r>
              <a:rPr lang="en-US"/>
              <a:t>Adding the </a:t>
            </a:r>
            <a:r>
              <a:rPr lang="en-US" b="1"/>
              <a:t>alternate</a:t>
            </a:r>
            <a:r>
              <a:rPr lang="en-US"/>
              <a:t> </a:t>
            </a:r>
            <a:r>
              <a:rPr lang="en-US" b="1"/>
              <a:t>fraction</a:t>
            </a:r>
            <a:r>
              <a:rPr lang="en-US"/>
              <a:t> – see page 301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44196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D926E-675B-48F5-9010-CE222A1D2C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28800" y="5937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The </a:t>
            </a:r>
            <a:r>
              <a:rPr lang="en-US" sz="2000" b="1" i="1"/>
              <a:t>AC</a:t>
            </a:r>
            <a:r>
              <a:rPr lang="en-US" sz="2000" b="1"/>
              <a:t> and </a:t>
            </a:r>
            <a:r>
              <a:rPr lang="en-US" sz="2000" b="1" i="1"/>
              <a:t>AD</a:t>
            </a:r>
            <a:r>
              <a:rPr lang="en-US" sz="2000" b="1"/>
              <a:t> interactions can be verified by inspection of the cube plot</a:t>
            </a:r>
          </a:p>
        </p:txBody>
      </p:sp>
      <p:pic>
        <p:nvPicPr>
          <p:cNvPr id="15366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79588"/>
            <a:ext cx="7772400" cy="31464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1BD87-1378-41AA-A9A6-73300174EF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1295400" y="6858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Confirmation experiment for this example: see page 302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39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Use the model to predict the response at a test combination of interest in the design space – not one of the points in the current design.</a:t>
            </a:r>
          </a:p>
          <a:p>
            <a:pPr>
              <a:spcBef>
                <a:spcPct val="50000"/>
              </a:spcBef>
            </a:pPr>
            <a:r>
              <a:rPr lang="en-US" sz="2000"/>
              <a:t>Run this test combination – then compare predicted and observed.</a:t>
            </a:r>
          </a:p>
          <a:p>
            <a:pPr>
              <a:spcBef>
                <a:spcPct val="50000"/>
              </a:spcBef>
            </a:pPr>
            <a:r>
              <a:rPr lang="en-US" sz="2000"/>
              <a:t>For Example 8.1, consider the point +, +, -, +. The predicted response is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6515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914400" y="5867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Actual response is 104.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9C58F-6FEB-4C07-986C-99D181039AF7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3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61988"/>
            <a:ext cx="7772400" cy="5381625"/>
          </a:xfrm>
          <a:noFill/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943600" y="2209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Possible Strategies for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Follow-Up Experimentation Following a Fractional Factorial Design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DBEFF-80C3-43AF-9802-665F40A7E8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/>
              <a:t>The One-Quarter Fraction of the 2</a:t>
            </a:r>
            <a:r>
              <a:rPr lang="en-US" sz="3600" i="1" baseline="30000" smtClean="0"/>
              <a:t>k</a:t>
            </a:r>
          </a:p>
        </p:txBody>
      </p:sp>
      <p:pic>
        <p:nvPicPr>
          <p:cNvPr id="184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95400"/>
            <a:ext cx="6248400" cy="47529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6C29C-0B2B-44F3-9AE2-29AA3737FB3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3600" b="1" smtClean="0"/>
              <a:t>The One-Quarter Fraction of the 2</a:t>
            </a:r>
            <a:r>
              <a:rPr lang="en-US" sz="3600" baseline="30000" smtClean="0"/>
              <a:t>6-2</a:t>
            </a:r>
            <a:endParaRPr lang="en-US" sz="3600" i="1" baseline="30000" smtClean="0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Complete defining relation: </a:t>
            </a:r>
            <a:r>
              <a:rPr lang="en-US" i="1"/>
              <a:t>I = ABCE = BCDF = ADEF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0"/>
            <a:ext cx="6858000" cy="38639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6B19C9-B700-4D13-9407-BA1D99E605D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b="1" smtClean="0"/>
              <a:t>The One-Quarter Fraction of the 2</a:t>
            </a:r>
            <a:r>
              <a:rPr lang="en-US" sz="3600" baseline="30000" smtClean="0"/>
              <a:t>6-2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Uses of the </a:t>
            </a:r>
            <a:r>
              <a:rPr lang="en-US" sz="2800" b="1" smtClean="0"/>
              <a:t>alternate</a:t>
            </a:r>
            <a:r>
              <a:rPr lang="en-US" sz="2800" smtClean="0"/>
              <a:t> fractions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Projection</a:t>
            </a:r>
            <a:r>
              <a:rPr lang="en-US" sz="2800" smtClean="0"/>
              <a:t> of the design into subsets of the original six variables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Any subset of the original six variables that is not a word in the complete defining relation will result in a full factorial design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Consider </a:t>
            </a:r>
            <a:r>
              <a:rPr lang="en-US" sz="2400" i="1" smtClean="0"/>
              <a:t>ABCD</a:t>
            </a:r>
            <a:r>
              <a:rPr lang="en-US" sz="2400" smtClean="0"/>
              <a:t> (full factorial)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Consider </a:t>
            </a:r>
            <a:r>
              <a:rPr lang="en-US" sz="2400" i="1" smtClean="0"/>
              <a:t>ABCE</a:t>
            </a:r>
            <a:r>
              <a:rPr lang="en-US" sz="2400" smtClean="0"/>
              <a:t> (replicated half fraction)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Consider </a:t>
            </a:r>
            <a:r>
              <a:rPr lang="en-US" sz="2400" i="1" smtClean="0"/>
              <a:t>ABCF</a:t>
            </a:r>
            <a:r>
              <a:rPr lang="en-US" sz="2400" smtClean="0"/>
              <a:t> (full factorial)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981200" y="1981200"/>
          <a:ext cx="4267200" cy="568325"/>
        </p:xfrm>
        <a:graphic>
          <a:graphicData uri="http://schemas.openxmlformats.org/presentationml/2006/ole">
            <p:oleObj spid="_x0000_s4098" name="Equation" r:id="rId4" imgW="1523880" imgH="20304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E7E612-1C0C-4048-B156-84A326E85E6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A One-Quarter Fraction of the 2</a:t>
            </a:r>
            <a:r>
              <a:rPr lang="en-US" sz="3600" b="1" baseline="30000" smtClean="0"/>
              <a:t>6-2</a:t>
            </a:r>
            <a:r>
              <a:rPr lang="en-US" sz="3600" smtClean="0"/>
              <a:t>:</a:t>
            </a:r>
            <a:br>
              <a:rPr lang="en-US" sz="3600" smtClean="0"/>
            </a:br>
            <a:r>
              <a:rPr lang="en-US" sz="3600" b="1" smtClean="0"/>
              <a:t>Example 8.4, Page 305</a:t>
            </a:r>
            <a:endParaRPr lang="en-US" sz="3600" b="1" baseline="3000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Injection molding process with six factors</a:t>
            </a:r>
          </a:p>
          <a:p>
            <a:pPr>
              <a:lnSpc>
                <a:spcPct val="90000"/>
              </a:lnSpc>
            </a:pPr>
            <a:r>
              <a:rPr lang="en-US" smtClean="0"/>
              <a:t>Design matrix, page 305</a:t>
            </a:r>
          </a:p>
          <a:p>
            <a:pPr>
              <a:lnSpc>
                <a:spcPct val="90000"/>
              </a:lnSpc>
            </a:pPr>
            <a:r>
              <a:rPr lang="en-US" smtClean="0"/>
              <a:t>Calculation of effects, normal probability plot of effects</a:t>
            </a:r>
          </a:p>
          <a:p>
            <a:pPr>
              <a:lnSpc>
                <a:spcPct val="90000"/>
              </a:lnSpc>
            </a:pPr>
            <a:r>
              <a:rPr lang="en-US" smtClean="0"/>
              <a:t>Two factors (</a:t>
            </a:r>
            <a:r>
              <a:rPr lang="en-US" i="1" smtClean="0"/>
              <a:t>A, B</a:t>
            </a:r>
            <a:r>
              <a:rPr lang="en-US" smtClean="0"/>
              <a:t>)</a:t>
            </a:r>
            <a:r>
              <a:rPr lang="en-US" i="1" smtClean="0"/>
              <a:t> </a:t>
            </a:r>
            <a:r>
              <a:rPr lang="en-US" smtClean="0"/>
              <a:t>and the</a:t>
            </a:r>
            <a:r>
              <a:rPr lang="en-US" i="1" smtClean="0"/>
              <a:t> AB </a:t>
            </a:r>
            <a:r>
              <a:rPr lang="en-US" smtClean="0"/>
              <a:t>interaction are important</a:t>
            </a:r>
          </a:p>
          <a:p>
            <a:pPr>
              <a:lnSpc>
                <a:spcPct val="90000"/>
              </a:lnSpc>
            </a:pPr>
            <a:r>
              <a:rPr lang="en-US" smtClean="0"/>
              <a:t>Residual analysis indicates there are some </a:t>
            </a:r>
            <a:r>
              <a:rPr lang="en-US" b="1" smtClean="0"/>
              <a:t>dispersion effects</a:t>
            </a:r>
            <a:r>
              <a:rPr lang="en-US" smtClean="0"/>
              <a:t> (see page 307)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97A6A-4A5B-4E2B-88BC-B26399B7781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/>
          <a:lstStyle/>
          <a:p>
            <a:r>
              <a:rPr lang="en-US" sz="3500" b="1" smtClean="0"/>
              <a:t>Design of Engineering Experiments </a:t>
            </a:r>
            <a:br>
              <a:rPr lang="en-US" sz="3500" b="1" smtClean="0"/>
            </a:br>
            <a:r>
              <a:rPr lang="en-US" sz="3500" b="1" smtClean="0"/>
              <a:t> </a:t>
            </a:r>
            <a:r>
              <a:rPr lang="en-US" sz="3600" smtClean="0"/>
              <a:t>Two-level Fractional Factorial Designs</a:t>
            </a:r>
            <a:endParaRPr lang="en-US" sz="3500" b="1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Motivation</a:t>
            </a:r>
            <a:r>
              <a:rPr lang="en-US" sz="2400" dirty="0" smtClean="0"/>
              <a:t> for fractional factorials is obvious; as the number of factors becomes large enough to be “interesting”, the size of the designs grows very quickly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Emphasis is on </a:t>
            </a:r>
            <a:r>
              <a:rPr lang="en-US" sz="2400" b="1" dirty="0" smtClean="0">
                <a:solidFill>
                  <a:schemeClr val="accent2"/>
                </a:solidFill>
              </a:rPr>
              <a:t>factor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screening</a:t>
            </a:r>
            <a:r>
              <a:rPr lang="en-US" sz="2400" dirty="0" smtClean="0"/>
              <a:t>; efficiently identify the factors with large effects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There may be </a:t>
            </a:r>
            <a:r>
              <a:rPr lang="en-US" sz="2400" b="1" dirty="0" smtClean="0">
                <a:solidFill>
                  <a:schemeClr val="accent2"/>
                </a:solidFill>
              </a:rPr>
              <a:t>many</a:t>
            </a:r>
            <a:r>
              <a:rPr lang="en-US" sz="2400" dirty="0" smtClean="0"/>
              <a:t> variables (often because we don’t know much about the system)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Almost always run as </a:t>
            </a:r>
            <a:r>
              <a:rPr lang="en-US" sz="2400" b="1" dirty="0" err="1" smtClean="0">
                <a:solidFill>
                  <a:schemeClr val="accent2"/>
                </a:solidFill>
              </a:rPr>
              <a:t>unreplicated</a:t>
            </a:r>
            <a:r>
              <a:rPr lang="en-US" sz="2400" dirty="0" smtClean="0"/>
              <a:t> factorials, but often with </a:t>
            </a:r>
            <a:r>
              <a:rPr lang="en-US" sz="2400" b="1" dirty="0" smtClean="0">
                <a:solidFill>
                  <a:schemeClr val="accent2"/>
                </a:solidFill>
              </a:rPr>
              <a:t>center points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21694B-AD2E-4A36-8AF0-2799FC7AE14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The General 2</a:t>
            </a:r>
            <a:r>
              <a:rPr lang="en-US" sz="3200" b="1" i="1" baseline="30000" smtClean="0"/>
              <a:t>k-p</a:t>
            </a:r>
            <a:r>
              <a:rPr lang="en-US" sz="3200" b="1" smtClean="0"/>
              <a:t> Fractional </a:t>
            </a:r>
            <a:br>
              <a:rPr lang="en-US" sz="3200" b="1" smtClean="0"/>
            </a:br>
            <a:r>
              <a:rPr lang="en-US" sz="3200" b="1" smtClean="0"/>
              <a:t>Factorial Design</a:t>
            </a:r>
            <a:endParaRPr lang="en-US" sz="3200" b="1" i="1" baseline="3000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Section 8.4, page 309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2</a:t>
            </a:r>
            <a:r>
              <a:rPr lang="en-US" sz="2800" i="1" baseline="30000" smtClean="0"/>
              <a:t>k-</a:t>
            </a:r>
            <a:r>
              <a:rPr lang="en-US" sz="2800" baseline="30000" smtClean="0"/>
              <a:t>1</a:t>
            </a:r>
            <a:r>
              <a:rPr lang="en-US" sz="2800" smtClean="0"/>
              <a:t> = one-half fraction, 2</a:t>
            </a:r>
            <a:r>
              <a:rPr lang="en-US" sz="2800" i="1" baseline="30000" smtClean="0"/>
              <a:t>k-</a:t>
            </a:r>
            <a:r>
              <a:rPr lang="en-US" sz="2800" baseline="30000" smtClean="0"/>
              <a:t>2</a:t>
            </a:r>
            <a:r>
              <a:rPr lang="en-US" sz="2800" smtClean="0"/>
              <a:t> = one-quarter fraction, 2</a:t>
            </a:r>
            <a:r>
              <a:rPr lang="en-US" sz="2800" i="1" baseline="30000" smtClean="0"/>
              <a:t>k-</a:t>
            </a:r>
            <a:r>
              <a:rPr lang="en-US" sz="2800" baseline="30000" smtClean="0"/>
              <a:t>3</a:t>
            </a:r>
            <a:r>
              <a:rPr lang="en-US" sz="2800" smtClean="0"/>
              <a:t> = one-eighth fraction, …, 2</a:t>
            </a:r>
            <a:r>
              <a:rPr lang="en-US" sz="2800" i="1" baseline="30000" smtClean="0"/>
              <a:t>k-p</a:t>
            </a:r>
            <a:r>
              <a:rPr lang="en-US" sz="2800" smtClean="0"/>
              <a:t> = 1/ 2</a:t>
            </a:r>
            <a:r>
              <a:rPr lang="en-US" sz="2800" i="1" baseline="30000" smtClean="0"/>
              <a:t>p</a:t>
            </a:r>
            <a:r>
              <a:rPr lang="en-US" sz="2800" smtClean="0"/>
              <a:t> fraction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Add </a:t>
            </a:r>
            <a:r>
              <a:rPr lang="en-US" sz="2800" i="1" smtClean="0"/>
              <a:t>p</a:t>
            </a:r>
            <a:r>
              <a:rPr lang="en-US" sz="2800" smtClean="0"/>
              <a:t> columns to the basic design; select </a:t>
            </a:r>
            <a:r>
              <a:rPr lang="en-US" sz="2800" i="1" smtClean="0"/>
              <a:t>p</a:t>
            </a:r>
            <a:r>
              <a:rPr lang="en-US" sz="2800" smtClean="0"/>
              <a:t> independent generators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Important to select generators so as to </a:t>
            </a:r>
            <a:r>
              <a:rPr lang="en-US" sz="2800" b="1" smtClean="0"/>
              <a:t>maximize</a:t>
            </a:r>
            <a:r>
              <a:rPr lang="en-US" sz="2800" smtClean="0"/>
              <a:t> </a:t>
            </a:r>
            <a:r>
              <a:rPr lang="en-US" sz="2800" b="1" smtClean="0"/>
              <a:t>resolution</a:t>
            </a:r>
            <a:r>
              <a:rPr lang="en-US" sz="2800" smtClean="0"/>
              <a:t>, see Table 8.14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Projection</a:t>
            </a:r>
            <a:r>
              <a:rPr lang="en-US" sz="2800" smtClean="0"/>
              <a:t> – a design of resolution </a:t>
            </a:r>
            <a:r>
              <a:rPr lang="en-US" sz="2800" i="1" smtClean="0"/>
              <a:t>R</a:t>
            </a:r>
            <a:r>
              <a:rPr lang="en-US" sz="2800" smtClean="0"/>
              <a:t> contains full factorials in any </a:t>
            </a:r>
            <a:r>
              <a:rPr lang="en-US" sz="2800" i="1" smtClean="0"/>
              <a:t>R</a:t>
            </a:r>
            <a:r>
              <a:rPr lang="en-US" sz="2800" smtClean="0"/>
              <a:t> – 1 of the factors</a:t>
            </a:r>
            <a:endParaRPr lang="en-US" sz="2800" b="1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Blocking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343BA-5CDD-4B7E-9506-0AFA283EFB40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763712" y="-315912"/>
            <a:ext cx="5692775" cy="70866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B8CD7-68B7-43B0-B02C-597EE6DD7D2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3200" b="1" smtClean="0"/>
              <a:t>The General 2</a:t>
            </a:r>
            <a:r>
              <a:rPr lang="en-US" sz="3200" b="1" i="1" baseline="30000" smtClean="0"/>
              <a:t>k-p</a:t>
            </a:r>
            <a:r>
              <a:rPr lang="en-US" sz="3200" b="1" smtClean="0"/>
              <a:t> Design: Resolution may not be Sufficient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7772400" cy="4114800"/>
          </a:xfrm>
        </p:spPr>
        <p:txBody>
          <a:bodyPr/>
          <a:lstStyle/>
          <a:p>
            <a:r>
              <a:rPr lang="en-US" smtClean="0"/>
              <a:t>Minimum abberation designs</a:t>
            </a:r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14600"/>
            <a:ext cx="7772400" cy="323691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4BA0EC-3AA1-47D6-B993-8E8F5DD502C8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8600"/>
            <a:ext cx="7162800" cy="58356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DDF6E-0D75-4E55-998E-0E6DE2553CBB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613" y="609600"/>
            <a:ext cx="7723187" cy="54864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8E8F7-527C-4299-A90E-3ABA516FAE4F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2688" y="304800"/>
            <a:ext cx="6778625" cy="5486400"/>
          </a:xfrm>
          <a:noFill/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6096000" y="5105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Main effects aliased with the 2fis</a:t>
            </a:r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 flipH="1" flipV="1">
            <a:off x="4724400" y="53340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12DC8-FE19-4659-BE79-05638BBF671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Resolution III Designs: Section 8.5, page 320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Designs with main effects aliased with two-factor interactions</a:t>
            </a:r>
          </a:p>
          <a:p>
            <a:r>
              <a:rPr lang="en-US" smtClean="0"/>
              <a:t>Used for </a:t>
            </a:r>
            <a:r>
              <a:rPr lang="en-US" b="1" smtClean="0"/>
              <a:t>screening</a:t>
            </a:r>
            <a:r>
              <a:rPr lang="en-US" smtClean="0"/>
              <a:t> (5 – 7 variables in 8 runs, 9 - 15 variables in 16 runs, for example)</a:t>
            </a:r>
          </a:p>
          <a:p>
            <a:r>
              <a:rPr lang="en-US" smtClean="0"/>
              <a:t>A </a:t>
            </a:r>
            <a:r>
              <a:rPr lang="en-US" b="1" smtClean="0"/>
              <a:t>saturated</a:t>
            </a:r>
            <a:r>
              <a:rPr lang="en-US" smtClean="0"/>
              <a:t> design has </a:t>
            </a:r>
            <a:r>
              <a:rPr lang="en-US" i="1" smtClean="0"/>
              <a:t>k = N</a:t>
            </a:r>
            <a:r>
              <a:rPr lang="en-US" smtClean="0"/>
              <a:t> – 1 variables</a:t>
            </a:r>
          </a:p>
          <a:p>
            <a:r>
              <a:rPr lang="en-US" smtClean="0"/>
              <a:t>See Table 8.19, page 320 for a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248400" y="5229225"/>
          <a:ext cx="685800" cy="561975"/>
        </p:xfrm>
        <a:graphic>
          <a:graphicData uri="http://schemas.openxmlformats.org/presentationml/2006/ole">
            <p:oleObj spid="_x0000_s5122" name="Equation" r:id="rId4" imgW="279360" imgH="228600" progId="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56DCB-D312-49F2-9A92-475390D2718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838200"/>
          </a:xfrm>
        </p:spPr>
        <p:txBody>
          <a:bodyPr/>
          <a:lstStyle/>
          <a:p>
            <a:r>
              <a:rPr lang="en-US" sz="3600" b="1" smtClean="0"/>
              <a:t>Resolution III Designs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1219200"/>
            <a:ext cx="7772400" cy="297021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6A715-7425-40BC-AE03-9DDFDB77710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600" b="1" smtClean="0"/>
              <a:t>Resolution III Designs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Sequential assembly of fractions to separate aliased effects (page 322)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Switching the signs in </a:t>
            </a:r>
            <a:r>
              <a:rPr lang="en-US" sz="2400" b="1" smtClean="0"/>
              <a:t>one</a:t>
            </a:r>
            <a:r>
              <a:rPr lang="en-US" sz="2400" smtClean="0"/>
              <a:t> column provides estimates of that factor and all of its two-factor interactions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Switching the signs in </a:t>
            </a:r>
            <a:r>
              <a:rPr lang="en-US" sz="2400" b="1" smtClean="0"/>
              <a:t>all</a:t>
            </a:r>
            <a:r>
              <a:rPr lang="en-US" sz="2400" smtClean="0"/>
              <a:t> columns dealiases all main effects from their two-factor interaction alias chains – called a </a:t>
            </a:r>
            <a:r>
              <a:rPr lang="en-US" sz="2400" b="1" smtClean="0"/>
              <a:t>full fold-over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Defining relation for a fold-over (page 325)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Be </a:t>
            </a:r>
            <a:r>
              <a:rPr lang="en-US" sz="2400" b="1" smtClean="0"/>
              <a:t>careful</a:t>
            </a:r>
            <a:r>
              <a:rPr lang="en-US" sz="2400" smtClean="0"/>
              <a:t> – these rules only work for Resolution III designs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There are other rules for Resolution IV designs, and other methods for adding runs to fractions to dealias effects of interest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 8.7, eye focus time, page 323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0851B-A3E2-4165-9B86-7E3D5FA20D9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3371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74676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3048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B826C-EC3E-49F1-8B6F-F4D60FD7783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Why do Fractional Factorial </a:t>
            </a:r>
            <a:br>
              <a:rPr lang="en-US" sz="3600" b="1" smtClean="0"/>
            </a:br>
            <a:r>
              <a:rPr lang="en-US" sz="3600" b="1" smtClean="0"/>
              <a:t>Designs Work?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/>
              <a:t>sparsity of effects</a:t>
            </a:r>
            <a:r>
              <a:rPr lang="en-US" sz="2800" smtClean="0"/>
              <a:t> principle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There may be lots of factors, but few are important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System is dominated by main effects, low-order interactions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/>
              <a:t>projection</a:t>
            </a:r>
            <a:r>
              <a:rPr lang="en-US" sz="2800" smtClean="0"/>
              <a:t> property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Every fractional factorial contains full factorials in fewer factors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Sequential</a:t>
            </a:r>
            <a:r>
              <a:rPr lang="en-US" sz="2800" smtClean="0"/>
              <a:t> experimentation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Can add runs to a fractional factorial to resolve difficulties (or ambiguities) in interpretation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32007-F884-4939-B689-087B45D8EA06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3590925"/>
            <a:ext cx="34194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05200"/>
            <a:ext cx="4305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762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B977C-5595-48A5-BEC5-1A505924B6F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7086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Remember that the full fold-over technique illustrated in this example (running a “mirror image” design with all signs reversed) only works in a Resolution III design.</a:t>
            </a:r>
          </a:p>
          <a:p>
            <a:pPr>
              <a:spcBef>
                <a:spcPct val="50000"/>
              </a:spcBef>
            </a:pPr>
            <a:r>
              <a:rPr lang="en-US" sz="2800"/>
              <a:t>Defining relation for a fold-over design – see page 325.</a:t>
            </a:r>
          </a:p>
          <a:p>
            <a:pPr>
              <a:spcBef>
                <a:spcPct val="50000"/>
              </a:spcBef>
            </a:pPr>
            <a:r>
              <a:rPr lang="en-US" sz="2800"/>
              <a:t>Blocking can be an important consideration in a fold-over design – see page 325.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AE9C0-341E-4925-84D2-B805F2E1BED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Plackett-Burman Designs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These are a different class of resolution III design</a:t>
            </a:r>
          </a:p>
          <a:p>
            <a:r>
              <a:rPr lang="en-US" sz="2800" smtClean="0"/>
              <a:t>The number of runs, </a:t>
            </a:r>
            <a:r>
              <a:rPr lang="en-US" sz="2800" i="1" smtClean="0"/>
              <a:t>N</a:t>
            </a:r>
            <a:r>
              <a:rPr lang="en-US" sz="2800" smtClean="0"/>
              <a:t>, need only be a multiple of four</a:t>
            </a:r>
          </a:p>
          <a:p>
            <a:r>
              <a:rPr lang="en-US" sz="2800" i="1" smtClean="0"/>
              <a:t>N = </a:t>
            </a:r>
            <a:r>
              <a:rPr lang="en-US" sz="2800" smtClean="0"/>
              <a:t>4, 8, 12, 16, 20, 24, 28, 32, 36, 40, …</a:t>
            </a:r>
          </a:p>
          <a:p>
            <a:r>
              <a:rPr lang="en-US" sz="2800" smtClean="0"/>
              <a:t>The designs where </a:t>
            </a:r>
            <a:r>
              <a:rPr lang="en-US" sz="2800" i="1" smtClean="0"/>
              <a:t>N</a:t>
            </a:r>
            <a:r>
              <a:rPr lang="en-US" sz="2800" smtClean="0"/>
              <a:t> = 12, 20, 24, etc. are called </a:t>
            </a:r>
            <a:r>
              <a:rPr lang="en-US" sz="2800" b="1" smtClean="0"/>
              <a:t>nongeometric</a:t>
            </a:r>
            <a:r>
              <a:rPr lang="en-US" sz="2800" smtClean="0"/>
              <a:t> PB designs</a:t>
            </a:r>
          </a:p>
          <a:p>
            <a:r>
              <a:rPr lang="en-US" sz="2800" smtClean="0"/>
              <a:t>See text, page 326 for comments on construction of Plackett-Burman designs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3571E-8BEA-48D7-A763-B6B616AECFA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z="3600" b="1" smtClean="0"/>
              <a:t>Plackett-Burman Designs</a:t>
            </a:r>
          </a:p>
        </p:txBody>
      </p:sp>
      <p:pic>
        <p:nvPicPr>
          <p:cNvPr id="33798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179513"/>
            <a:ext cx="7772400" cy="43465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6106F-C3D4-4215-86E0-D3EE90B501FB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482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838200"/>
            <a:ext cx="7772400" cy="3378200"/>
          </a:xfrm>
          <a:noFill/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2133600" y="53260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This is a non-regular design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F2419-3BD9-4CAD-AFA0-810A1414470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72200" y="2667000"/>
            <a:ext cx="2590800" cy="3233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Projection of the 12-run design into 3 and 4 factors</a:t>
            </a:r>
          </a:p>
          <a:p>
            <a:pPr>
              <a:spcBef>
                <a:spcPct val="50000"/>
              </a:spcBef>
            </a:pPr>
            <a:r>
              <a:rPr lang="en-US"/>
              <a:t>All PB designs have </a:t>
            </a:r>
            <a:r>
              <a:rPr lang="en-US" b="1"/>
              <a:t>projectivity</a:t>
            </a:r>
            <a:r>
              <a:rPr lang="en-US"/>
              <a:t> 3 (contrast with other resolution III fractions)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105400" y="9144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</a:rPr>
              <a:t>Plackett-Burman Designs</a:t>
            </a:r>
          </a:p>
        </p:txBody>
      </p:sp>
      <p:pic>
        <p:nvPicPr>
          <p:cNvPr id="35847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371600"/>
            <a:ext cx="4681538" cy="438467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968EA-BFA1-4167-ABEA-D8978B307CB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Plackett-Burman Designs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The alias structure is </a:t>
            </a:r>
            <a:r>
              <a:rPr lang="en-US" sz="2800" b="1" smtClean="0"/>
              <a:t>complex</a:t>
            </a:r>
            <a:r>
              <a:rPr lang="en-US" sz="2800" smtClean="0"/>
              <a:t> in the PB designs</a:t>
            </a:r>
          </a:p>
          <a:p>
            <a:r>
              <a:rPr lang="en-US" sz="2800" smtClean="0"/>
              <a:t>For example, with </a:t>
            </a:r>
            <a:r>
              <a:rPr lang="en-US" sz="2800" i="1" smtClean="0"/>
              <a:t>N</a:t>
            </a:r>
            <a:r>
              <a:rPr lang="en-US" sz="2800" smtClean="0"/>
              <a:t> = 12 and </a:t>
            </a:r>
            <a:r>
              <a:rPr lang="en-US" sz="2800" i="1" smtClean="0"/>
              <a:t>k</a:t>
            </a:r>
            <a:r>
              <a:rPr lang="en-US" sz="2800" smtClean="0"/>
              <a:t> = 11, every main effect is aliased with every 2FI not involving itself</a:t>
            </a:r>
          </a:p>
          <a:p>
            <a:r>
              <a:rPr lang="en-US" sz="2800" smtClean="0"/>
              <a:t>Every 2FI alias chain has </a:t>
            </a:r>
            <a:r>
              <a:rPr lang="en-US" sz="2800" b="1" smtClean="0"/>
              <a:t>45</a:t>
            </a:r>
            <a:r>
              <a:rPr lang="en-US" sz="2800" smtClean="0"/>
              <a:t> terms</a:t>
            </a:r>
          </a:p>
          <a:p>
            <a:r>
              <a:rPr lang="en-US" sz="2800" b="1" smtClean="0"/>
              <a:t>Partial</a:t>
            </a:r>
            <a:r>
              <a:rPr lang="en-US" sz="2800" smtClean="0"/>
              <a:t> aliasing can potentially greatly complicate interpretation if there are several large interactions</a:t>
            </a:r>
          </a:p>
          <a:p>
            <a:r>
              <a:rPr lang="en-US" sz="2800" smtClean="0"/>
              <a:t>Use very, very carefully – but there are some excellent opportunities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542F6C-7FCE-4E85-8B34-714C47A0AB8B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789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1000"/>
            <a:ext cx="8610600" cy="4649788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06836-B067-471E-B7EE-E33AEB7100C8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3891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7238" y="609600"/>
            <a:ext cx="7629525" cy="54864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68EDB-9814-45DA-8079-F57297D27184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3994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2389187" y="-788987"/>
            <a:ext cx="4441825" cy="8458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4CB59-9D4E-4EF0-BE65-AF426161C6D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The One-Half Fraction of the 2</a:t>
            </a:r>
            <a:r>
              <a:rPr lang="en-US" sz="3600" i="1" baseline="30000" smtClean="0"/>
              <a:t>k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000" smtClean="0"/>
              <a:t>Section 8.2, page 290</a:t>
            </a:r>
          </a:p>
          <a:p>
            <a:r>
              <a:rPr lang="en-US" sz="2000" smtClean="0"/>
              <a:t>Notation: because the design has 2</a:t>
            </a:r>
            <a:r>
              <a:rPr lang="en-US" sz="2000" i="1" baseline="30000" smtClean="0"/>
              <a:t>k</a:t>
            </a:r>
            <a:r>
              <a:rPr lang="en-US" sz="2000" smtClean="0"/>
              <a:t>/2 runs, it’s referred to as a 2</a:t>
            </a:r>
            <a:r>
              <a:rPr lang="en-US" sz="2000" i="1" baseline="30000" smtClean="0"/>
              <a:t>k-</a:t>
            </a:r>
            <a:r>
              <a:rPr lang="en-US" sz="2000" baseline="30000" smtClean="0"/>
              <a:t>1 </a:t>
            </a:r>
          </a:p>
          <a:p>
            <a:r>
              <a:rPr lang="en-US" sz="2000" smtClean="0"/>
              <a:t>Consider a really simple case, the 2</a:t>
            </a:r>
            <a:r>
              <a:rPr lang="en-US" sz="2000" baseline="30000" smtClean="0"/>
              <a:t>3-1</a:t>
            </a:r>
            <a:r>
              <a:rPr lang="en-US" sz="2000" b="1" smtClean="0"/>
              <a:t> </a:t>
            </a:r>
            <a:endParaRPr lang="en-US" sz="2000" smtClean="0"/>
          </a:p>
          <a:p>
            <a:r>
              <a:rPr lang="en-US" sz="2000" smtClean="0"/>
              <a:t>Note that </a:t>
            </a:r>
            <a:r>
              <a:rPr lang="en-US" sz="2000" i="1" smtClean="0"/>
              <a:t>I =ABC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7239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2E961-DC83-4A0B-9D9E-6EA5BFC3ABBB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096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28600"/>
            <a:ext cx="4586288" cy="60198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CB0DE-B3DD-4A6B-8ACD-2F3E2D95B8AD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198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52400"/>
            <a:ext cx="4600575" cy="59436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E9FC7-09F3-4544-BCE1-5C90CF4A7043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301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2688" y="609600"/>
            <a:ext cx="4238625" cy="54864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4229A-1E27-48E0-AC4C-82D014099383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403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5863" y="609600"/>
            <a:ext cx="4232275" cy="54864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8CECB-E135-432F-B2D3-C6C2648C976C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506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5663" y="609600"/>
            <a:ext cx="7432675" cy="54864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2AD945-DE10-4D0B-B55C-7FF50C5159D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1371600" y="838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Resolution IV and V Designs (Page 322)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7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resolution IV design must have at least 2</a:t>
            </a:r>
            <a:r>
              <a:rPr lang="en-US" i="1"/>
              <a:t>k</a:t>
            </a:r>
            <a:r>
              <a:rPr lang="en-US"/>
              <a:t> runs. </a:t>
            </a:r>
          </a:p>
          <a:p>
            <a:pPr>
              <a:spcBef>
                <a:spcPct val="50000"/>
              </a:spcBef>
            </a:pPr>
            <a:r>
              <a:rPr lang="en-US"/>
              <a:t>“optimal” designs may often prove useful.</a:t>
            </a:r>
          </a:p>
        </p:txBody>
      </p:sp>
      <p:pic>
        <p:nvPicPr>
          <p:cNvPr id="46087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371600"/>
            <a:ext cx="7772400" cy="3500438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2CC2E-A019-447D-9583-981D022A11E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Sequential Experimentation with Resolution IV Designs – Page 339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0772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990600" y="4114800"/>
            <a:ext cx="7391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We can’t use the full fold-over procedure given previously for Resolution III designs – it will result in replicating the runs in the original design.</a:t>
            </a:r>
          </a:p>
          <a:p>
            <a:pPr>
              <a:spcBef>
                <a:spcPct val="50000"/>
              </a:spcBef>
            </a:pPr>
            <a:r>
              <a:rPr lang="en-US" sz="2000"/>
              <a:t>Switching the signs in a single column allows all of the two-factor interactions involving that column to be separated.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89774-7FD7-4CE0-B1E4-33FD8814510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spin coater experiment – page 340</a:t>
            </a:r>
          </a:p>
        </p:txBody>
      </p:sp>
      <p:pic>
        <p:nvPicPr>
          <p:cNvPr id="48134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90600"/>
            <a:ext cx="6019800" cy="4624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404B3-4CE7-4F13-8064-79B7C56DD21A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04800"/>
            <a:ext cx="7162800" cy="5486400"/>
          </a:xfr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715000" y="1981200"/>
            <a:ext cx="2971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[AB] = AB + CE</a:t>
            </a:r>
          </a:p>
          <a:p>
            <a:pPr>
              <a:spcBef>
                <a:spcPct val="50000"/>
              </a:spcBef>
            </a:pPr>
            <a:r>
              <a:rPr lang="en-US" sz="2000"/>
              <a:t>We need to dealias these interactions</a:t>
            </a:r>
          </a:p>
          <a:p>
            <a:pPr>
              <a:spcBef>
                <a:spcPct val="50000"/>
              </a:spcBef>
            </a:pPr>
            <a:r>
              <a:rPr lang="en-US" sz="2000"/>
              <a:t>The fold-over design switches the signs in column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67635C-C6F5-4CBD-A2D8-1023CDFB499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aliases from the complete design following the fold-over (32 runs) are as follows: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752600"/>
            <a:ext cx="38671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693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Finding the aliases is somewhat beyond the scope of this course (Chapter 10 provided details) but it can be determined using Design-Expert.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CE044-7279-4C8D-A6E5-095ED348084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62800" cy="1143000"/>
          </a:xfrm>
        </p:spPr>
        <p:txBody>
          <a:bodyPr/>
          <a:lstStyle/>
          <a:p>
            <a:r>
              <a:rPr lang="en-US" sz="3600" b="1" smtClean="0"/>
              <a:t>The One-Half Fraction of the 2</a:t>
            </a:r>
            <a:r>
              <a:rPr lang="en-US" sz="3600" baseline="30000" smtClean="0"/>
              <a:t>3</a:t>
            </a:r>
            <a:endParaRPr lang="en-US" sz="3600" i="1" baseline="30000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077200" cy="1958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 the principal fraction, notice that the contrast for estimating the main effect </a:t>
            </a:r>
            <a:r>
              <a:rPr lang="en-US" sz="2000" i="1"/>
              <a:t>A </a:t>
            </a:r>
            <a:r>
              <a:rPr lang="en-US" sz="2000"/>
              <a:t>is exactly the same as the contrast used for estimating the </a:t>
            </a:r>
            <a:r>
              <a:rPr lang="en-US" sz="2000" i="1"/>
              <a:t>BC</a:t>
            </a:r>
            <a:r>
              <a:rPr lang="en-US" sz="2000"/>
              <a:t> interaction.</a:t>
            </a:r>
          </a:p>
          <a:p>
            <a:pPr>
              <a:spcBef>
                <a:spcPct val="50000"/>
              </a:spcBef>
            </a:pPr>
            <a:r>
              <a:rPr lang="en-US" sz="2000"/>
              <a:t>This phenomena is called </a:t>
            </a:r>
            <a:r>
              <a:rPr lang="en-US" sz="2000" b="1"/>
              <a:t>aliasing </a:t>
            </a:r>
            <a:r>
              <a:rPr lang="en-US" sz="2000"/>
              <a:t>and it occurs in all fractional designs</a:t>
            </a:r>
          </a:p>
          <a:p>
            <a:pPr>
              <a:spcBef>
                <a:spcPct val="50000"/>
              </a:spcBef>
            </a:pPr>
            <a:r>
              <a:rPr lang="en-US" sz="2000"/>
              <a:t>Aliases can be found directly from the columns in the table of + and - signs</a:t>
            </a:r>
            <a:endParaRPr lang="en-US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5638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12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5464E-A0EC-48BD-8D0C-1611110964E4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5120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4192588" cy="4419600"/>
          </a:xfrm>
          <a:noFill/>
        </p:spPr>
      </p:pic>
      <p:pic>
        <p:nvPicPr>
          <p:cNvPr id="5120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609600"/>
            <a:ext cx="4572000" cy="300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0843E1-C002-4644-9245-1F10EEEB2D3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086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 full fold-over of a Resolution IV design is usually not necessary, and it’s potentially very inefficient.</a:t>
            </a:r>
          </a:p>
          <a:p>
            <a:pPr>
              <a:spcBef>
                <a:spcPct val="50000"/>
              </a:spcBef>
            </a:pPr>
            <a:r>
              <a:rPr lang="en-US" sz="2000"/>
              <a:t>In the spin coater example, there were seven degrees of freedom available to estimate two-factor interaction alias chains.</a:t>
            </a:r>
          </a:p>
          <a:p>
            <a:pPr>
              <a:spcBef>
                <a:spcPct val="50000"/>
              </a:spcBef>
            </a:pPr>
            <a:r>
              <a:rPr lang="en-US" sz="2000"/>
              <a:t>After adding the fold-over (16 more runs), there are only 12 degrees of freedom available for estimating two-factor interactions (16 new runs yields only five more degrees of freedom). </a:t>
            </a:r>
          </a:p>
          <a:p>
            <a:pPr>
              <a:spcBef>
                <a:spcPct val="50000"/>
              </a:spcBef>
            </a:pPr>
            <a:r>
              <a:rPr lang="en-US" sz="2000"/>
              <a:t>A </a:t>
            </a:r>
            <a:r>
              <a:rPr lang="en-US" sz="2000" b="1"/>
              <a:t>partial fold-over</a:t>
            </a:r>
            <a:r>
              <a:rPr lang="en-US" sz="2000"/>
              <a:t> (semifold) may be a better choice of follow-up design.  To construct a partial fold-over: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739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6ADD8-5391-4CAC-AB89-1B8ABF753F6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391400" y="838200"/>
            <a:ext cx="1447800" cy="528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Not an orthogonal design – but that’s not such a big deal</a:t>
            </a:r>
          </a:p>
          <a:p>
            <a:pPr>
              <a:spcBef>
                <a:spcPct val="50000"/>
              </a:spcBef>
            </a:pPr>
            <a:r>
              <a:rPr lang="en-US" sz="2000"/>
              <a:t>Correlated parameter estimates</a:t>
            </a:r>
          </a:p>
          <a:p>
            <a:pPr>
              <a:spcBef>
                <a:spcPct val="50000"/>
              </a:spcBef>
            </a:pPr>
            <a:r>
              <a:rPr lang="en-US" sz="2000"/>
              <a:t>Larger standard errors of regression model coefficients or effects </a:t>
            </a:r>
          </a:p>
        </p:txBody>
      </p:sp>
      <p:pic>
        <p:nvPicPr>
          <p:cNvPr id="53254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33400"/>
            <a:ext cx="6629400" cy="5491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70F38-FCF6-410C-BD13-61C7E4A20CE6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2962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25908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There are still 12 degrees of freedom available to estimate two-factor interactions</a:t>
            </a:r>
          </a:p>
        </p:txBody>
      </p:sp>
      <p:pic>
        <p:nvPicPr>
          <p:cNvPr id="54279" name="Picture 6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762000"/>
            <a:ext cx="4800600" cy="3262313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2F614-BB2F-49B7-A0DF-A90C4B2BD0C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5301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848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Resolution V Designs – Page 331</a:t>
            </a:r>
          </a:p>
          <a:p>
            <a:pPr>
              <a:spcBef>
                <a:spcPct val="50000"/>
              </a:spcBef>
            </a:pPr>
            <a:r>
              <a:rPr lang="en-US"/>
              <a:t>We used a Resolution V design (a 2</a:t>
            </a:r>
            <a:r>
              <a:rPr lang="en-US" baseline="30000"/>
              <a:t>5-2</a:t>
            </a:r>
            <a:r>
              <a:rPr lang="en-US"/>
              <a:t>) in Example 8.2</a:t>
            </a:r>
          </a:p>
          <a:p>
            <a:pPr>
              <a:spcBef>
                <a:spcPct val="50000"/>
              </a:spcBef>
            </a:pPr>
            <a:r>
              <a:rPr lang="en-US"/>
              <a:t>Generally, these are large designs (at least 32 runs) for six or more factors</a:t>
            </a:r>
          </a:p>
          <a:p>
            <a:pPr>
              <a:spcBef>
                <a:spcPct val="50000"/>
              </a:spcBef>
            </a:pPr>
            <a:r>
              <a:rPr lang="en-US"/>
              <a:t>Irregular designs can be found using optimal design construction methods</a:t>
            </a:r>
          </a:p>
          <a:p>
            <a:pPr>
              <a:spcBef>
                <a:spcPct val="50000"/>
              </a:spcBef>
            </a:pPr>
            <a:r>
              <a:rPr lang="en-US"/>
              <a:t>JMP has excellent capability</a:t>
            </a:r>
          </a:p>
          <a:p>
            <a:pPr>
              <a:spcBef>
                <a:spcPct val="50000"/>
              </a:spcBef>
            </a:pPr>
            <a:r>
              <a:rPr lang="en-US"/>
              <a:t>Examples for </a:t>
            </a:r>
            <a:r>
              <a:rPr lang="en-US" i="1"/>
              <a:t>k</a:t>
            </a:r>
            <a:r>
              <a:rPr lang="en-US"/>
              <a:t> = 6 and 8 factors are illustrated in the book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17600-EF63-4A4F-9DE0-6D9B26ABBF1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Supersaturated Designs</a:t>
            </a:r>
          </a:p>
        </p:txBody>
      </p:sp>
      <p:pic>
        <p:nvPicPr>
          <p:cNvPr id="563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371600"/>
            <a:ext cx="7696200" cy="4640263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6ABC9-45B1-4634-874B-6DEEDED3F87B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5734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392238"/>
            <a:ext cx="7772400" cy="39211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1F0F78-6A81-4290-97DF-EE6B05DDD83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smtClean="0"/>
              <a:t>Aliasing in the One-Half Fraction of the 2</a:t>
            </a:r>
            <a:r>
              <a:rPr lang="en-US" sz="3200" baseline="30000" smtClean="0"/>
              <a:t>3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239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 = BC, B = AC, C = AB</a:t>
            </a:r>
            <a:r>
              <a:rPr lang="en-US"/>
              <a:t> (or </a:t>
            </a:r>
            <a:r>
              <a:rPr lang="en-US" i="1"/>
              <a:t>me</a:t>
            </a:r>
            <a:r>
              <a:rPr lang="en-US"/>
              <a:t> = 2</a:t>
            </a:r>
            <a:r>
              <a:rPr lang="en-US" i="1"/>
              <a:t>fi</a:t>
            </a:r>
            <a:r>
              <a:rPr lang="en-US"/>
              <a:t>)</a:t>
            </a:r>
          </a:p>
          <a:p>
            <a:pPr>
              <a:spcBef>
                <a:spcPct val="50000"/>
              </a:spcBef>
            </a:pPr>
            <a:r>
              <a:rPr lang="en-US"/>
              <a:t>Aliases can be found from the </a:t>
            </a:r>
            <a:r>
              <a:rPr lang="en-US" b="1"/>
              <a:t>defining</a:t>
            </a:r>
            <a:r>
              <a:rPr lang="en-US"/>
              <a:t> </a:t>
            </a:r>
            <a:r>
              <a:rPr lang="en-US" b="1"/>
              <a:t>relation</a:t>
            </a:r>
            <a:r>
              <a:rPr lang="en-US"/>
              <a:t> </a:t>
            </a:r>
            <a:r>
              <a:rPr lang="en-US" i="1"/>
              <a:t>I = ABC</a:t>
            </a:r>
            <a:r>
              <a:rPr lang="en-US"/>
              <a:t> by multiplication:</a:t>
            </a:r>
          </a:p>
          <a:p>
            <a:pPr>
              <a:spcBef>
                <a:spcPct val="50000"/>
              </a:spcBef>
            </a:pPr>
            <a:r>
              <a:rPr lang="en-US" i="1"/>
              <a:t>AI = A(ABC) = A</a:t>
            </a:r>
            <a:r>
              <a:rPr lang="en-US" i="1" baseline="30000"/>
              <a:t>2</a:t>
            </a:r>
            <a:r>
              <a:rPr lang="en-US" i="1"/>
              <a:t>BC = BC</a:t>
            </a:r>
          </a:p>
          <a:p>
            <a:pPr>
              <a:spcBef>
                <a:spcPct val="50000"/>
              </a:spcBef>
            </a:pPr>
            <a:r>
              <a:rPr lang="en-US" i="1"/>
              <a:t>BI =B(ABC) = AC</a:t>
            </a:r>
          </a:p>
          <a:p>
            <a:pPr>
              <a:spcBef>
                <a:spcPct val="50000"/>
              </a:spcBef>
            </a:pPr>
            <a:r>
              <a:rPr lang="en-US" i="1"/>
              <a:t>CI = C(ABC) = AB</a:t>
            </a:r>
          </a:p>
          <a:p>
            <a:pPr>
              <a:spcBef>
                <a:spcPct val="50000"/>
              </a:spcBef>
            </a:pPr>
            <a:r>
              <a:rPr lang="en-US"/>
              <a:t>Textbook notation for aliased effects: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27188" y="5210175"/>
          <a:ext cx="6575425" cy="461963"/>
        </p:xfrm>
        <a:graphic>
          <a:graphicData uri="http://schemas.openxmlformats.org/presentationml/2006/ole">
            <p:oleObj spid="_x0000_s1026" name="Equation" r:id="rId4" imgW="2895480" imgH="20304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A3224-E1B1-41D9-AADF-CC9464E8FD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smtClean="0"/>
              <a:t>The Alternate Fraction of the 2</a:t>
            </a:r>
            <a:r>
              <a:rPr lang="en-US" sz="3200" baseline="30000" smtClean="0"/>
              <a:t>3-1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smtClean="0"/>
              <a:t>I = -ABC</a:t>
            </a:r>
            <a:r>
              <a:rPr lang="en-US" sz="2800" smtClean="0"/>
              <a:t> is the defining relation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Implies slightly different aliases: </a:t>
            </a:r>
            <a:r>
              <a:rPr lang="en-US" sz="2800" i="1" smtClean="0"/>
              <a:t>A = -BC,         B= -AC, </a:t>
            </a:r>
            <a:r>
              <a:rPr lang="en-US" sz="2800" smtClean="0"/>
              <a:t>and</a:t>
            </a:r>
            <a:r>
              <a:rPr lang="en-US" sz="2800" i="1" smtClean="0"/>
              <a:t> C = -AB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Both designs belong to the same </a:t>
            </a:r>
            <a:r>
              <a:rPr lang="en-US" sz="2800" b="1" smtClean="0"/>
              <a:t>family</a:t>
            </a:r>
            <a:r>
              <a:rPr lang="en-US" sz="2800" b="1" i="1" smtClean="0"/>
              <a:t>, </a:t>
            </a:r>
            <a:r>
              <a:rPr lang="en-US" sz="2800" smtClean="0"/>
              <a:t>defined by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Suppose that after running the principal fraction, the alternate fraction was also run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two groups of runs can be combined to form a full factorial – an example of </a:t>
            </a:r>
            <a:r>
              <a:rPr lang="en-US" sz="2800" b="1" smtClean="0"/>
              <a:t>sequential</a:t>
            </a:r>
            <a:r>
              <a:rPr lang="en-US" sz="2800" smtClean="0"/>
              <a:t> experimentation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124200" y="3505200"/>
          <a:ext cx="2057400" cy="544513"/>
        </p:xfrm>
        <a:graphic>
          <a:graphicData uri="http://schemas.openxmlformats.org/presentationml/2006/ole">
            <p:oleObj spid="_x0000_s2050" name="Equation" r:id="rId4" imgW="672840" imgH="17748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845D95-7027-4F46-B8F9-3FC3DE31871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Resolution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Resolution III Designs:</a:t>
            </a:r>
          </a:p>
          <a:p>
            <a:pPr lvl="1">
              <a:lnSpc>
                <a:spcPct val="90000"/>
              </a:lnSpc>
            </a:pPr>
            <a:r>
              <a:rPr lang="en-US" sz="2400" i="1" smtClean="0"/>
              <a:t>me = </a:t>
            </a:r>
            <a:r>
              <a:rPr lang="en-US" sz="2400" smtClean="0"/>
              <a:t>2</a:t>
            </a:r>
            <a:r>
              <a:rPr lang="en-US" sz="2400" i="1" smtClean="0"/>
              <a:t>fi</a:t>
            </a:r>
            <a:r>
              <a:rPr lang="en-US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example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Resolution IV Designs: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</a:t>
            </a:r>
            <a:r>
              <a:rPr lang="en-US" sz="2400" i="1" smtClean="0"/>
              <a:t>fi</a:t>
            </a:r>
            <a:r>
              <a:rPr lang="en-US" sz="2400" smtClean="0"/>
              <a:t> = 2</a:t>
            </a:r>
            <a:r>
              <a:rPr lang="en-US" sz="2400" i="1" smtClean="0"/>
              <a:t>fi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example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Resolution V Designs: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</a:t>
            </a:r>
            <a:r>
              <a:rPr lang="en-US" sz="2400" i="1" smtClean="0"/>
              <a:t>fi</a:t>
            </a:r>
            <a:r>
              <a:rPr lang="en-US" sz="2400" smtClean="0"/>
              <a:t> = 3</a:t>
            </a:r>
            <a:r>
              <a:rPr lang="en-US" sz="2400" i="1" smtClean="0"/>
              <a:t>fi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example 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743200" y="2819400"/>
          <a:ext cx="533400" cy="479425"/>
        </p:xfrm>
        <a:graphic>
          <a:graphicData uri="http://schemas.openxmlformats.org/presentationml/2006/ole">
            <p:oleObj spid="_x0000_s3074" name="Equation" r:id="rId4" imgW="253800" imgH="228600" progId="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819400" y="4065588"/>
          <a:ext cx="533400" cy="506412"/>
        </p:xfrm>
        <a:graphic>
          <a:graphicData uri="http://schemas.openxmlformats.org/presentationml/2006/ole">
            <p:oleObj spid="_x0000_s3075" name="Equation" r:id="rId5" imgW="253800" imgH="241200" progId="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2819400" y="5362575"/>
          <a:ext cx="533400" cy="504825"/>
        </p:xfrm>
        <a:graphic>
          <a:graphicData uri="http://schemas.openxmlformats.org/presentationml/2006/ole">
            <p:oleObj spid="_x0000_s3076" name="Equation" r:id="rId6" imgW="253800" imgH="24120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8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and Analysis of Experiments 7E 2009 Montgomery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FEF4-378C-4782-9A06-13E9AEFB33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3600" b="1" smtClean="0"/>
              <a:t>Construction of a One-half Fraction</a:t>
            </a: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1447800" y="1752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</a:t>
            </a:r>
            <a:r>
              <a:rPr lang="en-US" b="1"/>
              <a:t>basic</a:t>
            </a:r>
            <a:r>
              <a:rPr lang="en-US"/>
              <a:t> design; the design </a:t>
            </a:r>
            <a:r>
              <a:rPr lang="en-US" b="1"/>
              <a:t>generator 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667000"/>
            <a:ext cx="7772400" cy="32099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C:\WINDOWS\Profiles\Doug Montgomery\Application Data\Microsoft\Templates\Blank Presentation.pot</Template>
  <TotalTime>685</TotalTime>
  <Words>2230</Words>
  <Application>Microsoft Office PowerPoint</Application>
  <PresentationFormat>On-screen Show (4:3)</PresentationFormat>
  <Paragraphs>390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Blank Presentation</vt:lpstr>
      <vt:lpstr>Equation</vt:lpstr>
      <vt:lpstr>Design and Analysis of Engineering Experiments</vt:lpstr>
      <vt:lpstr>Design of Engineering Experiments   Two-level Fractional Factorial Designs</vt:lpstr>
      <vt:lpstr>Why do Fractional Factorial  Designs Work?</vt:lpstr>
      <vt:lpstr>The One-Half Fraction of the 2k</vt:lpstr>
      <vt:lpstr>The One-Half Fraction of the 23</vt:lpstr>
      <vt:lpstr>Aliasing in the One-Half Fraction of the 23</vt:lpstr>
      <vt:lpstr>The Alternate Fraction of the 23-1</vt:lpstr>
      <vt:lpstr>Design Resolution</vt:lpstr>
      <vt:lpstr>Construction of a One-half Fraction</vt:lpstr>
      <vt:lpstr>Projection of Fractional Factorials</vt:lpstr>
      <vt:lpstr>Example 8.1</vt:lpstr>
      <vt:lpstr>Example 8.1</vt:lpstr>
      <vt:lpstr>Slide 13</vt:lpstr>
      <vt:lpstr>Slide 14</vt:lpstr>
      <vt:lpstr>Slide 15</vt:lpstr>
      <vt:lpstr>The One-Quarter Fraction of the 2k</vt:lpstr>
      <vt:lpstr>The One-Quarter Fraction of the 26-2</vt:lpstr>
      <vt:lpstr>The One-Quarter Fraction of the 26-2</vt:lpstr>
      <vt:lpstr>A One-Quarter Fraction of the 26-2: Example 8.4, Page 305</vt:lpstr>
      <vt:lpstr>The General 2k-p Fractional  Factorial Design</vt:lpstr>
      <vt:lpstr>Slide 21</vt:lpstr>
      <vt:lpstr>The General 2k-p Design: Resolution may not be Sufficient </vt:lpstr>
      <vt:lpstr>Slide 23</vt:lpstr>
      <vt:lpstr>Slide 24</vt:lpstr>
      <vt:lpstr>Slide 25</vt:lpstr>
      <vt:lpstr>Resolution III Designs: Section 8.5, page 320</vt:lpstr>
      <vt:lpstr>Resolution III Designs</vt:lpstr>
      <vt:lpstr>Resolution III Designs</vt:lpstr>
      <vt:lpstr>Slide 29</vt:lpstr>
      <vt:lpstr>Slide 30</vt:lpstr>
      <vt:lpstr>Slide 31</vt:lpstr>
      <vt:lpstr>Plackett-Burman Designs</vt:lpstr>
      <vt:lpstr>Plackett-Burman Designs</vt:lpstr>
      <vt:lpstr>Slide 34</vt:lpstr>
      <vt:lpstr>Slide 35</vt:lpstr>
      <vt:lpstr>Plackett-Burman Designs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Supersaturated Designs</vt:lpstr>
      <vt:lpstr>Slide 56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Engineering Experiments Part 7 – The 2k-p Fractional  Factorial Design</dc:title>
  <dc:creator>Preferred Customer</dc:creator>
  <cp:lastModifiedBy>ksu</cp:lastModifiedBy>
  <cp:revision>32</cp:revision>
  <dcterms:created xsi:type="dcterms:W3CDTF">2000-10-07T17:45:16Z</dcterms:created>
  <dcterms:modified xsi:type="dcterms:W3CDTF">2012-09-01T19:21:10Z</dcterms:modified>
</cp:coreProperties>
</file>