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9"/>
  </p:notesMasterIdLst>
  <p:sldIdLst>
    <p:sldId id="256" r:id="rId2"/>
    <p:sldId id="257" r:id="rId3"/>
    <p:sldId id="469" r:id="rId4"/>
    <p:sldId id="443" r:id="rId5"/>
    <p:sldId id="492" r:id="rId6"/>
    <p:sldId id="493" r:id="rId7"/>
    <p:sldId id="471" r:id="rId8"/>
    <p:sldId id="444" r:id="rId9"/>
    <p:sldId id="497" r:id="rId10"/>
    <p:sldId id="472" r:id="rId11"/>
    <p:sldId id="449" r:id="rId12"/>
    <p:sldId id="473" r:id="rId13"/>
    <p:sldId id="474" r:id="rId14"/>
    <p:sldId id="475" r:id="rId15"/>
    <p:sldId id="476" r:id="rId16"/>
    <p:sldId id="477" r:id="rId17"/>
    <p:sldId id="49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abi T Chakrawarty" initials="MTC" lastIdx="1" clrIdx="0">
    <p:extLst>
      <p:ext uri="{19B8F6BF-5375-455C-9EA6-DF929625EA0E}">
        <p15:presenceInfo xmlns:p15="http://schemas.microsoft.com/office/powerpoint/2012/main" userId="S-1-5-21-3361151005-2080053223-3394076701-16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5808" autoAdjust="0"/>
    <p:restoredTop sz="82790" autoAdjust="0"/>
  </p:normalViewPr>
  <p:slideViewPr>
    <p:cSldViewPr>
      <p:cViewPr varScale="1">
        <p:scale>
          <a:sx n="55" d="100"/>
          <a:sy n="55" d="100"/>
        </p:scale>
        <p:origin x="9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3/5/2019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val="303439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val="44411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val="71680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val="3679747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3/5/2019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BE16E6E-BC5F-40BA-8EF2-F72E2EF6898B}" type="datetime1">
              <a:rPr lang="en-US" smtClean="0"/>
              <a:pPr>
                <a:defRPr/>
              </a:pPr>
              <a:t>3/5/2019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296201B-5135-4C7A-B164-D207B1FBBDD2}" type="datetime1">
              <a:rPr lang="en-US" smtClean="0"/>
              <a:pPr>
                <a:defRPr/>
              </a:pPr>
              <a:t>3/5/2019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6499632-BA1C-411F-BC01-932C63E5E55C}" type="datetime1">
              <a:rPr lang="en-US" smtClean="0"/>
              <a:pPr>
                <a:defRPr/>
              </a:pPr>
              <a:t>3/5/2019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5295DC0-BDF4-4946-95FC-61C4F2C15E4D}" type="datetime1">
              <a:rPr lang="en-US" smtClean="0"/>
              <a:pPr>
                <a:defRPr/>
              </a:pPr>
              <a:t>3/5/2019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5F46BC3-41DA-4098-8CA3-5AE4500AA7C8}" type="datetime1">
              <a:rPr lang="en-US" smtClean="0"/>
              <a:pPr>
                <a:defRPr/>
              </a:pPr>
              <a:t>3/5/2019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733D5C7-06BD-4A57-9316-AFFC05FB9A2D}" type="datetime1">
              <a:rPr lang="en-US" smtClean="0"/>
              <a:pPr>
                <a:defRPr/>
              </a:pPr>
              <a:t>3/5/2019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5B6098F-756C-4371-8629-D7887CAE58D3}" type="datetime1">
              <a:rPr lang="en-US" smtClean="0"/>
              <a:pPr>
                <a:defRPr/>
              </a:pPr>
              <a:t>3/5/2019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F1234E-A55B-461F-95E4-6E9D08D8F588}" type="datetime1">
              <a:rPr lang="en-US" smtClean="0"/>
              <a:pPr>
                <a:defRPr/>
              </a:pPr>
              <a:t>3/5/2019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57B0C22D-B331-43E5-B1B9-EFA38C5EA6F6}" type="datetime1">
              <a:rPr lang="en-US" smtClean="0"/>
              <a:pPr>
                <a:defRPr/>
              </a:pPr>
              <a:t>3/5/2019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3/5/2019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3/5/2019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7</a:t>
            </a:r>
          </a:p>
          <a:p>
            <a:pPr eaLnBrk="1" hangingPunct="1"/>
            <a:r>
              <a:rPr lang="en-US" dirty="0" smtClean="0">
                <a:solidFill>
                  <a:schemeClr val="tx1"/>
                </a:solidFill>
              </a:rPr>
              <a:t>Development Strategies</a:t>
            </a:r>
          </a:p>
        </p:txBody>
      </p:sp>
      <p:sp>
        <p:nvSpPr>
          <p:cNvPr id="4"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a:t>In-House Software Development </a:t>
            </a:r>
            <a:r>
              <a:rPr lang="en-US" dirty="0" smtClean="0"/>
              <a:t>Options </a:t>
            </a:r>
            <a:r>
              <a:rPr lang="en-US" sz="1600" dirty="0" smtClean="0"/>
              <a:t>(Cont.3)</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10</a:t>
            </a:fld>
            <a:endParaRPr lang="en-US" dirty="0"/>
          </a:p>
        </p:txBody>
      </p:sp>
      <p:sp>
        <p:nvSpPr>
          <p:cNvPr id="8" name="Rectangle 7"/>
          <p:cNvSpPr/>
          <p:nvPr/>
        </p:nvSpPr>
        <p:spPr>
          <a:xfrm>
            <a:off x="1752600" y="5207680"/>
            <a:ext cx="5985635" cy="523220"/>
          </a:xfrm>
          <a:prstGeom prst="rect">
            <a:avLst/>
          </a:prstGeom>
        </p:spPr>
        <p:txBody>
          <a:bodyPr wrap="square">
            <a:spAutoFit/>
          </a:bodyPr>
          <a:lstStyle/>
          <a:p>
            <a:r>
              <a:rPr lang="en-US" sz="1400" b="1" dirty="0"/>
              <a:t>FIGURE </a:t>
            </a:r>
            <a:r>
              <a:rPr lang="en-US" sz="1400" b="1" dirty="0" smtClean="0"/>
              <a:t>7-10 </a:t>
            </a:r>
            <a:r>
              <a:rPr lang="en-US" sz="1400" dirty="0"/>
              <a:t>Companies consider various factors when comparing in-house development with the </a:t>
            </a:r>
            <a:r>
              <a:rPr lang="en-US" sz="1400" dirty="0" smtClean="0"/>
              <a:t>purchase of </a:t>
            </a:r>
            <a:r>
              <a:rPr lang="en-US" sz="1400" dirty="0"/>
              <a:t>a software </a:t>
            </a:r>
            <a:r>
              <a:rPr lang="en-US" sz="1400" dirty="0" smtClean="0"/>
              <a:t>package.</a:t>
            </a:r>
            <a:endParaRPr lang="en-US" sz="1400" dirty="0"/>
          </a:p>
        </p:txBody>
      </p:sp>
      <p:pic>
        <p:nvPicPr>
          <p:cNvPr id="3" name="Picture 2" descr="The table gives details about the various factors involved while comparing in-house development with the purchase of a software package.&#10;&#10;The table has two columns and seven rows. In row 1, the header for column 1 is reasons for in-house development and the header for column 2 is reasons for purchasing software package. &#10;&#10;In row 2, column 1 reads satisfy unique business requirements and column 2 reads lower costs.&#10;In row 3, column 1 reads minimize changes in business procedures and policies and column 2 reads requires less time to implement&#10;In row 4, column 1 reads meet constraints of existing systems and column 2 reads proven reliability and performance benchmarks.&#10;In row 5, column 1 reads meet constraints of existing technology and column 2 reads requires less technical development staff.&#10;In row 6, column 1 reads develop internal resources and capabilities and column 2 reads future upgrades provided by the vendor.&#10;In row 7, column 1 reads satisfy unique security requirements and column 2 reads obtain input from other companies.&#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20" y="1804141"/>
            <a:ext cx="8736760" cy="3249716"/>
          </a:xfrm>
          <a:prstGeom prst="rect">
            <a:avLst/>
          </a:prstGeom>
        </p:spPr>
      </p:pic>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33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a:t>Developing Software </a:t>
            </a:r>
            <a:r>
              <a:rPr lang="en-US" b="1" dirty="0" smtClean="0"/>
              <a:t>In-House</a:t>
            </a:r>
          </a:p>
          <a:p>
            <a:pPr lvl="1"/>
            <a:r>
              <a:rPr lang="en-US" dirty="0" smtClean="0"/>
              <a:t>Satisfies </a:t>
            </a:r>
            <a:r>
              <a:rPr lang="en-US" dirty="0"/>
              <a:t>unique business </a:t>
            </a:r>
            <a:r>
              <a:rPr lang="en-US" dirty="0" smtClean="0"/>
              <a:t>requirements</a:t>
            </a:r>
          </a:p>
          <a:p>
            <a:pPr lvl="2"/>
            <a:r>
              <a:rPr lang="en-US" dirty="0" smtClean="0"/>
              <a:t>Not possible with standard commercial software packages </a:t>
            </a:r>
          </a:p>
          <a:p>
            <a:pPr lvl="2"/>
            <a:r>
              <a:rPr lang="en-US" dirty="0" smtClean="0"/>
              <a:t>Minimizes </a:t>
            </a:r>
            <a:r>
              <a:rPr lang="en-US" dirty="0"/>
              <a:t>changes in business procedures and </a:t>
            </a:r>
            <a:r>
              <a:rPr lang="en-US" dirty="0" smtClean="0"/>
              <a:t>policies</a:t>
            </a:r>
          </a:p>
          <a:p>
            <a:pPr lvl="2"/>
            <a:r>
              <a:rPr lang="en-US" dirty="0" smtClean="0"/>
              <a:t>Installing </a:t>
            </a:r>
            <a:r>
              <a:rPr lang="en-US" dirty="0"/>
              <a:t>a new software package almost always requires some degree of change in how a company does </a:t>
            </a:r>
            <a:r>
              <a:rPr lang="en-US" dirty="0" smtClean="0"/>
              <a:t>business</a:t>
            </a:r>
          </a:p>
          <a:p>
            <a:pPr lvl="1"/>
            <a:r>
              <a:rPr lang="en-US" dirty="0" smtClean="0"/>
              <a:t>Meets </a:t>
            </a:r>
            <a:r>
              <a:rPr lang="en-US" dirty="0"/>
              <a:t>constraints of existing </a:t>
            </a:r>
            <a:r>
              <a:rPr lang="en-US" dirty="0" smtClean="0"/>
              <a:t>systems</a:t>
            </a:r>
          </a:p>
          <a:p>
            <a:pPr lvl="2"/>
            <a:r>
              <a:rPr lang="en-US" dirty="0" smtClean="0"/>
              <a:t>Any </a:t>
            </a:r>
            <a:r>
              <a:rPr lang="en-US" dirty="0"/>
              <a:t>new software installed </a:t>
            </a:r>
            <a:r>
              <a:rPr lang="en-US" dirty="0" smtClean="0"/>
              <a:t>must </a:t>
            </a:r>
            <a:r>
              <a:rPr lang="en-US" dirty="0"/>
              <a:t>work with existing systems</a:t>
            </a:r>
          </a:p>
          <a:p>
            <a:pPr marL="1257300" lvl="2" indent="-342900">
              <a:buFont typeface="Arial" pitchFamily="34" charset="0"/>
              <a:buChar char="•"/>
            </a:pPr>
            <a:endParaRPr lang="en-US" sz="2000"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Cont.4)</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64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Developing Software In-House </a:t>
            </a:r>
            <a:r>
              <a:rPr lang="en-US" sz="1200" b="1" dirty="0"/>
              <a:t>(Cont</a:t>
            </a:r>
            <a:r>
              <a:rPr lang="en-US" sz="1200" b="1" dirty="0" smtClean="0"/>
              <a:t>.)</a:t>
            </a:r>
          </a:p>
          <a:p>
            <a:pPr lvl="1"/>
            <a:r>
              <a:rPr lang="en-US" dirty="0" smtClean="0"/>
              <a:t>Meets </a:t>
            </a:r>
            <a:r>
              <a:rPr lang="en-US" dirty="0"/>
              <a:t>constraints of existing </a:t>
            </a:r>
            <a:r>
              <a:rPr lang="en-US" dirty="0" smtClean="0"/>
              <a:t>technology</a:t>
            </a:r>
          </a:p>
          <a:p>
            <a:pPr lvl="2"/>
            <a:r>
              <a:rPr lang="en-US" dirty="0" smtClean="0"/>
              <a:t>The </a:t>
            </a:r>
            <a:r>
              <a:rPr lang="en-US" dirty="0"/>
              <a:t>new system must work with </a:t>
            </a:r>
            <a:r>
              <a:rPr lang="en-US" dirty="0" smtClean="0"/>
              <a:t>existing </a:t>
            </a:r>
            <a:r>
              <a:rPr lang="en-US" dirty="0"/>
              <a:t>hardware and legacy </a:t>
            </a:r>
            <a:r>
              <a:rPr lang="en-US" dirty="0" smtClean="0"/>
              <a:t>systems</a:t>
            </a:r>
          </a:p>
          <a:p>
            <a:pPr lvl="1"/>
            <a:r>
              <a:rPr lang="en-US" dirty="0" smtClean="0"/>
              <a:t>Develops </a:t>
            </a:r>
            <a:r>
              <a:rPr lang="en-US" dirty="0"/>
              <a:t>internal resources and </a:t>
            </a:r>
            <a:r>
              <a:rPr lang="en-US" dirty="0" smtClean="0"/>
              <a:t>capabilities</a:t>
            </a:r>
          </a:p>
          <a:p>
            <a:pPr lvl="2"/>
            <a:r>
              <a:rPr lang="en-US" dirty="0" smtClean="0"/>
              <a:t>Companies can develop </a:t>
            </a:r>
            <a:r>
              <a:rPr lang="en-US" dirty="0"/>
              <a:t>and train </a:t>
            </a:r>
            <a:r>
              <a:rPr lang="en-US" dirty="0" smtClean="0"/>
              <a:t>IT </a:t>
            </a:r>
            <a:r>
              <a:rPr lang="en-US" dirty="0"/>
              <a:t>staff </a:t>
            </a:r>
            <a:r>
              <a:rPr lang="en-US" dirty="0" smtClean="0"/>
              <a:t>who understand </a:t>
            </a:r>
            <a:r>
              <a:rPr lang="en-US" dirty="0"/>
              <a:t>the organization’s business functions and information support needs</a:t>
            </a:r>
          </a:p>
          <a:p>
            <a:pPr marL="1257300" lvl="2" indent="-342900">
              <a:buFont typeface="Arial" pitchFamily="34" charset="0"/>
              <a:buChar char="•"/>
            </a:pPr>
            <a:endParaRPr lang="en-US" sz="2000"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12</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Cont.5)</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61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Purchasing a Software </a:t>
            </a:r>
            <a:r>
              <a:rPr lang="en-US" b="1" dirty="0" smtClean="0"/>
              <a:t>Package</a:t>
            </a:r>
          </a:p>
          <a:p>
            <a:pPr lvl="1"/>
            <a:r>
              <a:rPr lang="en-US" dirty="0" smtClean="0"/>
              <a:t>Lower costs</a:t>
            </a:r>
          </a:p>
          <a:p>
            <a:pPr lvl="2"/>
            <a:r>
              <a:rPr lang="en-US" dirty="0" smtClean="0"/>
              <a:t>A </a:t>
            </a:r>
            <a:r>
              <a:rPr lang="en-US" dirty="0"/>
              <a:t>software package </a:t>
            </a:r>
            <a:r>
              <a:rPr lang="en-US" dirty="0" smtClean="0"/>
              <a:t>is </a:t>
            </a:r>
            <a:r>
              <a:rPr lang="en-US" dirty="0"/>
              <a:t>less expensive </a:t>
            </a:r>
            <a:r>
              <a:rPr lang="en-US" dirty="0" smtClean="0"/>
              <a:t>than the one developed in-house</a:t>
            </a:r>
            <a:endParaRPr lang="en-US" dirty="0"/>
          </a:p>
          <a:p>
            <a:pPr lvl="1"/>
            <a:r>
              <a:rPr lang="en-US" dirty="0" smtClean="0"/>
              <a:t>Requires </a:t>
            </a:r>
            <a:r>
              <a:rPr lang="en-US" dirty="0"/>
              <a:t>less time to </a:t>
            </a:r>
            <a:r>
              <a:rPr lang="en-US" dirty="0" smtClean="0"/>
              <a:t>implement</a:t>
            </a:r>
          </a:p>
          <a:p>
            <a:pPr lvl="2"/>
            <a:r>
              <a:rPr lang="en-US" dirty="0" smtClean="0"/>
              <a:t>Packages </a:t>
            </a:r>
            <a:r>
              <a:rPr lang="en-US" dirty="0"/>
              <a:t>have already been designed, programmed, tested, and documented </a:t>
            </a:r>
            <a:endParaRPr lang="en-US" dirty="0" smtClean="0"/>
          </a:p>
          <a:p>
            <a:pPr lvl="1"/>
            <a:r>
              <a:rPr lang="en-US" dirty="0" smtClean="0"/>
              <a:t>Proven </a:t>
            </a:r>
            <a:r>
              <a:rPr lang="en-US" dirty="0"/>
              <a:t>reliability and performance </a:t>
            </a:r>
            <a:r>
              <a:rPr lang="en-US" dirty="0" smtClean="0"/>
              <a:t>benchmarks</a:t>
            </a:r>
          </a:p>
          <a:p>
            <a:pPr lvl="2"/>
            <a:r>
              <a:rPr lang="en-US" dirty="0" smtClean="0"/>
              <a:t>Major </a:t>
            </a:r>
            <a:r>
              <a:rPr lang="en-US" dirty="0"/>
              <a:t>problems </a:t>
            </a:r>
            <a:r>
              <a:rPr lang="en-US" dirty="0" smtClean="0"/>
              <a:t>would have </a:t>
            </a:r>
            <a:r>
              <a:rPr lang="en-US" dirty="0"/>
              <a:t>been detected </a:t>
            </a:r>
            <a:r>
              <a:rPr lang="en-US" dirty="0" smtClean="0"/>
              <a:t>and </a:t>
            </a:r>
            <a:r>
              <a:rPr lang="en-US" dirty="0"/>
              <a:t>corrected by the </a:t>
            </a:r>
            <a:r>
              <a:rPr lang="en-US" dirty="0" smtClean="0"/>
              <a:t>vendor </a:t>
            </a:r>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13</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Cont.6)</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066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Purchasing a Software Package</a:t>
            </a:r>
            <a:r>
              <a:rPr lang="en-US" sz="2800" b="1" dirty="0"/>
              <a:t> </a:t>
            </a:r>
            <a:r>
              <a:rPr lang="en-US" sz="1400" b="1" dirty="0"/>
              <a:t>(Cont</a:t>
            </a:r>
            <a:r>
              <a:rPr lang="en-US" sz="1400" b="1" dirty="0" smtClean="0"/>
              <a:t>.)</a:t>
            </a:r>
          </a:p>
          <a:p>
            <a:pPr lvl="1"/>
            <a:r>
              <a:rPr lang="en-US" dirty="0" smtClean="0"/>
              <a:t>Requires </a:t>
            </a:r>
            <a:r>
              <a:rPr lang="en-US" dirty="0"/>
              <a:t>less technical development </a:t>
            </a:r>
            <a:r>
              <a:rPr lang="en-US" dirty="0" smtClean="0"/>
              <a:t>staff</a:t>
            </a:r>
          </a:p>
          <a:p>
            <a:pPr lvl="2"/>
            <a:r>
              <a:rPr lang="en-US" dirty="0" smtClean="0"/>
              <a:t>Companies </a:t>
            </a:r>
            <a:r>
              <a:rPr lang="en-US" dirty="0"/>
              <a:t>can reduce the number of programmers and systems analysts on the IT </a:t>
            </a:r>
            <a:r>
              <a:rPr lang="en-US" dirty="0" smtClean="0"/>
              <a:t>staff</a:t>
            </a:r>
          </a:p>
          <a:p>
            <a:pPr lvl="1"/>
            <a:r>
              <a:rPr lang="en-US" dirty="0" smtClean="0"/>
              <a:t>Future </a:t>
            </a:r>
            <a:r>
              <a:rPr lang="en-US" dirty="0"/>
              <a:t>upgrades provided by the </a:t>
            </a:r>
            <a:r>
              <a:rPr lang="en-US" dirty="0" smtClean="0"/>
              <a:t>vendor</a:t>
            </a:r>
          </a:p>
          <a:p>
            <a:pPr lvl="2"/>
            <a:r>
              <a:rPr lang="en-US" dirty="0" smtClean="0"/>
              <a:t>Improvements </a:t>
            </a:r>
            <a:r>
              <a:rPr lang="en-US" dirty="0"/>
              <a:t>and enhancements </a:t>
            </a:r>
            <a:r>
              <a:rPr lang="en-US" dirty="0" smtClean="0"/>
              <a:t>are included in regular updates</a:t>
            </a:r>
            <a:endParaRPr lang="en-US" dirty="0"/>
          </a:p>
          <a:p>
            <a:pPr lvl="1"/>
            <a:r>
              <a:rPr lang="en-US" dirty="0" smtClean="0"/>
              <a:t>Input </a:t>
            </a:r>
            <a:r>
              <a:rPr lang="en-US" dirty="0"/>
              <a:t>from other </a:t>
            </a:r>
            <a:r>
              <a:rPr lang="en-US" dirty="0" smtClean="0"/>
              <a:t>companies</a:t>
            </a:r>
          </a:p>
          <a:p>
            <a:pPr lvl="2"/>
            <a:r>
              <a:rPr lang="en-US" dirty="0" smtClean="0"/>
              <a:t>Users in other companies can be contacted </a:t>
            </a:r>
            <a:r>
              <a:rPr lang="en-US" dirty="0"/>
              <a:t>to obtain their input </a:t>
            </a:r>
            <a:r>
              <a:rPr lang="en-US" dirty="0" smtClean="0"/>
              <a:t>and opinions</a:t>
            </a:r>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14</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Cont.7)</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27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b="1" dirty="0"/>
              <a:t>Customizing a Software </a:t>
            </a:r>
            <a:r>
              <a:rPr lang="en-US" sz="2800" b="1" dirty="0" smtClean="0"/>
              <a:t>Package</a:t>
            </a:r>
          </a:p>
          <a:p>
            <a:pPr lvl="1"/>
            <a:r>
              <a:rPr lang="en-US" dirty="0" smtClean="0"/>
              <a:t>Purchase </a:t>
            </a:r>
            <a:r>
              <a:rPr lang="en-US" dirty="0"/>
              <a:t>a basic package that vendors will customize to suit </a:t>
            </a:r>
            <a:r>
              <a:rPr lang="en-US" dirty="0" smtClean="0"/>
              <a:t>project requirements</a:t>
            </a:r>
          </a:p>
          <a:p>
            <a:pPr lvl="1"/>
            <a:r>
              <a:rPr lang="en-US" dirty="0" smtClean="0"/>
              <a:t>Negotiate </a:t>
            </a:r>
            <a:r>
              <a:rPr lang="en-US" dirty="0"/>
              <a:t>directly with the software vendor to make enhancements to meet </a:t>
            </a:r>
            <a:r>
              <a:rPr lang="en-US" dirty="0" smtClean="0"/>
              <a:t>project needs by </a:t>
            </a:r>
            <a:r>
              <a:rPr lang="en-US" dirty="0"/>
              <a:t>paying for the </a:t>
            </a:r>
            <a:r>
              <a:rPr lang="en-US" dirty="0" smtClean="0"/>
              <a:t>changes</a:t>
            </a:r>
          </a:p>
          <a:p>
            <a:pPr lvl="1"/>
            <a:r>
              <a:rPr lang="en-US" dirty="0" smtClean="0"/>
              <a:t>Purchase </a:t>
            </a:r>
            <a:r>
              <a:rPr lang="en-US" dirty="0"/>
              <a:t>the package and make </a:t>
            </a:r>
            <a:r>
              <a:rPr lang="en-US" dirty="0" smtClean="0"/>
              <a:t>project-specific modifications</a:t>
            </a:r>
          </a:p>
          <a:p>
            <a:pPr lvl="2"/>
            <a:r>
              <a:rPr lang="en-US" dirty="0" smtClean="0"/>
              <a:t>Ensure modifications are permissible under the terms of the software license</a:t>
            </a:r>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15</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Cont.8)</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181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sz="half" idx="1"/>
          </p:nvPr>
        </p:nvSpPr>
        <p:spPr>
          <a:xfrm>
            <a:off x="457200" y="1481328"/>
            <a:ext cx="8555832" cy="4525963"/>
          </a:xfrm>
        </p:spPr>
        <p:txBody>
          <a:bodyPr>
            <a:noAutofit/>
          </a:bodyPr>
          <a:lstStyle/>
          <a:p>
            <a:r>
              <a:rPr lang="en-US" b="1" dirty="0" smtClean="0"/>
              <a:t>Creating User Applications</a:t>
            </a:r>
          </a:p>
          <a:p>
            <a:pPr lvl="1"/>
            <a:r>
              <a:rPr lang="en-US" b="1" dirty="0" smtClean="0"/>
              <a:t>User application: </a:t>
            </a:r>
            <a:r>
              <a:rPr lang="en-US" dirty="0" smtClean="0"/>
              <a:t>Utilizes standard business software</a:t>
            </a:r>
          </a:p>
          <a:p>
            <a:pPr lvl="1"/>
            <a:r>
              <a:rPr lang="en-US" b="1" dirty="0" smtClean="0"/>
              <a:t>User</a:t>
            </a:r>
            <a:r>
              <a:rPr lang="en-US" dirty="0" smtClean="0"/>
              <a:t> </a:t>
            </a:r>
            <a:r>
              <a:rPr lang="en-US" b="1" dirty="0" smtClean="0"/>
              <a:t>interface: </a:t>
            </a:r>
            <a:r>
              <a:rPr lang="en-US" dirty="0" smtClean="0"/>
              <a:t>Enables effective interaction with </a:t>
            </a:r>
            <a:r>
              <a:rPr lang="en-US" dirty="0"/>
              <a:t>the application</a:t>
            </a:r>
          </a:p>
          <a:p>
            <a:pPr lvl="1"/>
            <a:r>
              <a:rPr lang="en-US" b="1" dirty="0" smtClean="0"/>
              <a:t>Service</a:t>
            </a:r>
            <a:r>
              <a:rPr lang="en-US" dirty="0" smtClean="0"/>
              <a:t> </a:t>
            </a:r>
            <a:r>
              <a:rPr lang="en-US" b="1" dirty="0" smtClean="0"/>
              <a:t>desk</a:t>
            </a:r>
            <a:r>
              <a:rPr lang="en-US" dirty="0" smtClean="0"/>
              <a:t> or </a:t>
            </a:r>
            <a:r>
              <a:rPr lang="en-US" b="1" dirty="0" smtClean="0"/>
              <a:t>information center (IC): </a:t>
            </a:r>
            <a:r>
              <a:rPr lang="en-US" dirty="0" smtClean="0"/>
              <a:t>Provides user support</a:t>
            </a:r>
          </a:p>
          <a:p>
            <a:pPr lvl="1"/>
            <a:r>
              <a:rPr lang="en-US" b="1" dirty="0" smtClean="0"/>
              <a:t>Screen generators </a:t>
            </a:r>
            <a:r>
              <a:rPr lang="en-US" dirty="0" smtClean="0"/>
              <a:t>and </a:t>
            </a:r>
            <a:r>
              <a:rPr lang="en-US" b="1" dirty="0" smtClean="0"/>
              <a:t>report generators: </a:t>
            </a:r>
            <a:r>
              <a:rPr lang="en-US" dirty="0" smtClean="0"/>
              <a:t>Allow users to design their own data entry forms and reports</a:t>
            </a:r>
          </a:p>
          <a:p>
            <a:pPr lvl="1"/>
            <a:r>
              <a:rPr lang="en-US" dirty="0" smtClean="0"/>
              <a:t>Appropriate controls must be provided to ensure data security and integrity</a:t>
            </a:r>
          </a:p>
        </p:txBody>
      </p:sp>
      <p:sp>
        <p:nvSpPr>
          <p:cNvPr id="6" name="Slide Number Placeholder 5"/>
          <p:cNvSpPr>
            <a:spLocks noGrp="1"/>
          </p:cNvSpPr>
          <p:nvPr>
            <p:ph type="sldNum" sz="quarter" idx="12"/>
          </p:nvPr>
        </p:nvSpPr>
        <p:spPr/>
        <p:txBody>
          <a:bodyPr/>
          <a:lstStyle/>
          <a:p>
            <a:fld id="{36545198-DF98-4860-AAF4-4269071BD701}"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Cont.9)</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70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17</a:t>
            </a:fld>
            <a:endParaRPr lang="en-US" dirty="0"/>
          </a:p>
        </p:txBody>
      </p:sp>
      <p:sp>
        <p:nvSpPr>
          <p:cNvPr id="4" name="Title 3"/>
          <p:cNvSpPr>
            <a:spLocks noGrp="1"/>
          </p:cNvSpPr>
          <p:nvPr>
            <p:ph type="title"/>
          </p:nvPr>
        </p:nvSpPr>
        <p:spPr/>
        <p:txBody>
          <a:bodyPr>
            <a:normAutofit fontScale="90000"/>
          </a:bodyPr>
          <a:lstStyle/>
          <a:p>
            <a:r>
              <a:rPr lang="en-US" dirty="0"/>
              <a:t>In-House Software Development Options </a:t>
            </a:r>
            <a:r>
              <a:rPr lang="en-US" sz="1600" dirty="0"/>
              <a:t>(</a:t>
            </a:r>
            <a:r>
              <a:rPr lang="en-US" sz="1600" dirty="0" smtClean="0"/>
              <a:t>Cont.10)</a:t>
            </a:r>
            <a:endParaRPr lang="en-US" dirty="0"/>
          </a:p>
        </p:txBody>
      </p:sp>
      <p:pic>
        <p:nvPicPr>
          <p:cNvPr id="5" name="Picture 4" descr="The figure consists of form wizard and report wizard windows placed one below the other. &#10;In the form wizard window, there is a rectangular box on the top left. Within the rectangle, there are three tables overlapping each other and an arrow extending from them. The arrow points to a form. Beside the box, a question and a statement are mentioned one below the other. The question reads which fields do you want on your form? And the statement reads you can choose from more than one table or query? An outline with round edges is drawn around the questions. Below the rectangular box and the question and the statement, Tables/Queries is mentioned on the left. Below it, there is a drop down menu bar that reads table: students. Below the menu bar, available fields: is mentioned on the left and selected fields: is mentioned on the right. Below them, there are two rectangular boxes. The box on the left consists of the following elements listed one below the other in the menu: social security number, last name, first name, MI, street, city, ST, zip. The box on the right is blank. In between the boxes, there are four small tabs. The first tab has a greater than symbol, the second tab has a double greater than symbol, the third tab has a lesser symbol and the last tab has a double lesser symbol. The third and fourth tabs are disabled. Below the boxes, toward the right, there are four tabs in a row. The first tab is labeled cancel, the second tab is labeled back, the third tab is labeled next, and the fourth tab is labeled finish. The back tab is disabled. &#10;In the report wizard window, there is a rectangular box on the top left. Within the rectangular box, there are three tables overlapping each other and an arrow extending from them. The arrow points to a report. Beside the box, a question and a statement are mentioned one below the other. The question reads which fields do you want on your report? And the statement reads you can choose from more than one table or query. An outline with round edges is drawn around this set of a question and a statement. Below the rectangular box and the question, tables/queries is mentioned on the left. Below it, there is a drop down menu bar that reads table: students. Below the menu bar, available fields: is mentioned on the left and selected fields: is mentioned on the right. Below them, there are two rectangular boxes. The box on the left consists of the following elements listed one below the other in the menu: social security number, last name, first name, MI, street, city, ST, zip. The box on the right is blank. In between the boxes, there are four small tabs. The first tab has a greater than symbol, the second tab has a double greater than symbol, the third tab has a lesser than symbol and the last tab has a double lesser than symbol. The third and fourth tabs are disabled. Below the boxes, toward the right, there are four tabs in a row. The first tab is labeled cancel, the second tab is labeled back, the third tab is labeled next, and the fourth tab is labeled finish. The back tab is disabled. &#10;Outside these two windows, there is an image of a magnifying glass in the middle. From the image one arrow points to the outline of the questions in form wizard window and another arrow points down to the outline of the questions in report wizard window.&#10;"/>
          <p:cNvPicPr>
            <a:picLocks noChangeAspect="1"/>
          </p:cNvPicPr>
          <p:nvPr/>
        </p:nvPicPr>
        <p:blipFill>
          <a:blip r:embed="rId2" cstate="print"/>
          <a:stretch>
            <a:fillRect/>
          </a:stretch>
        </p:blipFill>
        <p:spPr>
          <a:xfrm>
            <a:off x="4419600" y="1417638"/>
            <a:ext cx="4133990" cy="4873915"/>
          </a:xfrm>
          <a:prstGeom prst="rect">
            <a:avLst/>
          </a:prstGeom>
        </p:spPr>
      </p:pic>
      <p:sp>
        <p:nvSpPr>
          <p:cNvPr id="6" name="TextBox 5" descr="Source: Screenshots used with permission from Microsoft.&#10;The figure consists of form wizard and report wizard windows placed one below the other. &#10;In the form wizard window, there is a rectangular box on the top left. Within the rectangle, there are three tables overlapping each other and an arrow extending from them. The arrow points to a form. Beside the box, there are two questions mentioned one below the other. The questions are as follows: Which fields do you want on your form? You can choose from more than one table or query? An outline with round edges is drawn around the questions. Below the rectangular box and the questions, Tables/Queries is mentioned on the left. Below it, there is a drop down menu bar that reads Table: Students. Below the menu bar, Available Fields: is mentioned on the left and Selected Fields: is mentioned on the right. Below them, there are two rectangular boxes. The box on the left consists of the following elements listed one below the other in the menu: Social Security Number, Last Name, First Name, MI, Street, City, ST, Zip. The box on the right is blank. In between the boxes, there are 4 small tabs. The first tab has a greater symbol, the second tab has double greater symbols, the third tab has a lesser symbol and the last tab has double lesser symbols. The 3rd and 4th tabs are disabled. Below the boxes, towards the right, there are 4 tabs in a row. The first tab is labeled cancel, the second tab is labeled back, the third tab is labeled next, and the fourth tab is labeled finish. The back tab is disabled. &#10;In the report wizard window, there is a rectangular box on the top left. Within the rectangular, there are three tables overlapping each other and an arrow extending from them. The arrow points to a report. Beside the box, there are two questions mentioned one below the other. The questions are as follows: Which fields do you want on your report? You can choose from more than one table or query. An outline with round edges is drawn around the questions. Below the rectangular box and the questions, Tables/Queries is mentioned on the left. Below it, there is a drop down menu bar that reads Table: Students. Below the menu bar, Available Fields: is mentioned on the left and Selected Fields: is mentioned on the right. Below them, there are two rectangular boxes. The box on the left consists of the following elements listed one below the other in the menu: Social Security Number, Last Name, First Name, MI, Street, City, ST, Zip. The box on the right is blank. In between the boxes, there are 4 small tabs. The first tab has a greater symbol, the second tab has double greater symbols, the third tab has a lesser symbol and the last tab has double lesser symbols. The 3rd and 4th tab are disabled. Below the boxes, towards the right, there are 4 tabs in a row. The first tab is labeled cancel, the second tab is labeled back, the third tab is labeled next and the fourth tab is labeled finish. The back tab is disabled. &#10;Outside these two windows, there is an image of a magnifying glass in the middle. From the image one arrow points to the outline of the questions in form wizard window and another arrow points down to the outline of the questions in report wizard window. &#10;"/>
          <p:cNvSpPr txBox="1"/>
          <p:nvPr/>
        </p:nvSpPr>
        <p:spPr>
          <a:xfrm>
            <a:off x="457200" y="3276600"/>
            <a:ext cx="2514600" cy="1846659"/>
          </a:xfrm>
          <a:prstGeom prst="rect">
            <a:avLst/>
          </a:prstGeom>
          <a:noFill/>
        </p:spPr>
        <p:txBody>
          <a:bodyPr wrap="square" rtlCol="0">
            <a:spAutoFit/>
          </a:bodyPr>
          <a:lstStyle/>
          <a:p>
            <a:r>
              <a:rPr lang="en-US" sz="1400" b="1" dirty="0"/>
              <a:t>Figure 7-11 </a:t>
            </a:r>
            <a:r>
              <a:rPr lang="en-US" sz="1400" dirty="0"/>
              <a:t>Microsoft Access includes Form Wizard and a Report Wizard tools that ask a series </a:t>
            </a:r>
            <a:r>
              <a:rPr lang="en-US" sz="1400" dirty="0" smtClean="0"/>
              <a:t>of questions </a:t>
            </a:r>
            <a:r>
              <a:rPr lang="en-US" sz="1400" dirty="0"/>
              <a:t>and then create the form or report</a:t>
            </a:r>
            <a:r>
              <a:rPr lang="en-US" sz="1400" dirty="0" smtClean="0"/>
              <a:t>.</a:t>
            </a:r>
          </a:p>
          <a:p>
            <a:r>
              <a:rPr lang="en-US" sz="800" b="1" dirty="0"/>
              <a:t>Source: </a:t>
            </a:r>
            <a:r>
              <a:rPr lang="en-US" sz="800" dirty="0"/>
              <a:t>Screenshots used with permission from Microsoft</a:t>
            </a:r>
          </a:p>
          <a:p>
            <a:endParaRPr lang="en-US" sz="1400"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80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sz="2800" dirty="0" smtClean="0"/>
              <a:t>Describe </a:t>
            </a:r>
            <a:r>
              <a:rPr lang="en-US" sz="2800" dirty="0"/>
              <a:t>software outsourcing options</a:t>
            </a:r>
            <a:r>
              <a:rPr lang="en-US" sz="2800" dirty="0" smtClean="0"/>
              <a:t>, including </a:t>
            </a:r>
            <a:r>
              <a:rPr lang="en-US" sz="2800" dirty="0"/>
              <a:t>offshore outsourcing and the </a:t>
            </a:r>
            <a:r>
              <a:rPr lang="en-US" sz="2800" dirty="0" smtClean="0"/>
              <a:t>role of </a:t>
            </a:r>
            <a:r>
              <a:rPr lang="en-US" sz="2800" dirty="0"/>
              <a:t>service </a:t>
            </a:r>
            <a:r>
              <a:rPr lang="en-US" sz="2800" dirty="0" smtClean="0"/>
              <a:t>providers</a:t>
            </a:r>
          </a:p>
          <a:p>
            <a:r>
              <a:rPr lang="en-US" sz="2800" dirty="0" smtClean="0"/>
              <a:t>Explain advantages and disadvantages of in-house software development</a:t>
            </a:r>
          </a:p>
          <a:p>
            <a:pPr>
              <a:buNone/>
            </a:pPr>
            <a:endParaRPr lang="en-US" sz="2800" dirty="0"/>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smtClean="0"/>
              <a:pPr>
                <a:defRPr/>
              </a:pPr>
              <a:t>3</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Outsourcing</a:t>
            </a:r>
          </a:p>
        </p:txBody>
      </p:sp>
      <p:sp>
        <p:nvSpPr>
          <p:cNvPr id="19458" name="Text Placeholder 2"/>
          <p:cNvSpPr>
            <a:spLocks noGrp="1"/>
          </p:cNvSpPr>
          <p:nvPr>
            <p:ph idx="4294967295"/>
          </p:nvPr>
        </p:nvSpPr>
        <p:spPr>
          <a:xfrm>
            <a:off x="415636" y="1481138"/>
            <a:ext cx="8271164" cy="4767262"/>
          </a:xfrm>
        </p:spPr>
        <p:txBody>
          <a:bodyPr>
            <a:noAutofit/>
          </a:bodyPr>
          <a:lstStyle/>
          <a:p>
            <a:r>
              <a:rPr lang="en-US" dirty="0" smtClean="0"/>
              <a:t>Transfer </a:t>
            </a:r>
            <a:r>
              <a:rPr lang="en-US" dirty="0"/>
              <a:t>of information systems development, operation, </a:t>
            </a:r>
            <a:r>
              <a:rPr lang="en-US" dirty="0" smtClean="0"/>
              <a:t>or maintenance </a:t>
            </a:r>
            <a:r>
              <a:rPr lang="en-US" dirty="0"/>
              <a:t>to an outside firm</a:t>
            </a:r>
            <a:endParaRPr lang="en-US" b="1" dirty="0" smtClean="0"/>
          </a:p>
          <a:p>
            <a:r>
              <a:rPr lang="en-US" b="1" dirty="0" smtClean="0"/>
              <a:t>The </a:t>
            </a:r>
            <a:r>
              <a:rPr lang="en-US" b="1" dirty="0"/>
              <a:t>Growth of Outsourcing</a:t>
            </a:r>
          </a:p>
          <a:p>
            <a:pPr lvl="1"/>
            <a:r>
              <a:rPr lang="en-US" b="1" dirty="0" smtClean="0"/>
              <a:t>Service provider: </a:t>
            </a:r>
            <a:r>
              <a:rPr lang="en-US" dirty="0" smtClean="0"/>
              <a:t>Offers </a:t>
            </a:r>
            <a:r>
              <a:rPr lang="en-US" dirty="0"/>
              <a:t>outsourcing solutions </a:t>
            </a:r>
            <a:r>
              <a:rPr lang="en-US" b="1" dirty="0" smtClean="0"/>
              <a:t>Application </a:t>
            </a:r>
            <a:r>
              <a:rPr lang="en-US" b="1" dirty="0"/>
              <a:t>service </a:t>
            </a:r>
            <a:r>
              <a:rPr lang="en-US" b="1" dirty="0" smtClean="0"/>
              <a:t>provider </a:t>
            </a:r>
            <a:r>
              <a:rPr lang="en-US" b="1" dirty="0"/>
              <a:t>(ASP</a:t>
            </a:r>
            <a:r>
              <a:rPr lang="en-US" b="1" dirty="0" smtClean="0"/>
              <a:t>)</a:t>
            </a:r>
          </a:p>
          <a:p>
            <a:pPr lvl="2"/>
            <a:r>
              <a:rPr lang="en-US" dirty="0" smtClean="0"/>
              <a:t>Delivers a software application </a:t>
            </a:r>
            <a:r>
              <a:rPr lang="en-US" dirty="0"/>
              <a:t>or access to </a:t>
            </a:r>
            <a:r>
              <a:rPr lang="en-US" dirty="0" smtClean="0"/>
              <a:t>an application </a:t>
            </a:r>
            <a:r>
              <a:rPr lang="en-US" dirty="0"/>
              <a:t>by charging a usage </a:t>
            </a:r>
            <a:r>
              <a:rPr lang="en-US" dirty="0" smtClean="0"/>
              <a:t>or subscription </a:t>
            </a:r>
            <a:r>
              <a:rPr lang="en-US" dirty="0"/>
              <a:t>fee</a:t>
            </a:r>
          </a:p>
          <a:p>
            <a:pPr lvl="1"/>
            <a:r>
              <a:rPr lang="en-US" b="1" dirty="0"/>
              <a:t>Internet business services (IBS)</a:t>
            </a:r>
          </a:p>
          <a:p>
            <a:pPr lvl="2"/>
            <a:r>
              <a:rPr lang="en-US" dirty="0"/>
              <a:t>Also called </a:t>
            </a:r>
            <a:r>
              <a:rPr lang="en-US" b="1" dirty="0"/>
              <a:t>managed </a:t>
            </a:r>
            <a:r>
              <a:rPr lang="en-US" b="1" dirty="0" smtClean="0"/>
              <a:t>hosting</a:t>
            </a:r>
          </a:p>
          <a:p>
            <a:pPr lvl="2"/>
            <a:r>
              <a:rPr lang="en-US" dirty="0" smtClean="0"/>
              <a:t>Provide web-based </a:t>
            </a:r>
            <a:r>
              <a:rPr lang="en-US" dirty="0"/>
              <a:t>support for </a:t>
            </a:r>
            <a:r>
              <a:rPr lang="en-US" dirty="0" smtClean="0"/>
              <a:t>transactions</a:t>
            </a:r>
            <a:endParaRPr lang="en-US"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60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Outsourcing Fees</a:t>
            </a:r>
          </a:p>
          <a:p>
            <a:pPr lvl="1"/>
            <a:r>
              <a:rPr lang="en-US" b="1" dirty="0" smtClean="0"/>
              <a:t>Fixed</a:t>
            </a:r>
            <a:r>
              <a:rPr lang="en-US" dirty="0" smtClean="0"/>
              <a:t> </a:t>
            </a:r>
            <a:r>
              <a:rPr lang="en-US" b="1" dirty="0"/>
              <a:t>fee</a:t>
            </a:r>
            <a:r>
              <a:rPr lang="en-US" dirty="0"/>
              <a:t> </a:t>
            </a:r>
            <a:r>
              <a:rPr lang="en-US" b="1" dirty="0" smtClean="0"/>
              <a:t>model</a:t>
            </a:r>
            <a:r>
              <a:rPr lang="en-US" dirty="0" smtClean="0"/>
              <a:t>: Uses </a:t>
            </a:r>
            <a:r>
              <a:rPr lang="en-US" dirty="0"/>
              <a:t>a set fee based on a specified level of service and user support</a:t>
            </a:r>
          </a:p>
          <a:p>
            <a:pPr lvl="1"/>
            <a:r>
              <a:rPr lang="en-US" b="1" dirty="0" smtClean="0"/>
              <a:t>Subscription model: </a:t>
            </a:r>
            <a:r>
              <a:rPr lang="en-US" dirty="0" smtClean="0"/>
              <a:t>Has a variable fee based on the number of users or workstations that have access to the application</a:t>
            </a:r>
          </a:p>
          <a:p>
            <a:pPr lvl="1"/>
            <a:r>
              <a:rPr lang="en-US" b="1" dirty="0" smtClean="0"/>
              <a:t>Usage</a:t>
            </a:r>
            <a:r>
              <a:rPr lang="en-US" dirty="0" smtClean="0"/>
              <a:t> </a:t>
            </a:r>
            <a:r>
              <a:rPr lang="en-US" b="1" dirty="0" smtClean="0"/>
              <a:t>model</a:t>
            </a:r>
            <a:r>
              <a:rPr lang="en-US" dirty="0" smtClean="0"/>
              <a:t> or </a:t>
            </a:r>
            <a:r>
              <a:rPr lang="en-US" b="1" dirty="0" smtClean="0"/>
              <a:t>transaction model:</a:t>
            </a:r>
            <a:r>
              <a:rPr lang="en-US" dirty="0" smtClean="0"/>
              <a:t> Charges </a:t>
            </a:r>
            <a:r>
              <a:rPr lang="en-US" dirty="0"/>
              <a:t>a variable fee based on the volume of transactions or operations performed by the application</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4</a:t>
            </a:fld>
            <a:endParaRPr lang="en-US" dirty="0"/>
          </a:p>
        </p:txBody>
      </p:sp>
      <p:sp>
        <p:nvSpPr>
          <p:cNvPr id="2" name="Title 1"/>
          <p:cNvSpPr>
            <a:spLocks noGrp="1"/>
          </p:cNvSpPr>
          <p:nvPr>
            <p:ph type="title"/>
          </p:nvPr>
        </p:nvSpPr>
        <p:spPr/>
        <p:txBody>
          <a:bodyPr/>
          <a:lstStyle/>
          <a:p>
            <a:r>
              <a:rPr lang="en-US" dirty="0" smtClean="0"/>
              <a:t>Outsourcing </a:t>
            </a:r>
            <a:r>
              <a:rPr lang="en-US" sz="1400" dirty="0" smtClean="0"/>
              <a:t>(Cont.1)</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22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US" b="1" dirty="0"/>
              <a:t>Outsourcing Issues and Concerns</a:t>
            </a:r>
          </a:p>
          <a:p>
            <a:pPr lvl="1"/>
            <a:r>
              <a:rPr lang="en-US" dirty="0"/>
              <a:t>Mission-critical IT </a:t>
            </a:r>
            <a:r>
              <a:rPr lang="en-US" dirty="0" smtClean="0"/>
              <a:t>systems are </a:t>
            </a:r>
            <a:r>
              <a:rPr lang="en-US" dirty="0"/>
              <a:t>outsourced if the result is a </a:t>
            </a:r>
            <a:r>
              <a:rPr lang="en-US" dirty="0" smtClean="0"/>
              <a:t>cost-attractive and reliable </a:t>
            </a:r>
            <a:r>
              <a:rPr lang="en-US" dirty="0"/>
              <a:t>business solution</a:t>
            </a:r>
          </a:p>
          <a:p>
            <a:pPr lvl="1"/>
            <a:r>
              <a:rPr lang="en-US" dirty="0" smtClean="0"/>
              <a:t>Overseas outsourcing can raise issues with control, culture communication, and security</a:t>
            </a:r>
          </a:p>
          <a:p>
            <a:pPr lvl="1"/>
            <a:r>
              <a:rPr lang="en-US" dirty="0" smtClean="0"/>
              <a:t>Reviewing the outsourcing firm’s history and financial condition is vital</a:t>
            </a:r>
          </a:p>
          <a:p>
            <a:pPr lvl="1"/>
            <a:r>
              <a:rPr lang="en-US" dirty="0" smtClean="0"/>
              <a:t>Outsourcing clients can be affected by mergers and acquisitions</a:t>
            </a:r>
          </a:p>
          <a:p>
            <a:pPr lvl="1"/>
            <a:r>
              <a:rPr lang="en-US" dirty="0" smtClean="0"/>
              <a:t>Employee job security is a major concern</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5</a:t>
            </a:fld>
            <a:endParaRPr lang="en-US" dirty="0"/>
          </a:p>
        </p:txBody>
      </p:sp>
      <p:sp>
        <p:nvSpPr>
          <p:cNvPr id="2" name="Title 1"/>
          <p:cNvSpPr>
            <a:spLocks noGrp="1"/>
          </p:cNvSpPr>
          <p:nvPr>
            <p:ph type="title"/>
          </p:nvPr>
        </p:nvSpPr>
        <p:spPr/>
        <p:txBody>
          <a:bodyPr/>
          <a:lstStyle/>
          <a:p>
            <a:r>
              <a:rPr lang="en-US" dirty="0" smtClean="0"/>
              <a:t>Outsourcing </a:t>
            </a:r>
            <a:r>
              <a:rPr lang="en-US" sz="1400" dirty="0" smtClean="0"/>
              <a:t>(Cont.2)</a:t>
            </a:r>
          </a:p>
        </p:txBody>
      </p:sp>
      <p:sp>
        <p:nvSpPr>
          <p:cNvPr id="10"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361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US" b="1" dirty="0" smtClean="0"/>
              <a:t>Offshore Outsourcing</a:t>
            </a:r>
          </a:p>
          <a:p>
            <a:pPr lvl="1"/>
            <a:r>
              <a:rPr lang="en-US" dirty="0"/>
              <a:t>C</a:t>
            </a:r>
            <a:r>
              <a:rPr lang="en-US" dirty="0" smtClean="0"/>
              <a:t>alled </a:t>
            </a:r>
            <a:r>
              <a:rPr lang="en-US" b="1" dirty="0" smtClean="0"/>
              <a:t>global outsourcing</a:t>
            </a:r>
            <a:endParaRPr lang="en-US" b="1" dirty="0"/>
          </a:p>
          <a:p>
            <a:pPr lvl="1"/>
            <a:r>
              <a:rPr lang="en-US" dirty="0" smtClean="0"/>
              <a:t>Shifting </a:t>
            </a:r>
            <a:r>
              <a:rPr lang="en-US" dirty="0"/>
              <a:t>IT development, support, and operations to other countries</a:t>
            </a:r>
          </a:p>
          <a:p>
            <a:pPr lvl="1"/>
            <a:r>
              <a:rPr lang="en-US" dirty="0" smtClean="0"/>
              <a:t>Reason - Lower </a:t>
            </a:r>
            <a:r>
              <a:rPr lang="en-US" dirty="0"/>
              <a:t>bottom-line costs</a:t>
            </a:r>
          </a:p>
          <a:p>
            <a:pPr lvl="1"/>
            <a:r>
              <a:rPr lang="en-US" dirty="0" smtClean="0"/>
              <a:t>Risks </a:t>
            </a:r>
            <a:r>
              <a:rPr lang="en-US" dirty="0"/>
              <a:t>and </a:t>
            </a:r>
            <a:r>
              <a:rPr lang="en-US" dirty="0" smtClean="0"/>
              <a:t>concerns </a:t>
            </a:r>
          </a:p>
          <a:p>
            <a:pPr lvl="2"/>
            <a:r>
              <a:rPr lang="en-US" dirty="0" smtClean="0"/>
              <a:t>Impact on the economy</a:t>
            </a:r>
          </a:p>
          <a:p>
            <a:pPr lvl="2"/>
            <a:r>
              <a:rPr lang="en-US" dirty="0" smtClean="0"/>
              <a:t>Project control</a:t>
            </a:r>
          </a:p>
          <a:p>
            <a:pPr lvl="2"/>
            <a:r>
              <a:rPr lang="en-US" dirty="0" smtClean="0"/>
              <a:t>Security issues </a:t>
            </a:r>
            <a:endParaRPr lang="en-US" dirty="0"/>
          </a:p>
          <a:p>
            <a:pPr lvl="1"/>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6</a:t>
            </a:fld>
            <a:endParaRPr lang="en-US" dirty="0"/>
          </a:p>
        </p:txBody>
      </p:sp>
      <p:sp>
        <p:nvSpPr>
          <p:cNvPr id="2" name="Title 1"/>
          <p:cNvSpPr>
            <a:spLocks noGrp="1"/>
          </p:cNvSpPr>
          <p:nvPr>
            <p:ph type="title"/>
          </p:nvPr>
        </p:nvSpPr>
        <p:spPr/>
        <p:txBody>
          <a:bodyPr/>
          <a:lstStyle/>
          <a:p>
            <a:r>
              <a:rPr lang="en-US" dirty="0" smtClean="0"/>
              <a:t>Outsourcing </a:t>
            </a:r>
            <a:r>
              <a:rPr lang="en-US" sz="1400" dirty="0" smtClean="0"/>
              <a:t>(Cont.3)</a:t>
            </a:r>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8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7</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In-House Software Development Options</a:t>
            </a:r>
          </a:p>
        </p:txBody>
      </p:sp>
      <p:sp>
        <p:nvSpPr>
          <p:cNvPr id="19458" name="Text Placeholder 2"/>
          <p:cNvSpPr>
            <a:spLocks noGrp="1"/>
          </p:cNvSpPr>
          <p:nvPr>
            <p:ph idx="4294967295"/>
          </p:nvPr>
        </p:nvSpPr>
        <p:spPr>
          <a:xfrm>
            <a:off x="415636" y="1481138"/>
            <a:ext cx="8271164" cy="4767262"/>
          </a:xfrm>
        </p:spPr>
        <p:txBody>
          <a:bodyPr>
            <a:normAutofit/>
          </a:bodyPr>
          <a:lstStyle/>
          <a:p>
            <a:r>
              <a:rPr lang="en-US" sz="2800" dirty="0" smtClean="0"/>
              <a:t>Software development options</a:t>
            </a:r>
          </a:p>
          <a:p>
            <a:pPr lvl="1"/>
            <a:r>
              <a:rPr lang="en-US" sz="2400" dirty="0" smtClean="0"/>
              <a:t>Develop own systems</a:t>
            </a:r>
          </a:p>
          <a:p>
            <a:pPr lvl="1"/>
            <a:r>
              <a:rPr lang="en-US" sz="2400" dirty="0" smtClean="0"/>
              <a:t>Purchase</a:t>
            </a:r>
            <a:r>
              <a:rPr lang="en-US" sz="2400" dirty="0"/>
              <a:t>, possibly customize, and implement a software </a:t>
            </a:r>
            <a:r>
              <a:rPr lang="en-US" sz="2400" dirty="0" smtClean="0"/>
              <a:t>package</a:t>
            </a:r>
          </a:p>
          <a:p>
            <a:r>
              <a:rPr lang="en-US" sz="2800" dirty="0" smtClean="0"/>
              <a:t>Most </a:t>
            </a:r>
            <a:r>
              <a:rPr lang="en-US" sz="2800" dirty="0"/>
              <a:t>important consideration is the total cost of ownership (TCO</a:t>
            </a:r>
            <a:r>
              <a:rPr lang="en-US" sz="2800" dirty="0" smtClean="0"/>
              <a:t>)</a:t>
            </a:r>
          </a:p>
          <a:p>
            <a:r>
              <a:rPr lang="en-US" sz="2800" dirty="0" smtClean="0"/>
              <a:t>Companies can develop user applications based on commercial software packages</a:t>
            </a:r>
            <a:endParaRPr lang="en-US" sz="2800" dirty="0"/>
          </a:p>
          <a:p>
            <a:endParaRPr lang="en-US" sz="2800" dirty="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64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In-House Software Development Options </a:t>
            </a:r>
            <a:r>
              <a:rPr lang="en-US" sz="1600" dirty="0" smtClean="0"/>
              <a:t>(Cont.1)</a:t>
            </a:r>
          </a:p>
        </p:txBody>
      </p:sp>
      <p:pic>
        <p:nvPicPr>
          <p:cNvPr id="4098" name="Picture 2" descr="An arrow pointing to the right is labeled planning. This leads to another arrow labeled analysis. From this arrow, there are two arrows leading to two different circles, one above the other, slightly overlapping each other. &#10;The top arrow is labeled make, build and it leads to the circle labeled in-house system. The bottom arrow is labeled purchase and it leads to the circle labeled commercial software package. The part where the two circles overlap is labeled customized software. An arrow leads from the circle to the right. This arrow is labeled implementation.&#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968" y="3048000"/>
            <a:ext cx="53340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a:spLocks noGrp="1"/>
          </p:cNvSpPr>
          <p:nvPr>
            <p:ph idx="1"/>
          </p:nvPr>
        </p:nvSpPr>
        <p:spPr>
          <a:xfrm>
            <a:off x="486295" y="1417638"/>
            <a:ext cx="8229600" cy="4525963"/>
          </a:xfrm>
        </p:spPr>
        <p:txBody>
          <a:bodyPr/>
          <a:lstStyle/>
          <a:p>
            <a:r>
              <a:rPr lang="en-US" b="1" dirty="0" smtClean="0"/>
              <a:t>Make or Buy Decision</a:t>
            </a:r>
          </a:p>
          <a:p>
            <a:pPr lvl="1"/>
            <a:r>
              <a:rPr lang="en-US" dirty="0" smtClean="0"/>
              <a:t>Refers to the choice between developing and purchasing </a:t>
            </a:r>
          </a:p>
          <a:p>
            <a:pPr lvl="1"/>
            <a:r>
              <a:rPr lang="en-US" dirty="0" smtClean="0"/>
              <a:t>A company’s IT department makes, builds, and develops </a:t>
            </a:r>
            <a:r>
              <a:rPr lang="en-US" b="1" dirty="0" smtClean="0"/>
              <a:t>in-house software</a:t>
            </a:r>
          </a:p>
          <a:p>
            <a:pPr lvl="1"/>
            <a:r>
              <a:rPr lang="en-US" dirty="0" smtClean="0"/>
              <a:t>A </a:t>
            </a:r>
            <a:r>
              <a:rPr lang="en-US" b="1" dirty="0" smtClean="0"/>
              <a:t>software </a:t>
            </a:r>
            <a:br>
              <a:rPr lang="en-US" b="1" dirty="0" smtClean="0"/>
            </a:br>
            <a:r>
              <a:rPr lang="en-US" b="1" dirty="0" smtClean="0"/>
              <a:t>package </a:t>
            </a:r>
            <a:r>
              <a:rPr lang="en-US" dirty="0" smtClean="0"/>
              <a:t>is </a:t>
            </a:r>
            <a:br>
              <a:rPr lang="en-US" dirty="0" smtClean="0"/>
            </a:br>
            <a:r>
              <a:rPr lang="en-US" dirty="0" smtClean="0"/>
              <a:t>obtained from </a:t>
            </a:r>
            <a:br>
              <a:rPr lang="en-US" dirty="0" smtClean="0"/>
            </a:br>
            <a:r>
              <a:rPr lang="en-US" dirty="0" smtClean="0"/>
              <a:t>a vendor or </a:t>
            </a:r>
            <a:br>
              <a:rPr lang="en-US" dirty="0" smtClean="0"/>
            </a:br>
            <a:r>
              <a:rPr lang="en-US" dirty="0" smtClean="0"/>
              <a:t>application </a:t>
            </a:r>
            <a:br>
              <a:rPr lang="en-US" dirty="0" smtClean="0"/>
            </a:br>
            <a:r>
              <a:rPr lang="en-US" dirty="0" smtClean="0"/>
              <a:t>service provider</a:t>
            </a:r>
          </a:p>
          <a:p>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8</a:t>
            </a:fld>
            <a:endParaRPr lang="en-US" dirty="0"/>
          </a:p>
        </p:txBody>
      </p:sp>
      <p:sp>
        <p:nvSpPr>
          <p:cNvPr id="8" name="Rectangle 7"/>
          <p:cNvSpPr/>
          <p:nvPr/>
        </p:nvSpPr>
        <p:spPr>
          <a:xfrm>
            <a:off x="3505200" y="5204936"/>
            <a:ext cx="5528435" cy="738664"/>
          </a:xfrm>
          <a:prstGeom prst="rect">
            <a:avLst/>
          </a:prstGeom>
        </p:spPr>
        <p:txBody>
          <a:bodyPr wrap="square">
            <a:spAutoFit/>
          </a:bodyPr>
          <a:lstStyle/>
          <a:p>
            <a:r>
              <a:rPr lang="en-US" sz="1400" b="1" dirty="0"/>
              <a:t>FIGURE </a:t>
            </a:r>
            <a:r>
              <a:rPr lang="en-US" sz="1400" b="1" dirty="0" smtClean="0"/>
              <a:t>7-8 </a:t>
            </a:r>
            <a:r>
              <a:rPr lang="en-US" sz="1400" dirty="0"/>
              <a:t>Instead of outsourcing, a company can choose to develop a system in-house, or purchase </a:t>
            </a:r>
            <a:r>
              <a:rPr lang="en-US" sz="1400" dirty="0" smtClean="0"/>
              <a:t>and possibly </a:t>
            </a:r>
            <a:r>
              <a:rPr lang="en-US" sz="1400" dirty="0"/>
              <a:t>customize a commercial </a:t>
            </a:r>
            <a:r>
              <a:rPr lang="en-US" sz="1400" dirty="0" smtClean="0"/>
              <a:t>package.</a:t>
            </a:r>
            <a:endParaRPr lang="en-US" sz="1400" dirty="0"/>
          </a:p>
        </p:txBody>
      </p:sp>
      <p:sp>
        <p:nvSpPr>
          <p:cNvPr id="10"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22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noAutofit/>
          </a:bodyPr>
          <a:lstStyle/>
          <a:p>
            <a:r>
              <a:rPr lang="en-US" b="1" dirty="0"/>
              <a:t>Make or Buy </a:t>
            </a:r>
            <a:r>
              <a:rPr lang="en-US" b="1" dirty="0" smtClean="0"/>
              <a:t>Decision </a:t>
            </a:r>
            <a:r>
              <a:rPr lang="en-US" sz="1200" b="1" dirty="0" smtClean="0"/>
              <a:t>(cont.)</a:t>
            </a:r>
            <a:endParaRPr lang="en-US" sz="1200" dirty="0" smtClean="0"/>
          </a:p>
          <a:p>
            <a:pPr lvl="1"/>
            <a:r>
              <a:rPr lang="en-US" b="1" dirty="0" smtClean="0"/>
              <a:t>Software package: </a:t>
            </a:r>
            <a:r>
              <a:rPr lang="en-US" dirty="0"/>
              <a:t>O</a:t>
            </a:r>
            <a:r>
              <a:rPr lang="en-US" dirty="0" smtClean="0"/>
              <a:t>btained from a vendor or application service provider</a:t>
            </a:r>
          </a:p>
          <a:p>
            <a:pPr lvl="1"/>
            <a:r>
              <a:rPr lang="en-US" b="1" dirty="0" smtClean="0"/>
              <a:t>Software vendors</a:t>
            </a:r>
            <a:r>
              <a:rPr lang="en-US" dirty="0" smtClean="0"/>
              <a:t>: Develop </a:t>
            </a:r>
            <a:r>
              <a:rPr lang="en-US" dirty="0"/>
              <a:t>software for </a:t>
            </a:r>
            <a:r>
              <a:rPr lang="en-US" dirty="0" smtClean="0"/>
              <a:t>sale</a:t>
            </a:r>
          </a:p>
          <a:p>
            <a:pPr lvl="1"/>
            <a:r>
              <a:rPr lang="en-US" b="1" dirty="0" smtClean="0"/>
              <a:t>Value-added reseller (VAR): </a:t>
            </a:r>
            <a:r>
              <a:rPr lang="en-US" dirty="0" smtClean="0"/>
              <a:t>Enhances </a:t>
            </a:r>
            <a:r>
              <a:rPr lang="en-US" dirty="0"/>
              <a:t>a commercial package by adding </a:t>
            </a:r>
            <a:r>
              <a:rPr lang="en-US" dirty="0" smtClean="0"/>
              <a:t>custom features </a:t>
            </a:r>
            <a:r>
              <a:rPr lang="en-US" dirty="0"/>
              <a:t>and configuring it for a particular </a:t>
            </a:r>
            <a:r>
              <a:rPr lang="en-US" dirty="0" smtClean="0"/>
              <a:t>industry</a:t>
            </a:r>
          </a:p>
          <a:p>
            <a:pPr lvl="1"/>
            <a:r>
              <a:rPr lang="en-US" b="1" dirty="0" smtClean="0"/>
              <a:t>Horizontal application: </a:t>
            </a:r>
            <a:r>
              <a:rPr lang="en-US" dirty="0" smtClean="0"/>
              <a:t>Can</a:t>
            </a:r>
            <a:r>
              <a:rPr lang="en-US" sz="2400" dirty="0" smtClean="0"/>
              <a:t> </a:t>
            </a:r>
            <a:r>
              <a:rPr lang="en-US" dirty="0"/>
              <a:t>be used by many different types of </a:t>
            </a:r>
            <a:r>
              <a:rPr lang="en-US" dirty="0" smtClean="0"/>
              <a:t>organizations</a:t>
            </a:r>
          </a:p>
          <a:p>
            <a:pPr lvl="1"/>
            <a:r>
              <a:rPr lang="en-US" b="1" dirty="0" smtClean="0"/>
              <a:t>Vertical application</a:t>
            </a:r>
            <a:r>
              <a:rPr lang="en-US" dirty="0" smtClean="0"/>
              <a:t>: Developed to </a:t>
            </a:r>
            <a:r>
              <a:rPr lang="en-US" dirty="0"/>
              <a:t>handle information </a:t>
            </a:r>
            <a:r>
              <a:rPr lang="en-US" dirty="0" smtClean="0"/>
              <a:t>requirements for </a:t>
            </a:r>
            <a:r>
              <a:rPr lang="en-US" dirty="0"/>
              <a:t>a specific type of business</a:t>
            </a:r>
            <a:endParaRPr lang="en-US" dirty="0" smtClean="0"/>
          </a:p>
          <a:p>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9</a:t>
            </a:fld>
            <a:endParaRPr lang="en-US" dirty="0"/>
          </a:p>
        </p:txBody>
      </p:sp>
      <p:sp>
        <p:nvSpPr>
          <p:cNvPr id="2" name="Title 1"/>
          <p:cNvSpPr>
            <a:spLocks noGrp="1"/>
          </p:cNvSpPr>
          <p:nvPr>
            <p:ph type="title"/>
          </p:nvPr>
        </p:nvSpPr>
        <p:spPr/>
        <p:txBody>
          <a:bodyPr>
            <a:normAutofit fontScale="90000"/>
          </a:bodyPr>
          <a:lstStyle/>
          <a:p>
            <a:r>
              <a:rPr lang="en-US" dirty="0" smtClean="0"/>
              <a:t>In-House Software Development Options </a:t>
            </a:r>
            <a:r>
              <a:rPr lang="en-US" sz="1600" dirty="0" smtClean="0"/>
              <a:t>(Cont.2)</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940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2474</TotalTime>
  <Words>1454</Words>
  <Application>Microsoft Office PowerPoint</Application>
  <PresentationFormat>On-screen Show (4:3)</PresentationFormat>
  <Paragraphs>151</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Lucida Sans Unicode</vt:lpstr>
      <vt:lpstr>Times New Roman</vt:lpstr>
      <vt:lpstr>Verdana</vt:lpstr>
      <vt:lpstr>Wingdings 2</vt:lpstr>
      <vt:lpstr>Wingdings 3</vt:lpstr>
      <vt:lpstr>Concourse</vt:lpstr>
      <vt:lpstr>Systems Analysis and Design 11th Edition</vt:lpstr>
      <vt:lpstr>Chapter Objectives </vt:lpstr>
      <vt:lpstr>Outsourcing</vt:lpstr>
      <vt:lpstr>Outsourcing (Cont.1)</vt:lpstr>
      <vt:lpstr>Outsourcing (Cont.2)</vt:lpstr>
      <vt:lpstr>Outsourcing (Cont.3)</vt:lpstr>
      <vt:lpstr>In-House Software Development Options</vt:lpstr>
      <vt:lpstr>In-House Software Development Options (Cont.1)</vt:lpstr>
      <vt:lpstr>In-House Software Development Options (Cont.2)</vt:lpstr>
      <vt:lpstr>In-House Software Development Options (Cont.3)</vt:lpstr>
      <vt:lpstr>In-House Software Development Options (Cont.4)</vt:lpstr>
      <vt:lpstr>In-House Software Development Options (Cont.5)</vt:lpstr>
      <vt:lpstr>In-House Software Development Options (Cont.6)</vt:lpstr>
      <vt:lpstr>In-House Software Development Options (Cont.7)</vt:lpstr>
      <vt:lpstr>In-House Software Development Options (Cont.8)</vt:lpstr>
      <vt:lpstr>In-House Software Development Options (Cont.9)</vt:lpstr>
      <vt:lpstr>In-House Software Development Options (Cont.10)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Elham Elshafie</cp:lastModifiedBy>
  <cp:revision>266</cp:revision>
  <dcterms:created xsi:type="dcterms:W3CDTF">2009-02-03T18:32:10Z</dcterms:created>
  <dcterms:modified xsi:type="dcterms:W3CDTF">2019-03-05T07:09:07Z</dcterms:modified>
</cp:coreProperties>
</file>