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6" r:id="rId3"/>
    <p:sldId id="257" r:id="rId4"/>
    <p:sldId id="258" r:id="rId5"/>
    <p:sldId id="259" r:id="rId6"/>
    <p:sldId id="260" r:id="rId7"/>
    <p:sldId id="261" r:id="rId8"/>
    <p:sldId id="262" r:id="rId9"/>
    <p:sldId id="263" r:id="rId10"/>
    <p:sldId id="264" r:id="rId11"/>
    <p:sldId id="265" r:id="rId12"/>
    <p:sldId id="267" r:id="rId13"/>
    <p:sldId id="268" r:id="rId14"/>
    <p:sldId id="266" r:id="rId15"/>
    <p:sldId id="269"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12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4A34B5-BD72-4F87-97A1-E5ED9CD9D3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45A9C97-45F8-45C5-BC0B-4D8ABC8E5D9E}"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mtClean="0"/>
              <a:t>This is a basic course blah, blah, blah…</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4A34B5-BD72-4F87-97A1-E5ED9CD9D3A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2253F27E-1C4E-4349-BC2D-F4BC4282A2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C19D9CA3-ADD0-4226-84B3-2E223E47FD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52C604E4-4C1D-4F8D-ADDF-55E76D6148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4C5F8C3C-EB68-4290-A7F5-C62686B6CB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72724358-5742-495F-ADC6-C6417DB925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EE892BAE-9AFD-48CD-B9BC-B1A31FF875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D4CDCB9A-6C1F-47B8-97D5-C8A5C1FB4B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9" name="Rectangle 6"/>
          <p:cNvSpPr>
            <a:spLocks noGrp="1" noChangeArrowheads="1"/>
          </p:cNvSpPr>
          <p:nvPr>
            <p:ph type="sldNum" sz="quarter" idx="12"/>
          </p:nvPr>
        </p:nvSpPr>
        <p:spPr>
          <a:ln/>
        </p:spPr>
        <p:txBody>
          <a:bodyPr/>
          <a:lstStyle>
            <a:lvl1pPr>
              <a:defRPr/>
            </a:lvl1pPr>
          </a:lstStyle>
          <a:p>
            <a:pPr>
              <a:defRPr/>
            </a:pPr>
            <a:fld id="{5CF54D28-A213-4F64-9CC9-C540ADE1E3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92A1AA99-C780-4C54-B8DD-0069CCD1F7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4" name="Rectangle 6"/>
          <p:cNvSpPr>
            <a:spLocks noGrp="1" noChangeArrowheads="1"/>
          </p:cNvSpPr>
          <p:nvPr>
            <p:ph type="sldNum" sz="quarter" idx="12"/>
          </p:nvPr>
        </p:nvSpPr>
        <p:spPr>
          <a:ln/>
        </p:spPr>
        <p:txBody>
          <a:bodyPr/>
          <a:lstStyle>
            <a:lvl1pPr>
              <a:defRPr/>
            </a:lvl1pPr>
          </a:lstStyle>
          <a:p>
            <a:pPr>
              <a:defRPr/>
            </a:pPr>
            <a:fld id="{58B870DA-CBAB-41BD-B152-30C29F9A7B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2CC20F7B-0507-4933-A7B9-504C64A776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BB793803-6DE4-43D5-A699-BE274DD83E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Chapter 7</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Design &amp; Analysis of Experiments 7E 2009 Montgomery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E573F5-4C21-40F4-818A-286596399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Chapter 1</a:t>
            </a:r>
          </a:p>
        </p:txBody>
      </p:sp>
      <p:sp>
        <p:nvSpPr>
          <p:cNvPr id="3075" name="Footer Placeholder 4"/>
          <p:cNvSpPr>
            <a:spLocks noGrp="1"/>
          </p:cNvSpPr>
          <p:nvPr>
            <p:ph type="ftr" sz="quarter" idx="11"/>
          </p:nvPr>
        </p:nvSpPr>
        <p:spPr>
          <a:noFill/>
        </p:spPr>
        <p:txBody>
          <a:bodyPr/>
          <a:lstStyle/>
          <a:p>
            <a:r>
              <a:rPr lang="en-US" dirty="0" smtClean="0"/>
              <a:t>Based on Design &amp; Analysis of Experiments 7E 2009 Montgomery</a:t>
            </a:r>
          </a:p>
        </p:txBody>
      </p:sp>
      <p:sp>
        <p:nvSpPr>
          <p:cNvPr id="3076" name="Slide Number Placeholder 5"/>
          <p:cNvSpPr>
            <a:spLocks noGrp="1"/>
          </p:cNvSpPr>
          <p:nvPr>
            <p:ph type="sldNum" sz="quarter" idx="12"/>
          </p:nvPr>
        </p:nvSpPr>
        <p:spPr>
          <a:noFill/>
        </p:spPr>
        <p:txBody>
          <a:bodyPr/>
          <a:lstStyle/>
          <a:p>
            <a:fld id="{B202FB8B-B774-4C10-BF6B-93836215573B}" type="slidenum">
              <a:rPr lang="en-US" smtClean="0"/>
              <a:pPr/>
              <a:t>1</a:t>
            </a:fld>
            <a:endParaRPr lang="en-US" smtClean="0"/>
          </a:p>
        </p:txBody>
      </p:sp>
      <p:sp>
        <p:nvSpPr>
          <p:cNvPr id="3077" name="Rectangle 2"/>
          <p:cNvSpPr>
            <a:spLocks noGrp="1" noChangeArrowheads="1"/>
          </p:cNvSpPr>
          <p:nvPr>
            <p:ph type="ctrTitle"/>
          </p:nvPr>
        </p:nvSpPr>
        <p:spPr>
          <a:xfrm>
            <a:off x="685800" y="2286000"/>
            <a:ext cx="7772400" cy="1143000"/>
          </a:xfrm>
        </p:spPr>
        <p:txBody>
          <a:bodyPr/>
          <a:lstStyle/>
          <a:p>
            <a:r>
              <a:rPr lang="en-US" b="1" dirty="0" smtClean="0"/>
              <a:t>Design and Analysis of Engineering Experiments</a:t>
            </a:r>
          </a:p>
        </p:txBody>
      </p:sp>
      <p:sp>
        <p:nvSpPr>
          <p:cNvPr id="3078" name="Rectangle 3"/>
          <p:cNvSpPr>
            <a:spLocks noGrp="1" noChangeArrowheads="1"/>
          </p:cNvSpPr>
          <p:nvPr>
            <p:ph type="subTitle" idx="1"/>
          </p:nvPr>
        </p:nvSpPr>
        <p:spPr/>
        <p:txBody>
          <a:bodyPr/>
          <a:lstStyle/>
          <a:p>
            <a:pPr>
              <a:lnSpc>
                <a:spcPct val="80000"/>
              </a:lnSpc>
            </a:pPr>
            <a:r>
              <a:rPr lang="en-US" sz="2400" b="1" dirty="0" smtClean="0"/>
              <a:t>Ali Ahmad,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Chapter 7</a:t>
            </a:r>
          </a:p>
        </p:txBody>
      </p:sp>
      <p:sp>
        <p:nvSpPr>
          <p:cNvPr id="1024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0244" name="Slide Number Placeholder 5"/>
          <p:cNvSpPr>
            <a:spLocks noGrp="1"/>
          </p:cNvSpPr>
          <p:nvPr>
            <p:ph type="sldNum" sz="quarter" idx="12"/>
          </p:nvPr>
        </p:nvSpPr>
        <p:spPr>
          <a:noFill/>
        </p:spPr>
        <p:txBody>
          <a:bodyPr/>
          <a:lstStyle/>
          <a:p>
            <a:fld id="{EB37D4C0-B099-4BED-99CD-74ABBF5DAB0A}" type="slidenum">
              <a:rPr lang="en-US" smtClean="0"/>
              <a:pPr/>
              <a:t>10</a:t>
            </a:fld>
            <a:endParaRPr lang="en-US" smtClean="0"/>
          </a:p>
        </p:txBody>
      </p:sp>
      <p:sp>
        <p:nvSpPr>
          <p:cNvPr id="10245" name="Rectangle 2"/>
          <p:cNvSpPr>
            <a:spLocks noGrp="1" noChangeArrowheads="1"/>
          </p:cNvSpPr>
          <p:nvPr>
            <p:ph type="title"/>
          </p:nvPr>
        </p:nvSpPr>
        <p:spPr/>
        <p:txBody>
          <a:bodyPr/>
          <a:lstStyle/>
          <a:p>
            <a:r>
              <a:rPr lang="en-US" sz="3600" b="1" smtClean="0"/>
              <a:t>Effect Estimates</a:t>
            </a:r>
          </a:p>
        </p:txBody>
      </p:sp>
      <p:pic>
        <p:nvPicPr>
          <p:cNvPr id="10246" name="Picture 6"/>
          <p:cNvPicPr>
            <a:picLocks noGrp="1" noChangeAspect="1" noChangeArrowheads="1"/>
          </p:cNvPicPr>
          <p:nvPr>
            <p:ph idx="1"/>
          </p:nvPr>
        </p:nvPicPr>
        <p:blipFill>
          <a:blip r:embed="rId3" cstate="print"/>
          <a:srcRect/>
          <a:stretch>
            <a:fillRect/>
          </a:stretch>
        </p:blipFill>
        <p:spPr>
          <a:xfrm>
            <a:off x="1517650" y="1981200"/>
            <a:ext cx="6108700" cy="41148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p:spPr>
        <p:txBody>
          <a:bodyPr/>
          <a:lstStyle/>
          <a:p>
            <a:r>
              <a:rPr lang="en-US" smtClean="0"/>
              <a:t>Chapter 7</a:t>
            </a:r>
          </a:p>
        </p:txBody>
      </p:sp>
      <p:sp>
        <p:nvSpPr>
          <p:cNvPr id="11267"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11268" name="Slide Number Placeholder 4"/>
          <p:cNvSpPr>
            <a:spLocks noGrp="1"/>
          </p:cNvSpPr>
          <p:nvPr>
            <p:ph type="sldNum" sz="quarter" idx="12"/>
          </p:nvPr>
        </p:nvSpPr>
        <p:spPr>
          <a:noFill/>
        </p:spPr>
        <p:txBody>
          <a:bodyPr/>
          <a:lstStyle/>
          <a:p>
            <a:fld id="{5296C9ED-B707-44B1-99B0-6F0C6F280273}" type="slidenum">
              <a:rPr lang="en-US" smtClean="0"/>
              <a:pPr/>
              <a:t>11</a:t>
            </a:fld>
            <a:endParaRPr lang="en-US" smtClean="0"/>
          </a:p>
        </p:txBody>
      </p:sp>
      <p:sp>
        <p:nvSpPr>
          <p:cNvPr id="11269" name="Rectangle 2"/>
          <p:cNvSpPr>
            <a:spLocks noGrp="1" noChangeArrowheads="1"/>
          </p:cNvSpPr>
          <p:nvPr>
            <p:ph type="title"/>
          </p:nvPr>
        </p:nvSpPr>
        <p:spPr>
          <a:xfrm>
            <a:off x="685800" y="228600"/>
            <a:ext cx="7772400" cy="1143000"/>
          </a:xfrm>
        </p:spPr>
        <p:txBody>
          <a:bodyPr/>
          <a:lstStyle/>
          <a:p>
            <a:r>
              <a:rPr lang="en-US" sz="3600" b="1" smtClean="0"/>
              <a:t>The ANOVA</a:t>
            </a:r>
          </a:p>
        </p:txBody>
      </p:sp>
      <p:sp>
        <p:nvSpPr>
          <p:cNvPr id="11270" name="Text Box 4"/>
          <p:cNvSpPr txBox="1">
            <a:spLocks noChangeArrowheads="1"/>
          </p:cNvSpPr>
          <p:nvPr/>
        </p:nvSpPr>
        <p:spPr bwMode="auto">
          <a:xfrm>
            <a:off x="914400" y="4572000"/>
            <a:ext cx="7391400" cy="1196975"/>
          </a:xfrm>
          <a:prstGeom prst="rect">
            <a:avLst/>
          </a:prstGeom>
          <a:noFill/>
          <a:ln w="38100">
            <a:solidFill>
              <a:schemeClr val="accent2"/>
            </a:solidFill>
            <a:miter lim="800000"/>
            <a:headEnd/>
            <a:tailEnd/>
          </a:ln>
        </p:spPr>
        <p:txBody>
          <a:bodyPr>
            <a:spAutoFit/>
          </a:bodyPr>
          <a:lstStyle/>
          <a:p>
            <a:pPr>
              <a:spcBef>
                <a:spcPct val="50000"/>
              </a:spcBef>
            </a:pPr>
            <a:r>
              <a:rPr lang="en-US" sz="2000"/>
              <a:t>The </a:t>
            </a:r>
            <a:r>
              <a:rPr lang="en-US" sz="2000" i="1"/>
              <a:t>ABCD </a:t>
            </a:r>
            <a:r>
              <a:rPr lang="en-US" sz="2000"/>
              <a:t>interaction (or the block effect) is not considered as part of the error term</a:t>
            </a:r>
          </a:p>
          <a:p>
            <a:pPr>
              <a:spcBef>
                <a:spcPct val="50000"/>
              </a:spcBef>
            </a:pPr>
            <a:r>
              <a:rPr lang="en-US" sz="2000"/>
              <a:t>The reset of the analysis is unchanged from the original analysis</a:t>
            </a:r>
            <a:endParaRPr lang="en-US" sz="2000" i="1"/>
          </a:p>
        </p:txBody>
      </p:sp>
      <p:pic>
        <p:nvPicPr>
          <p:cNvPr id="11271" name="Picture 6"/>
          <p:cNvPicPr>
            <a:picLocks noChangeAspect="1" noChangeArrowheads="1"/>
          </p:cNvPicPr>
          <p:nvPr/>
        </p:nvPicPr>
        <p:blipFill>
          <a:blip r:embed="rId3" cstate="print"/>
          <a:srcRect/>
          <a:stretch>
            <a:fillRect/>
          </a:stretch>
        </p:blipFill>
        <p:spPr bwMode="auto">
          <a:xfrm>
            <a:off x="685800" y="1066800"/>
            <a:ext cx="8001000" cy="330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Chapter 7</a:t>
            </a:r>
          </a:p>
        </p:txBody>
      </p:sp>
      <p:sp>
        <p:nvSpPr>
          <p:cNvPr id="12291"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2292" name="Slide Number Placeholder 5"/>
          <p:cNvSpPr>
            <a:spLocks noGrp="1"/>
          </p:cNvSpPr>
          <p:nvPr>
            <p:ph type="sldNum" sz="quarter" idx="12"/>
          </p:nvPr>
        </p:nvSpPr>
        <p:spPr>
          <a:noFill/>
        </p:spPr>
        <p:txBody>
          <a:bodyPr/>
          <a:lstStyle/>
          <a:p>
            <a:fld id="{91C066D9-26E1-4661-B6C1-141D73B2DAF3}" type="slidenum">
              <a:rPr lang="en-US" smtClean="0"/>
              <a:pPr/>
              <a:t>12</a:t>
            </a:fld>
            <a:endParaRPr lang="en-US" smtClean="0"/>
          </a:p>
        </p:txBody>
      </p:sp>
      <p:sp>
        <p:nvSpPr>
          <p:cNvPr id="12293" name="Rectangle 4"/>
          <p:cNvSpPr>
            <a:spLocks noGrp="1" noChangeArrowheads="1"/>
          </p:cNvSpPr>
          <p:nvPr>
            <p:ph type="title"/>
          </p:nvPr>
        </p:nvSpPr>
        <p:spPr/>
        <p:txBody>
          <a:bodyPr/>
          <a:lstStyle/>
          <a:p>
            <a:r>
              <a:rPr lang="en-US" sz="2800" smtClean="0"/>
              <a:t>Another Illustration of the Importance of Blocking</a:t>
            </a:r>
          </a:p>
        </p:txBody>
      </p:sp>
      <p:pic>
        <p:nvPicPr>
          <p:cNvPr id="12294" name="Picture 9"/>
          <p:cNvPicPr>
            <a:picLocks noGrp="1" noChangeAspect="1" noChangeArrowheads="1"/>
          </p:cNvPicPr>
          <p:nvPr>
            <p:ph idx="1"/>
          </p:nvPr>
        </p:nvPicPr>
        <p:blipFill>
          <a:blip r:embed="rId3" cstate="print"/>
          <a:srcRect/>
          <a:stretch>
            <a:fillRect/>
          </a:stretch>
        </p:blipFill>
        <p:spPr>
          <a:xfrm>
            <a:off x="457200" y="1600200"/>
            <a:ext cx="7164388" cy="4114800"/>
          </a:xfrm>
          <a:noFill/>
        </p:spPr>
      </p:pic>
      <p:sp>
        <p:nvSpPr>
          <p:cNvPr id="12295" name="Text Box 10"/>
          <p:cNvSpPr txBox="1">
            <a:spLocks noChangeArrowheads="1"/>
          </p:cNvSpPr>
          <p:nvPr/>
        </p:nvSpPr>
        <p:spPr bwMode="auto">
          <a:xfrm>
            <a:off x="7391400" y="2819400"/>
            <a:ext cx="1219200" cy="1831975"/>
          </a:xfrm>
          <a:prstGeom prst="rect">
            <a:avLst/>
          </a:prstGeom>
          <a:noFill/>
          <a:ln w="28575">
            <a:solidFill>
              <a:schemeClr val="accent2"/>
            </a:solidFill>
            <a:miter lim="800000"/>
            <a:headEnd/>
            <a:tailEnd/>
          </a:ln>
        </p:spPr>
        <p:txBody>
          <a:bodyPr>
            <a:spAutoFit/>
          </a:bodyPr>
          <a:lstStyle/>
          <a:p>
            <a:pPr>
              <a:spcBef>
                <a:spcPct val="50000"/>
              </a:spcBef>
            </a:pPr>
            <a:r>
              <a:rPr lang="en-US" sz="1600"/>
              <a:t>Now the first eight runs (in run order) have filtration rate reduced by 20 units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r>
              <a:rPr lang="en-US" smtClean="0"/>
              <a:t>Chapter 7</a:t>
            </a:r>
          </a:p>
        </p:txBody>
      </p:sp>
      <p:sp>
        <p:nvSpPr>
          <p:cNvPr id="13315" name="Footer Placeholder 2"/>
          <p:cNvSpPr>
            <a:spLocks noGrp="1"/>
          </p:cNvSpPr>
          <p:nvPr>
            <p:ph type="ftr" sz="quarter" idx="11"/>
          </p:nvPr>
        </p:nvSpPr>
        <p:spPr>
          <a:noFill/>
        </p:spPr>
        <p:txBody>
          <a:bodyPr/>
          <a:lstStyle/>
          <a:p>
            <a:r>
              <a:rPr lang="en-US" smtClean="0"/>
              <a:t>Design &amp; Analysis of Experiments 7E 2009 Montgomery</a:t>
            </a:r>
          </a:p>
        </p:txBody>
      </p:sp>
      <p:sp>
        <p:nvSpPr>
          <p:cNvPr id="13316" name="Slide Number Placeholder 3"/>
          <p:cNvSpPr>
            <a:spLocks noGrp="1"/>
          </p:cNvSpPr>
          <p:nvPr>
            <p:ph type="sldNum" sz="quarter" idx="12"/>
          </p:nvPr>
        </p:nvSpPr>
        <p:spPr>
          <a:noFill/>
        </p:spPr>
        <p:txBody>
          <a:bodyPr/>
          <a:lstStyle/>
          <a:p>
            <a:fld id="{11A49E80-3687-47BB-B8E5-CC5A1EFA59EC}" type="slidenum">
              <a:rPr lang="en-US" smtClean="0"/>
              <a:pPr/>
              <a:t>13</a:t>
            </a:fld>
            <a:endParaRPr lang="en-US" smtClean="0"/>
          </a:p>
        </p:txBody>
      </p:sp>
      <p:pic>
        <p:nvPicPr>
          <p:cNvPr id="13317" name="Picture 4"/>
          <p:cNvPicPr>
            <a:picLocks noChangeAspect="1" noChangeArrowheads="1"/>
          </p:cNvPicPr>
          <p:nvPr/>
        </p:nvPicPr>
        <p:blipFill>
          <a:blip r:embed="rId3" cstate="print"/>
          <a:srcRect/>
          <a:stretch>
            <a:fillRect/>
          </a:stretch>
        </p:blipFill>
        <p:spPr bwMode="auto">
          <a:xfrm>
            <a:off x="457200" y="381000"/>
            <a:ext cx="7924800" cy="5038725"/>
          </a:xfrm>
          <a:prstGeom prst="rect">
            <a:avLst/>
          </a:prstGeom>
          <a:noFill/>
          <a:ln w="9525">
            <a:noFill/>
            <a:miter lim="800000"/>
            <a:headEnd/>
            <a:tailEnd/>
          </a:ln>
        </p:spPr>
      </p:pic>
      <p:sp>
        <p:nvSpPr>
          <p:cNvPr id="13318" name="Text Box 5"/>
          <p:cNvSpPr txBox="1">
            <a:spLocks noChangeArrowheads="1"/>
          </p:cNvSpPr>
          <p:nvPr/>
        </p:nvSpPr>
        <p:spPr bwMode="auto">
          <a:xfrm>
            <a:off x="5943600" y="1447800"/>
            <a:ext cx="2286000" cy="4516438"/>
          </a:xfrm>
          <a:prstGeom prst="rect">
            <a:avLst/>
          </a:prstGeom>
          <a:noFill/>
          <a:ln w="28575">
            <a:solidFill>
              <a:schemeClr val="accent2"/>
            </a:solidFill>
            <a:miter lim="800000"/>
            <a:headEnd/>
            <a:tailEnd/>
          </a:ln>
        </p:spPr>
        <p:txBody>
          <a:bodyPr>
            <a:spAutoFit/>
          </a:bodyPr>
          <a:lstStyle/>
          <a:p>
            <a:pPr>
              <a:spcBef>
                <a:spcPct val="50000"/>
              </a:spcBef>
            </a:pPr>
            <a:r>
              <a:rPr lang="en-US" sz="1800"/>
              <a:t>The interpretation is harder; not as easy to identify the large effects</a:t>
            </a:r>
          </a:p>
          <a:p>
            <a:pPr>
              <a:spcBef>
                <a:spcPct val="50000"/>
              </a:spcBef>
            </a:pPr>
            <a:r>
              <a:rPr lang="en-US" sz="1800"/>
              <a:t>One important interaction is not identified (</a:t>
            </a:r>
            <a:r>
              <a:rPr lang="en-US" sz="1800" i="1"/>
              <a:t>AD</a:t>
            </a:r>
            <a:r>
              <a:rPr lang="en-US" sz="1800"/>
              <a:t>)</a:t>
            </a:r>
          </a:p>
          <a:p>
            <a:pPr>
              <a:spcBef>
                <a:spcPct val="50000"/>
              </a:spcBef>
            </a:pPr>
            <a:r>
              <a:rPr lang="en-US" sz="1800"/>
              <a:t>Failing to block when we should have causes problems in interpretation the result of an experiment and can mask the presence of real factor effects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Chapter 7</a:t>
            </a:r>
          </a:p>
        </p:txBody>
      </p:sp>
      <p:sp>
        <p:nvSpPr>
          <p:cNvPr id="1433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4340" name="Slide Number Placeholder 5"/>
          <p:cNvSpPr>
            <a:spLocks noGrp="1"/>
          </p:cNvSpPr>
          <p:nvPr>
            <p:ph type="sldNum" sz="quarter" idx="12"/>
          </p:nvPr>
        </p:nvSpPr>
        <p:spPr>
          <a:noFill/>
        </p:spPr>
        <p:txBody>
          <a:bodyPr/>
          <a:lstStyle/>
          <a:p>
            <a:fld id="{A82FED9E-849E-4E29-97A2-52ED89D84192}" type="slidenum">
              <a:rPr lang="en-US" smtClean="0"/>
              <a:pPr/>
              <a:t>14</a:t>
            </a:fld>
            <a:endParaRPr lang="en-US" smtClean="0"/>
          </a:p>
        </p:txBody>
      </p:sp>
      <p:sp>
        <p:nvSpPr>
          <p:cNvPr id="14341" name="Rectangle 2"/>
          <p:cNvSpPr>
            <a:spLocks noGrp="1" noChangeArrowheads="1"/>
          </p:cNvSpPr>
          <p:nvPr>
            <p:ph type="title"/>
          </p:nvPr>
        </p:nvSpPr>
        <p:spPr>
          <a:xfrm>
            <a:off x="685800" y="457200"/>
            <a:ext cx="7772400" cy="1143000"/>
          </a:xfrm>
        </p:spPr>
        <p:txBody>
          <a:bodyPr/>
          <a:lstStyle/>
          <a:p>
            <a:r>
              <a:rPr lang="en-US" sz="3200" b="1" smtClean="0"/>
              <a:t>Confounding in Blocks</a:t>
            </a:r>
          </a:p>
        </p:txBody>
      </p:sp>
      <p:sp>
        <p:nvSpPr>
          <p:cNvPr id="14342" name="Rectangle 3"/>
          <p:cNvSpPr>
            <a:spLocks noGrp="1" noChangeArrowheads="1"/>
          </p:cNvSpPr>
          <p:nvPr>
            <p:ph type="body" idx="1"/>
          </p:nvPr>
        </p:nvSpPr>
        <p:spPr>
          <a:xfrm>
            <a:off x="685800" y="1752600"/>
            <a:ext cx="7772400" cy="4114800"/>
          </a:xfrm>
        </p:spPr>
        <p:txBody>
          <a:bodyPr/>
          <a:lstStyle/>
          <a:p>
            <a:pPr>
              <a:lnSpc>
                <a:spcPct val="90000"/>
              </a:lnSpc>
            </a:pPr>
            <a:r>
              <a:rPr lang="en-US" smtClean="0"/>
              <a:t>More than two blocks (page 282)</a:t>
            </a:r>
          </a:p>
          <a:p>
            <a:pPr lvl="1">
              <a:lnSpc>
                <a:spcPct val="90000"/>
              </a:lnSpc>
            </a:pPr>
            <a:r>
              <a:rPr lang="en-US" smtClean="0"/>
              <a:t>The two-level factorial can be confounded in 2, 4, 8, … (2</a:t>
            </a:r>
            <a:r>
              <a:rPr lang="en-US" i="1" baseline="30000" smtClean="0"/>
              <a:t>p</a:t>
            </a:r>
            <a:r>
              <a:rPr lang="en-US" smtClean="0"/>
              <a:t>, </a:t>
            </a:r>
            <a:r>
              <a:rPr lang="en-US" i="1" smtClean="0"/>
              <a:t>p &gt; </a:t>
            </a:r>
            <a:r>
              <a:rPr lang="en-US" smtClean="0"/>
              <a:t>1) blocks</a:t>
            </a:r>
          </a:p>
          <a:p>
            <a:pPr lvl="1">
              <a:lnSpc>
                <a:spcPct val="90000"/>
              </a:lnSpc>
            </a:pPr>
            <a:r>
              <a:rPr lang="en-US" smtClean="0"/>
              <a:t>For </a:t>
            </a:r>
            <a:r>
              <a:rPr lang="en-US" b="1" smtClean="0"/>
              <a:t>four</a:t>
            </a:r>
            <a:r>
              <a:rPr lang="en-US" smtClean="0"/>
              <a:t> blocks, select </a:t>
            </a:r>
            <a:r>
              <a:rPr lang="en-US" b="1" smtClean="0"/>
              <a:t>two</a:t>
            </a:r>
            <a:r>
              <a:rPr lang="en-US" smtClean="0"/>
              <a:t> effects to confound, automatically confounding a </a:t>
            </a:r>
            <a:r>
              <a:rPr lang="en-US" b="1" smtClean="0"/>
              <a:t>third</a:t>
            </a:r>
            <a:r>
              <a:rPr lang="en-US" smtClean="0"/>
              <a:t> effect</a:t>
            </a:r>
          </a:p>
          <a:p>
            <a:pPr lvl="1">
              <a:lnSpc>
                <a:spcPct val="90000"/>
              </a:lnSpc>
            </a:pPr>
            <a:r>
              <a:rPr lang="en-US" smtClean="0"/>
              <a:t>See example, page 282</a:t>
            </a:r>
          </a:p>
          <a:p>
            <a:pPr lvl="1">
              <a:lnSpc>
                <a:spcPct val="90000"/>
              </a:lnSpc>
            </a:pPr>
            <a:r>
              <a:rPr lang="en-US" smtClean="0"/>
              <a:t>Choice of confounding schemes non-trivial; see Table 7.9, page 285</a:t>
            </a:r>
          </a:p>
          <a:p>
            <a:pPr>
              <a:lnSpc>
                <a:spcPct val="90000"/>
              </a:lnSpc>
            </a:pPr>
            <a:r>
              <a:rPr lang="en-US" smtClean="0"/>
              <a:t>Partial confounding (page 285)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t>Chapter 7</a:t>
            </a:r>
          </a:p>
        </p:txBody>
      </p:sp>
      <p:sp>
        <p:nvSpPr>
          <p:cNvPr id="1536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15364" name="Slide Number Placeholder 5"/>
          <p:cNvSpPr>
            <a:spLocks noGrp="1"/>
          </p:cNvSpPr>
          <p:nvPr>
            <p:ph type="sldNum" sz="quarter" idx="12"/>
          </p:nvPr>
        </p:nvSpPr>
        <p:spPr>
          <a:noFill/>
        </p:spPr>
        <p:txBody>
          <a:bodyPr/>
          <a:lstStyle/>
          <a:p>
            <a:fld id="{D05A3BA2-A2B5-4334-82B9-59B4645F1E3D}" type="slidenum">
              <a:rPr lang="en-US" smtClean="0"/>
              <a:pPr/>
              <a:t>15</a:t>
            </a:fld>
            <a:endParaRPr lang="en-US" smtClean="0"/>
          </a:p>
        </p:txBody>
      </p:sp>
      <p:sp>
        <p:nvSpPr>
          <p:cNvPr id="15365" name="Rectangle 2"/>
          <p:cNvSpPr>
            <a:spLocks noGrp="1" noChangeArrowheads="1"/>
          </p:cNvSpPr>
          <p:nvPr>
            <p:ph type="title"/>
          </p:nvPr>
        </p:nvSpPr>
        <p:spPr/>
        <p:txBody>
          <a:bodyPr/>
          <a:lstStyle/>
          <a:p>
            <a:r>
              <a:rPr lang="en-US" sz="3600" smtClean="0"/>
              <a:t>General Advice About Blocking</a:t>
            </a:r>
          </a:p>
        </p:txBody>
      </p:sp>
      <p:sp>
        <p:nvSpPr>
          <p:cNvPr id="15366" name="Rectangle 3"/>
          <p:cNvSpPr>
            <a:spLocks noGrp="1" noChangeArrowheads="1"/>
          </p:cNvSpPr>
          <p:nvPr>
            <p:ph type="body" idx="1"/>
          </p:nvPr>
        </p:nvSpPr>
        <p:spPr>
          <a:xfrm>
            <a:off x="685800" y="1752600"/>
            <a:ext cx="7772400" cy="4343400"/>
          </a:xfrm>
        </p:spPr>
        <p:txBody>
          <a:bodyPr/>
          <a:lstStyle/>
          <a:p>
            <a:r>
              <a:rPr lang="en-US" sz="2400" smtClean="0"/>
              <a:t>When in doubt, block</a:t>
            </a:r>
          </a:p>
          <a:p>
            <a:r>
              <a:rPr lang="en-US" sz="2400" smtClean="0"/>
              <a:t>Block out the nuisance variables you know about, randomize as much as possible and rely on randomization to help balance out unknown nuisance effects</a:t>
            </a:r>
          </a:p>
          <a:p>
            <a:r>
              <a:rPr lang="en-US" sz="2400" smtClean="0"/>
              <a:t>Measure the nuisance factors you know about but can’t control (ANCOVA)</a:t>
            </a:r>
          </a:p>
          <a:p>
            <a:r>
              <a:rPr lang="en-US" sz="2400" smtClean="0"/>
              <a:t>It may be a good idea to conduct the experiment in blocks even if there isn't an obvious nuisance factor, just to protect against the loss of data or situations where the complete experiment can’t be finished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Chapter 7</a:t>
            </a:r>
          </a:p>
        </p:txBody>
      </p:sp>
      <p:sp>
        <p:nvSpPr>
          <p:cNvPr id="307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3076" name="Slide Number Placeholder 5"/>
          <p:cNvSpPr>
            <a:spLocks noGrp="1"/>
          </p:cNvSpPr>
          <p:nvPr>
            <p:ph type="sldNum" sz="quarter" idx="12"/>
          </p:nvPr>
        </p:nvSpPr>
        <p:spPr>
          <a:noFill/>
        </p:spPr>
        <p:txBody>
          <a:bodyPr/>
          <a:lstStyle/>
          <a:p>
            <a:fld id="{86278ED1-EBB5-4528-97E5-7389503EC9C1}" type="slidenum">
              <a:rPr lang="en-US" smtClean="0"/>
              <a:pPr/>
              <a:t>2</a:t>
            </a:fld>
            <a:endParaRPr lang="en-US" smtClean="0"/>
          </a:p>
        </p:txBody>
      </p:sp>
      <p:sp>
        <p:nvSpPr>
          <p:cNvPr id="3077" name="Rectangle 2"/>
          <p:cNvSpPr>
            <a:spLocks noGrp="1" noChangeArrowheads="1"/>
          </p:cNvSpPr>
          <p:nvPr>
            <p:ph type="title"/>
          </p:nvPr>
        </p:nvSpPr>
        <p:spPr>
          <a:xfrm>
            <a:off x="457200" y="609600"/>
            <a:ext cx="8229600" cy="1143000"/>
          </a:xfrm>
        </p:spPr>
        <p:txBody>
          <a:bodyPr/>
          <a:lstStyle/>
          <a:p>
            <a:r>
              <a:rPr lang="en-US" sz="3200" b="1" smtClean="0"/>
              <a:t>Design of Engineering Experiments</a:t>
            </a:r>
            <a:br>
              <a:rPr lang="en-US" sz="3200" b="1" smtClean="0"/>
            </a:br>
            <a:r>
              <a:rPr lang="en-US" sz="3200" smtClean="0"/>
              <a:t>Blocking and Confounding Systems </a:t>
            </a:r>
            <a:br>
              <a:rPr lang="en-US" sz="3200" smtClean="0"/>
            </a:br>
            <a:r>
              <a:rPr lang="en-US" sz="3200" smtClean="0"/>
              <a:t>for Two-level factorials</a:t>
            </a:r>
            <a:endParaRPr lang="en-US" sz="3200" b="1" smtClean="0"/>
          </a:p>
        </p:txBody>
      </p:sp>
      <p:sp>
        <p:nvSpPr>
          <p:cNvPr id="3078" name="Rectangle 3"/>
          <p:cNvSpPr>
            <a:spLocks noGrp="1" noChangeArrowheads="1"/>
          </p:cNvSpPr>
          <p:nvPr>
            <p:ph type="body" idx="1"/>
          </p:nvPr>
        </p:nvSpPr>
        <p:spPr/>
        <p:txBody>
          <a:bodyPr/>
          <a:lstStyle/>
          <a:p>
            <a:r>
              <a:rPr lang="en-US" b="1" dirty="0" smtClean="0"/>
              <a:t>Blocking</a:t>
            </a:r>
            <a:r>
              <a:rPr lang="en-US" dirty="0" smtClean="0"/>
              <a:t> </a:t>
            </a:r>
            <a:r>
              <a:rPr lang="en-US" dirty="0" smtClean="0"/>
              <a:t>is a technique for dealing with controllable </a:t>
            </a:r>
            <a:r>
              <a:rPr lang="en-US" b="1" dirty="0" smtClean="0"/>
              <a:t>nuisance</a:t>
            </a:r>
            <a:r>
              <a:rPr lang="en-US" dirty="0" smtClean="0"/>
              <a:t> variables</a:t>
            </a:r>
          </a:p>
          <a:p>
            <a:r>
              <a:rPr lang="en-US" dirty="0" smtClean="0"/>
              <a:t>Two cases are considered</a:t>
            </a:r>
          </a:p>
          <a:p>
            <a:pPr lvl="1"/>
            <a:r>
              <a:rPr lang="en-US" dirty="0" smtClean="0"/>
              <a:t>Replicated designs</a:t>
            </a:r>
          </a:p>
          <a:p>
            <a:pPr lvl="1"/>
            <a:r>
              <a:rPr lang="en-US" dirty="0" err="1" smtClean="0"/>
              <a:t>Unreplicated</a:t>
            </a:r>
            <a:r>
              <a:rPr lang="en-US" dirty="0" smtClean="0"/>
              <a:t> designs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Chapter 7</a:t>
            </a:r>
          </a:p>
        </p:txBody>
      </p:sp>
      <p:sp>
        <p:nvSpPr>
          <p:cNvPr id="4099"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4100" name="Slide Number Placeholder 5"/>
          <p:cNvSpPr>
            <a:spLocks noGrp="1"/>
          </p:cNvSpPr>
          <p:nvPr>
            <p:ph type="sldNum" sz="quarter" idx="12"/>
          </p:nvPr>
        </p:nvSpPr>
        <p:spPr>
          <a:noFill/>
        </p:spPr>
        <p:txBody>
          <a:bodyPr/>
          <a:lstStyle/>
          <a:p>
            <a:fld id="{5F891CCD-D0C3-478A-83DB-7DE3EE404769}" type="slidenum">
              <a:rPr lang="en-US" smtClean="0"/>
              <a:pPr/>
              <a:t>3</a:t>
            </a:fld>
            <a:endParaRPr lang="en-US" smtClean="0"/>
          </a:p>
        </p:txBody>
      </p:sp>
      <p:sp>
        <p:nvSpPr>
          <p:cNvPr id="4101" name="Rectangle 2"/>
          <p:cNvSpPr>
            <a:spLocks noGrp="1" noChangeArrowheads="1"/>
          </p:cNvSpPr>
          <p:nvPr>
            <p:ph type="title"/>
          </p:nvPr>
        </p:nvSpPr>
        <p:spPr/>
        <p:txBody>
          <a:bodyPr/>
          <a:lstStyle/>
          <a:p>
            <a:r>
              <a:rPr lang="en-US" sz="3200" b="1" smtClean="0"/>
              <a:t>Blocking a Replicated Design</a:t>
            </a:r>
          </a:p>
        </p:txBody>
      </p:sp>
      <p:sp>
        <p:nvSpPr>
          <p:cNvPr id="4102" name="Rectangle 3"/>
          <p:cNvSpPr>
            <a:spLocks noGrp="1" noChangeArrowheads="1"/>
          </p:cNvSpPr>
          <p:nvPr>
            <p:ph type="body" idx="1"/>
          </p:nvPr>
        </p:nvSpPr>
        <p:spPr/>
        <p:txBody>
          <a:bodyPr/>
          <a:lstStyle/>
          <a:p>
            <a:r>
              <a:rPr lang="en-US" smtClean="0"/>
              <a:t>This is the same scenario discussed previously (Chapter 5, Section 5.6)</a:t>
            </a:r>
          </a:p>
          <a:p>
            <a:r>
              <a:rPr lang="en-US" smtClean="0"/>
              <a:t>If there are </a:t>
            </a:r>
            <a:r>
              <a:rPr lang="en-US" i="1" smtClean="0"/>
              <a:t>n</a:t>
            </a:r>
            <a:r>
              <a:rPr lang="en-US" smtClean="0"/>
              <a:t> replicates of the design, then each replicate is a block</a:t>
            </a:r>
          </a:p>
          <a:p>
            <a:r>
              <a:rPr lang="en-US" smtClean="0"/>
              <a:t>Each </a:t>
            </a:r>
            <a:r>
              <a:rPr lang="en-US" b="1" smtClean="0"/>
              <a:t>replicate</a:t>
            </a:r>
            <a:r>
              <a:rPr lang="en-US" smtClean="0"/>
              <a:t> is run in one of the </a:t>
            </a:r>
            <a:r>
              <a:rPr lang="en-US" b="1" smtClean="0"/>
              <a:t>blocks</a:t>
            </a:r>
            <a:r>
              <a:rPr lang="en-US" smtClean="0"/>
              <a:t> (time periods, batches of raw material, etc.)</a:t>
            </a:r>
          </a:p>
          <a:p>
            <a:r>
              <a:rPr lang="en-US" smtClean="0"/>
              <a:t>Runs within the block are </a:t>
            </a:r>
            <a:r>
              <a:rPr lang="en-US" b="1" smtClean="0"/>
              <a:t>randomized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2"/>
          <p:cNvSpPr>
            <a:spLocks noGrp="1"/>
          </p:cNvSpPr>
          <p:nvPr>
            <p:ph type="dt" sz="quarter" idx="10"/>
          </p:nvPr>
        </p:nvSpPr>
        <p:spPr>
          <a:noFill/>
        </p:spPr>
        <p:txBody>
          <a:bodyPr/>
          <a:lstStyle/>
          <a:p>
            <a:r>
              <a:rPr lang="en-US" smtClean="0"/>
              <a:t>Chapter 7</a:t>
            </a:r>
          </a:p>
        </p:txBody>
      </p:sp>
      <p:sp>
        <p:nvSpPr>
          <p:cNvPr id="1028"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1029" name="Slide Number Placeholder 4"/>
          <p:cNvSpPr>
            <a:spLocks noGrp="1"/>
          </p:cNvSpPr>
          <p:nvPr>
            <p:ph type="sldNum" sz="quarter" idx="12"/>
          </p:nvPr>
        </p:nvSpPr>
        <p:spPr>
          <a:noFill/>
        </p:spPr>
        <p:txBody>
          <a:bodyPr/>
          <a:lstStyle/>
          <a:p>
            <a:fld id="{4AB50B94-CDF9-41AD-A1D1-2FA916F8F555}" type="slidenum">
              <a:rPr lang="en-US" smtClean="0"/>
              <a:pPr/>
              <a:t>4</a:t>
            </a:fld>
            <a:endParaRPr lang="en-US" smtClean="0"/>
          </a:p>
        </p:txBody>
      </p:sp>
      <p:sp>
        <p:nvSpPr>
          <p:cNvPr id="1030" name="Rectangle 2"/>
          <p:cNvSpPr>
            <a:spLocks noGrp="1" noChangeArrowheads="1"/>
          </p:cNvSpPr>
          <p:nvPr>
            <p:ph type="title"/>
          </p:nvPr>
        </p:nvSpPr>
        <p:spPr>
          <a:xfrm>
            <a:off x="685800" y="152400"/>
            <a:ext cx="7772400" cy="1143000"/>
          </a:xfrm>
        </p:spPr>
        <p:txBody>
          <a:bodyPr/>
          <a:lstStyle/>
          <a:p>
            <a:r>
              <a:rPr lang="en-US" sz="3200" b="1" smtClean="0"/>
              <a:t>Blocking a Replicated Design</a:t>
            </a:r>
          </a:p>
        </p:txBody>
      </p:sp>
      <p:sp>
        <p:nvSpPr>
          <p:cNvPr id="1031" name="Text Box 3"/>
          <p:cNvSpPr txBox="1">
            <a:spLocks noChangeArrowheads="1"/>
          </p:cNvSpPr>
          <p:nvPr/>
        </p:nvSpPr>
        <p:spPr bwMode="auto">
          <a:xfrm>
            <a:off x="381000" y="1219200"/>
            <a:ext cx="2819400" cy="4146550"/>
          </a:xfrm>
          <a:prstGeom prst="rect">
            <a:avLst/>
          </a:prstGeom>
          <a:noFill/>
          <a:ln w="38100">
            <a:solidFill>
              <a:schemeClr val="accent2"/>
            </a:solidFill>
            <a:miter lim="800000"/>
            <a:headEnd/>
            <a:tailEnd/>
          </a:ln>
        </p:spPr>
        <p:txBody>
          <a:bodyPr>
            <a:spAutoFit/>
          </a:bodyPr>
          <a:lstStyle/>
          <a:p>
            <a:pPr>
              <a:spcBef>
                <a:spcPct val="50000"/>
              </a:spcBef>
            </a:pPr>
            <a:r>
              <a:rPr lang="en-US"/>
              <a:t>Consider the example from Section 6-2; </a:t>
            </a:r>
            <a:r>
              <a:rPr lang="en-US" i="1"/>
              <a:t>k</a:t>
            </a:r>
            <a:r>
              <a:rPr lang="en-US"/>
              <a:t> = 2 factors, </a:t>
            </a:r>
            <a:r>
              <a:rPr lang="en-US" i="1"/>
              <a:t>n</a:t>
            </a:r>
            <a:r>
              <a:rPr lang="en-US"/>
              <a:t> = 3 replicates</a:t>
            </a:r>
          </a:p>
          <a:p>
            <a:pPr>
              <a:spcBef>
                <a:spcPct val="50000"/>
              </a:spcBef>
            </a:pPr>
            <a:endParaRPr lang="en-US"/>
          </a:p>
          <a:p>
            <a:pPr>
              <a:spcBef>
                <a:spcPct val="50000"/>
              </a:spcBef>
            </a:pPr>
            <a:r>
              <a:rPr lang="en-US"/>
              <a:t>This is the “usual” method for calculating a block sum of squares</a:t>
            </a:r>
          </a:p>
        </p:txBody>
      </p:sp>
      <p:graphicFrame>
        <p:nvGraphicFramePr>
          <p:cNvPr id="1026" name="Object 4"/>
          <p:cNvGraphicFramePr>
            <a:graphicFrameLocks noChangeAspect="1"/>
          </p:cNvGraphicFramePr>
          <p:nvPr/>
        </p:nvGraphicFramePr>
        <p:xfrm>
          <a:off x="4800600" y="4152900"/>
          <a:ext cx="2590800" cy="1257300"/>
        </p:xfrm>
        <a:graphic>
          <a:graphicData uri="http://schemas.openxmlformats.org/presentationml/2006/ole">
            <p:oleObj spid="_x0000_s1026" name="Equation" r:id="rId4" imgW="1307880" imgH="634680" progId="">
              <p:embed/>
            </p:oleObj>
          </a:graphicData>
        </a:graphic>
      </p:graphicFrame>
      <p:pic>
        <p:nvPicPr>
          <p:cNvPr id="1032" name="Picture 7"/>
          <p:cNvPicPr>
            <a:picLocks noChangeAspect="1" noChangeArrowheads="1"/>
          </p:cNvPicPr>
          <p:nvPr/>
        </p:nvPicPr>
        <p:blipFill>
          <a:blip r:embed="rId5" cstate="print"/>
          <a:srcRect/>
          <a:stretch>
            <a:fillRect/>
          </a:stretch>
        </p:blipFill>
        <p:spPr bwMode="auto">
          <a:xfrm>
            <a:off x="3429000" y="1219200"/>
            <a:ext cx="5257800" cy="2322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Chapter 7</a:t>
            </a:r>
          </a:p>
        </p:txBody>
      </p:sp>
      <p:sp>
        <p:nvSpPr>
          <p:cNvPr id="5123"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5124" name="Slide Number Placeholder 5"/>
          <p:cNvSpPr>
            <a:spLocks noGrp="1"/>
          </p:cNvSpPr>
          <p:nvPr>
            <p:ph type="sldNum" sz="quarter" idx="12"/>
          </p:nvPr>
        </p:nvSpPr>
        <p:spPr>
          <a:noFill/>
        </p:spPr>
        <p:txBody>
          <a:bodyPr/>
          <a:lstStyle/>
          <a:p>
            <a:fld id="{0F78576A-B0EC-417D-AFB7-A5E0A91E0307}" type="slidenum">
              <a:rPr lang="en-US" smtClean="0"/>
              <a:pPr/>
              <a:t>5</a:t>
            </a:fld>
            <a:endParaRPr lang="en-US" smtClean="0"/>
          </a:p>
        </p:txBody>
      </p:sp>
      <p:sp>
        <p:nvSpPr>
          <p:cNvPr id="5125" name="Rectangle 2"/>
          <p:cNvSpPr>
            <a:spLocks noGrp="1" noChangeArrowheads="1"/>
          </p:cNvSpPr>
          <p:nvPr>
            <p:ph type="title"/>
          </p:nvPr>
        </p:nvSpPr>
        <p:spPr/>
        <p:txBody>
          <a:bodyPr/>
          <a:lstStyle/>
          <a:p>
            <a:r>
              <a:rPr lang="en-US" sz="3200" b="1" smtClean="0"/>
              <a:t>ANOVA for the Blocked Design</a:t>
            </a:r>
            <a:br>
              <a:rPr lang="en-US" sz="3200" b="1" smtClean="0"/>
            </a:br>
            <a:r>
              <a:rPr lang="en-US" sz="3200" b="1" smtClean="0"/>
              <a:t>Page 267</a:t>
            </a:r>
          </a:p>
        </p:txBody>
      </p:sp>
      <p:pic>
        <p:nvPicPr>
          <p:cNvPr id="5126" name="Picture 6"/>
          <p:cNvPicPr>
            <a:picLocks noGrp="1" noChangeAspect="1" noChangeArrowheads="1"/>
          </p:cNvPicPr>
          <p:nvPr>
            <p:ph idx="1"/>
          </p:nvPr>
        </p:nvPicPr>
        <p:blipFill>
          <a:blip r:embed="rId3" cstate="print"/>
          <a:srcRect/>
          <a:stretch>
            <a:fillRect/>
          </a:stretch>
        </p:blipFill>
        <p:spPr>
          <a:xfrm>
            <a:off x="685800" y="2635250"/>
            <a:ext cx="7772400" cy="28067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mtClean="0"/>
              <a:t>Chapter 7</a:t>
            </a:r>
          </a:p>
        </p:txBody>
      </p:sp>
      <p:sp>
        <p:nvSpPr>
          <p:cNvPr id="6147"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6148" name="Slide Number Placeholder 5"/>
          <p:cNvSpPr>
            <a:spLocks noGrp="1"/>
          </p:cNvSpPr>
          <p:nvPr>
            <p:ph type="sldNum" sz="quarter" idx="12"/>
          </p:nvPr>
        </p:nvSpPr>
        <p:spPr>
          <a:noFill/>
        </p:spPr>
        <p:txBody>
          <a:bodyPr/>
          <a:lstStyle/>
          <a:p>
            <a:fld id="{094B4163-4624-4C11-9F91-DD8960569B64}" type="slidenum">
              <a:rPr lang="en-US" smtClean="0"/>
              <a:pPr/>
              <a:t>6</a:t>
            </a:fld>
            <a:endParaRPr lang="en-US" smtClean="0"/>
          </a:p>
        </p:txBody>
      </p:sp>
      <p:sp>
        <p:nvSpPr>
          <p:cNvPr id="6149" name="Rectangle 2"/>
          <p:cNvSpPr>
            <a:spLocks noGrp="1" noChangeArrowheads="1"/>
          </p:cNvSpPr>
          <p:nvPr>
            <p:ph type="title"/>
          </p:nvPr>
        </p:nvSpPr>
        <p:spPr/>
        <p:txBody>
          <a:bodyPr/>
          <a:lstStyle/>
          <a:p>
            <a:r>
              <a:rPr lang="en-US" sz="3200" b="1" smtClean="0"/>
              <a:t>Confounding in Blocks</a:t>
            </a:r>
          </a:p>
        </p:txBody>
      </p:sp>
      <p:sp>
        <p:nvSpPr>
          <p:cNvPr id="6150" name="Rectangle 3"/>
          <p:cNvSpPr>
            <a:spLocks noGrp="1" noChangeArrowheads="1"/>
          </p:cNvSpPr>
          <p:nvPr>
            <p:ph type="body" idx="1"/>
          </p:nvPr>
        </p:nvSpPr>
        <p:spPr/>
        <p:txBody>
          <a:bodyPr/>
          <a:lstStyle/>
          <a:p>
            <a:r>
              <a:rPr lang="en-US" smtClean="0"/>
              <a:t>Now consider the </a:t>
            </a:r>
            <a:r>
              <a:rPr lang="en-US" b="1" smtClean="0"/>
              <a:t>unreplicated</a:t>
            </a:r>
            <a:r>
              <a:rPr lang="en-US" smtClean="0"/>
              <a:t> case</a:t>
            </a:r>
          </a:p>
          <a:p>
            <a:r>
              <a:rPr lang="en-US" smtClean="0"/>
              <a:t>Clearly the previous discussion does not apply, since there is only one replicate</a:t>
            </a:r>
          </a:p>
          <a:p>
            <a:r>
              <a:rPr lang="en-US" smtClean="0"/>
              <a:t>To illustrate, consider the situation of Example 6.2, the resin plant experiment</a:t>
            </a:r>
          </a:p>
          <a:p>
            <a:r>
              <a:rPr lang="en-US" smtClean="0"/>
              <a:t>This is a 2</a:t>
            </a:r>
            <a:r>
              <a:rPr lang="en-US" baseline="30000" smtClean="0"/>
              <a:t>4</a:t>
            </a:r>
            <a:r>
              <a:rPr lang="en-US" smtClean="0"/>
              <a:t>, </a:t>
            </a:r>
            <a:r>
              <a:rPr lang="en-US" i="1" smtClean="0"/>
              <a:t>n</a:t>
            </a:r>
            <a:r>
              <a:rPr lang="en-US" smtClean="0"/>
              <a:t> = 1 replicate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noFill/>
        </p:spPr>
        <p:txBody>
          <a:bodyPr/>
          <a:lstStyle/>
          <a:p>
            <a:r>
              <a:rPr lang="en-US" smtClean="0"/>
              <a:t>Chapter 7</a:t>
            </a:r>
          </a:p>
        </p:txBody>
      </p:sp>
      <p:sp>
        <p:nvSpPr>
          <p:cNvPr id="7171"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7172" name="Slide Number Placeholder 4"/>
          <p:cNvSpPr>
            <a:spLocks noGrp="1"/>
          </p:cNvSpPr>
          <p:nvPr>
            <p:ph type="sldNum" sz="quarter" idx="12"/>
          </p:nvPr>
        </p:nvSpPr>
        <p:spPr>
          <a:noFill/>
        </p:spPr>
        <p:txBody>
          <a:bodyPr/>
          <a:lstStyle/>
          <a:p>
            <a:fld id="{B2E91BB8-3106-45AE-95BB-DF0B5C49E0A8}" type="slidenum">
              <a:rPr lang="en-US" smtClean="0"/>
              <a:pPr/>
              <a:t>7</a:t>
            </a:fld>
            <a:endParaRPr lang="en-US" smtClean="0"/>
          </a:p>
        </p:txBody>
      </p:sp>
      <p:sp>
        <p:nvSpPr>
          <p:cNvPr id="7173" name="Rectangle 2"/>
          <p:cNvSpPr>
            <a:spLocks noGrp="1" noChangeArrowheads="1"/>
          </p:cNvSpPr>
          <p:nvPr>
            <p:ph type="title"/>
          </p:nvPr>
        </p:nvSpPr>
        <p:spPr>
          <a:xfrm>
            <a:off x="685800" y="457200"/>
            <a:ext cx="7772400" cy="609600"/>
          </a:xfrm>
        </p:spPr>
        <p:txBody>
          <a:bodyPr/>
          <a:lstStyle/>
          <a:p>
            <a:r>
              <a:rPr lang="en-US" sz="3600" b="1" smtClean="0"/>
              <a:t>Experiment from Example 6.2</a:t>
            </a:r>
          </a:p>
        </p:txBody>
      </p:sp>
      <p:sp>
        <p:nvSpPr>
          <p:cNvPr id="7174" name="Text Box 4"/>
          <p:cNvSpPr txBox="1">
            <a:spLocks noChangeArrowheads="1"/>
          </p:cNvSpPr>
          <p:nvPr/>
        </p:nvSpPr>
        <p:spPr bwMode="auto">
          <a:xfrm>
            <a:off x="533400" y="5791200"/>
            <a:ext cx="8229600" cy="457200"/>
          </a:xfrm>
          <a:prstGeom prst="rect">
            <a:avLst/>
          </a:prstGeom>
          <a:noFill/>
          <a:ln w="9525">
            <a:noFill/>
            <a:miter lim="800000"/>
            <a:headEnd/>
            <a:tailEnd/>
          </a:ln>
        </p:spPr>
        <p:txBody>
          <a:bodyPr>
            <a:spAutoFit/>
          </a:bodyPr>
          <a:lstStyle/>
          <a:p>
            <a:pPr>
              <a:spcBef>
                <a:spcPct val="50000"/>
              </a:spcBef>
            </a:pPr>
            <a:r>
              <a:rPr lang="en-US"/>
              <a:t>Suppose only 8 runs can be made from one batch of raw material</a:t>
            </a:r>
          </a:p>
        </p:txBody>
      </p:sp>
      <p:pic>
        <p:nvPicPr>
          <p:cNvPr id="7175" name="Picture 6"/>
          <p:cNvPicPr>
            <a:picLocks noChangeAspect="1" noChangeArrowheads="1"/>
          </p:cNvPicPr>
          <p:nvPr/>
        </p:nvPicPr>
        <p:blipFill>
          <a:blip r:embed="rId3" cstate="print"/>
          <a:srcRect/>
          <a:stretch>
            <a:fillRect/>
          </a:stretch>
        </p:blipFill>
        <p:spPr bwMode="auto">
          <a:xfrm>
            <a:off x="1524000" y="1158875"/>
            <a:ext cx="6400800" cy="4708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Chapter 7</a:t>
            </a:r>
          </a:p>
        </p:txBody>
      </p:sp>
      <p:sp>
        <p:nvSpPr>
          <p:cNvPr id="8195" name="Footer Placeholder 4"/>
          <p:cNvSpPr>
            <a:spLocks noGrp="1"/>
          </p:cNvSpPr>
          <p:nvPr>
            <p:ph type="ftr" sz="quarter" idx="11"/>
          </p:nvPr>
        </p:nvSpPr>
        <p:spPr>
          <a:noFill/>
        </p:spPr>
        <p:txBody>
          <a:bodyPr/>
          <a:lstStyle/>
          <a:p>
            <a:r>
              <a:rPr lang="en-US" smtClean="0"/>
              <a:t>Design &amp; Analysis of Experiments 7E 2009 Montgomery</a:t>
            </a:r>
          </a:p>
        </p:txBody>
      </p:sp>
      <p:sp>
        <p:nvSpPr>
          <p:cNvPr id="8196" name="Slide Number Placeholder 5"/>
          <p:cNvSpPr>
            <a:spLocks noGrp="1"/>
          </p:cNvSpPr>
          <p:nvPr>
            <p:ph type="sldNum" sz="quarter" idx="12"/>
          </p:nvPr>
        </p:nvSpPr>
        <p:spPr>
          <a:noFill/>
        </p:spPr>
        <p:txBody>
          <a:bodyPr/>
          <a:lstStyle/>
          <a:p>
            <a:fld id="{7EBAA94A-48AA-40A3-886A-315B5E5A4A70}" type="slidenum">
              <a:rPr lang="en-US" smtClean="0"/>
              <a:pPr/>
              <a:t>8</a:t>
            </a:fld>
            <a:endParaRPr lang="en-US" smtClean="0"/>
          </a:p>
        </p:txBody>
      </p:sp>
      <p:sp>
        <p:nvSpPr>
          <p:cNvPr id="8197" name="Rectangle 2"/>
          <p:cNvSpPr>
            <a:spLocks noGrp="1" noChangeArrowheads="1"/>
          </p:cNvSpPr>
          <p:nvPr>
            <p:ph type="title"/>
          </p:nvPr>
        </p:nvSpPr>
        <p:spPr/>
        <p:txBody>
          <a:bodyPr/>
          <a:lstStyle/>
          <a:p>
            <a:r>
              <a:rPr lang="en-US" sz="3600" b="1" smtClean="0"/>
              <a:t>The Table of + &amp; - Signs, Example 6-4</a:t>
            </a:r>
          </a:p>
        </p:txBody>
      </p:sp>
      <p:pic>
        <p:nvPicPr>
          <p:cNvPr id="8198" name="Picture 6"/>
          <p:cNvPicPr>
            <a:picLocks noGrp="1" noChangeAspect="1" noChangeArrowheads="1"/>
          </p:cNvPicPr>
          <p:nvPr>
            <p:ph idx="1"/>
          </p:nvPr>
        </p:nvPicPr>
        <p:blipFill>
          <a:blip r:embed="rId3" cstate="print"/>
          <a:srcRect/>
          <a:stretch>
            <a:fillRect/>
          </a:stretch>
        </p:blipFill>
        <p:spPr>
          <a:xfrm>
            <a:off x="1160463" y="1752600"/>
            <a:ext cx="6823075" cy="41148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p:spPr>
        <p:txBody>
          <a:bodyPr/>
          <a:lstStyle/>
          <a:p>
            <a:r>
              <a:rPr lang="en-US" smtClean="0"/>
              <a:t>Chapter 7</a:t>
            </a:r>
          </a:p>
        </p:txBody>
      </p:sp>
      <p:sp>
        <p:nvSpPr>
          <p:cNvPr id="9219" name="Footer Placeholder 3"/>
          <p:cNvSpPr>
            <a:spLocks noGrp="1"/>
          </p:cNvSpPr>
          <p:nvPr>
            <p:ph type="ftr" sz="quarter" idx="11"/>
          </p:nvPr>
        </p:nvSpPr>
        <p:spPr>
          <a:noFill/>
        </p:spPr>
        <p:txBody>
          <a:bodyPr/>
          <a:lstStyle/>
          <a:p>
            <a:r>
              <a:rPr lang="en-US" smtClean="0"/>
              <a:t>Design &amp; Analysis of Experiments 7E 2009 Montgomery</a:t>
            </a:r>
          </a:p>
        </p:txBody>
      </p:sp>
      <p:sp>
        <p:nvSpPr>
          <p:cNvPr id="9220" name="Slide Number Placeholder 4"/>
          <p:cNvSpPr>
            <a:spLocks noGrp="1"/>
          </p:cNvSpPr>
          <p:nvPr>
            <p:ph type="sldNum" sz="quarter" idx="12"/>
          </p:nvPr>
        </p:nvSpPr>
        <p:spPr>
          <a:noFill/>
        </p:spPr>
        <p:txBody>
          <a:bodyPr/>
          <a:lstStyle/>
          <a:p>
            <a:fld id="{A6F3F4CA-20F0-4D5B-911B-E74A721B276A}" type="slidenum">
              <a:rPr lang="en-US" smtClean="0"/>
              <a:pPr/>
              <a:t>9</a:t>
            </a:fld>
            <a:endParaRPr lang="en-US" smtClean="0"/>
          </a:p>
        </p:txBody>
      </p:sp>
      <p:sp>
        <p:nvSpPr>
          <p:cNvPr id="9221" name="Rectangle 2"/>
          <p:cNvSpPr>
            <a:spLocks noGrp="1" noChangeArrowheads="1"/>
          </p:cNvSpPr>
          <p:nvPr>
            <p:ph type="title"/>
          </p:nvPr>
        </p:nvSpPr>
        <p:spPr>
          <a:xfrm>
            <a:off x="1600200" y="0"/>
            <a:ext cx="6629400" cy="1295400"/>
          </a:xfrm>
        </p:spPr>
        <p:txBody>
          <a:bodyPr/>
          <a:lstStyle/>
          <a:p>
            <a:r>
              <a:rPr lang="en-US" sz="3200" b="1" smtClean="0"/>
              <a:t>ABCD is Confounded with Blocks </a:t>
            </a:r>
            <a:br>
              <a:rPr lang="en-US" sz="3200" b="1" smtClean="0"/>
            </a:br>
            <a:r>
              <a:rPr lang="en-US" sz="3200" b="1" smtClean="0"/>
              <a:t>(Page 279)</a:t>
            </a:r>
          </a:p>
        </p:txBody>
      </p:sp>
      <p:sp>
        <p:nvSpPr>
          <p:cNvPr id="9222" name="Text Box 4"/>
          <p:cNvSpPr txBox="1">
            <a:spLocks noChangeArrowheads="1"/>
          </p:cNvSpPr>
          <p:nvPr/>
        </p:nvSpPr>
        <p:spPr bwMode="auto">
          <a:xfrm>
            <a:off x="1600200" y="5334000"/>
            <a:ext cx="6019800" cy="860425"/>
          </a:xfrm>
          <a:prstGeom prst="rect">
            <a:avLst/>
          </a:prstGeom>
          <a:noFill/>
          <a:ln w="38100">
            <a:solidFill>
              <a:schemeClr val="accent2"/>
            </a:solidFill>
            <a:miter lim="800000"/>
            <a:headEnd/>
            <a:tailEnd/>
          </a:ln>
        </p:spPr>
        <p:txBody>
          <a:bodyPr>
            <a:spAutoFit/>
          </a:bodyPr>
          <a:lstStyle/>
          <a:p>
            <a:pPr>
              <a:spcBef>
                <a:spcPct val="50000"/>
              </a:spcBef>
            </a:pPr>
            <a:r>
              <a:rPr lang="en-US"/>
              <a:t>Observations in block 1 are reduced by 20 units…this is the simulated “block effect”</a:t>
            </a:r>
          </a:p>
        </p:txBody>
      </p:sp>
      <p:pic>
        <p:nvPicPr>
          <p:cNvPr id="9223" name="Picture 6"/>
          <p:cNvPicPr>
            <a:picLocks noChangeAspect="1" noChangeArrowheads="1"/>
          </p:cNvPicPr>
          <p:nvPr/>
        </p:nvPicPr>
        <p:blipFill>
          <a:blip r:embed="rId3" cstate="print"/>
          <a:srcRect/>
          <a:stretch>
            <a:fillRect/>
          </a:stretch>
        </p:blipFill>
        <p:spPr bwMode="auto">
          <a:xfrm>
            <a:off x="1219200" y="1524000"/>
            <a:ext cx="6888163" cy="3317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C:\WINDOWS\Profiles\Doug Montgomery\Application Data\Microsoft\Templates\Blank Presentation.pot</Template>
  <TotalTime>131</TotalTime>
  <Words>676</Words>
  <Application>Microsoft Office PowerPoint</Application>
  <PresentationFormat>On-screen Show (4:3)</PresentationFormat>
  <Paragraphs>118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Blank Presentation</vt:lpstr>
      <vt:lpstr>Equation</vt:lpstr>
      <vt:lpstr>Design and Analysis of Engineering Experiments</vt:lpstr>
      <vt:lpstr>Design of Engineering Experiments Blocking and Confounding Systems  for Two-level factorials</vt:lpstr>
      <vt:lpstr>Blocking a Replicated Design</vt:lpstr>
      <vt:lpstr>Blocking a Replicated Design</vt:lpstr>
      <vt:lpstr>ANOVA for the Blocked Design Page 267</vt:lpstr>
      <vt:lpstr>Confounding in Blocks</vt:lpstr>
      <vt:lpstr>Experiment from Example 6.2</vt:lpstr>
      <vt:lpstr>The Table of + &amp; - Signs, Example 6-4</vt:lpstr>
      <vt:lpstr>ABCD is Confounded with Blocks  (Page 279)</vt:lpstr>
      <vt:lpstr>Effect Estimates</vt:lpstr>
      <vt:lpstr>The ANOVA</vt:lpstr>
      <vt:lpstr>Another Illustration of the Importance of Blocking</vt:lpstr>
      <vt:lpstr>Slide 13</vt:lpstr>
      <vt:lpstr>Confounding in Blocks</vt:lpstr>
      <vt:lpstr>General Advice About Blocking</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Engineering Experiments Part 6 – Blocking &amp; Confounding in the 2k </dc:title>
  <dc:creator>Preferred Customer</dc:creator>
  <cp:lastModifiedBy>ksu</cp:lastModifiedBy>
  <cp:revision>15</cp:revision>
  <dcterms:created xsi:type="dcterms:W3CDTF">2000-10-07T16:53:22Z</dcterms:created>
  <dcterms:modified xsi:type="dcterms:W3CDTF">2012-09-01T19:12:27Z</dcterms:modified>
</cp:coreProperties>
</file>