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344" r:id="rId2"/>
    <p:sldId id="257" r:id="rId3"/>
    <p:sldId id="258" r:id="rId4"/>
    <p:sldId id="259" r:id="rId5"/>
    <p:sldId id="260" r:id="rId6"/>
    <p:sldId id="261" r:id="rId7"/>
    <p:sldId id="262" r:id="rId8"/>
    <p:sldId id="263" r:id="rId9"/>
    <p:sldId id="288" r:id="rId10"/>
    <p:sldId id="289"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4" r:id="rId27"/>
    <p:sldId id="290" r:id="rId28"/>
    <p:sldId id="291" r:id="rId29"/>
    <p:sldId id="286" r:id="rId30"/>
    <p:sldId id="292" r:id="rId31"/>
    <p:sldId id="293" r:id="rId32"/>
    <p:sldId id="294" r:id="rId33"/>
    <p:sldId id="295" r:id="rId34"/>
    <p:sldId id="296" r:id="rId35"/>
    <p:sldId id="297" r:id="rId36"/>
    <p:sldId id="337" r:id="rId37"/>
    <p:sldId id="298" r:id="rId38"/>
    <p:sldId id="300" r:id="rId39"/>
    <p:sldId id="301" r:id="rId40"/>
    <p:sldId id="302" r:id="rId41"/>
    <p:sldId id="303" r:id="rId42"/>
    <p:sldId id="304" r:id="rId43"/>
    <p:sldId id="305" r:id="rId44"/>
    <p:sldId id="338" r:id="rId45"/>
    <p:sldId id="339" r:id="rId46"/>
    <p:sldId id="340"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29" r:id="rId61"/>
    <p:sldId id="330" r:id="rId62"/>
    <p:sldId id="342" r:id="rId63"/>
    <p:sldId id="331" r:id="rId64"/>
    <p:sldId id="332" r:id="rId65"/>
    <p:sldId id="343" r:id="rId66"/>
    <p:sldId id="333" r:id="rId67"/>
    <p:sldId id="334" r:id="rId68"/>
    <p:sldId id="335" r:id="rId6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86" autoAdjust="0"/>
  </p:normalViewPr>
  <p:slideViewPr>
    <p:cSldViewPr>
      <p:cViewPr varScale="1">
        <p:scale>
          <a:sx n="70" d="100"/>
          <a:sy n="70" d="100"/>
        </p:scale>
        <p:origin x="-138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58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37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460EFDE-E42B-44AF-9466-9765575FE0F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145A9C97-45F8-45C5-BC0B-4D8ABC8E5D9E}" type="slidenum">
              <a:rPr lang="en-US" smtClean="0"/>
              <a:pPr/>
              <a:t>1</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68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60EFDE-E42B-44AF-9466-9765575FE0F1}"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Chapter 6</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Design &amp; Analysis of Experiments 7E 2009 Montgomery</a:t>
            </a:r>
          </a:p>
        </p:txBody>
      </p:sp>
      <p:sp>
        <p:nvSpPr>
          <p:cNvPr id="6" name="Rectangle 6"/>
          <p:cNvSpPr>
            <a:spLocks noGrp="1" noChangeArrowheads="1"/>
          </p:cNvSpPr>
          <p:nvPr>
            <p:ph type="sldNum" sz="quarter" idx="12"/>
          </p:nvPr>
        </p:nvSpPr>
        <p:spPr>
          <a:ln/>
        </p:spPr>
        <p:txBody>
          <a:bodyPr/>
          <a:lstStyle>
            <a:lvl1pPr>
              <a:defRPr/>
            </a:lvl1pPr>
          </a:lstStyle>
          <a:p>
            <a:pPr>
              <a:defRPr/>
            </a:pPr>
            <a:fld id="{5A7F7FDA-7FF1-4B5A-86A1-0E407C89FF2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Chapter 6</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Design &amp; Analysis of Experiments 7E 2009 Montgomery</a:t>
            </a:r>
          </a:p>
        </p:txBody>
      </p:sp>
      <p:sp>
        <p:nvSpPr>
          <p:cNvPr id="6" name="Rectangle 6"/>
          <p:cNvSpPr>
            <a:spLocks noGrp="1" noChangeArrowheads="1"/>
          </p:cNvSpPr>
          <p:nvPr>
            <p:ph type="sldNum" sz="quarter" idx="12"/>
          </p:nvPr>
        </p:nvSpPr>
        <p:spPr>
          <a:ln/>
        </p:spPr>
        <p:txBody>
          <a:bodyPr/>
          <a:lstStyle>
            <a:lvl1pPr>
              <a:defRPr/>
            </a:lvl1pPr>
          </a:lstStyle>
          <a:p>
            <a:pPr>
              <a:defRPr/>
            </a:pPr>
            <a:fld id="{500A2418-2BA1-4366-A1ED-A7D4FCA0660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Chapter 6</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Design &amp; Analysis of Experiments 7E 2009 Montgomery</a:t>
            </a:r>
          </a:p>
        </p:txBody>
      </p:sp>
      <p:sp>
        <p:nvSpPr>
          <p:cNvPr id="6" name="Rectangle 6"/>
          <p:cNvSpPr>
            <a:spLocks noGrp="1" noChangeArrowheads="1"/>
          </p:cNvSpPr>
          <p:nvPr>
            <p:ph type="sldNum" sz="quarter" idx="12"/>
          </p:nvPr>
        </p:nvSpPr>
        <p:spPr>
          <a:ln/>
        </p:spPr>
        <p:txBody>
          <a:bodyPr/>
          <a:lstStyle>
            <a:lvl1pPr>
              <a:defRPr/>
            </a:lvl1pPr>
          </a:lstStyle>
          <a:p>
            <a:pPr>
              <a:defRPr/>
            </a:pPr>
            <a:fld id="{06C74F67-413F-47BE-9597-F0914A1D60A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Chapter 6</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Design &amp; Analysis of Experiments 7E 2009 Montgomery</a:t>
            </a:r>
          </a:p>
        </p:txBody>
      </p:sp>
      <p:sp>
        <p:nvSpPr>
          <p:cNvPr id="5" name="Rectangle 6"/>
          <p:cNvSpPr>
            <a:spLocks noGrp="1" noChangeArrowheads="1"/>
          </p:cNvSpPr>
          <p:nvPr>
            <p:ph type="sldNum" sz="quarter" idx="12"/>
          </p:nvPr>
        </p:nvSpPr>
        <p:spPr>
          <a:ln/>
        </p:spPr>
        <p:txBody>
          <a:bodyPr/>
          <a:lstStyle>
            <a:lvl1pPr>
              <a:defRPr/>
            </a:lvl1pPr>
          </a:lstStyle>
          <a:p>
            <a:pPr>
              <a:defRPr/>
            </a:pPr>
            <a:fld id="{4BBADFE5-666E-4F5E-A829-7AA74763472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Chapter 6</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Design &amp; Analysis of Experiments 7E 2009 Montgomery</a:t>
            </a:r>
          </a:p>
        </p:txBody>
      </p:sp>
      <p:sp>
        <p:nvSpPr>
          <p:cNvPr id="6" name="Rectangle 6"/>
          <p:cNvSpPr>
            <a:spLocks noGrp="1" noChangeArrowheads="1"/>
          </p:cNvSpPr>
          <p:nvPr>
            <p:ph type="sldNum" sz="quarter" idx="12"/>
          </p:nvPr>
        </p:nvSpPr>
        <p:spPr>
          <a:ln/>
        </p:spPr>
        <p:txBody>
          <a:bodyPr/>
          <a:lstStyle>
            <a:lvl1pPr>
              <a:defRPr/>
            </a:lvl1pPr>
          </a:lstStyle>
          <a:p>
            <a:pPr>
              <a:defRPr/>
            </a:pPr>
            <a:fld id="{F71AC77F-6FF0-4E65-BE02-E1807E4F5CB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Chapter 6</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Design &amp; Analysis of Experiments 7E 2009 Montgomery</a:t>
            </a:r>
          </a:p>
        </p:txBody>
      </p:sp>
      <p:sp>
        <p:nvSpPr>
          <p:cNvPr id="6" name="Rectangle 6"/>
          <p:cNvSpPr>
            <a:spLocks noGrp="1" noChangeArrowheads="1"/>
          </p:cNvSpPr>
          <p:nvPr>
            <p:ph type="sldNum" sz="quarter" idx="12"/>
          </p:nvPr>
        </p:nvSpPr>
        <p:spPr>
          <a:ln/>
        </p:spPr>
        <p:txBody>
          <a:bodyPr/>
          <a:lstStyle>
            <a:lvl1pPr>
              <a:defRPr/>
            </a:lvl1pPr>
          </a:lstStyle>
          <a:p>
            <a:pPr>
              <a:defRPr/>
            </a:pPr>
            <a:fld id="{7256F441-1240-48E4-A2A9-BD71C6F6BBD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Chapter 6</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Design &amp; Analysis of Experiments 7E 2009 Montgomery</a:t>
            </a:r>
          </a:p>
        </p:txBody>
      </p:sp>
      <p:sp>
        <p:nvSpPr>
          <p:cNvPr id="7" name="Rectangle 6"/>
          <p:cNvSpPr>
            <a:spLocks noGrp="1" noChangeArrowheads="1"/>
          </p:cNvSpPr>
          <p:nvPr>
            <p:ph type="sldNum" sz="quarter" idx="12"/>
          </p:nvPr>
        </p:nvSpPr>
        <p:spPr>
          <a:ln/>
        </p:spPr>
        <p:txBody>
          <a:bodyPr/>
          <a:lstStyle>
            <a:lvl1pPr>
              <a:defRPr/>
            </a:lvl1pPr>
          </a:lstStyle>
          <a:p>
            <a:pPr>
              <a:defRPr/>
            </a:pPr>
            <a:fld id="{9662F0EE-F476-4FFB-87C1-C2EF3862AD4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Chapter 6</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Design &amp; Analysis of Experiments 7E 2009 Montgomery</a:t>
            </a:r>
          </a:p>
        </p:txBody>
      </p:sp>
      <p:sp>
        <p:nvSpPr>
          <p:cNvPr id="9" name="Rectangle 6"/>
          <p:cNvSpPr>
            <a:spLocks noGrp="1" noChangeArrowheads="1"/>
          </p:cNvSpPr>
          <p:nvPr>
            <p:ph type="sldNum" sz="quarter" idx="12"/>
          </p:nvPr>
        </p:nvSpPr>
        <p:spPr>
          <a:ln/>
        </p:spPr>
        <p:txBody>
          <a:bodyPr/>
          <a:lstStyle>
            <a:lvl1pPr>
              <a:defRPr/>
            </a:lvl1pPr>
          </a:lstStyle>
          <a:p>
            <a:pPr>
              <a:defRPr/>
            </a:pPr>
            <a:fld id="{171A69CC-6E94-4462-95E1-1BC013075C9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Chapter 6</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Design &amp; Analysis of Experiments 7E 2009 Montgomery</a:t>
            </a:r>
          </a:p>
        </p:txBody>
      </p:sp>
      <p:sp>
        <p:nvSpPr>
          <p:cNvPr id="5" name="Rectangle 6"/>
          <p:cNvSpPr>
            <a:spLocks noGrp="1" noChangeArrowheads="1"/>
          </p:cNvSpPr>
          <p:nvPr>
            <p:ph type="sldNum" sz="quarter" idx="12"/>
          </p:nvPr>
        </p:nvSpPr>
        <p:spPr>
          <a:ln/>
        </p:spPr>
        <p:txBody>
          <a:bodyPr/>
          <a:lstStyle>
            <a:lvl1pPr>
              <a:defRPr/>
            </a:lvl1pPr>
          </a:lstStyle>
          <a:p>
            <a:pPr>
              <a:defRPr/>
            </a:pPr>
            <a:fld id="{756E4974-5E7E-46A6-ADC4-AB339450A1B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Chapter 6</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Design &amp; Analysis of Experiments 7E 2009 Montgomery</a:t>
            </a:r>
          </a:p>
        </p:txBody>
      </p:sp>
      <p:sp>
        <p:nvSpPr>
          <p:cNvPr id="4" name="Rectangle 6"/>
          <p:cNvSpPr>
            <a:spLocks noGrp="1" noChangeArrowheads="1"/>
          </p:cNvSpPr>
          <p:nvPr>
            <p:ph type="sldNum" sz="quarter" idx="12"/>
          </p:nvPr>
        </p:nvSpPr>
        <p:spPr>
          <a:ln/>
        </p:spPr>
        <p:txBody>
          <a:bodyPr/>
          <a:lstStyle>
            <a:lvl1pPr>
              <a:defRPr/>
            </a:lvl1pPr>
          </a:lstStyle>
          <a:p>
            <a:pPr>
              <a:defRPr/>
            </a:pPr>
            <a:fld id="{7EE3FA2F-2487-4CAE-8988-97156A2B383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Chapter 6</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Design &amp; Analysis of Experiments 7E 2009 Montgomery</a:t>
            </a:r>
          </a:p>
        </p:txBody>
      </p:sp>
      <p:sp>
        <p:nvSpPr>
          <p:cNvPr id="7" name="Rectangle 6"/>
          <p:cNvSpPr>
            <a:spLocks noGrp="1" noChangeArrowheads="1"/>
          </p:cNvSpPr>
          <p:nvPr>
            <p:ph type="sldNum" sz="quarter" idx="12"/>
          </p:nvPr>
        </p:nvSpPr>
        <p:spPr>
          <a:ln/>
        </p:spPr>
        <p:txBody>
          <a:bodyPr/>
          <a:lstStyle>
            <a:lvl1pPr>
              <a:defRPr/>
            </a:lvl1pPr>
          </a:lstStyle>
          <a:p>
            <a:pPr>
              <a:defRPr/>
            </a:pPr>
            <a:fld id="{54233571-7CB1-45D1-A4F7-CCA11F99C05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Chapter 6</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Design &amp; Analysis of Experiments 7E 2009 Montgomery</a:t>
            </a:r>
          </a:p>
        </p:txBody>
      </p:sp>
      <p:sp>
        <p:nvSpPr>
          <p:cNvPr id="7" name="Rectangle 6"/>
          <p:cNvSpPr>
            <a:spLocks noGrp="1" noChangeArrowheads="1"/>
          </p:cNvSpPr>
          <p:nvPr>
            <p:ph type="sldNum" sz="quarter" idx="12"/>
          </p:nvPr>
        </p:nvSpPr>
        <p:spPr>
          <a:ln/>
        </p:spPr>
        <p:txBody>
          <a:bodyPr/>
          <a:lstStyle>
            <a:lvl1pPr>
              <a:defRPr/>
            </a:lvl1pPr>
          </a:lstStyle>
          <a:p>
            <a:pPr>
              <a:defRPr/>
            </a:pPr>
            <a:fld id="{A93CDCD0-57F6-48CC-8362-606451D64B7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a:t>Chapter 6</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Design &amp; Analysis of Experiments 7E 2009 Montgomery</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D5105CC-4438-44E1-AD4E-F8D923B9F80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11.png"/><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44.wmf"/><Relationship Id="rId4" Type="http://schemas.openxmlformats.org/officeDocument/2006/relationships/oleObject" Target="../embeddings/oleObject9.bin"/></Relationships>
</file>

<file path=ppt/slides/_rels/slide48.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49.xml"/><Relationship Id="rId1" Type="http://schemas.openxmlformats.org/officeDocument/2006/relationships/slideLayout" Target="../slideLayouts/slideLayout4.xml"/><Relationship Id="rId5" Type="http://schemas.openxmlformats.org/officeDocument/2006/relationships/image" Target="../media/image48.wmf"/><Relationship Id="rId4" Type="http://schemas.openxmlformats.org/officeDocument/2006/relationships/image" Target="../media/image47.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10.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11.bin"/></Relationships>
</file>

<file path=ppt/slides/_rels/slide6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7" Type="http://schemas.openxmlformats.org/officeDocument/2006/relationships/image" Target="../media/image61.wmf"/><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oleObject" Target="../embeddings/oleObject15.bin"/></Relationships>
</file>

<file path=ppt/slides/_rels/slide65.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notesSlide" Target="../notesSlides/notesSlide65.xml"/><Relationship Id="rId1" Type="http://schemas.openxmlformats.org/officeDocument/2006/relationships/slideLayout" Target="../slideLayouts/slideLayout4.xml"/><Relationship Id="rId4" Type="http://schemas.openxmlformats.org/officeDocument/2006/relationships/image" Target="../media/image64.wmf"/></Relationships>
</file>

<file path=ppt/slides/_rels/slide66.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a:noFill/>
        </p:spPr>
        <p:txBody>
          <a:bodyPr/>
          <a:lstStyle/>
          <a:p>
            <a:r>
              <a:rPr lang="en-US" dirty="0" smtClean="0"/>
              <a:t>Chapter </a:t>
            </a:r>
            <a:r>
              <a:rPr lang="en-US" dirty="0" smtClean="0"/>
              <a:t>6</a:t>
            </a:r>
            <a:endParaRPr lang="en-US" dirty="0" smtClean="0"/>
          </a:p>
        </p:txBody>
      </p:sp>
      <p:sp>
        <p:nvSpPr>
          <p:cNvPr id="3075" name="Footer Placeholder 4"/>
          <p:cNvSpPr>
            <a:spLocks noGrp="1"/>
          </p:cNvSpPr>
          <p:nvPr>
            <p:ph type="ftr" sz="quarter" idx="11"/>
          </p:nvPr>
        </p:nvSpPr>
        <p:spPr>
          <a:noFill/>
        </p:spPr>
        <p:txBody>
          <a:bodyPr/>
          <a:lstStyle/>
          <a:p>
            <a:r>
              <a:rPr lang="en-US" dirty="0" smtClean="0"/>
              <a:t>Based on Design &amp; Analysis of Experiments 7E 2009 Montgomery</a:t>
            </a:r>
          </a:p>
        </p:txBody>
      </p:sp>
      <p:sp>
        <p:nvSpPr>
          <p:cNvPr id="3076" name="Slide Number Placeholder 5"/>
          <p:cNvSpPr>
            <a:spLocks noGrp="1"/>
          </p:cNvSpPr>
          <p:nvPr>
            <p:ph type="sldNum" sz="quarter" idx="12"/>
          </p:nvPr>
        </p:nvSpPr>
        <p:spPr>
          <a:noFill/>
        </p:spPr>
        <p:txBody>
          <a:bodyPr/>
          <a:lstStyle/>
          <a:p>
            <a:fld id="{B202FB8B-B774-4C10-BF6B-93836215573B}" type="slidenum">
              <a:rPr lang="en-US" smtClean="0"/>
              <a:pPr/>
              <a:t>1</a:t>
            </a:fld>
            <a:endParaRPr lang="en-US" smtClean="0"/>
          </a:p>
        </p:txBody>
      </p:sp>
      <p:sp>
        <p:nvSpPr>
          <p:cNvPr id="3077" name="Rectangle 2"/>
          <p:cNvSpPr>
            <a:spLocks noGrp="1" noChangeArrowheads="1"/>
          </p:cNvSpPr>
          <p:nvPr>
            <p:ph type="ctrTitle"/>
          </p:nvPr>
        </p:nvSpPr>
        <p:spPr>
          <a:xfrm>
            <a:off x="685800" y="2286000"/>
            <a:ext cx="7772400" cy="1143000"/>
          </a:xfrm>
        </p:spPr>
        <p:txBody>
          <a:bodyPr/>
          <a:lstStyle/>
          <a:p>
            <a:r>
              <a:rPr lang="en-US" b="1" dirty="0" smtClean="0"/>
              <a:t>Design and Analysis of Engineering Experiments</a:t>
            </a:r>
          </a:p>
        </p:txBody>
      </p:sp>
      <p:sp>
        <p:nvSpPr>
          <p:cNvPr id="3078" name="Rectangle 3"/>
          <p:cNvSpPr>
            <a:spLocks noGrp="1" noChangeArrowheads="1"/>
          </p:cNvSpPr>
          <p:nvPr>
            <p:ph type="subTitle" idx="1"/>
          </p:nvPr>
        </p:nvSpPr>
        <p:spPr/>
        <p:txBody>
          <a:bodyPr/>
          <a:lstStyle/>
          <a:p>
            <a:pPr>
              <a:lnSpc>
                <a:spcPct val="80000"/>
              </a:lnSpc>
            </a:pPr>
            <a:r>
              <a:rPr lang="en-US" sz="2400" b="1" dirty="0" smtClean="0"/>
              <a:t>Ali Ahmad, PhD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2"/>
          <p:cNvSpPr>
            <a:spLocks noGrp="1"/>
          </p:cNvSpPr>
          <p:nvPr>
            <p:ph type="dt" sz="quarter" idx="10"/>
          </p:nvPr>
        </p:nvSpPr>
        <p:spPr>
          <a:noFill/>
        </p:spPr>
        <p:txBody>
          <a:bodyPr/>
          <a:lstStyle/>
          <a:p>
            <a:r>
              <a:rPr lang="en-US" smtClean="0"/>
              <a:t>Chapter 6</a:t>
            </a:r>
          </a:p>
        </p:txBody>
      </p:sp>
      <p:sp>
        <p:nvSpPr>
          <p:cNvPr id="25603" name="Footer Placeholder 3"/>
          <p:cNvSpPr>
            <a:spLocks noGrp="1"/>
          </p:cNvSpPr>
          <p:nvPr>
            <p:ph type="ftr" sz="quarter" idx="11"/>
          </p:nvPr>
        </p:nvSpPr>
        <p:spPr>
          <a:noFill/>
        </p:spPr>
        <p:txBody>
          <a:bodyPr/>
          <a:lstStyle/>
          <a:p>
            <a:r>
              <a:rPr lang="en-US" smtClean="0"/>
              <a:t>Design &amp; Analysis of Experiments 7E 2009 Montgomery</a:t>
            </a:r>
          </a:p>
        </p:txBody>
      </p:sp>
      <p:sp>
        <p:nvSpPr>
          <p:cNvPr id="25604" name="Slide Number Placeholder 4"/>
          <p:cNvSpPr>
            <a:spLocks noGrp="1"/>
          </p:cNvSpPr>
          <p:nvPr>
            <p:ph type="sldNum" sz="quarter" idx="12"/>
          </p:nvPr>
        </p:nvSpPr>
        <p:spPr>
          <a:noFill/>
        </p:spPr>
        <p:txBody>
          <a:bodyPr/>
          <a:lstStyle/>
          <a:p>
            <a:fld id="{B1B14E73-A82F-42BE-BBE2-9B12853BAEF4}" type="slidenum">
              <a:rPr lang="en-US" smtClean="0"/>
              <a:pPr/>
              <a:t>10</a:t>
            </a:fld>
            <a:endParaRPr lang="en-US" smtClean="0"/>
          </a:p>
        </p:txBody>
      </p:sp>
      <p:pic>
        <p:nvPicPr>
          <p:cNvPr id="25605" name="Picture 2"/>
          <p:cNvPicPr>
            <a:picLocks noGrp="1" noChangeAspect="1" noChangeArrowheads="1"/>
          </p:cNvPicPr>
          <p:nvPr>
            <p:ph/>
          </p:nvPr>
        </p:nvPicPr>
        <p:blipFill>
          <a:blip r:embed="rId3" cstate="print"/>
          <a:srcRect/>
          <a:stretch>
            <a:fillRect/>
          </a:stretch>
        </p:blipFill>
        <p:spPr>
          <a:xfrm>
            <a:off x="152400" y="152400"/>
            <a:ext cx="8534400" cy="6024563"/>
          </a:xfrm>
        </p:spPr>
      </p:pic>
      <p:sp>
        <p:nvSpPr>
          <p:cNvPr id="25606" name="Text Box 3"/>
          <p:cNvSpPr txBox="1">
            <a:spLocks noChangeArrowheads="1"/>
          </p:cNvSpPr>
          <p:nvPr/>
        </p:nvSpPr>
        <p:spPr bwMode="auto">
          <a:xfrm>
            <a:off x="3810000" y="1524000"/>
            <a:ext cx="3733800" cy="822325"/>
          </a:xfrm>
          <a:prstGeom prst="rect">
            <a:avLst/>
          </a:prstGeom>
          <a:noFill/>
          <a:ln w="9525">
            <a:noFill/>
            <a:miter lim="800000"/>
            <a:headEnd/>
            <a:tailEnd/>
          </a:ln>
        </p:spPr>
        <p:txBody>
          <a:bodyPr>
            <a:spAutoFit/>
          </a:bodyPr>
          <a:lstStyle/>
          <a:p>
            <a:pPr algn="ctr">
              <a:spcBef>
                <a:spcPct val="50000"/>
              </a:spcBef>
            </a:pPr>
            <a:r>
              <a:rPr lang="en-US"/>
              <a:t>Design-Expert output, edited or reduced model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p>
            <a:r>
              <a:rPr lang="en-US" smtClean="0"/>
              <a:t>Chapter 6</a:t>
            </a:r>
          </a:p>
        </p:txBody>
      </p:sp>
      <p:sp>
        <p:nvSpPr>
          <p:cNvPr id="26627" name="Footer Placeholder 4"/>
          <p:cNvSpPr>
            <a:spLocks noGrp="1"/>
          </p:cNvSpPr>
          <p:nvPr>
            <p:ph type="ftr" sz="quarter" idx="11"/>
          </p:nvPr>
        </p:nvSpPr>
        <p:spPr>
          <a:noFill/>
        </p:spPr>
        <p:txBody>
          <a:bodyPr/>
          <a:lstStyle/>
          <a:p>
            <a:r>
              <a:rPr lang="en-US" smtClean="0"/>
              <a:t>Design &amp; Analysis of Experiments 7E 2009 Montgomery</a:t>
            </a:r>
          </a:p>
        </p:txBody>
      </p:sp>
      <p:sp>
        <p:nvSpPr>
          <p:cNvPr id="26628" name="Slide Number Placeholder 5"/>
          <p:cNvSpPr>
            <a:spLocks noGrp="1"/>
          </p:cNvSpPr>
          <p:nvPr>
            <p:ph type="sldNum" sz="quarter" idx="12"/>
          </p:nvPr>
        </p:nvSpPr>
        <p:spPr>
          <a:noFill/>
        </p:spPr>
        <p:txBody>
          <a:bodyPr/>
          <a:lstStyle/>
          <a:p>
            <a:fld id="{2D14A588-CC90-4E83-A05A-4DDD3C3A5836}" type="slidenum">
              <a:rPr lang="en-US" smtClean="0"/>
              <a:pPr/>
              <a:t>11</a:t>
            </a:fld>
            <a:endParaRPr lang="en-US" smtClean="0"/>
          </a:p>
        </p:txBody>
      </p:sp>
      <p:sp>
        <p:nvSpPr>
          <p:cNvPr id="26629" name="Rectangle 2"/>
          <p:cNvSpPr>
            <a:spLocks noGrp="1" noChangeArrowheads="1"/>
          </p:cNvSpPr>
          <p:nvPr>
            <p:ph type="title"/>
          </p:nvPr>
        </p:nvSpPr>
        <p:spPr/>
        <p:txBody>
          <a:bodyPr/>
          <a:lstStyle/>
          <a:p>
            <a:r>
              <a:rPr lang="en-US" sz="3600" b="1" smtClean="0"/>
              <a:t>Residuals and Diagnostic Checking</a:t>
            </a:r>
          </a:p>
        </p:txBody>
      </p:sp>
      <p:pic>
        <p:nvPicPr>
          <p:cNvPr id="26630" name="Picture 7"/>
          <p:cNvPicPr>
            <a:picLocks noGrp="1" noChangeAspect="1" noChangeArrowheads="1"/>
          </p:cNvPicPr>
          <p:nvPr>
            <p:ph idx="1"/>
          </p:nvPr>
        </p:nvPicPr>
        <p:blipFill>
          <a:blip r:embed="rId3" cstate="print"/>
          <a:srcRect/>
          <a:stretch>
            <a:fillRect/>
          </a:stretch>
        </p:blipFill>
        <p:spPr>
          <a:xfrm>
            <a:off x="685800" y="2200275"/>
            <a:ext cx="7772400" cy="3675063"/>
          </a:xfr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r>
              <a:rPr lang="en-US" smtClean="0"/>
              <a:t>Chapter 6</a:t>
            </a:r>
          </a:p>
        </p:txBody>
      </p:sp>
      <p:sp>
        <p:nvSpPr>
          <p:cNvPr id="27651" name="Footer Placeholder 4"/>
          <p:cNvSpPr>
            <a:spLocks noGrp="1"/>
          </p:cNvSpPr>
          <p:nvPr>
            <p:ph type="ftr" sz="quarter" idx="11"/>
          </p:nvPr>
        </p:nvSpPr>
        <p:spPr>
          <a:noFill/>
        </p:spPr>
        <p:txBody>
          <a:bodyPr/>
          <a:lstStyle/>
          <a:p>
            <a:r>
              <a:rPr lang="en-US" smtClean="0"/>
              <a:t>Design &amp; Analysis of Experiments 7E 2009 Montgomery</a:t>
            </a:r>
          </a:p>
        </p:txBody>
      </p:sp>
      <p:sp>
        <p:nvSpPr>
          <p:cNvPr id="27652" name="Slide Number Placeholder 5"/>
          <p:cNvSpPr>
            <a:spLocks noGrp="1"/>
          </p:cNvSpPr>
          <p:nvPr>
            <p:ph type="sldNum" sz="quarter" idx="12"/>
          </p:nvPr>
        </p:nvSpPr>
        <p:spPr>
          <a:noFill/>
        </p:spPr>
        <p:txBody>
          <a:bodyPr/>
          <a:lstStyle/>
          <a:p>
            <a:fld id="{696D2DB9-6402-4F2F-AE77-6C445636E9F8}" type="slidenum">
              <a:rPr lang="en-US" smtClean="0"/>
              <a:pPr/>
              <a:t>12</a:t>
            </a:fld>
            <a:endParaRPr lang="en-US" smtClean="0"/>
          </a:p>
        </p:txBody>
      </p:sp>
      <p:sp>
        <p:nvSpPr>
          <p:cNvPr id="27653" name="Rectangle 2"/>
          <p:cNvSpPr>
            <a:spLocks noGrp="1" noChangeArrowheads="1"/>
          </p:cNvSpPr>
          <p:nvPr>
            <p:ph type="title"/>
          </p:nvPr>
        </p:nvSpPr>
        <p:spPr>
          <a:xfrm>
            <a:off x="685800" y="609600"/>
            <a:ext cx="7772400" cy="762000"/>
          </a:xfrm>
        </p:spPr>
        <p:txBody>
          <a:bodyPr/>
          <a:lstStyle/>
          <a:p>
            <a:r>
              <a:rPr lang="en-US" sz="3600" b="1" smtClean="0"/>
              <a:t>The Response Surface</a:t>
            </a:r>
          </a:p>
        </p:txBody>
      </p:sp>
      <p:pic>
        <p:nvPicPr>
          <p:cNvPr id="27654" name="Picture 7"/>
          <p:cNvPicPr>
            <a:picLocks noGrp="1" noChangeAspect="1" noChangeArrowheads="1"/>
          </p:cNvPicPr>
          <p:nvPr>
            <p:ph idx="1"/>
          </p:nvPr>
        </p:nvPicPr>
        <p:blipFill>
          <a:blip r:embed="rId3" cstate="print"/>
          <a:srcRect/>
          <a:stretch>
            <a:fillRect/>
          </a:stretch>
        </p:blipFill>
        <p:spPr>
          <a:xfrm>
            <a:off x="609600" y="1371600"/>
            <a:ext cx="8001000" cy="4383088"/>
          </a:xfr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p:spPr>
        <p:txBody>
          <a:bodyPr/>
          <a:lstStyle/>
          <a:p>
            <a:r>
              <a:rPr lang="en-US" smtClean="0"/>
              <a:t>Chapter 6</a:t>
            </a:r>
          </a:p>
        </p:txBody>
      </p:sp>
      <p:sp>
        <p:nvSpPr>
          <p:cNvPr id="28675" name="Footer Placeholder 4"/>
          <p:cNvSpPr>
            <a:spLocks noGrp="1"/>
          </p:cNvSpPr>
          <p:nvPr>
            <p:ph type="ftr" sz="quarter" idx="11"/>
          </p:nvPr>
        </p:nvSpPr>
        <p:spPr>
          <a:noFill/>
        </p:spPr>
        <p:txBody>
          <a:bodyPr/>
          <a:lstStyle/>
          <a:p>
            <a:r>
              <a:rPr lang="en-US" smtClean="0"/>
              <a:t>Design &amp; Analysis of Experiments 7E 2009 Montgomery</a:t>
            </a:r>
          </a:p>
        </p:txBody>
      </p:sp>
      <p:sp>
        <p:nvSpPr>
          <p:cNvPr id="28676" name="Slide Number Placeholder 5"/>
          <p:cNvSpPr>
            <a:spLocks noGrp="1"/>
          </p:cNvSpPr>
          <p:nvPr>
            <p:ph type="sldNum" sz="quarter" idx="12"/>
          </p:nvPr>
        </p:nvSpPr>
        <p:spPr>
          <a:noFill/>
        </p:spPr>
        <p:txBody>
          <a:bodyPr/>
          <a:lstStyle/>
          <a:p>
            <a:fld id="{651201A4-8F32-4E77-A4BD-9DF4F5F1CFDD}" type="slidenum">
              <a:rPr lang="en-US" smtClean="0"/>
              <a:pPr/>
              <a:t>13</a:t>
            </a:fld>
            <a:endParaRPr lang="en-US" smtClean="0"/>
          </a:p>
        </p:txBody>
      </p:sp>
      <p:sp>
        <p:nvSpPr>
          <p:cNvPr id="28677" name="Rectangle 2"/>
          <p:cNvSpPr>
            <a:spLocks noGrp="1" noChangeArrowheads="1"/>
          </p:cNvSpPr>
          <p:nvPr>
            <p:ph type="title"/>
          </p:nvPr>
        </p:nvSpPr>
        <p:spPr/>
        <p:txBody>
          <a:bodyPr/>
          <a:lstStyle/>
          <a:p>
            <a:r>
              <a:rPr lang="en-US" sz="3600" b="1" smtClean="0"/>
              <a:t>The 2</a:t>
            </a:r>
            <a:r>
              <a:rPr lang="en-US" sz="3600" b="1" baseline="30000" smtClean="0"/>
              <a:t>3 </a:t>
            </a:r>
            <a:r>
              <a:rPr lang="en-US" sz="3600" b="1" smtClean="0"/>
              <a:t>Factorial Design</a:t>
            </a:r>
          </a:p>
        </p:txBody>
      </p:sp>
      <p:pic>
        <p:nvPicPr>
          <p:cNvPr id="28678" name="Picture 6"/>
          <p:cNvPicPr>
            <a:picLocks noGrp="1" noChangeAspect="1" noChangeArrowheads="1"/>
          </p:cNvPicPr>
          <p:nvPr>
            <p:ph idx="1"/>
          </p:nvPr>
        </p:nvPicPr>
        <p:blipFill>
          <a:blip r:embed="rId3" cstate="print"/>
          <a:srcRect/>
          <a:stretch>
            <a:fillRect/>
          </a:stretch>
        </p:blipFill>
        <p:spPr>
          <a:xfrm>
            <a:off x="152400" y="1828800"/>
            <a:ext cx="8839200" cy="3294063"/>
          </a:xfr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Date Placeholder 4"/>
          <p:cNvSpPr>
            <a:spLocks noGrp="1"/>
          </p:cNvSpPr>
          <p:nvPr>
            <p:ph type="dt" sz="quarter" idx="10"/>
          </p:nvPr>
        </p:nvSpPr>
        <p:spPr>
          <a:noFill/>
        </p:spPr>
        <p:txBody>
          <a:bodyPr/>
          <a:lstStyle/>
          <a:p>
            <a:r>
              <a:rPr lang="en-US" smtClean="0"/>
              <a:t>Chapter 6</a:t>
            </a:r>
          </a:p>
        </p:txBody>
      </p:sp>
      <p:sp>
        <p:nvSpPr>
          <p:cNvPr id="2052" name="Footer Placeholder 5"/>
          <p:cNvSpPr>
            <a:spLocks noGrp="1"/>
          </p:cNvSpPr>
          <p:nvPr>
            <p:ph type="ftr" sz="quarter" idx="11"/>
          </p:nvPr>
        </p:nvSpPr>
        <p:spPr>
          <a:noFill/>
        </p:spPr>
        <p:txBody>
          <a:bodyPr/>
          <a:lstStyle/>
          <a:p>
            <a:r>
              <a:rPr lang="en-US" smtClean="0"/>
              <a:t>Design &amp; Analysis of Experiments 7E 2009 Montgomery</a:t>
            </a:r>
          </a:p>
        </p:txBody>
      </p:sp>
      <p:sp>
        <p:nvSpPr>
          <p:cNvPr id="2053" name="Slide Number Placeholder 6"/>
          <p:cNvSpPr>
            <a:spLocks noGrp="1"/>
          </p:cNvSpPr>
          <p:nvPr>
            <p:ph type="sldNum" sz="quarter" idx="12"/>
          </p:nvPr>
        </p:nvSpPr>
        <p:spPr>
          <a:noFill/>
        </p:spPr>
        <p:txBody>
          <a:bodyPr/>
          <a:lstStyle/>
          <a:p>
            <a:fld id="{CC246658-922D-4FEF-875B-CA2FA56E56A8}" type="slidenum">
              <a:rPr lang="en-US" smtClean="0"/>
              <a:pPr/>
              <a:t>14</a:t>
            </a:fld>
            <a:endParaRPr lang="en-US" smtClean="0"/>
          </a:p>
        </p:txBody>
      </p:sp>
      <p:sp>
        <p:nvSpPr>
          <p:cNvPr id="2054" name="Rectangle 2"/>
          <p:cNvSpPr>
            <a:spLocks noGrp="1" noChangeArrowheads="1"/>
          </p:cNvSpPr>
          <p:nvPr>
            <p:ph type="title"/>
          </p:nvPr>
        </p:nvSpPr>
        <p:spPr>
          <a:xfrm>
            <a:off x="685800" y="76200"/>
            <a:ext cx="7772400" cy="1143000"/>
          </a:xfrm>
        </p:spPr>
        <p:txBody>
          <a:bodyPr/>
          <a:lstStyle/>
          <a:p>
            <a:r>
              <a:rPr lang="en-US" sz="3600" b="1" smtClean="0"/>
              <a:t>Effects in The 2</a:t>
            </a:r>
            <a:r>
              <a:rPr lang="en-US" sz="3600" b="1" baseline="30000" smtClean="0"/>
              <a:t>3 </a:t>
            </a:r>
            <a:r>
              <a:rPr lang="en-US" sz="3600" b="1" smtClean="0"/>
              <a:t>Factorial Design</a:t>
            </a:r>
          </a:p>
        </p:txBody>
      </p:sp>
      <p:graphicFrame>
        <p:nvGraphicFramePr>
          <p:cNvPr id="2050" name="Object 4"/>
          <p:cNvGraphicFramePr>
            <a:graphicFrameLocks noChangeAspect="1"/>
          </p:cNvGraphicFramePr>
          <p:nvPr>
            <p:ph sz="half" idx="1"/>
          </p:nvPr>
        </p:nvGraphicFramePr>
        <p:xfrm>
          <a:off x="6324600" y="1447800"/>
          <a:ext cx="1773238" cy="1981200"/>
        </p:xfrm>
        <a:graphic>
          <a:graphicData uri="http://schemas.openxmlformats.org/presentationml/2006/ole">
            <p:oleObj spid="_x0000_s2050" name="Equation" r:id="rId4" imgW="863280" imgH="965160" progId="">
              <p:embed/>
            </p:oleObj>
          </a:graphicData>
        </a:graphic>
      </p:graphicFrame>
      <p:sp>
        <p:nvSpPr>
          <p:cNvPr id="2055" name="Rectangle 5"/>
          <p:cNvSpPr>
            <a:spLocks noChangeArrowheads="1"/>
          </p:cNvSpPr>
          <p:nvPr/>
        </p:nvSpPr>
        <p:spPr bwMode="auto">
          <a:xfrm>
            <a:off x="6172200" y="1066800"/>
            <a:ext cx="2057400" cy="4800600"/>
          </a:xfrm>
          <a:prstGeom prst="rect">
            <a:avLst/>
          </a:prstGeom>
          <a:noFill/>
          <a:ln w="28575">
            <a:solidFill>
              <a:schemeClr val="accent2"/>
            </a:solidFill>
            <a:miter lim="800000"/>
            <a:headEnd/>
            <a:tailEnd/>
          </a:ln>
        </p:spPr>
        <p:txBody>
          <a:bodyPr wrap="none" anchor="ctr"/>
          <a:lstStyle/>
          <a:p>
            <a:endParaRPr lang="en-US"/>
          </a:p>
        </p:txBody>
      </p:sp>
      <p:sp>
        <p:nvSpPr>
          <p:cNvPr id="2056" name="Text Box 6"/>
          <p:cNvSpPr txBox="1">
            <a:spLocks noChangeArrowheads="1"/>
          </p:cNvSpPr>
          <p:nvPr/>
        </p:nvSpPr>
        <p:spPr bwMode="auto">
          <a:xfrm>
            <a:off x="6324600" y="4267200"/>
            <a:ext cx="1676400" cy="1187450"/>
          </a:xfrm>
          <a:prstGeom prst="rect">
            <a:avLst/>
          </a:prstGeom>
          <a:noFill/>
          <a:ln w="9525">
            <a:noFill/>
            <a:miter lim="800000"/>
            <a:headEnd/>
            <a:tailEnd/>
          </a:ln>
        </p:spPr>
        <p:txBody>
          <a:bodyPr>
            <a:spAutoFit/>
          </a:bodyPr>
          <a:lstStyle/>
          <a:p>
            <a:pPr>
              <a:spcBef>
                <a:spcPct val="50000"/>
              </a:spcBef>
            </a:pPr>
            <a:r>
              <a:rPr lang="en-US"/>
              <a:t>Analysis done via computer</a:t>
            </a:r>
          </a:p>
        </p:txBody>
      </p:sp>
      <p:pic>
        <p:nvPicPr>
          <p:cNvPr id="2057" name="Picture 10"/>
          <p:cNvPicPr>
            <a:picLocks noGrp="1" noChangeAspect="1" noChangeArrowheads="1"/>
          </p:cNvPicPr>
          <p:nvPr>
            <p:ph sz="half" idx="2"/>
          </p:nvPr>
        </p:nvPicPr>
        <p:blipFill>
          <a:blip r:embed="rId5" cstate="print"/>
          <a:srcRect/>
          <a:stretch>
            <a:fillRect/>
          </a:stretch>
        </p:blipFill>
        <p:spPr>
          <a:xfrm>
            <a:off x="228600" y="1295400"/>
            <a:ext cx="5715000" cy="4471988"/>
          </a:xfr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2"/>
          <p:cNvSpPr>
            <a:spLocks noGrp="1"/>
          </p:cNvSpPr>
          <p:nvPr>
            <p:ph type="dt" sz="quarter" idx="10"/>
          </p:nvPr>
        </p:nvSpPr>
        <p:spPr>
          <a:noFill/>
        </p:spPr>
        <p:txBody>
          <a:bodyPr/>
          <a:lstStyle/>
          <a:p>
            <a:r>
              <a:rPr lang="en-US" smtClean="0"/>
              <a:t>Chapter 6</a:t>
            </a:r>
          </a:p>
        </p:txBody>
      </p:sp>
      <p:sp>
        <p:nvSpPr>
          <p:cNvPr id="29699" name="Footer Placeholder 3"/>
          <p:cNvSpPr>
            <a:spLocks noGrp="1"/>
          </p:cNvSpPr>
          <p:nvPr>
            <p:ph type="ftr" sz="quarter" idx="11"/>
          </p:nvPr>
        </p:nvSpPr>
        <p:spPr>
          <a:noFill/>
        </p:spPr>
        <p:txBody>
          <a:bodyPr/>
          <a:lstStyle/>
          <a:p>
            <a:r>
              <a:rPr lang="en-US" smtClean="0"/>
              <a:t>Design &amp; Analysis of Experiments 7E 2009 Montgomery</a:t>
            </a:r>
          </a:p>
        </p:txBody>
      </p:sp>
      <p:sp>
        <p:nvSpPr>
          <p:cNvPr id="29700" name="Slide Number Placeholder 4"/>
          <p:cNvSpPr>
            <a:spLocks noGrp="1"/>
          </p:cNvSpPr>
          <p:nvPr>
            <p:ph type="sldNum" sz="quarter" idx="12"/>
          </p:nvPr>
        </p:nvSpPr>
        <p:spPr>
          <a:noFill/>
        </p:spPr>
        <p:txBody>
          <a:bodyPr/>
          <a:lstStyle/>
          <a:p>
            <a:fld id="{D22BABF9-7174-4397-A7AB-D5F5BC526C4A}" type="slidenum">
              <a:rPr lang="en-US" smtClean="0"/>
              <a:pPr/>
              <a:t>15</a:t>
            </a:fld>
            <a:endParaRPr lang="en-US" smtClean="0"/>
          </a:p>
        </p:txBody>
      </p:sp>
      <p:sp>
        <p:nvSpPr>
          <p:cNvPr id="29701" name="Rectangle 2"/>
          <p:cNvSpPr>
            <a:spLocks noGrp="1" noChangeArrowheads="1"/>
          </p:cNvSpPr>
          <p:nvPr>
            <p:ph type="title"/>
          </p:nvPr>
        </p:nvSpPr>
        <p:spPr>
          <a:xfrm>
            <a:off x="685800" y="228600"/>
            <a:ext cx="7772400" cy="1143000"/>
          </a:xfrm>
        </p:spPr>
        <p:txBody>
          <a:bodyPr/>
          <a:lstStyle/>
          <a:p>
            <a:r>
              <a:rPr lang="en-US" sz="3600" b="1" smtClean="0"/>
              <a:t>An Example of a 2</a:t>
            </a:r>
            <a:r>
              <a:rPr lang="en-US" sz="3600" b="1" baseline="30000" smtClean="0"/>
              <a:t>3 </a:t>
            </a:r>
            <a:r>
              <a:rPr lang="en-US" sz="3600" b="1" smtClean="0"/>
              <a:t>Factorial Design</a:t>
            </a:r>
          </a:p>
        </p:txBody>
      </p:sp>
      <p:sp>
        <p:nvSpPr>
          <p:cNvPr id="29702" name="Text Box 4"/>
          <p:cNvSpPr txBox="1">
            <a:spLocks noChangeArrowheads="1"/>
          </p:cNvSpPr>
          <p:nvPr/>
        </p:nvSpPr>
        <p:spPr bwMode="auto">
          <a:xfrm>
            <a:off x="914400" y="5257800"/>
            <a:ext cx="7543800" cy="485775"/>
          </a:xfrm>
          <a:prstGeom prst="rect">
            <a:avLst/>
          </a:prstGeom>
          <a:noFill/>
          <a:ln w="28575">
            <a:solidFill>
              <a:schemeClr val="accent2"/>
            </a:solidFill>
            <a:miter lim="800000"/>
            <a:headEnd/>
            <a:tailEnd/>
          </a:ln>
        </p:spPr>
        <p:txBody>
          <a:bodyPr>
            <a:spAutoFit/>
          </a:bodyPr>
          <a:lstStyle/>
          <a:p>
            <a:pPr>
              <a:spcBef>
                <a:spcPct val="50000"/>
              </a:spcBef>
            </a:pPr>
            <a:r>
              <a:rPr lang="en-US" i="1"/>
              <a:t>A</a:t>
            </a:r>
            <a:r>
              <a:rPr lang="en-US"/>
              <a:t> = gap, </a:t>
            </a:r>
            <a:r>
              <a:rPr lang="en-US" i="1"/>
              <a:t>B</a:t>
            </a:r>
            <a:r>
              <a:rPr lang="en-US"/>
              <a:t> = Flow, </a:t>
            </a:r>
            <a:r>
              <a:rPr lang="en-US" i="1"/>
              <a:t>C</a:t>
            </a:r>
            <a:r>
              <a:rPr lang="en-US"/>
              <a:t> = Power, </a:t>
            </a:r>
            <a:r>
              <a:rPr lang="en-US" i="1"/>
              <a:t>y</a:t>
            </a:r>
            <a:r>
              <a:rPr lang="en-US"/>
              <a:t> = Etch Rate</a:t>
            </a:r>
            <a:endParaRPr lang="en-US" i="1"/>
          </a:p>
        </p:txBody>
      </p:sp>
      <p:pic>
        <p:nvPicPr>
          <p:cNvPr id="29703" name="Picture 6"/>
          <p:cNvPicPr>
            <a:picLocks noChangeAspect="1" noChangeArrowheads="1"/>
          </p:cNvPicPr>
          <p:nvPr/>
        </p:nvPicPr>
        <p:blipFill>
          <a:blip r:embed="rId3" cstate="print"/>
          <a:srcRect/>
          <a:stretch>
            <a:fillRect/>
          </a:stretch>
        </p:blipFill>
        <p:spPr bwMode="auto">
          <a:xfrm>
            <a:off x="304800" y="1295400"/>
            <a:ext cx="8458200" cy="3429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2"/>
          <p:cNvSpPr>
            <a:spLocks noGrp="1"/>
          </p:cNvSpPr>
          <p:nvPr>
            <p:ph type="dt" sz="quarter" idx="10"/>
          </p:nvPr>
        </p:nvSpPr>
        <p:spPr>
          <a:noFill/>
        </p:spPr>
        <p:txBody>
          <a:bodyPr/>
          <a:lstStyle/>
          <a:p>
            <a:r>
              <a:rPr lang="en-US" smtClean="0"/>
              <a:t>Chapter 6</a:t>
            </a:r>
          </a:p>
        </p:txBody>
      </p:sp>
      <p:sp>
        <p:nvSpPr>
          <p:cNvPr id="30723" name="Footer Placeholder 3"/>
          <p:cNvSpPr>
            <a:spLocks noGrp="1"/>
          </p:cNvSpPr>
          <p:nvPr>
            <p:ph type="ftr" sz="quarter" idx="11"/>
          </p:nvPr>
        </p:nvSpPr>
        <p:spPr>
          <a:noFill/>
        </p:spPr>
        <p:txBody>
          <a:bodyPr/>
          <a:lstStyle/>
          <a:p>
            <a:r>
              <a:rPr lang="en-US" smtClean="0"/>
              <a:t>Design &amp; Analysis of Experiments 7E 2009 Montgomery</a:t>
            </a:r>
          </a:p>
        </p:txBody>
      </p:sp>
      <p:sp>
        <p:nvSpPr>
          <p:cNvPr id="30724" name="Slide Number Placeholder 4"/>
          <p:cNvSpPr>
            <a:spLocks noGrp="1"/>
          </p:cNvSpPr>
          <p:nvPr>
            <p:ph type="sldNum" sz="quarter" idx="12"/>
          </p:nvPr>
        </p:nvSpPr>
        <p:spPr>
          <a:noFill/>
        </p:spPr>
        <p:txBody>
          <a:bodyPr/>
          <a:lstStyle/>
          <a:p>
            <a:fld id="{103BE346-7158-4C73-B2FF-ECFFEDCB7600}" type="slidenum">
              <a:rPr lang="en-US" smtClean="0"/>
              <a:pPr/>
              <a:t>16</a:t>
            </a:fld>
            <a:endParaRPr lang="en-US" smtClean="0"/>
          </a:p>
        </p:txBody>
      </p:sp>
      <p:sp>
        <p:nvSpPr>
          <p:cNvPr id="30725" name="Rectangle 305"/>
          <p:cNvSpPr>
            <a:spLocks noChangeArrowheads="1"/>
          </p:cNvSpPr>
          <p:nvPr/>
        </p:nvSpPr>
        <p:spPr bwMode="auto">
          <a:xfrm>
            <a:off x="3175" y="7091363"/>
            <a:ext cx="9144000" cy="609600"/>
          </a:xfrm>
          <a:prstGeom prst="rect">
            <a:avLst/>
          </a:prstGeom>
          <a:noFill/>
          <a:ln w="9525">
            <a:noFill/>
            <a:miter lim="800000"/>
            <a:headEnd/>
            <a:tailEnd/>
          </a:ln>
        </p:spPr>
        <p:txBody>
          <a:bodyPr>
            <a:spAutoFit/>
          </a:bodyPr>
          <a:lstStyle/>
          <a:p>
            <a:r>
              <a:rPr lang="en-US" sz="1000">
                <a:cs typeface="Times New Roman" pitchFamily="18" charset="0"/>
              </a:rPr>
              <a:t> </a:t>
            </a:r>
          </a:p>
          <a:p>
            <a:endParaRPr lang="en-US"/>
          </a:p>
        </p:txBody>
      </p:sp>
      <p:sp>
        <p:nvSpPr>
          <p:cNvPr id="30726" name="Text Box 306"/>
          <p:cNvSpPr txBox="1">
            <a:spLocks noChangeArrowheads="1"/>
          </p:cNvSpPr>
          <p:nvPr/>
        </p:nvSpPr>
        <p:spPr bwMode="auto">
          <a:xfrm>
            <a:off x="914400" y="228600"/>
            <a:ext cx="7543800" cy="396875"/>
          </a:xfrm>
          <a:prstGeom prst="rect">
            <a:avLst/>
          </a:prstGeom>
          <a:noFill/>
          <a:ln w="9525">
            <a:noFill/>
            <a:miter lim="800000"/>
            <a:headEnd/>
            <a:tailEnd/>
          </a:ln>
        </p:spPr>
        <p:txBody>
          <a:bodyPr>
            <a:spAutoFit/>
          </a:bodyPr>
          <a:lstStyle/>
          <a:p>
            <a:pPr algn="ctr">
              <a:spcBef>
                <a:spcPct val="50000"/>
              </a:spcBef>
            </a:pPr>
            <a:r>
              <a:rPr lang="en-US" sz="2000" b="1">
                <a:solidFill>
                  <a:schemeClr val="tx2"/>
                </a:solidFill>
              </a:rPr>
              <a:t>Table of – and + Signs for the 2</a:t>
            </a:r>
            <a:r>
              <a:rPr lang="en-US" sz="2000" b="1" baseline="30000">
                <a:solidFill>
                  <a:schemeClr val="tx2"/>
                </a:solidFill>
              </a:rPr>
              <a:t>3 </a:t>
            </a:r>
            <a:r>
              <a:rPr lang="en-US" sz="2000" b="1">
                <a:solidFill>
                  <a:schemeClr val="tx2"/>
                </a:solidFill>
              </a:rPr>
              <a:t>Factorial Design (pg. 218)</a:t>
            </a:r>
          </a:p>
        </p:txBody>
      </p:sp>
      <p:pic>
        <p:nvPicPr>
          <p:cNvPr id="30727" name="Picture 311"/>
          <p:cNvPicPr>
            <a:picLocks noGrp="1" noChangeAspect="1" noChangeArrowheads="1"/>
          </p:cNvPicPr>
          <p:nvPr>
            <p:ph/>
          </p:nvPr>
        </p:nvPicPr>
        <p:blipFill>
          <a:blip r:embed="rId3" cstate="print"/>
          <a:srcRect/>
          <a:stretch>
            <a:fillRect/>
          </a:stretch>
        </p:blipFill>
        <p:spPr>
          <a:xfrm>
            <a:off x="685800" y="1468438"/>
            <a:ext cx="7772400" cy="3767137"/>
          </a:xfr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Date Placeholder 3"/>
          <p:cNvSpPr>
            <a:spLocks noGrp="1"/>
          </p:cNvSpPr>
          <p:nvPr>
            <p:ph type="dt" sz="quarter" idx="10"/>
          </p:nvPr>
        </p:nvSpPr>
        <p:spPr>
          <a:noFill/>
        </p:spPr>
        <p:txBody>
          <a:bodyPr/>
          <a:lstStyle/>
          <a:p>
            <a:r>
              <a:rPr lang="en-US" smtClean="0"/>
              <a:t>Chapter 6</a:t>
            </a:r>
          </a:p>
        </p:txBody>
      </p:sp>
      <p:sp>
        <p:nvSpPr>
          <p:cNvPr id="3076" name="Footer Placeholder 4"/>
          <p:cNvSpPr>
            <a:spLocks noGrp="1"/>
          </p:cNvSpPr>
          <p:nvPr>
            <p:ph type="ftr" sz="quarter" idx="11"/>
          </p:nvPr>
        </p:nvSpPr>
        <p:spPr>
          <a:noFill/>
        </p:spPr>
        <p:txBody>
          <a:bodyPr/>
          <a:lstStyle/>
          <a:p>
            <a:r>
              <a:rPr lang="en-US" smtClean="0"/>
              <a:t>Design &amp; Analysis of Experiments 7E 2009 Montgomery</a:t>
            </a:r>
          </a:p>
        </p:txBody>
      </p:sp>
      <p:sp>
        <p:nvSpPr>
          <p:cNvPr id="3077" name="Slide Number Placeholder 5"/>
          <p:cNvSpPr>
            <a:spLocks noGrp="1"/>
          </p:cNvSpPr>
          <p:nvPr>
            <p:ph type="sldNum" sz="quarter" idx="12"/>
          </p:nvPr>
        </p:nvSpPr>
        <p:spPr>
          <a:noFill/>
        </p:spPr>
        <p:txBody>
          <a:bodyPr/>
          <a:lstStyle/>
          <a:p>
            <a:fld id="{82CA0FB7-45A3-4F33-B322-0CF423623B53}" type="slidenum">
              <a:rPr lang="en-US" smtClean="0"/>
              <a:pPr/>
              <a:t>17</a:t>
            </a:fld>
            <a:endParaRPr lang="en-US" smtClean="0"/>
          </a:p>
        </p:txBody>
      </p:sp>
      <p:sp>
        <p:nvSpPr>
          <p:cNvPr id="3078" name="Rectangle 2"/>
          <p:cNvSpPr>
            <a:spLocks noGrp="1" noChangeArrowheads="1"/>
          </p:cNvSpPr>
          <p:nvPr>
            <p:ph type="title"/>
          </p:nvPr>
        </p:nvSpPr>
        <p:spPr>
          <a:xfrm>
            <a:off x="685800" y="304800"/>
            <a:ext cx="7772400" cy="1143000"/>
          </a:xfrm>
        </p:spPr>
        <p:txBody>
          <a:bodyPr/>
          <a:lstStyle/>
          <a:p>
            <a:r>
              <a:rPr lang="en-US" sz="3600" b="1" smtClean="0"/>
              <a:t>Properties of the Table </a:t>
            </a:r>
          </a:p>
        </p:txBody>
      </p:sp>
      <p:sp>
        <p:nvSpPr>
          <p:cNvPr id="3079" name="Rectangle 3"/>
          <p:cNvSpPr>
            <a:spLocks noGrp="1" noChangeArrowheads="1"/>
          </p:cNvSpPr>
          <p:nvPr>
            <p:ph type="body" idx="1"/>
          </p:nvPr>
        </p:nvSpPr>
        <p:spPr>
          <a:xfrm>
            <a:off x="685800" y="1524000"/>
            <a:ext cx="7772400" cy="4114800"/>
          </a:xfrm>
        </p:spPr>
        <p:txBody>
          <a:bodyPr/>
          <a:lstStyle/>
          <a:p>
            <a:pPr>
              <a:lnSpc>
                <a:spcPct val="90000"/>
              </a:lnSpc>
            </a:pPr>
            <a:r>
              <a:rPr lang="en-US" sz="2000" smtClean="0"/>
              <a:t>Except for column </a:t>
            </a:r>
            <a:r>
              <a:rPr lang="en-US" sz="2000" i="1" smtClean="0"/>
              <a:t>I</a:t>
            </a:r>
            <a:r>
              <a:rPr lang="en-US" sz="2000" smtClean="0"/>
              <a:t>, every column has an equal number of + and – signs</a:t>
            </a:r>
          </a:p>
          <a:p>
            <a:pPr>
              <a:lnSpc>
                <a:spcPct val="90000"/>
              </a:lnSpc>
            </a:pPr>
            <a:r>
              <a:rPr lang="en-US" sz="2000" smtClean="0"/>
              <a:t>The sum of the product of signs in any two columns is zero</a:t>
            </a:r>
          </a:p>
          <a:p>
            <a:pPr>
              <a:lnSpc>
                <a:spcPct val="90000"/>
              </a:lnSpc>
            </a:pPr>
            <a:r>
              <a:rPr lang="en-US" sz="2000" smtClean="0"/>
              <a:t>Multiplying any column by </a:t>
            </a:r>
            <a:r>
              <a:rPr lang="en-US" sz="2000" i="1" smtClean="0"/>
              <a:t>I </a:t>
            </a:r>
            <a:r>
              <a:rPr lang="en-US" sz="2000" smtClean="0"/>
              <a:t>leaves that column unchanged (identity element)</a:t>
            </a:r>
          </a:p>
          <a:p>
            <a:pPr>
              <a:lnSpc>
                <a:spcPct val="90000"/>
              </a:lnSpc>
            </a:pPr>
            <a:r>
              <a:rPr lang="en-US" sz="2000" smtClean="0"/>
              <a:t>The product of any two columns yields a column in the table:</a:t>
            </a:r>
          </a:p>
          <a:p>
            <a:pPr>
              <a:lnSpc>
                <a:spcPct val="90000"/>
              </a:lnSpc>
              <a:buFontTx/>
              <a:buNone/>
            </a:pPr>
            <a:endParaRPr lang="en-US" sz="2000" smtClean="0"/>
          </a:p>
          <a:p>
            <a:pPr>
              <a:lnSpc>
                <a:spcPct val="90000"/>
              </a:lnSpc>
            </a:pPr>
            <a:endParaRPr lang="en-US" sz="2000" smtClean="0"/>
          </a:p>
          <a:p>
            <a:pPr>
              <a:lnSpc>
                <a:spcPct val="90000"/>
              </a:lnSpc>
              <a:buFontTx/>
              <a:buNone/>
            </a:pPr>
            <a:endParaRPr lang="en-US" sz="2000" smtClean="0"/>
          </a:p>
          <a:p>
            <a:pPr>
              <a:lnSpc>
                <a:spcPct val="90000"/>
              </a:lnSpc>
              <a:buFontTx/>
              <a:buNone/>
            </a:pPr>
            <a:endParaRPr lang="en-US" sz="2000" smtClean="0"/>
          </a:p>
          <a:p>
            <a:pPr>
              <a:lnSpc>
                <a:spcPct val="90000"/>
              </a:lnSpc>
            </a:pPr>
            <a:r>
              <a:rPr lang="en-US" sz="2000" b="1" smtClean="0">
                <a:solidFill>
                  <a:schemeClr val="accent2"/>
                </a:solidFill>
              </a:rPr>
              <a:t>Orthogonal </a:t>
            </a:r>
            <a:r>
              <a:rPr lang="en-US" sz="2000" smtClean="0"/>
              <a:t>design</a:t>
            </a:r>
          </a:p>
          <a:p>
            <a:pPr>
              <a:lnSpc>
                <a:spcPct val="90000"/>
              </a:lnSpc>
            </a:pPr>
            <a:r>
              <a:rPr lang="en-US" sz="2000" smtClean="0"/>
              <a:t>Orthogonality is an important property shared by all factorial designs</a:t>
            </a:r>
          </a:p>
          <a:p>
            <a:pPr>
              <a:lnSpc>
                <a:spcPct val="90000"/>
              </a:lnSpc>
            </a:pPr>
            <a:endParaRPr lang="en-US" sz="2000" smtClean="0"/>
          </a:p>
        </p:txBody>
      </p:sp>
      <p:graphicFrame>
        <p:nvGraphicFramePr>
          <p:cNvPr id="3074" name="Object 4"/>
          <p:cNvGraphicFramePr>
            <a:graphicFrameLocks noChangeAspect="1"/>
          </p:cNvGraphicFramePr>
          <p:nvPr/>
        </p:nvGraphicFramePr>
        <p:xfrm>
          <a:off x="2895600" y="3657600"/>
          <a:ext cx="3124200" cy="869950"/>
        </p:xfrm>
        <a:graphic>
          <a:graphicData uri="http://schemas.openxmlformats.org/presentationml/2006/ole">
            <p:oleObj spid="_x0000_s3074" name="Equation" r:id="rId4" imgW="1460160" imgH="406080" progId="">
              <p:embed/>
            </p:oleObj>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p>
            <a:r>
              <a:rPr lang="en-US" smtClean="0"/>
              <a:t>Chapter 6</a:t>
            </a:r>
          </a:p>
        </p:txBody>
      </p:sp>
      <p:sp>
        <p:nvSpPr>
          <p:cNvPr id="31747" name="Footer Placeholder 4"/>
          <p:cNvSpPr>
            <a:spLocks noGrp="1"/>
          </p:cNvSpPr>
          <p:nvPr>
            <p:ph type="ftr" sz="quarter" idx="11"/>
          </p:nvPr>
        </p:nvSpPr>
        <p:spPr>
          <a:noFill/>
        </p:spPr>
        <p:txBody>
          <a:bodyPr/>
          <a:lstStyle/>
          <a:p>
            <a:r>
              <a:rPr lang="en-US" smtClean="0"/>
              <a:t>Design &amp; Analysis of Experiments 7E 2009 Montgomery</a:t>
            </a:r>
          </a:p>
        </p:txBody>
      </p:sp>
      <p:sp>
        <p:nvSpPr>
          <p:cNvPr id="31748" name="Slide Number Placeholder 5"/>
          <p:cNvSpPr>
            <a:spLocks noGrp="1"/>
          </p:cNvSpPr>
          <p:nvPr>
            <p:ph type="sldNum" sz="quarter" idx="12"/>
          </p:nvPr>
        </p:nvSpPr>
        <p:spPr>
          <a:noFill/>
        </p:spPr>
        <p:txBody>
          <a:bodyPr/>
          <a:lstStyle/>
          <a:p>
            <a:fld id="{2CEE8B9D-27EC-4165-A33B-5BC9A2B7C5DE}" type="slidenum">
              <a:rPr lang="en-US" smtClean="0"/>
              <a:pPr/>
              <a:t>18</a:t>
            </a:fld>
            <a:endParaRPr lang="en-US" smtClean="0"/>
          </a:p>
        </p:txBody>
      </p:sp>
      <p:sp>
        <p:nvSpPr>
          <p:cNvPr id="31749" name="Rectangle 2"/>
          <p:cNvSpPr>
            <a:spLocks noGrp="1" noChangeArrowheads="1"/>
          </p:cNvSpPr>
          <p:nvPr>
            <p:ph type="title"/>
          </p:nvPr>
        </p:nvSpPr>
        <p:spPr/>
        <p:txBody>
          <a:bodyPr/>
          <a:lstStyle/>
          <a:p>
            <a:r>
              <a:rPr lang="en-US" sz="3600" b="1" smtClean="0"/>
              <a:t>Estimation of Factor Effects</a:t>
            </a:r>
          </a:p>
        </p:txBody>
      </p:sp>
      <p:pic>
        <p:nvPicPr>
          <p:cNvPr id="31750" name="Picture 6"/>
          <p:cNvPicPr>
            <a:picLocks noGrp="1" noChangeAspect="1" noChangeArrowheads="1"/>
          </p:cNvPicPr>
          <p:nvPr>
            <p:ph idx="1"/>
          </p:nvPr>
        </p:nvPicPr>
        <p:blipFill>
          <a:blip r:embed="rId3" cstate="print"/>
          <a:srcRect/>
          <a:stretch>
            <a:fillRect/>
          </a:stretch>
        </p:blipFill>
        <p:spPr>
          <a:xfrm>
            <a:off x="752475" y="1981200"/>
            <a:ext cx="7637463" cy="4114800"/>
          </a:xfr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p>
            <a:r>
              <a:rPr lang="en-US" smtClean="0"/>
              <a:t>Chapter 6</a:t>
            </a:r>
          </a:p>
        </p:txBody>
      </p:sp>
      <p:sp>
        <p:nvSpPr>
          <p:cNvPr id="32771" name="Footer Placeholder 4"/>
          <p:cNvSpPr>
            <a:spLocks noGrp="1"/>
          </p:cNvSpPr>
          <p:nvPr>
            <p:ph type="ftr" sz="quarter" idx="11"/>
          </p:nvPr>
        </p:nvSpPr>
        <p:spPr>
          <a:noFill/>
        </p:spPr>
        <p:txBody>
          <a:bodyPr/>
          <a:lstStyle/>
          <a:p>
            <a:r>
              <a:rPr lang="en-US" smtClean="0"/>
              <a:t>Design &amp; Analysis of Experiments 7E 2009 Montgomery</a:t>
            </a:r>
          </a:p>
        </p:txBody>
      </p:sp>
      <p:sp>
        <p:nvSpPr>
          <p:cNvPr id="32772" name="Slide Number Placeholder 5"/>
          <p:cNvSpPr>
            <a:spLocks noGrp="1"/>
          </p:cNvSpPr>
          <p:nvPr>
            <p:ph type="sldNum" sz="quarter" idx="12"/>
          </p:nvPr>
        </p:nvSpPr>
        <p:spPr>
          <a:noFill/>
        </p:spPr>
        <p:txBody>
          <a:bodyPr/>
          <a:lstStyle/>
          <a:p>
            <a:fld id="{408D6C09-7B90-4FB9-A591-D75059FC964B}" type="slidenum">
              <a:rPr lang="en-US" smtClean="0"/>
              <a:pPr/>
              <a:t>19</a:t>
            </a:fld>
            <a:endParaRPr lang="en-US" smtClean="0"/>
          </a:p>
        </p:txBody>
      </p:sp>
      <p:sp>
        <p:nvSpPr>
          <p:cNvPr id="32773" name="Rectangle 2"/>
          <p:cNvSpPr>
            <a:spLocks noGrp="1" noChangeArrowheads="1"/>
          </p:cNvSpPr>
          <p:nvPr>
            <p:ph type="title"/>
          </p:nvPr>
        </p:nvSpPr>
        <p:spPr/>
        <p:txBody>
          <a:bodyPr/>
          <a:lstStyle/>
          <a:p>
            <a:r>
              <a:rPr lang="en-US" sz="3600" b="1" smtClean="0"/>
              <a:t>ANOVA Summary – Full Model</a:t>
            </a:r>
          </a:p>
        </p:txBody>
      </p:sp>
      <p:pic>
        <p:nvPicPr>
          <p:cNvPr id="32774" name="Picture 6"/>
          <p:cNvPicPr>
            <a:picLocks noGrp="1" noChangeAspect="1" noChangeArrowheads="1"/>
          </p:cNvPicPr>
          <p:nvPr>
            <p:ph idx="1"/>
          </p:nvPr>
        </p:nvPicPr>
        <p:blipFill>
          <a:blip r:embed="rId3" cstate="print"/>
          <a:srcRect/>
          <a:stretch>
            <a:fillRect/>
          </a:stretch>
        </p:blipFill>
        <p:spPr>
          <a:xfrm>
            <a:off x="685800" y="2154238"/>
            <a:ext cx="7772400" cy="3768725"/>
          </a:xfr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p:spPr>
        <p:txBody>
          <a:bodyPr/>
          <a:lstStyle/>
          <a:p>
            <a:r>
              <a:rPr lang="en-US" smtClean="0"/>
              <a:t>Chapter 6</a:t>
            </a:r>
          </a:p>
        </p:txBody>
      </p:sp>
      <p:sp>
        <p:nvSpPr>
          <p:cNvPr id="18435" name="Footer Placeholder 4"/>
          <p:cNvSpPr>
            <a:spLocks noGrp="1"/>
          </p:cNvSpPr>
          <p:nvPr>
            <p:ph type="ftr" sz="quarter" idx="11"/>
          </p:nvPr>
        </p:nvSpPr>
        <p:spPr>
          <a:noFill/>
        </p:spPr>
        <p:txBody>
          <a:bodyPr/>
          <a:lstStyle/>
          <a:p>
            <a:r>
              <a:rPr lang="en-US" smtClean="0"/>
              <a:t>Design &amp; Analysis of Experiments 7E 2009 Montgomery</a:t>
            </a:r>
          </a:p>
        </p:txBody>
      </p:sp>
      <p:sp>
        <p:nvSpPr>
          <p:cNvPr id="18436" name="Slide Number Placeholder 5"/>
          <p:cNvSpPr>
            <a:spLocks noGrp="1"/>
          </p:cNvSpPr>
          <p:nvPr>
            <p:ph type="sldNum" sz="quarter" idx="12"/>
          </p:nvPr>
        </p:nvSpPr>
        <p:spPr>
          <a:noFill/>
        </p:spPr>
        <p:txBody>
          <a:bodyPr/>
          <a:lstStyle/>
          <a:p>
            <a:fld id="{3BE41F09-FC94-497C-BD13-D952158271C5}" type="slidenum">
              <a:rPr lang="en-US" smtClean="0"/>
              <a:pPr/>
              <a:t>2</a:t>
            </a:fld>
            <a:endParaRPr lang="en-US" smtClean="0"/>
          </a:p>
        </p:txBody>
      </p:sp>
      <p:sp>
        <p:nvSpPr>
          <p:cNvPr id="18437" name="Rectangle 2"/>
          <p:cNvSpPr>
            <a:spLocks noGrp="1" noChangeArrowheads="1"/>
          </p:cNvSpPr>
          <p:nvPr>
            <p:ph type="title"/>
          </p:nvPr>
        </p:nvSpPr>
        <p:spPr>
          <a:xfrm>
            <a:off x="685800" y="-228600"/>
            <a:ext cx="7772400" cy="1600200"/>
          </a:xfrm>
        </p:spPr>
        <p:txBody>
          <a:bodyPr/>
          <a:lstStyle/>
          <a:p>
            <a:r>
              <a:rPr lang="en-US" sz="3600" b="1" smtClean="0"/>
              <a:t/>
            </a:r>
            <a:br>
              <a:rPr lang="en-US" sz="3600" b="1" smtClean="0"/>
            </a:br>
            <a:r>
              <a:rPr lang="en-US" sz="3600" b="1" smtClean="0"/>
              <a:t> Design of Engineering Experiments </a:t>
            </a:r>
            <a:br>
              <a:rPr lang="en-US" sz="3600" b="1" smtClean="0"/>
            </a:br>
            <a:r>
              <a:rPr lang="en-US" sz="3600" smtClean="0"/>
              <a:t>Two-Level Factorial Designs</a:t>
            </a:r>
          </a:p>
        </p:txBody>
      </p:sp>
      <p:sp>
        <p:nvSpPr>
          <p:cNvPr id="18438" name="Rectangle 3"/>
          <p:cNvSpPr>
            <a:spLocks noGrp="1" noChangeArrowheads="1"/>
          </p:cNvSpPr>
          <p:nvPr>
            <p:ph type="body" idx="1"/>
          </p:nvPr>
        </p:nvSpPr>
        <p:spPr>
          <a:xfrm>
            <a:off x="609600" y="1600200"/>
            <a:ext cx="8153400" cy="4114800"/>
          </a:xfrm>
        </p:spPr>
        <p:txBody>
          <a:bodyPr/>
          <a:lstStyle/>
          <a:p>
            <a:pPr>
              <a:lnSpc>
                <a:spcPct val="90000"/>
              </a:lnSpc>
            </a:pPr>
            <a:r>
              <a:rPr lang="en-US" sz="2800" b="1" dirty="0" smtClean="0">
                <a:solidFill>
                  <a:schemeClr val="accent2"/>
                </a:solidFill>
              </a:rPr>
              <a:t>Special case</a:t>
            </a:r>
            <a:r>
              <a:rPr lang="en-US" sz="2800" dirty="0" smtClean="0"/>
              <a:t> of the general factorial design; </a:t>
            </a:r>
            <a:r>
              <a:rPr lang="en-US" sz="2800" i="1" dirty="0" smtClean="0"/>
              <a:t>k</a:t>
            </a:r>
            <a:r>
              <a:rPr lang="en-US" sz="2800" dirty="0" smtClean="0"/>
              <a:t> factors, all at two levels</a:t>
            </a:r>
          </a:p>
          <a:p>
            <a:pPr>
              <a:lnSpc>
                <a:spcPct val="90000"/>
              </a:lnSpc>
            </a:pPr>
            <a:r>
              <a:rPr lang="en-US" sz="2800" dirty="0" smtClean="0"/>
              <a:t>The two levels are usually called </a:t>
            </a:r>
            <a:r>
              <a:rPr lang="en-US" sz="2800" b="1" dirty="0" smtClean="0">
                <a:solidFill>
                  <a:schemeClr val="accent2"/>
                </a:solidFill>
              </a:rPr>
              <a:t>low</a:t>
            </a:r>
            <a:r>
              <a:rPr lang="en-US" sz="2800" dirty="0" smtClean="0"/>
              <a:t> and </a:t>
            </a:r>
            <a:r>
              <a:rPr lang="en-US" sz="2800" b="1" dirty="0" smtClean="0">
                <a:solidFill>
                  <a:schemeClr val="accent2"/>
                </a:solidFill>
              </a:rPr>
              <a:t>high</a:t>
            </a:r>
            <a:r>
              <a:rPr lang="en-US" sz="2800" dirty="0" smtClean="0"/>
              <a:t> (they could be either quantitative or qualitative)</a:t>
            </a:r>
          </a:p>
          <a:p>
            <a:pPr>
              <a:lnSpc>
                <a:spcPct val="90000"/>
              </a:lnSpc>
            </a:pPr>
            <a:r>
              <a:rPr lang="en-US" sz="2800" dirty="0" smtClean="0"/>
              <a:t>Very widely used in industrial experimentation</a:t>
            </a:r>
          </a:p>
          <a:p>
            <a:pPr>
              <a:lnSpc>
                <a:spcPct val="90000"/>
              </a:lnSpc>
            </a:pPr>
            <a:r>
              <a:rPr lang="en-US" sz="2800" dirty="0" smtClean="0"/>
              <a:t>Form a basic “building block” for other very useful experimental designs (DNA)</a:t>
            </a:r>
          </a:p>
          <a:p>
            <a:pPr>
              <a:lnSpc>
                <a:spcPct val="90000"/>
              </a:lnSpc>
            </a:pPr>
            <a:r>
              <a:rPr lang="en-US" sz="2800" dirty="0" smtClean="0"/>
              <a:t>Special (short-cut) methods for analysis</a:t>
            </a:r>
          </a:p>
          <a:p>
            <a:pPr>
              <a:lnSpc>
                <a:spcPct val="90000"/>
              </a:lnSpc>
            </a:pPr>
            <a:r>
              <a:rPr lang="en-US" sz="2800" dirty="0" smtClean="0"/>
              <a:t>We will make use of Minitab</a:t>
            </a:r>
          </a:p>
          <a:p>
            <a:pPr>
              <a:lnSpc>
                <a:spcPct val="90000"/>
              </a:lnSpc>
            </a:pPr>
            <a:endParaRPr lang="en-US" sz="2800"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2"/>
          <p:cNvSpPr>
            <a:spLocks noGrp="1"/>
          </p:cNvSpPr>
          <p:nvPr>
            <p:ph type="dt" sz="quarter" idx="10"/>
          </p:nvPr>
        </p:nvSpPr>
        <p:spPr>
          <a:noFill/>
        </p:spPr>
        <p:txBody>
          <a:bodyPr/>
          <a:lstStyle/>
          <a:p>
            <a:r>
              <a:rPr lang="en-US" smtClean="0"/>
              <a:t>Chapter 6</a:t>
            </a:r>
          </a:p>
        </p:txBody>
      </p:sp>
      <p:sp>
        <p:nvSpPr>
          <p:cNvPr id="33795" name="Footer Placeholder 3"/>
          <p:cNvSpPr>
            <a:spLocks noGrp="1"/>
          </p:cNvSpPr>
          <p:nvPr>
            <p:ph type="ftr" sz="quarter" idx="11"/>
          </p:nvPr>
        </p:nvSpPr>
        <p:spPr>
          <a:noFill/>
        </p:spPr>
        <p:txBody>
          <a:bodyPr/>
          <a:lstStyle/>
          <a:p>
            <a:r>
              <a:rPr lang="en-US" smtClean="0"/>
              <a:t>Design &amp; Analysis of Experiments 7E 2009 Montgomery</a:t>
            </a:r>
          </a:p>
        </p:txBody>
      </p:sp>
      <p:sp>
        <p:nvSpPr>
          <p:cNvPr id="33796" name="Slide Number Placeholder 4"/>
          <p:cNvSpPr>
            <a:spLocks noGrp="1"/>
          </p:cNvSpPr>
          <p:nvPr>
            <p:ph type="sldNum" sz="quarter" idx="12"/>
          </p:nvPr>
        </p:nvSpPr>
        <p:spPr>
          <a:noFill/>
        </p:spPr>
        <p:txBody>
          <a:bodyPr/>
          <a:lstStyle/>
          <a:p>
            <a:fld id="{E527C06B-C46D-4F3D-9C83-4470E7377384}" type="slidenum">
              <a:rPr lang="en-US" smtClean="0"/>
              <a:pPr/>
              <a:t>20</a:t>
            </a:fld>
            <a:endParaRPr lang="en-US" smtClean="0"/>
          </a:p>
        </p:txBody>
      </p:sp>
      <p:sp>
        <p:nvSpPr>
          <p:cNvPr id="33797" name="Rectangle 2"/>
          <p:cNvSpPr>
            <a:spLocks noGrp="1" noChangeArrowheads="1"/>
          </p:cNvSpPr>
          <p:nvPr>
            <p:ph type="title"/>
          </p:nvPr>
        </p:nvSpPr>
        <p:spPr>
          <a:xfrm>
            <a:off x="685800" y="457200"/>
            <a:ext cx="7772400" cy="609600"/>
          </a:xfrm>
        </p:spPr>
        <p:txBody>
          <a:bodyPr/>
          <a:lstStyle/>
          <a:p>
            <a:r>
              <a:rPr lang="en-US" sz="3600" b="1" smtClean="0"/>
              <a:t>Model Coefficients – Full Model</a:t>
            </a:r>
          </a:p>
        </p:txBody>
      </p:sp>
      <p:pic>
        <p:nvPicPr>
          <p:cNvPr id="33798" name="Picture 4"/>
          <p:cNvPicPr>
            <a:picLocks noChangeAspect="1" noChangeArrowheads="1"/>
          </p:cNvPicPr>
          <p:nvPr/>
        </p:nvPicPr>
        <p:blipFill>
          <a:blip r:embed="rId3" cstate="print"/>
          <a:srcRect/>
          <a:stretch>
            <a:fillRect/>
          </a:stretch>
        </p:blipFill>
        <p:spPr bwMode="auto">
          <a:xfrm>
            <a:off x="80963" y="2138363"/>
            <a:ext cx="8982075" cy="2581275"/>
          </a:xfrm>
          <a:prstGeom prst="rect">
            <a:avLst/>
          </a:prstGeom>
          <a:noFill/>
          <a:ln w="28575">
            <a:solidFill>
              <a:schemeClr val="accent2"/>
            </a:solid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3"/>
          <p:cNvSpPr>
            <a:spLocks noGrp="1"/>
          </p:cNvSpPr>
          <p:nvPr>
            <p:ph type="dt" sz="quarter" idx="10"/>
          </p:nvPr>
        </p:nvSpPr>
        <p:spPr>
          <a:noFill/>
        </p:spPr>
        <p:txBody>
          <a:bodyPr/>
          <a:lstStyle/>
          <a:p>
            <a:r>
              <a:rPr lang="en-US" smtClean="0"/>
              <a:t>Chapter 6</a:t>
            </a:r>
          </a:p>
        </p:txBody>
      </p:sp>
      <p:sp>
        <p:nvSpPr>
          <p:cNvPr id="34819" name="Footer Placeholder 4"/>
          <p:cNvSpPr>
            <a:spLocks noGrp="1"/>
          </p:cNvSpPr>
          <p:nvPr>
            <p:ph type="ftr" sz="quarter" idx="11"/>
          </p:nvPr>
        </p:nvSpPr>
        <p:spPr>
          <a:noFill/>
        </p:spPr>
        <p:txBody>
          <a:bodyPr/>
          <a:lstStyle/>
          <a:p>
            <a:r>
              <a:rPr lang="en-US" smtClean="0"/>
              <a:t>Design &amp; Analysis of Experiments 7E 2009 Montgomery</a:t>
            </a:r>
          </a:p>
        </p:txBody>
      </p:sp>
      <p:sp>
        <p:nvSpPr>
          <p:cNvPr id="34820" name="Slide Number Placeholder 5"/>
          <p:cNvSpPr>
            <a:spLocks noGrp="1"/>
          </p:cNvSpPr>
          <p:nvPr>
            <p:ph type="sldNum" sz="quarter" idx="12"/>
          </p:nvPr>
        </p:nvSpPr>
        <p:spPr>
          <a:noFill/>
        </p:spPr>
        <p:txBody>
          <a:bodyPr/>
          <a:lstStyle/>
          <a:p>
            <a:fld id="{1313E5DA-4E0F-41FA-ADB2-9F78C914AD39}" type="slidenum">
              <a:rPr lang="en-US" smtClean="0"/>
              <a:pPr/>
              <a:t>21</a:t>
            </a:fld>
            <a:endParaRPr lang="en-US" smtClean="0"/>
          </a:p>
        </p:txBody>
      </p:sp>
      <p:sp>
        <p:nvSpPr>
          <p:cNvPr id="34821" name="Rectangle 2"/>
          <p:cNvSpPr>
            <a:spLocks noGrp="1" noChangeArrowheads="1"/>
          </p:cNvSpPr>
          <p:nvPr>
            <p:ph type="title"/>
          </p:nvPr>
        </p:nvSpPr>
        <p:spPr>
          <a:xfrm>
            <a:off x="685800" y="76200"/>
            <a:ext cx="7772400" cy="1143000"/>
          </a:xfrm>
        </p:spPr>
        <p:txBody>
          <a:bodyPr/>
          <a:lstStyle/>
          <a:p>
            <a:r>
              <a:rPr lang="en-US" sz="2800" b="1" smtClean="0"/>
              <a:t> Refine Model – Remove Nonsignificant Factors</a:t>
            </a:r>
          </a:p>
        </p:txBody>
      </p:sp>
      <p:pic>
        <p:nvPicPr>
          <p:cNvPr id="34822" name="Picture 7"/>
          <p:cNvPicPr>
            <a:picLocks noGrp="1" noChangeAspect="1" noChangeArrowheads="1"/>
          </p:cNvPicPr>
          <p:nvPr>
            <p:ph idx="1"/>
          </p:nvPr>
        </p:nvPicPr>
        <p:blipFill>
          <a:blip r:embed="rId3" cstate="print"/>
          <a:srcRect/>
          <a:stretch>
            <a:fillRect/>
          </a:stretch>
        </p:blipFill>
        <p:spPr>
          <a:xfrm>
            <a:off x="1905000" y="1066800"/>
            <a:ext cx="5105400" cy="5046663"/>
          </a:xfr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2"/>
          <p:cNvSpPr>
            <a:spLocks noGrp="1"/>
          </p:cNvSpPr>
          <p:nvPr>
            <p:ph type="dt" sz="quarter" idx="10"/>
          </p:nvPr>
        </p:nvSpPr>
        <p:spPr>
          <a:noFill/>
        </p:spPr>
        <p:txBody>
          <a:bodyPr/>
          <a:lstStyle/>
          <a:p>
            <a:r>
              <a:rPr lang="en-US" smtClean="0"/>
              <a:t>Chapter 6</a:t>
            </a:r>
          </a:p>
        </p:txBody>
      </p:sp>
      <p:sp>
        <p:nvSpPr>
          <p:cNvPr id="35843" name="Footer Placeholder 3"/>
          <p:cNvSpPr>
            <a:spLocks noGrp="1"/>
          </p:cNvSpPr>
          <p:nvPr>
            <p:ph type="ftr" sz="quarter" idx="11"/>
          </p:nvPr>
        </p:nvSpPr>
        <p:spPr>
          <a:noFill/>
        </p:spPr>
        <p:txBody>
          <a:bodyPr/>
          <a:lstStyle/>
          <a:p>
            <a:r>
              <a:rPr lang="en-US" smtClean="0"/>
              <a:t>Design &amp; Analysis of Experiments 7E 2009 Montgomery</a:t>
            </a:r>
          </a:p>
        </p:txBody>
      </p:sp>
      <p:sp>
        <p:nvSpPr>
          <p:cNvPr id="35844" name="Slide Number Placeholder 4"/>
          <p:cNvSpPr>
            <a:spLocks noGrp="1"/>
          </p:cNvSpPr>
          <p:nvPr>
            <p:ph type="sldNum" sz="quarter" idx="12"/>
          </p:nvPr>
        </p:nvSpPr>
        <p:spPr>
          <a:noFill/>
        </p:spPr>
        <p:txBody>
          <a:bodyPr/>
          <a:lstStyle/>
          <a:p>
            <a:fld id="{E5EAD12A-5746-4367-86B4-F3B136B2B3B1}" type="slidenum">
              <a:rPr lang="en-US" smtClean="0"/>
              <a:pPr/>
              <a:t>22</a:t>
            </a:fld>
            <a:endParaRPr lang="en-US" smtClean="0"/>
          </a:p>
        </p:txBody>
      </p:sp>
      <p:sp>
        <p:nvSpPr>
          <p:cNvPr id="35845" name="Rectangle 2"/>
          <p:cNvSpPr>
            <a:spLocks noGrp="1" noChangeArrowheads="1"/>
          </p:cNvSpPr>
          <p:nvPr>
            <p:ph type="title"/>
          </p:nvPr>
        </p:nvSpPr>
        <p:spPr/>
        <p:txBody>
          <a:bodyPr/>
          <a:lstStyle/>
          <a:p>
            <a:r>
              <a:rPr lang="en-US" sz="3600" b="1" smtClean="0"/>
              <a:t>Model Coefficients – Reduced Model</a:t>
            </a:r>
          </a:p>
        </p:txBody>
      </p:sp>
      <p:pic>
        <p:nvPicPr>
          <p:cNvPr id="35846" name="Picture 4"/>
          <p:cNvPicPr>
            <a:picLocks noChangeAspect="1" noChangeArrowheads="1"/>
          </p:cNvPicPr>
          <p:nvPr/>
        </p:nvPicPr>
        <p:blipFill>
          <a:blip r:embed="rId3" cstate="print"/>
          <a:srcRect/>
          <a:stretch>
            <a:fillRect/>
          </a:stretch>
        </p:blipFill>
        <p:spPr bwMode="auto">
          <a:xfrm>
            <a:off x="152400" y="2438400"/>
            <a:ext cx="8734425" cy="1562100"/>
          </a:xfrm>
          <a:prstGeom prst="rect">
            <a:avLst/>
          </a:prstGeom>
          <a:noFill/>
          <a:ln w="28575">
            <a:solidFill>
              <a:schemeClr val="accent2"/>
            </a:solid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Date Placeholder 3"/>
          <p:cNvSpPr>
            <a:spLocks noGrp="1"/>
          </p:cNvSpPr>
          <p:nvPr>
            <p:ph type="dt" sz="quarter" idx="10"/>
          </p:nvPr>
        </p:nvSpPr>
        <p:spPr>
          <a:noFill/>
        </p:spPr>
        <p:txBody>
          <a:bodyPr/>
          <a:lstStyle/>
          <a:p>
            <a:r>
              <a:rPr lang="en-US" smtClean="0"/>
              <a:t>Chapter 6</a:t>
            </a:r>
          </a:p>
        </p:txBody>
      </p:sp>
      <p:sp>
        <p:nvSpPr>
          <p:cNvPr id="4101" name="Footer Placeholder 4"/>
          <p:cNvSpPr>
            <a:spLocks noGrp="1"/>
          </p:cNvSpPr>
          <p:nvPr>
            <p:ph type="ftr" sz="quarter" idx="11"/>
          </p:nvPr>
        </p:nvSpPr>
        <p:spPr>
          <a:noFill/>
        </p:spPr>
        <p:txBody>
          <a:bodyPr/>
          <a:lstStyle/>
          <a:p>
            <a:r>
              <a:rPr lang="en-US" smtClean="0"/>
              <a:t>Design &amp; Analysis of Experiments 7E 2009 Montgomery</a:t>
            </a:r>
          </a:p>
        </p:txBody>
      </p:sp>
      <p:sp>
        <p:nvSpPr>
          <p:cNvPr id="4102" name="Slide Number Placeholder 5"/>
          <p:cNvSpPr>
            <a:spLocks noGrp="1"/>
          </p:cNvSpPr>
          <p:nvPr>
            <p:ph type="sldNum" sz="quarter" idx="12"/>
          </p:nvPr>
        </p:nvSpPr>
        <p:spPr>
          <a:noFill/>
        </p:spPr>
        <p:txBody>
          <a:bodyPr/>
          <a:lstStyle/>
          <a:p>
            <a:fld id="{15C57171-2968-4983-9AD5-7B341F238BB3}" type="slidenum">
              <a:rPr lang="en-US" smtClean="0"/>
              <a:pPr/>
              <a:t>23</a:t>
            </a:fld>
            <a:endParaRPr lang="en-US" smtClean="0"/>
          </a:p>
        </p:txBody>
      </p:sp>
      <p:sp>
        <p:nvSpPr>
          <p:cNvPr id="4103" name="Rectangle 2"/>
          <p:cNvSpPr>
            <a:spLocks noGrp="1" noChangeArrowheads="1"/>
          </p:cNvSpPr>
          <p:nvPr>
            <p:ph type="title"/>
          </p:nvPr>
        </p:nvSpPr>
        <p:spPr>
          <a:xfrm>
            <a:off x="685800" y="152400"/>
            <a:ext cx="7772400" cy="1143000"/>
          </a:xfrm>
        </p:spPr>
        <p:txBody>
          <a:bodyPr/>
          <a:lstStyle/>
          <a:p>
            <a:r>
              <a:rPr lang="en-US" sz="2400" b="1" smtClean="0"/>
              <a:t>Model Summary Statistics for Reduced Model</a:t>
            </a:r>
          </a:p>
        </p:txBody>
      </p:sp>
      <p:sp>
        <p:nvSpPr>
          <p:cNvPr id="4104" name="Rectangle 3"/>
          <p:cNvSpPr>
            <a:spLocks noGrp="1" noChangeArrowheads="1"/>
          </p:cNvSpPr>
          <p:nvPr>
            <p:ph type="body" idx="1"/>
          </p:nvPr>
        </p:nvSpPr>
        <p:spPr>
          <a:xfrm>
            <a:off x="685800" y="1066800"/>
            <a:ext cx="7772400" cy="4114800"/>
          </a:xfrm>
        </p:spPr>
        <p:txBody>
          <a:bodyPr/>
          <a:lstStyle/>
          <a:p>
            <a:r>
              <a:rPr lang="en-US" i="1" smtClean="0"/>
              <a:t>R</a:t>
            </a:r>
            <a:r>
              <a:rPr lang="en-US" baseline="30000" smtClean="0"/>
              <a:t>2</a:t>
            </a:r>
            <a:r>
              <a:rPr lang="en-US" smtClean="0"/>
              <a:t> and adjusted </a:t>
            </a:r>
            <a:r>
              <a:rPr lang="en-US" i="1" smtClean="0"/>
              <a:t>R</a:t>
            </a:r>
            <a:r>
              <a:rPr lang="en-US" baseline="30000" smtClean="0"/>
              <a:t>2</a:t>
            </a:r>
          </a:p>
          <a:p>
            <a:endParaRPr lang="en-US" baseline="30000" smtClean="0"/>
          </a:p>
          <a:p>
            <a:endParaRPr lang="en-US" baseline="30000" smtClean="0"/>
          </a:p>
          <a:p>
            <a:endParaRPr lang="en-US" baseline="30000" smtClean="0"/>
          </a:p>
          <a:p>
            <a:endParaRPr lang="en-US" baseline="30000" smtClean="0"/>
          </a:p>
          <a:p>
            <a:endParaRPr lang="en-US" baseline="30000" smtClean="0"/>
          </a:p>
          <a:p>
            <a:endParaRPr lang="en-US" baseline="30000" smtClean="0"/>
          </a:p>
          <a:p>
            <a:endParaRPr lang="en-US" baseline="30000" smtClean="0"/>
          </a:p>
          <a:p>
            <a:r>
              <a:rPr lang="en-US" smtClean="0"/>
              <a:t> </a:t>
            </a:r>
            <a:r>
              <a:rPr lang="en-US" i="1" smtClean="0"/>
              <a:t>R</a:t>
            </a:r>
            <a:r>
              <a:rPr lang="en-US" baseline="30000" smtClean="0"/>
              <a:t>2</a:t>
            </a:r>
            <a:r>
              <a:rPr lang="en-US" smtClean="0"/>
              <a:t> for prediction (based on PRESS)</a:t>
            </a:r>
          </a:p>
          <a:p>
            <a:endParaRPr lang="en-US" smtClean="0"/>
          </a:p>
          <a:p>
            <a:pPr>
              <a:buFontTx/>
              <a:buNone/>
            </a:pPr>
            <a:endParaRPr lang="en-US" smtClean="0"/>
          </a:p>
        </p:txBody>
      </p:sp>
      <p:graphicFrame>
        <p:nvGraphicFramePr>
          <p:cNvPr id="4098" name="Object 4"/>
          <p:cNvGraphicFramePr>
            <a:graphicFrameLocks noChangeAspect="1"/>
          </p:cNvGraphicFramePr>
          <p:nvPr/>
        </p:nvGraphicFramePr>
        <p:xfrm>
          <a:off x="704850" y="1752600"/>
          <a:ext cx="8267700" cy="2438400"/>
        </p:xfrm>
        <a:graphic>
          <a:graphicData uri="http://schemas.openxmlformats.org/presentationml/2006/ole">
            <p:oleObj spid="_x0000_s4098" name="Equation" r:id="rId4" imgW="2997000" imgH="888840" progId="">
              <p:embed/>
            </p:oleObj>
          </a:graphicData>
        </a:graphic>
      </p:graphicFrame>
      <p:graphicFrame>
        <p:nvGraphicFramePr>
          <p:cNvPr id="4099" name="Object 5"/>
          <p:cNvGraphicFramePr>
            <a:graphicFrameLocks noChangeAspect="1"/>
          </p:cNvGraphicFramePr>
          <p:nvPr/>
        </p:nvGraphicFramePr>
        <p:xfrm>
          <a:off x="774700" y="4965700"/>
          <a:ext cx="7593013" cy="1130300"/>
        </p:xfrm>
        <a:graphic>
          <a:graphicData uri="http://schemas.openxmlformats.org/presentationml/2006/ole">
            <p:oleObj spid="_x0000_s4099" name="Equation" r:id="rId5" imgW="2717640" imgH="431640" progId="">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Date Placeholder 3"/>
          <p:cNvSpPr>
            <a:spLocks noGrp="1"/>
          </p:cNvSpPr>
          <p:nvPr>
            <p:ph type="dt" sz="quarter" idx="10"/>
          </p:nvPr>
        </p:nvSpPr>
        <p:spPr>
          <a:noFill/>
        </p:spPr>
        <p:txBody>
          <a:bodyPr/>
          <a:lstStyle/>
          <a:p>
            <a:r>
              <a:rPr lang="en-US" smtClean="0"/>
              <a:t>Chapter 6</a:t>
            </a:r>
          </a:p>
        </p:txBody>
      </p:sp>
      <p:sp>
        <p:nvSpPr>
          <p:cNvPr id="5125" name="Footer Placeholder 4"/>
          <p:cNvSpPr>
            <a:spLocks noGrp="1"/>
          </p:cNvSpPr>
          <p:nvPr>
            <p:ph type="ftr" sz="quarter" idx="11"/>
          </p:nvPr>
        </p:nvSpPr>
        <p:spPr>
          <a:noFill/>
        </p:spPr>
        <p:txBody>
          <a:bodyPr/>
          <a:lstStyle/>
          <a:p>
            <a:r>
              <a:rPr lang="en-US" smtClean="0"/>
              <a:t>Design &amp; Analysis of Experiments 7E 2009 Montgomery</a:t>
            </a:r>
          </a:p>
        </p:txBody>
      </p:sp>
      <p:sp>
        <p:nvSpPr>
          <p:cNvPr id="5126" name="Slide Number Placeholder 5"/>
          <p:cNvSpPr>
            <a:spLocks noGrp="1"/>
          </p:cNvSpPr>
          <p:nvPr>
            <p:ph type="sldNum" sz="quarter" idx="12"/>
          </p:nvPr>
        </p:nvSpPr>
        <p:spPr>
          <a:noFill/>
        </p:spPr>
        <p:txBody>
          <a:bodyPr/>
          <a:lstStyle/>
          <a:p>
            <a:fld id="{4B01F6FA-DA93-475D-9EF6-CD567A1CD8EE}" type="slidenum">
              <a:rPr lang="en-US" smtClean="0"/>
              <a:pPr/>
              <a:t>24</a:t>
            </a:fld>
            <a:endParaRPr lang="en-US" smtClean="0"/>
          </a:p>
        </p:txBody>
      </p:sp>
      <p:sp>
        <p:nvSpPr>
          <p:cNvPr id="5127" name="Rectangle 2"/>
          <p:cNvSpPr>
            <a:spLocks noGrp="1" noChangeArrowheads="1"/>
          </p:cNvSpPr>
          <p:nvPr>
            <p:ph type="title"/>
          </p:nvPr>
        </p:nvSpPr>
        <p:spPr/>
        <p:txBody>
          <a:bodyPr/>
          <a:lstStyle/>
          <a:p>
            <a:r>
              <a:rPr lang="en-US" sz="4000" b="1" smtClean="0"/>
              <a:t>Model Summary Statistics</a:t>
            </a:r>
          </a:p>
        </p:txBody>
      </p:sp>
      <p:sp>
        <p:nvSpPr>
          <p:cNvPr id="5128" name="Rectangle 3"/>
          <p:cNvSpPr>
            <a:spLocks noGrp="1" noChangeArrowheads="1"/>
          </p:cNvSpPr>
          <p:nvPr>
            <p:ph type="body" idx="1"/>
          </p:nvPr>
        </p:nvSpPr>
        <p:spPr/>
        <p:txBody>
          <a:bodyPr/>
          <a:lstStyle/>
          <a:p>
            <a:r>
              <a:rPr lang="en-US" b="1" smtClean="0">
                <a:solidFill>
                  <a:schemeClr val="accent2"/>
                </a:solidFill>
              </a:rPr>
              <a:t>Standard</a:t>
            </a:r>
            <a:r>
              <a:rPr lang="en-US" smtClean="0"/>
              <a:t> </a:t>
            </a:r>
            <a:r>
              <a:rPr lang="en-US" b="1" smtClean="0">
                <a:solidFill>
                  <a:schemeClr val="accent2"/>
                </a:solidFill>
              </a:rPr>
              <a:t>error</a:t>
            </a:r>
            <a:r>
              <a:rPr lang="en-US" smtClean="0"/>
              <a:t> of model coefficients (full model)</a:t>
            </a:r>
          </a:p>
          <a:p>
            <a:pPr>
              <a:buFontTx/>
              <a:buNone/>
            </a:pPr>
            <a:endParaRPr lang="en-US" smtClean="0"/>
          </a:p>
          <a:p>
            <a:pPr>
              <a:buFontTx/>
              <a:buNone/>
            </a:pPr>
            <a:endParaRPr lang="en-US" smtClean="0"/>
          </a:p>
          <a:p>
            <a:r>
              <a:rPr lang="en-US" b="1" smtClean="0">
                <a:solidFill>
                  <a:schemeClr val="accent2"/>
                </a:solidFill>
              </a:rPr>
              <a:t>Confidence</a:t>
            </a:r>
            <a:r>
              <a:rPr lang="en-US" smtClean="0"/>
              <a:t> </a:t>
            </a:r>
            <a:r>
              <a:rPr lang="en-US" b="1" smtClean="0">
                <a:solidFill>
                  <a:schemeClr val="accent2"/>
                </a:solidFill>
              </a:rPr>
              <a:t>interval</a:t>
            </a:r>
            <a:r>
              <a:rPr lang="en-US" smtClean="0"/>
              <a:t> on model coefficients</a:t>
            </a:r>
          </a:p>
          <a:p>
            <a:pPr>
              <a:buFontTx/>
              <a:buNone/>
            </a:pPr>
            <a:endParaRPr lang="en-US" smtClean="0"/>
          </a:p>
        </p:txBody>
      </p:sp>
      <p:graphicFrame>
        <p:nvGraphicFramePr>
          <p:cNvPr id="5122" name="Object 4"/>
          <p:cNvGraphicFramePr>
            <a:graphicFrameLocks noChangeAspect="1"/>
          </p:cNvGraphicFramePr>
          <p:nvPr/>
        </p:nvGraphicFramePr>
        <p:xfrm>
          <a:off x="915988" y="3095625"/>
          <a:ext cx="7085012" cy="1019175"/>
        </p:xfrm>
        <a:graphic>
          <a:graphicData uri="http://schemas.openxmlformats.org/presentationml/2006/ole">
            <p:oleObj spid="_x0000_s5122" name="Equation" r:id="rId4" imgW="3352680" imgH="482400" progId="">
              <p:embed/>
            </p:oleObj>
          </a:graphicData>
        </a:graphic>
      </p:graphicFrame>
      <p:graphicFrame>
        <p:nvGraphicFramePr>
          <p:cNvPr id="5123" name="Object 5"/>
          <p:cNvGraphicFramePr>
            <a:graphicFrameLocks noChangeAspect="1"/>
          </p:cNvGraphicFramePr>
          <p:nvPr/>
        </p:nvGraphicFramePr>
        <p:xfrm>
          <a:off x="1219200" y="5030788"/>
          <a:ext cx="6705600" cy="760412"/>
        </p:xfrm>
        <a:graphic>
          <a:graphicData uri="http://schemas.openxmlformats.org/presentationml/2006/ole">
            <p:oleObj spid="_x0000_s5123" name="Equation" r:id="rId5" imgW="2349360" imgH="266400" progId="">
              <p:embed/>
            </p:oleObj>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2"/>
          <p:cNvSpPr>
            <a:spLocks noGrp="1"/>
          </p:cNvSpPr>
          <p:nvPr>
            <p:ph type="dt" sz="quarter" idx="10"/>
          </p:nvPr>
        </p:nvSpPr>
        <p:spPr>
          <a:noFill/>
        </p:spPr>
        <p:txBody>
          <a:bodyPr/>
          <a:lstStyle/>
          <a:p>
            <a:r>
              <a:rPr lang="en-US" smtClean="0"/>
              <a:t>Chapter 6</a:t>
            </a:r>
          </a:p>
        </p:txBody>
      </p:sp>
      <p:sp>
        <p:nvSpPr>
          <p:cNvPr id="36867" name="Footer Placeholder 3"/>
          <p:cNvSpPr>
            <a:spLocks noGrp="1"/>
          </p:cNvSpPr>
          <p:nvPr>
            <p:ph type="ftr" sz="quarter" idx="11"/>
          </p:nvPr>
        </p:nvSpPr>
        <p:spPr>
          <a:noFill/>
        </p:spPr>
        <p:txBody>
          <a:bodyPr/>
          <a:lstStyle/>
          <a:p>
            <a:r>
              <a:rPr lang="en-US" smtClean="0"/>
              <a:t>Design &amp; Analysis of Experiments 7E 2009 Montgomery</a:t>
            </a:r>
          </a:p>
        </p:txBody>
      </p:sp>
      <p:sp>
        <p:nvSpPr>
          <p:cNvPr id="36868" name="Slide Number Placeholder 4"/>
          <p:cNvSpPr>
            <a:spLocks noGrp="1"/>
          </p:cNvSpPr>
          <p:nvPr>
            <p:ph type="sldNum" sz="quarter" idx="12"/>
          </p:nvPr>
        </p:nvSpPr>
        <p:spPr>
          <a:noFill/>
        </p:spPr>
        <p:txBody>
          <a:bodyPr/>
          <a:lstStyle/>
          <a:p>
            <a:fld id="{140D3E85-6CBA-4093-82C5-8089948AD7D0}" type="slidenum">
              <a:rPr lang="en-US" smtClean="0"/>
              <a:pPr/>
              <a:t>25</a:t>
            </a:fld>
            <a:endParaRPr lang="en-US" smtClean="0"/>
          </a:p>
        </p:txBody>
      </p:sp>
      <p:sp>
        <p:nvSpPr>
          <p:cNvPr id="36869" name="Rectangle 2"/>
          <p:cNvSpPr>
            <a:spLocks noGrp="1" noChangeArrowheads="1"/>
          </p:cNvSpPr>
          <p:nvPr>
            <p:ph type="title"/>
          </p:nvPr>
        </p:nvSpPr>
        <p:spPr/>
        <p:txBody>
          <a:bodyPr/>
          <a:lstStyle/>
          <a:p>
            <a:r>
              <a:rPr lang="en-US" sz="3600" b="1" smtClean="0">
                <a:latin typeface="Arial" charset="0"/>
              </a:rPr>
              <a:t>The Regression Model</a:t>
            </a:r>
          </a:p>
        </p:txBody>
      </p:sp>
      <p:pic>
        <p:nvPicPr>
          <p:cNvPr id="36870" name="Picture 4"/>
          <p:cNvPicPr>
            <a:picLocks noChangeAspect="1" noChangeArrowheads="1"/>
          </p:cNvPicPr>
          <p:nvPr/>
        </p:nvPicPr>
        <p:blipFill>
          <a:blip r:embed="rId3" cstate="print"/>
          <a:srcRect/>
          <a:stretch>
            <a:fillRect/>
          </a:stretch>
        </p:blipFill>
        <p:spPr bwMode="auto">
          <a:xfrm>
            <a:off x="1981200" y="1905000"/>
            <a:ext cx="5138738" cy="3392488"/>
          </a:xfrm>
          <a:prstGeom prst="rect">
            <a:avLst/>
          </a:prstGeom>
          <a:noFill/>
          <a:ln w="28575">
            <a:solidFill>
              <a:schemeClr val="accent2"/>
            </a:solid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2"/>
          <p:cNvSpPr>
            <a:spLocks noGrp="1"/>
          </p:cNvSpPr>
          <p:nvPr>
            <p:ph type="dt" sz="quarter" idx="10"/>
          </p:nvPr>
        </p:nvSpPr>
        <p:spPr>
          <a:noFill/>
        </p:spPr>
        <p:txBody>
          <a:bodyPr/>
          <a:lstStyle/>
          <a:p>
            <a:r>
              <a:rPr lang="en-US" smtClean="0"/>
              <a:t>Chapter 6</a:t>
            </a:r>
          </a:p>
        </p:txBody>
      </p:sp>
      <p:sp>
        <p:nvSpPr>
          <p:cNvPr id="37891" name="Footer Placeholder 3"/>
          <p:cNvSpPr>
            <a:spLocks noGrp="1"/>
          </p:cNvSpPr>
          <p:nvPr>
            <p:ph type="ftr" sz="quarter" idx="11"/>
          </p:nvPr>
        </p:nvSpPr>
        <p:spPr>
          <a:noFill/>
        </p:spPr>
        <p:txBody>
          <a:bodyPr/>
          <a:lstStyle/>
          <a:p>
            <a:r>
              <a:rPr lang="en-US" smtClean="0"/>
              <a:t>Design &amp; Analysis of Experiments 7E 2009 Montgomery</a:t>
            </a:r>
          </a:p>
        </p:txBody>
      </p:sp>
      <p:sp>
        <p:nvSpPr>
          <p:cNvPr id="37892" name="Slide Number Placeholder 4"/>
          <p:cNvSpPr>
            <a:spLocks noGrp="1"/>
          </p:cNvSpPr>
          <p:nvPr>
            <p:ph type="sldNum" sz="quarter" idx="12"/>
          </p:nvPr>
        </p:nvSpPr>
        <p:spPr>
          <a:noFill/>
        </p:spPr>
        <p:txBody>
          <a:bodyPr/>
          <a:lstStyle/>
          <a:p>
            <a:fld id="{A692AE4E-DAF5-4DD9-8C7C-7C5EAA8C4786}" type="slidenum">
              <a:rPr lang="en-US" smtClean="0"/>
              <a:pPr/>
              <a:t>26</a:t>
            </a:fld>
            <a:endParaRPr lang="en-US" smtClean="0"/>
          </a:p>
        </p:txBody>
      </p:sp>
      <p:sp>
        <p:nvSpPr>
          <p:cNvPr id="37893" name="Rectangle 2"/>
          <p:cNvSpPr>
            <a:spLocks noGrp="1" noChangeArrowheads="1"/>
          </p:cNvSpPr>
          <p:nvPr>
            <p:ph type="title"/>
          </p:nvPr>
        </p:nvSpPr>
        <p:spPr>
          <a:xfrm>
            <a:off x="685800" y="228600"/>
            <a:ext cx="7772400" cy="1143000"/>
          </a:xfrm>
        </p:spPr>
        <p:txBody>
          <a:bodyPr/>
          <a:lstStyle/>
          <a:p>
            <a:r>
              <a:rPr lang="en-US" sz="3600" b="1" smtClean="0"/>
              <a:t>Model Interpretation</a:t>
            </a:r>
          </a:p>
        </p:txBody>
      </p:sp>
      <p:sp>
        <p:nvSpPr>
          <p:cNvPr id="37894" name="Text Box 4"/>
          <p:cNvSpPr txBox="1">
            <a:spLocks noChangeArrowheads="1"/>
          </p:cNvSpPr>
          <p:nvPr/>
        </p:nvSpPr>
        <p:spPr bwMode="auto">
          <a:xfrm>
            <a:off x="6172200" y="1828800"/>
            <a:ext cx="2514600" cy="1946275"/>
          </a:xfrm>
          <a:prstGeom prst="rect">
            <a:avLst/>
          </a:prstGeom>
          <a:noFill/>
          <a:ln w="28575">
            <a:solidFill>
              <a:schemeClr val="accent2"/>
            </a:solidFill>
            <a:miter lim="800000"/>
            <a:headEnd/>
            <a:tailEnd/>
          </a:ln>
        </p:spPr>
        <p:txBody>
          <a:bodyPr>
            <a:spAutoFit/>
          </a:bodyPr>
          <a:lstStyle/>
          <a:p>
            <a:pPr>
              <a:spcBef>
                <a:spcPct val="50000"/>
              </a:spcBef>
            </a:pPr>
            <a:r>
              <a:rPr lang="en-US" b="1">
                <a:solidFill>
                  <a:srgbClr val="FF0000"/>
                </a:solidFill>
              </a:rPr>
              <a:t>Cube</a:t>
            </a:r>
            <a:r>
              <a:rPr lang="en-US"/>
              <a:t> </a:t>
            </a:r>
            <a:r>
              <a:rPr lang="en-US" b="1">
                <a:solidFill>
                  <a:srgbClr val="FF0000"/>
                </a:solidFill>
              </a:rPr>
              <a:t>plots</a:t>
            </a:r>
            <a:r>
              <a:rPr lang="en-US"/>
              <a:t> are often useful visual displays of experimental results</a:t>
            </a:r>
          </a:p>
        </p:txBody>
      </p:sp>
      <p:pic>
        <p:nvPicPr>
          <p:cNvPr id="37895" name="Picture 6"/>
          <p:cNvPicPr>
            <a:picLocks noChangeAspect="1" noChangeArrowheads="1"/>
          </p:cNvPicPr>
          <p:nvPr/>
        </p:nvPicPr>
        <p:blipFill>
          <a:blip r:embed="rId3" cstate="print"/>
          <a:srcRect/>
          <a:stretch>
            <a:fillRect/>
          </a:stretch>
        </p:blipFill>
        <p:spPr bwMode="auto">
          <a:xfrm>
            <a:off x="533400" y="1600200"/>
            <a:ext cx="5105400" cy="417353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a:noFill/>
        </p:spPr>
        <p:txBody>
          <a:bodyPr/>
          <a:lstStyle/>
          <a:p>
            <a:r>
              <a:rPr lang="en-US" smtClean="0"/>
              <a:t>Chapter 6</a:t>
            </a:r>
          </a:p>
        </p:txBody>
      </p:sp>
      <p:sp>
        <p:nvSpPr>
          <p:cNvPr id="38915" name="Footer Placeholder 4"/>
          <p:cNvSpPr>
            <a:spLocks noGrp="1"/>
          </p:cNvSpPr>
          <p:nvPr>
            <p:ph type="ftr" sz="quarter" idx="11"/>
          </p:nvPr>
        </p:nvSpPr>
        <p:spPr>
          <a:noFill/>
        </p:spPr>
        <p:txBody>
          <a:bodyPr/>
          <a:lstStyle/>
          <a:p>
            <a:r>
              <a:rPr lang="en-US" smtClean="0"/>
              <a:t>Design &amp; Analysis of Experiments 7E 2009 Montgomery</a:t>
            </a:r>
          </a:p>
        </p:txBody>
      </p:sp>
      <p:sp>
        <p:nvSpPr>
          <p:cNvPr id="38916" name="Slide Number Placeholder 5"/>
          <p:cNvSpPr>
            <a:spLocks noGrp="1"/>
          </p:cNvSpPr>
          <p:nvPr>
            <p:ph type="sldNum" sz="quarter" idx="12"/>
          </p:nvPr>
        </p:nvSpPr>
        <p:spPr>
          <a:noFill/>
        </p:spPr>
        <p:txBody>
          <a:bodyPr/>
          <a:lstStyle/>
          <a:p>
            <a:fld id="{51F93711-60C4-41E8-8C90-449E1AB82D16}" type="slidenum">
              <a:rPr lang="en-US" smtClean="0"/>
              <a:pPr/>
              <a:t>27</a:t>
            </a:fld>
            <a:endParaRPr lang="en-US" smtClean="0"/>
          </a:p>
        </p:txBody>
      </p:sp>
      <p:sp>
        <p:nvSpPr>
          <p:cNvPr id="38917" name="Rectangle 2"/>
          <p:cNvSpPr>
            <a:spLocks noGrp="1" noChangeArrowheads="1"/>
          </p:cNvSpPr>
          <p:nvPr>
            <p:ph type="title"/>
          </p:nvPr>
        </p:nvSpPr>
        <p:spPr/>
        <p:txBody>
          <a:bodyPr/>
          <a:lstStyle/>
          <a:p>
            <a:r>
              <a:rPr lang="en-US" smtClean="0"/>
              <a:t>Cube Plot of Ranges</a:t>
            </a:r>
          </a:p>
        </p:txBody>
      </p:sp>
      <p:pic>
        <p:nvPicPr>
          <p:cNvPr id="38918" name="Picture 4"/>
          <p:cNvPicPr>
            <a:picLocks noGrp="1" noChangeAspect="1" noChangeArrowheads="1"/>
          </p:cNvPicPr>
          <p:nvPr>
            <p:ph idx="1"/>
          </p:nvPr>
        </p:nvPicPr>
        <p:blipFill>
          <a:blip r:embed="rId3" cstate="print"/>
          <a:srcRect/>
          <a:stretch>
            <a:fillRect/>
          </a:stretch>
        </p:blipFill>
        <p:spPr>
          <a:xfrm>
            <a:off x="914400" y="2286000"/>
            <a:ext cx="7772400" cy="3130550"/>
          </a:xfrm>
          <a:noFill/>
        </p:spPr>
      </p:pic>
      <p:sp>
        <p:nvSpPr>
          <p:cNvPr id="38919" name="Oval 7"/>
          <p:cNvSpPr>
            <a:spLocks noChangeArrowheads="1"/>
          </p:cNvSpPr>
          <p:nvPr/>
        </p:nvSpPr>
        <p:spPr bwMode="auto">
          <a:xfrm rot="-1961968">
            <a:off x="5510213" y="2671763"/>
            <a:ext cx="2286000" cy="609600"/>
          </a:xfrm>
          <a:prstGeom prst="ellipse">
            <a:avLst/>
          </a:prstGeom>
          <a:noFill/>
          <a:ln w="9525">
            <a:solidFill>
              <a:schemeClr val="tx1"/>
            </a:solidFill>
            <a:round/>
            <a:headEnd/>
            <a:tailEnd/>
          </a:ln>
        </p:spPr>
        <p:txBody>
          <a:bodyPr wrap="none" anchor="ctr"/>
          <a:lstStyle/>
          <a:p>
            <a:endParaRPr lang="en-US"/>
          </a:p>
        </p:txBody>
      </p:sp>
      <p:sp>
        <p:nvSpPr>
          <p:cNvPr id="38920" name="Text Box 8"/>
          <p:cNvSpPr txBox="1">
            <a:spLocks noChangeArrowheads="1"/>
          </p:cNvSpPr>
          <p:nvPr/>
        </p:nvSpPr>
        <p:spPr bwMode="auto">
          <a:xfrm>
            <a:off x="1066800" y="3200400"/>
            <a:ext cx="2209800" cy="2311400"/>
          </a:xfrm>
          <a:prstGeom prst="rect">
            <a:avLst/>
          </a:prstGeom>
          <a:noFill/>
          <a:ln w="28575">
            <a:solidFill>
              <a:schemeClr val="accent2"/>
            </a:solidFill>
            <a:miter lim="800000"/>
            <a:headEnd/>
            <a:tailEnd/>
          </a:ln>
        </p:spPr>
        <p:txBody>
          <a:bodyPr>
            <a:spAutoFit/>
          </a:bodyPr>
          <a:lstStyle/>
          <a:p>
            <a:pPr algn="ctr">
              <a:spcBef>
                <a:spcPct val="50000"/>
              </a:spcBef>
            </a:pPr>
            <a:r>
              <a:rPr lang="en-US"/>
              <a:t>What do the large ranges when gap and power are at the high level tell you?</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2"/>
          <p:cNvSpPr>
            <a:spLocks noGrp="1"/>
          </p:cNvSpPr>
          <p:nvPr>
            <p:ph type="dt" sz="quarter" idx="10"/>
          </p:nvPr>
        </p:nvSpPr>
        <p:spPr>
          <a:noFill/>
        </p:spPr>
        <p:txBody>
          <a:bodyPr/>
          <a:lstStyle/>
          <a:p>
            <a:r>
              <a:rPr lang="en-US" smtClean="0"/>
              <a:t>Chapter 6</a:t>
            </a:r>
          </a:p>
        </p:txBody>
      </p:sp>
      <p:sp>
        <p:nvSpPr>
          <p:cNvPr id="39939" name="Footer Placeholder 3"/>
          <p:cNvSpPr>
            <a:spLocks noGrp="1"/>
          </p:cNvSpPr>
          <p:nvPr>
            <p:ph type="ftr" sz="quarter" idx="11"/>
          </p:nvPr>
        </p:nvSpPr>
        <p:spPr>
          <a:noFill/>
        </p:spPr>
        <p:txBody>
          <a:bodyPr/>
          <a:lstStyle/>
          <a:p>
            <a:r>
              <a:rPr lang="en-US" smtClean="0"/>
              <a:t>Design &amp; Analysis of Experiments 7E 2009 Montgomery</a:t>
            </a:r>
          </a:p>
        </p:txBody>
      </p:sp>
      <p:sp>
        <p:nvSpPr>
          <p:cNvPr id="39940" name="Slide Number Placeholder 4"/>
          <p:cNvSpPr>
            <a:spLocks noGrp="1"/>
          </p:cNvSpPr>
          <p:nvPr>
            <p:ph type="sldNum" sz="quarter" idx="12"/>
          </p:nvPr>
        </p:nvSpPr>
        <p:spPr>
          <a:noFill/>
        </p:spPr>
        <p:txBody>
          <a:bodyPr/>
          <a:lstStyle/>
          <a:p>
            <a:fld id="{83953833-F4E3-495D-8214-E643EA9E14A1}" type="slidenum">
              <a:rPr lang="en-US" smtClean="0"/>
              <a:pPr/>
              <a:t>28</a:t>
            </a:fld>
            <a:endParaRPr lang="en-US" smtClean="0"/>
          </a:p>
        </p:txBody>
      </p:sp>
      <p:pic>
        <p:nvPicPr>
          <p:cNvPr id="39941" name="Picture 3"/>
          <p:cNvPicPr>
            <a:picLocks noGrp="1" noChangeAspect="1" noChangeArrowheads="1"/>
          </p:cNvPicPr>
          <p:nvPr>
            <p:ph/>
          </p:nvPr>
        </p:nvPicPr>
        <p:blipFill>
          <a:blip r:embed="rId3" cstate="print"/>
          <a:srcRect/>
          <a:stretch>
            <a:fillRect/>
          </a:stretch>
        </p:blipFill>
        <p:spPr>
          <a:xfrm>
            <a:off x="685800" y="1103313"/>
            <a:ext cx="7772400" cy="4497387"/>
          </a:xfr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Date Placeholder 3"/>
          <p:cNvSpPr>
            <a:spLocks noGrp="1"/>
          </p:cNvSpPr>
          <p:nvPr>
            <p:ph type="dt" sz="quarter" idx="10"/>
          </p:nvPr>
        </p:nvSpPr>
        <p:spPr>
          <a:noFill/>
        </p:spPr>
        <p:txBody>
          <a:bodyPr/>
          <a:lstStyle/>
          <a:p>
            <a:r>
              <a:rPr lang="en-US" smtClean="0"/>
              <a:t>Chapter 6</a:t>
            </a:r>
          </a:p>
        </p:txBody>
      </p:sp>
      <p:sp>
        <p:nvSpPr>
          <p:cNvPr id="6148" name="Footer Placeholder 4"/>
          <p:cNvSpPr>
            <a:spLocks noGrp="1"/>
          </p:cNvSpPr>
          <p:nvPr>
            <p:ph type="ftr" sz="quarter" idx="11"/>
          </p:nvPr>
        </p:nvSpPr>
        <p:spPr>
          <a:noFill/>
        </p:spPr>
        <p:txBody>
          <a:bodyPr/>
          <a:lstStyle/>
          <a:p>
            <a:r>
              <a:rPr lang="en-US" smtClean="0"/>
              <a:t>Design &amp; Analysis of Experiments 7E 2009 Montgomery</a:t>
            </a:r>
          </a:p>
        </p:txBody>
      </p:sp>
      <p:sp>
        <p:nvSpPr>
          <p:cNvPr id="6149" name="Slide Number Placeholder 5"/>
          <p:cNvSpPr>
            <a:spLocks noGrp="1"/>
          </p:cNvSpPr>
          <p:nvPr>
            <p:ph type="sldNum" sz="quarter" idx="12"/>
          </p:nvPr>
        </p:nvSpPr>
        <p:spPr>
          <a:noFill/>
        </p:spPr>
        <p:txBody>
          <a:bodyPr/>
          <a:lstStyle/>
          <a:p>
            <a:fld id="{59766BDC-3226-4E5D-81D1-76AB5922496D}" type="slidenum">
              <a:rPr lang="en-US" smtClean="0"/>
              <a:pPr/>
              <a:t>29</a:t>
            </a:fld>
            <a:endParaRPr lang="en-US" smtClean="0"/>
          </a:p>
        </p:txBody>
      </p:sp>
      <p:sp>
        <p:nvSpPr>
          <p:cNvPr id="6150" name="Rectangle 2"/>
          <p:cNvSpPr>
            <a:spLocks noGrp="1" noChangeArrowheads="1"/>
          </p:cNvSpPr>
          <p:nvPr>
            <p:ph type="title"/>
          </p:nvPr>
        </p:nvSpPr>
        <p:spPr/>
        <p:txBody>
          <a:bodyPr/>
          <a:lstStyle/>
          <a:p>
            <a:r>
              <a:rPr lang="en-US" sz="3600" b="1" smtClean="0"/>
              <a:t>The General 2</a:t>
            </a:r>
            <a:r>
              <a:rPr lang="en-US" sz="3600" b="1" i="1" baseline="30000" smtClean="0"/>
              <a:t>k</a:t>
            </a:r>
            <a:r>
              <a:rPr lang="en-US" sz="3600" b="1" baseline="30000" smtClean="0"/>
              <a:t> </a:t>
            </a:r>
            <a:r>
              <a:rPr lang="en-US" sz="3600" b="1" smtClean="0"/>
              <a:t>Factorial Design</a:t>
            </a:r>
          </a:p>
        </p:txBody>
      </p:sp>
      <p:sp>
        <p:nvSpPr>
          <p:cNvPr id="6151" name="Rectangle 3"/>
          <p:cNvSpPr>
            <a:spLocks noGrp="1" noChangeArrowheads="1"/>
          </p:cNvSpPr>
          <p:nvPr>
            <p:ph type="body" idx="1"/>
          </p:nvPr>
        </p:nvSpPr>
        <p:spPr>
          <a:xfrm>
            <a:off x="685800" y="1600200"/>
            <a:ext cx="7772400" cy="4114800"/>
          </a:xfrm>
        </p:spPr>
        <p:txBody>
          <a:bodyPr/>
          <a:lstStyle/>
          <a:p>
            <a:r>
              <a:rPr lang="en-US" smtClean="0"/>
              <a:t>Section 6-4, pg. 227, Table 6-9, pg. 228</a:t>
            </a:r>
          </a:p>
          <a:p>
            <a:r>
              <a:rPr lang="en-US" smtClean="0"/>
              <a:t>There will be </a:t>
            </a:r>
            <a:r>
              <a:rPr lang="en-US" i="1" smtClean="0"/>
              <a:t>k</a:t>
            </a:r>
            <a:r>
              <a:rPr lang="en-US" smtClean="0"/>
              <a:t> main effects, and</a:t>
            </a:r>
          </a:p>
        </p:txBody>
      </p:sp>
      <p:graphicFrame>
        <p:nvGraphicFramePr>
          <p:cNvPr id="6146" name="Object 4"/>
          <p:cNvGraphicFramePr>
            <a:graphicFrameLocks noChangeAspect="1"/>
          </p:cNvGraphicFramePr>
          <p:nvPr/>
        </p:nvGraphicFramePr>
        <p:xfrm>
          <a:off x="1143000" y="2819400"/>
          <a:ext cx="4267200" cy="3268663"/>
        </p:xfrm>
        <a:graphic>
          <a:graphicData uri="http://schemas.openxmlformats.org/presentationml/2006/ole">
            <p:oleObj spid="_x0000_s6146" name="Equation" r:id="rId4" imgW="1790640" imgH="1371600" progId="">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4"/>
          <p:cNvSpPr>
            <a:spLocks noGrp="1"/>
          </p:cNvSpPr>
          <p:nvPr>
            <p:ph type="dt" sz="quarter" idx="10"/>
          </p:nvPr>
        </p:nvSpPr>
        <p:spPr>
          <a:noFill/>
        </p:spPr>
        <p:txBody>
          <a:bodyPr/>
          <a:lstStyle/>
          <a:p>
            <a:r>
              <a:rPr lang="en-US" smtClean="0"/>
              <a:t>Chapter 6</a:t>
            </a:r>
          </a:p>
        </p:txBody>
      </p:sp>
      <p:sp>
        <p:nvSpPr>
          <p:cNvPr id="19459" name="Footer Placeholder 5"/>
          <p:cNvSpPr>
            <a:spLocks noGrp="1"/>
          </p:cNvSpPr>
          <p:nvPr>
            <p:ph type="ftr" sz="quarter" idx="11"/>
          </p:nvPr>
        </p:nvSpPr>
        <p:spPr>
          <a:noFill/>
        </p:spPr>
        <p:txBody>
          <a:bodyPr/>
          <a:lstStyle/>
          <a:p>
            <a:r>
              <a:rPr lang="en-US" smtClean="0"/>
              <a:t>Design &amp; Analysis of Experiments 7E 2009 Montgomery</a:t>
            </a:r>
          </a:p>
        </p:txBody>
      </p:sp>
      <p:sp>
        <p:nvSpPr>
          <p:cNvPr id="19460" name="Slide Number Placeholder 6"/>
          <p:cNvSpPr>
            <a:spLocks noGrp="1"/>
          </p:cNvSpPr>
          <p:nvPr>
            <p:ph type="sldNum" sz="quarter" idx="12"/>
          </p:nvPr>
        </p:nvSpPr>
        <p:spPr>
          <a:noFill/>
        </p:spPr>
        <p:txBody>
          <a:bodyPr/>
          <a:lstStyle/>
          <a:p>
            <a:fld id="{6BBEAFF7-D65B-4171-913D-E149C43D566A}" type="slidenum">
              <a:rPr lang="en-US" smtClean="0"/>
              <a:pPr/>
              <a:t>3</a:t>
            </a:fld>
            <a:endParaRPr lang="en-US" smtClean="0"/>
          </a:p>
        </p:txBody>
      </p:sp>
      <p:sp>
        <p:nvSpPr>
          <p:cNvPr id="19461" name="Rectangle 2"/>
          <p:cNvSpPr>
            <a:spLocks noGrp="1" noChangeArrowheads="1"/>
          </p:cNvSpPr>
          <p:nvPr>
            <p:ph type="title"/>
          </p:nvPr>
        </p:nvSpPr>
        <p:spPr>
          <a:xfrm>
            <a:off x="685800" y="228600"/>
            <a:ext cx="7772400" cy="1143000"/>
          </a:xfrm>
        </p:spPr>
        <p:txBody>
          <a:bodyPr/>
          <a:lstStyle/>
          <a:p>
            <a:r>
              <a:rPr lang="en-US" sz="3600" b="1" smtClean="0"/>
              <a:t>The Simplest Case: The 2</a:t>
            </a:r>
            <a:r>
              <a:rPr lang="en-US" sz="3600" b="1" baseline="30000" smtClean="0"/>
              <a:t>2</a:t>
            </a:r>
            <a:endParaRPr lang="en-US" sz="3600" b="1" smtClean="0"/>
          </a:p>
        </p:txBody>
      </p:sp>
      <p:sp>
        <p:nvSpPr>
          <p:cNvPr id="19462" name="Picture 8"/>
          <p:cNvSpPr>
            <a:spLocks noGrp="1" noChangeAspect="1" noChangeArrowheads="1"/>
          </p:cNvSpPr>
          <p:nvPr>
            <p:ph sz="half" idx="1"/>
          </p:nvPr>
        </p:nvSpPr>
        <p:spPr>
          <a:xfrm>
            <a:off x="533400" y="1371600"/>
            <a:ext cx="7924800" cy="4510088"/>
          </a:xfrm>
        </p:spPr>
        <p:txBody>
          <a:bodyPr/>
          <a:lstStyle/>
          <a:p>
            <a:endParaRPr lang="en-US" dirty="0" smtClean="0"/>
          </a:p>
        </p:txBody>
      </p:sp>
      <p:sp>
        <p:nvSpPr>
          <p:cNvPr id="19463" name="Text Box 12"/>
          <p:cNvSpPr>
            <a:spLocks noGrp="1" noChangeArrowheads="1"/>
          </p:cNvSpPr>
          <p:nvPr>
            <p:ph sz="half" idx="2"/>
          </p:nvPr>
        </p:nvSpPr>
        <p:spPr>
          <a:xfrm>
            <a:off x="5334000" y="2286000"/>
            <a:ext cx="3352800" cy="3429000"/>
          </a:xfrm>
          <a:ln w="28575">
            <a:solidFill>
              <a:schemeClr val="accent2"/>
            </a:solidFill>
          </a:ln>
        </p:spPr>
        <p:txBody>
          <a:bodyPr/>
          <a:lstStyle/>
          <a:p>
            <a:pPr>
              <a:buFontTx/>
              <a:buNone/>
            </a:pPr>
            <a:r>
              <a:rPr lang="en-US" sz="1800" smtClean="0"/>
              <a:t>“-” and “+” denote the low and high levels of a factor, respectively</a:t>
            </a:r>
          </a:p>
          <a:p>
            <a:r>
              <a:rPr lang="en-US" sz="1800" smtClean="0"/>
              <a:t>Low and high are arbitrary terms</a:t>
            </a:r>
          </a:p>
          <a:p>
            <a:r>
              <a:rPr lang="en-US" sz="1800" smtClean="0"/>
              <a:t>Geometrically, the four runs form the corners of a square</a:t>
            </a:r>
          </a:p>
          <a:p>
            <a:r>
              <a:rPr lang="en-US" sz="1800" smtClean="0"/>
              <a:t>Factors can be quantitative or qualitative, although their treatment in the final model will be different  </a:t>
            </a:r>
          </a:p>
        </p:txBody>
      </p:sp>
      <p:pic>
        <p:nvPicPr>
          <p:cNvPr id="8" name="Picture 1" descr="fig_05_01.jpg"/>
          <p:cNvPicPr>
            <a:picLocks noChangeAspect="1"/>
          </p:cNvPicPr>
          <p:nvPr>
            <p:custDataLst>
              <p:tags r:id="rId1"/>
            </p:custDataLst>
          </p:nvPr>
        </p:nvPicPr>
        <p:blipFill>
          <a:blip r:embed="rId4" cstate="print"/>
          <a:srcRect/>
          <a:stretch>
            <a:fillRect/>
          </a:stretch>
        </p:blipFill>
        <p:spPr bwMode="auto">
          <a:xfrm>
            <a:off x="533400" y="2057400"/>
            <a:ext cx="4209884" cy="3395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3"/>
          <p:cNvSpPr>
            <a:spLocks noGrp="1"/>
          </p:cNvSpPr>
          <p:nvPr>
            <p:ph type="dt" sz="quarter" idx="10"/>
          </p:nvPr>
        </p:nvSpPr>
        <p:spPr>
          <a:noFill/>
        </p:spPr>
        <p:txBody>
          <a:bodyPr/>
          <a:lstStyle/>
          <a:p>
            <a:r>
              <a:rPr lang="en-US" smtClean="0"/>
              <a:t>Chapter 6</a:t>
            </a:r>
          </a:p>
        </p:txBody>
      </p:sp>
      <p:sp>
        <p:nvSpPr>
          <p:cNvPr id="40963" name="Footer Placeholder 4"/>
          <p:cNvSpPr>
            <a:spLocks noGrp="1"/>
          </p:cNvSpPr>
          <p:nvPr>
            <p:ph type="ftr" sz="quarter" idx="11"/>
          </p:nvPr>
        </p:nvSpPr>
        <p:spPr>
          <a:noFill/>
        </p:spPr>
        <p:txBody>
          <a:bodyPr/>
          <a:lstStyle/>
          <a:p>
            <a:r>
              <a:rPr lang="en-US" smtClean="0"/>
              <a:t>Design &amp; Analysis of Experiments 7E 2009 Montgomery</a:t>
            </a:r>
          </a:p>
        </p:txBody>
      </p:sp>
      <p:sp>
        <p:nvSpPr>
          <p:cNvPr id="40964" name="Slide Number Placeholder 5"/>
          <p:cNvSpPr>
            <a:spLocks noGrp="1"/>
          </p:cNvSpPr>
          <p:nvPr>
            <p:ph type="sldNum" sz="quarter" idx="12"/>
          </p:nvPr>
        </p:nvSpPr>
        <p:spPr>
          <a:noFill/>
        </p:spPr>
        <p:txBody>
          <a:bodyPr/>
          <a:lstStyle/>
          <a:p>
            <a:fld id="{6F43A894-048B-4A8A-B75E-809483BBB1A9}" type="slidenum">
              <a:rPr lang="en-US" smtClean="0"/>
              <a:pPr/>
              <a:t>30</a:t>
            </a:fld>
            <a:endParaRPr lang="en-US" smtClean="0"/>
          </a:p>
        </p:txBody>
      </p:sp>
      <p:sp>
        <p:nvSpPr>
          <p:cNvPr id="40965" name="Rectangle 2"/>
          <p:cNvSpPr>
            <a:spLocks noGrp="1" noChangeArrowheads="1"/>
          </p:cNvSpPr>
          <p:nvPr>
            <p:ph type="title"/>
          </p:nvPr>
        </p:nvSpPr>
        <p:spPr>
          <a:xfrm>
            <a:off x="685800" y="228600"/>
            <a:ext cx="7772400" cy="1143000"/>
          </a:xfrm>
        </p:spPr>
        <p:txBody>
          <a:bodyPr/>
          <a:lstStyle/>
          <a:p>
            <a:r>
              <a:rPr lang="en-US" sz="3600" b="1" smtClean="0"/>
              <a:t>6.5 Unreplicated 2</a:t>
            </a:r>
            <a:r>
              <a:rPr lang="en-US" sz="3600" b="1" i="1" baseline="30000" smtClean="0"/>
              <a:t>k</a:t>
            </a:r>
            <a:r>
              <a:rPr lang="en-US" sz="3600" b="1" baseline="30000" smtClean="0"/>
              <a:t> </a:t>
            </a:r>
            <a:r>
              <a:rPr lang="en-US" sz="3600" b="1" smtClean="0"/>
              <a:t>Factorial Designs</a:t>
            </a:r>
          </a:p>
        </p:txBody>
      </p:sp>
      <p:sp>
        <p:nvSpPr>
          <p:cNvPr id="40966" name="Rectangle 3"/>
          <p:cNvSpPr>
            <a:spLocks noGrp="1" noChangeArrowheads="1"/>
          </p:cNvSpPr>
          <p:nvPr>
            <p:ph type="body" idx="1"/>
          </p:nvPr>
        </p:nvSpPr>
        <p:spPr>
          <a:xfrm>
            <a:off x="685800" y="1524000"/>
            <a:ext cx="7772400" cy="4114800"/>
          </a:xfrm>
        </p:spPr>
        <p:txBody>
          <a:bodyPr/>
          <a:lstStyle/>
          <a:p>
            <a:pPr>
              <a:lnSpc>
                <a:spcPct val="90000"/>
              </a:lnSpc>
            </a:pPr>
            <a:r>
              <a:rPr lang="en-US" sz="2800" smtClean="0"/>
              <a:t>These are 2</a:t>
            </a:r>
            <a:r>
              <a:rPr lang="en-US" sz="2800" i="1" baseline="30000" smtClean="0"/>
              <a:t>k </a:t>
            </a:r>
            <a:r>
              <a:rPr lang="en-US" sz="2800" smtClean="0"/>
              <a:t>factorial designs with </a:t>
            </a:r>
            <a:r>
              <a:rPr lang="en-US" sz="2800" b="1" smtClean="0">
                <a:solidFill>
                  <a:schemeClr val="accent2"/>
                </a:solidFill>
              </a:rPr>
              <a:t>one</a:t>
            </a:r>
            <a:r>
              <a:rPr lang="en-US" sz="2800" b="1" smtClean="0"/>
              <a:t> </a:t>
            </a:r>
            <a:r>
              <a:rPr lang="en-US" sz="2800" b="1" smtClean="0">
                <a:solidFill>
                  <a:schemeClr val="accent2"/>
                </a:solidFill>
              </a:rPr>
              <a:t>observation</a:t>
            </a:r>
            <a:r>
              <a:rPr lang="en-US" sz="2800" smtClean="0"/>
              <a:t> at each corner of the “cube”</a:t>
            </a:r>
          </a:p>
          <a:p>
            <a:pPr>
              <a:lnSpc>
                <a:spcPct val="90000"/>
              </a:lnSpc>
            </a:pPr>
            <a:r>
              <a:rPr lang="en-US" sz="2800" smtClean="0"/>
              <a:t>An unreplicated 2</a:t>
            </a:r>
            <a:r>
              <a:rPr lang="en-US" sz="2800" i="1" baseline="30000" smtClean="0"/>
              <a:t>k </a:t>
            </a:r>
            <a:r>
              <a:rPr lang="en-US" sz="2800" smtClean="0"/>
              <a:t>factorial design is also sometimes called a “</a:t>
            </a:r>
            <a:r>
              <a:rPr lang="en-US" sz="2800" b="1" smtClean="0">
                <a:solidFill>
                  <a:schemeClr val="accent2"/>
                </a:solidFill>
              </a:rPr>
              <a:t>single</a:t>
            </a:r>
            <a:r>
              <a:rPr lang="en-US" sz="2800" b="1" smtClean="0"/>
              <a:t> </a:t>
            </a:r>
            <a:r>
              <a:rPr lang="en-US" sz="2800" b="1" smtClean="0">
                <a:solidFill>
                  <a:schemeClr val="accent2"/>
                </a:solidFill>
              </a:rPr>
              <a:t>replicate</a:t>
            </a:r>
            <a:r>
              <a:rPr lang="en-US" sz="2800" smtClean="0"/>
              <a:t>” of the 2</a:t>
            </a:r>
            <a:r>
              <a:rPr lang="en-US" sz="2800" i="1" baseline="30000" smtClean="0"/>
              <a:t>k </a:t>
            </a:r>
            <a:endParaRPr lang="en-US" sz="2800" i="1" smtClean="0"/>
          </a:p>
          <a:p>
            <a:pPr>
              <a:lnSpc>
                <a:spcPct val="90000"/>
              </a:lnSpc>
            </a:pPr>
            <a:r>
              <a:rPr lang="en-US" sz="2800" smtClean="0"/>
              <a:t>These designs are very widely used</a:t>
            </a:r>
          </a:p>
          <a:p>
            <a:pPr>
              <a:lnSpc>
                <a:spcPct val="90000"/>
              </a:lnSpc>
            </a:pPr>
            <a:r>
              <a:rPr lang="en-US" sz="2800" smtClean="0"/>
              <a:t>Risks…if there is only one observation at each corner, is there a chance of unusual response observations spoiling the results?</a:t>
            </a:r>
          </a:p>
          <a:p>
            <a:pPr>
              <a:lnSpc>
                <a:spcPct val="90000"/>
              </a:lnSpc>
            </a:pPr>
            <a:r>
              <a:rPr lang="en-US" sz="2800" smtClean="0"/>
              <a:t>Modeling “noise”?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2"/>
          <p:cNvSpPr>
            <a:spLocks noGrp="1"/>
          </p:cNvSpPr>
          <p:nvPr>
            <p:ph type="dt" sz="quarter" idx="10"/>
          </p:nvPr>
        </p:nvSpPr>
        <p:spPr>
          <a:noFill/>
        </p:spPr>
        <p:txBody>
          <a:bodyPr/>
          <a:lstStyle/>
          <a:p>
            <a:r>
              <a:rPr lang="en-US" smtClean="0"/>
              <a:t>Chapter 6</a:t>
            </a:r>
          </a:p>
        </p:txBody>
      </p:sp>
      <p:sp>
        <p:nvSpPr>
          <p:cNvPr id="41987" name="Footer Placeholder 3"/>
          <p:cNvSpPr>
            <a:spLocks noGrp="1"/>
          </p:cNvSpPr>
          <p:nvPr>
            <p:ph type="ftr" sz="quarter" idx="11"/>
          </p:nvPr>
        </p:nvSpPr>
        <p:spPr>
          <a:noFill/>
        </p:spPr>
        <p:txBody>
          <a:bodyPr/>
          <a:lstStyle/>
          <a:p>
            <a:r>
              <a:rPr lang="en-US" smtClean="0"/>
              <a:t>Design &amp; Analysis of Experiments 7E 2009 Montgomery</a:t>
            </a:r>
          </a:p>
        </p:txBody>
      </p:sp>
      <p:sp>
        <p:nvSpPr>
          <p:cNvPr id="41988" name="Slide Number Placeholder 4"/>
          <p:cNvSpPr>
            <a:spLocks noGrp="1"/>
          </p:cNvSpPr>
          <p:nvPr>
            <p:ph type="sldNum" sz="quarter" idx="12"/>
          </p:nvPr>
        </p:nvSpPr>
        <p:spPr>
          <a:noFill/>
        </p:spPr>
        <p:txBody>
          <a:bodyPr/>
          <a:lstStyle/>
          <a:p>
            <a:fld id="{E9A305DC-22DE-49A5-A27F-2533D219BCCB}" type="slidenum">
              <a:rPr lang="en-US" smtClean="0"/>
              <a:pPr/>
              <a:t>31</a:t>
            </a:fld>
            <a:endParaRPr lang="en-US" smtClean="0"/>
          </a:p>
        </p:txBody>
      </p:sp>
      <p:sp>
        <p:nvSpPr>
          <p:cNvPr id="41989" name="Rectangle 2"/>
          <p:cNvSpPr>
            <a:spLocks noGrp="1" noChangeArrowheads="1"/>
          </p:cNvSpPr>
          <p:nvPr>
            <p:ph type="title"/>
          </p:nvPr>
        </p:nvSpPr>
        <p:spPr>
          <a:xfrm>
            <a:off x="1600200" y="152400"/>
            <a:ext cx="6096000" cy="1143000"/>
          </a:xfrm>
        </p:spPr>
        <p:txBody>
          <a:bodyPr/>
          <a:lstStyle/>
          <a:p>
            <a:r>
              <a:rPr lang="en-US" sz="3200" b="1" smtClean="0"/>
              <a:t>Spacing of Factor Levels in the Unreplicated 2</a:t>
            </a:r>
            <a:r>
              <a:rPr lang="en-US" sz="3200" b="1" i="1" baseline="30000" smtClean="0"/>
              <a:t>k</a:t>
            </a:r>
            <a:r>
              <a:rPr lang="en-US" sz="3200" b="1" baseline="30000" smtClean="0"/>
              <a:t> </a:t>
            </a:r>
            <a:r>
              <a:rPr lang="en-US" sz="3200" b="1" smtClean="0"/>
              <a:t>Factorial Designs</a:t>
            </a:r>
          </a:p>
        </p:txBody>
      </p:sp>
      <p:sp>
        <p:nvSpPr>
          <p:cNvPr id="41990" name="Text Box 3"/>
          <p:cNvSpPr txBox="1">
            <a:spLocks noChangeArrowheads="1"/>
          </p:cNvSpPr>
          <p:nvPr/>
        </p:nvSpPr>
        <p:spPr bwMode="auto">
          <a:xfrm>
            <a:off x="762000" y="4800600"/>
            <a:ext cx="7848600" cy="1398588"/>
          </a:xfrm>
          <a:prstGeom prst="rect">
            <a:avLst/>
          </a:prstGeom>
          <a:noFill/>
          <a:ln w="28575">
            <a:solidFill>
              <a:schemeClr val="accent2"/>
            </a:solidFill>
            <a:miter lim="800000"/>
            <a:headEnd/>
            <a:tailEnd/>
          </a:ln>
        </p:spPr>
        <p:txBody>
          <a:bodyPr>
            <a:spAutoFit/>
          </a:bodyPr>
          <a:lstStyle/>
          <a:p>
            <a:pPr>
              <a:spcBef>
                <a:spcPct val="50000"/>
              </a:spcBef>
            </a:pPr>
            <a:r>
              <a:rPr lang="en-US"/>
              <a:t>If the factors are spaced too closely, it increases the chances that the noise will overwhelm the signal in the data</a:t>
            </a:r>
          </a:p>
          <a:p>
            <a:pPr>
              <a:spcBef>
                <a:spcPct val="50000"/>
              </a:spcBef>
            </a:pPr>
            <a:r>
              <a:rPr lang="en-US"/>
              <a:t>More aggressive spacing is usually best</a:t>
            </a:r>
          </a:p>
        </p:txBody>
      </p:sp>
      <p:pic>
        <p:nvPicPr>
          <p:cNvPr id="41991" name="Picture 5"/>
          <p:cNvPicPr>
            <a:picLocks noChangeAspect="1" noChangeArrowheads="1"/>
          </p:cNvPicPr>
          <p:nvPr/>
        </p:nvPicPr>
        <p:blipFill>
          <a:blip r:embed="rId3" cstate="print"/>
          <a:srcRect/>
          <a:stretch>
            <a:fillRect/>
          </a:stretch>
        </p:blipFill>
        <p:spPr bwMode="auto">
          <a:xfrm>
            <a:off x="990600" y="1447800"/>
            <a:ext cx="7162800" cy="30861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3"/>
          <p:cNvSpPr>
            <a:spLocks noGrp="1"/>
          </p:cNvSpPr>
          <p:nvPr>
            <p:ph type="dt" sz="quarter" idx="10"/>
          </p:nvPr>
        </p:nvSpPr>
        <p:spPr>
          <a:noFill/>
        </p:spPr>
        <p:txBody>
          <a:bodyPr/>
          <a:lstStyle/>
          <a:p>
            <a:r>
              <a:rPr lang="en-US" smtClean="0"/>
              <a:t>Chapter 6</a:t>
            </a:r>
          </a:p>
        </p:txBody>
      </p:sp>
      <p:sp>
        <p:nvSpPr>
          <p:cNvPr id="43011" name="Footer Placeholder 4"/>
          <p:cNvSpPr>
            <a:spLocks noGrp="1"/>
          </p:cNvSpPr>
          <p:nvPr>
            <p:ph type="ftr" sz="quarter" idx="11"/>
          </p:nvPr>
        </p:nvSpPr>
        <p:spPr>
          <a:noFill/>
        </p:spPr>
        <p:txBody>
          <a:bodyPr/>
          <a:lstStyle/>
          <a:p>
            <a:r>
              <a:rPr lang="en-US" smtClean="0"/>
              <a:t>Design &amp; Analysis of Experiments 7E 2009 Montgomery</a:t>
            </a:r>
          </a:p>
        </p:txBody>
      </p:sp>
      <p:sp>
        <p:nvSpPr>
          <p:cNvPr id="43012" name="Slide Number Placeholder 5"/>
          <p:cNvSpPr>
            <a:spLocks noGrp="1"/>
          </p:cNvSpPr>
          <p:nvPr>
            <p:ph type="sldNum" sz="quarter" idx="12"/>
          </p:nvPr>
        </p:nvSpPr>
        <p:spPr>
          <a:noFill/>
        </p:spPr>
        <p:txBody>
          <a:bodyPr/>
          <a:lstStyle/>
          <a:p>
            <a:fld id="{B3D77981-3CFF-4C3C-9B61-0C6E8A3CB4F5}" type="slidenum">
              <a:rPr lang="en-US" smtClean="0"/>
              <a:pPr/>
              <a:t>32</a:t>
            </a:fld>
            <a:endParaRPr lang="en-US" smtClean="0"/>
          </a:p>
        </p:txBody>
      </p:sp>
      <p:sp>
        <p:nvSpPr>
          <p:cNvPr id="43013" name="Rectangle 2"/>
          <p:cNvSpPr>
            <a:spLocks noGrp="1" noChangeArrowheads="1"/>
          </p:cNvSpPr>
          <p:nvPr>
            <p:ph type="title"/>
          </p:nvPr>
        </p:nvSpPr>
        <p:spPr>
          <a:xfrm>
            <a:off x="685800" y="304800"/>
            <a:ext cx="7772400" cy="1295400"/>
          </a:xfrm>
        </p:spPr>
        <p:txBody>
          <a:bodyPr/>
          <a:lstStyle/>
          <a:p>
            <a:r>
              <a:rPr lang="en-US" sz="3600" b="1" smtClean="0"/>
              <a:t>Unreplicated 2</a:t>
            </a:r>
            <a:r>
              <a:rPr lang="en-US" sz="3600" b="1" i="1" baseline="30000" smtClean="0"/>
              <a:t>k</a:t>
            </a:r>
            <a:r>
              <a:rPr lang="en-US" sz="3600" b="1" baseline="30000" smtClean="0"/>
              <a:t> </a:t>
            </a:r>
            <a:r>
              <a:rPr lang="en-US" sz="3600" b="1" smtClean="0"/>
              <a:t>Factorial Designs</a:t>
            </a:r>
          </a:p>
        </p:txBody>
      </p:sp>
      <p:sp>
        <p:nvSpPr>
          <p:cNvPr id="43014" name="Rectangle 3"/>
          <p:cNvSpPr>
            <a:spLocks noGrp="1" noChangeArrowheads="1"/>
          </p:cNvSpPr>
          <p:nvPr>
            <p:ph type="body" idx="1"/>
          </p:nvPr>
        </p:nvSpPr>
        <p:spPr>
          <a:xfrm>
            <a:off x="685800" y="1676400"/>
            <a:ext cx="7772400" cy="4114800"/>
          </a:xfrm>
        </p:spPr>
        <p:txBody>
          <a:bodyPr/>
          <a:lstStyle/>
          <a:p>
            <a:pPr>
              <a:lnSpc>
                <a:spcPct val="90000"/>
              </a:lnSpc>
            </a:pPr>
            <a:r>
              <a:rPr lang="en-US" sz="2800" smtClean="0"/>
              <a:t>Lack of replication causes potential </a:t>
            </a:r>
            <a:r>
              <a:rPr lang="en-US" sz="2800" b="1" smtClean="0">
                <a:solidFill>
                  <a:schemeClr val="accent2"/>
                </a:solidFill>
              </a:rPr>
              <a:t>problems</a:t>
            </a:r>
            <a:r>
              <a:rPr lang="en-US" sz="2800" smtClean="0"/>
              <a:t> in statistical testing</a:t>
            </a:r>
          </a:p>
          <a:p>
            <a:pPr lvl="1">
              <a:lnSpc>
                <a:spcPct val="90000"/>
              </a:lnSpc>
            </a:pPr>
            <a:r>
              <a:rPr lang="en-US" sz="2400" smtClean="0"/>
              <a:t>Replication admits an estimate of “pure error” (a better phrase is an </a:t>
            </a:r>
            <a:r>
              <a:rPr lang="en-US" sz="2400" b="1" smtClean="0">
                <a:solidFill>
                  <a:schemeClr val="accent2"/>
                </a:solidFill>
              </a:rPr>
              <a:t>internal estimate</a:t>
            </a:r>
            <a:r>
              <a:rPr lang="en-US" sz="2400" smtClean="0"/>
              <a:t> of error)</a:t>
            </a:r>
          </a:p>
          <a:p>
            <a:pPr lvl="1">
              <a:lnSpc>
                <a:spcPct val="90000"/>
              </a:lnSpc>
            </a:pPr>
            <a:r>
              <a:rPr lang="en-US" sz="2400" smtClean="0"/>
              <a:t>With no replication, fitting the full model results in zero degrees of freedom for error</a:t>
            </a:r>
          </a:p>
          <a:p>
            <a:pPr>
              <a:lnSpc>
                <a:spcPct val="90000"/>
              </a:lnSpc>
            </a:pPr>
            <a:r>
              <a:rPr lang="en-US" sz="2800" smtClean="0"/>
              <a:t>Potential </a:t>
            </a:r>
            <a:r>
              <a:rPr lang="en-US" sz="2800" b="1" smtClean="0">
                <a:solidFill>
                  <a:schemeClr val="accent2"/>
                </a:solidFill>
              </a:rPr>
              <a:t>solutions</a:t>
            </a:r>
            <a:r>
              <a:rPr lang="en-US" sz="2800" smtClean="0"/>
              <a:t> to this problem</a:t>
            </a:r>
          </a:p>
          <a:p>
            <a:pPr lvl="1">
              <a:lnSpc>
                <a:spcPct val="90000"/>
              </a:lnSpc>
            </a:pPr>
            <a:r>
              <a:rPr lang="en-US" sz="2400" smtClean="0"/>
              <a:t>Pooling high-order interactions to estimate error</a:t>
            </a:r>
          </a:p>
          <a:p>
            <a:pPr lvl="1">
              <a:lnSpc>
                <a:spcPct val="90000"/>
              </a:lnSpc>
            </a:pPr>
            <a:r>
              <a:rPr lang="en-US" sz="2400" b="1" smtClean="0">
                <a:solidFill>
                  <a:schemeClr val="accent2"/>
                </a:solidFill>
              </a:rPr>
              <a:t>Normal probability plotting</a:t>
            </a:r>
            <a:r>
              <a:rPr lang="en-US" sz="2400" smtClean="0"/>
              <a:t> of effects (Daniels, 1959)</a:t>
            </a:r>
          </a:p>
          <a:p>
            <a:pPr lvl="1">
              <a:lnSpc>
                <a:spcPct val="90000"/>
              </a:lnSpc>
            </a:pPr>
            <a:r>
              <a:rPr lang="en-US" sz="2400" smtClean="0"/>
              <a:t>Other methods…see text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p:spPr>
        <p:txBody>
          <a:bodyPr/>
          <a:lstStyle/>
          <a:p>
            <a:r>
              <a:rPr lang="en-US" smtClean="0"/>
              <a:t>Chapter 6</a:t>
            </a:r>
          </a:p>
        </p:txBody>
      </p:sp>
      <p:sp>
        <p:nvSpPr>
          <p:cNvPr id="44035" name="Footer Placeholder 4"/>
          <p:cNvSpPr>
            <a:spLocks noGrp="1"/>
          </p:cNvSpPr>
          <p:nvPr>
            <p:ph type="ftr" sz="quarter" idx="11"/>
          </p:nvPr>
        </p:nvSpPr>
        <p:spPr>
          <a:noFill/>
        </p:spPr>
        <p:txBody>
          <a:bodyPr/>
          <a:lstStyle/>
          <a:p>
            <a:r>
              <a:rPr lang="en-US" smtClean="0"/>
              <a:t>Design &amp; Analysis of Experiments 7E 2009 Montgomery</a:t>
            </a:r>
          </a:p>
        </p:txBody>
      </p:sp>
      <p:sp>
        <p:nvSpPr>
          <p:cNvPr id="44036" name="Slide Number Placeholder 5"/>
          <p:cNvSpPr>
            <a:spLocks noGrp="1"/>
          </p:cNvSpPr>
          <p:nvPr>
            <p:ph type="sldNum" sz="quarter" idx="12"/>
          </p:nvPr>
        </p:nvSpPr>
        <p:spPr>
          <a:noFill/>
        </p:spPr>
        <p:txBody>
          <a:bodyPr/>
          <a:lstStyle/>
          <a:p>
            <a:fld id="{EAEB92BB-F4B7-4110-908A-3AD0912F656D}" type="slidenum">
              <a:rPr lang="en-US" smtClean="0"/>
              <a:pPr/>
              <a:t>33</a:t>
            </a:fld>
            <a:endParaRPr lang="en-US" smtClean="0"/>
          </a:p>
        </p:txBody>
      </p:sp>
      <p:sp>
        <p:nvSpPr>
          <p:cNvPr id="44037" name="Rectangle 2"/>
          <p:cNvSpPr>
            <a:spLocks noGrp="1" noChangeArrowheads="1"/>
          </p:cNvSpPr>
          <p:nvPr>
            <p:ph type="title"/>
          </p:nvPr>
        </p:nvSpPr>
        <p:spPr/>
        <p:txBody>
          <a:bodyPr/>
          <a:lstStyle/>
          <a:p>
            <a:r>
              <a:rPr lang="en-US" sz="3600" b="1" smtClean="0"/>
              <a:t>Example of an Unreplicated 2</a:t>
            </a:r>
            <a:r>
              <a:rPr lang="en-US" sz="3600" b="1" i="1" baseline="30000" smtClean="0"/>
              <a:t>k</a:t>
            </a:r>
            <a:r>
              <a:rPr lang="en-US" sz="3600" b="1" smtClean="0"/>
              <a:t> Design</a:t>
            </a:r>
          </a:p>
        </p:txBody>
      </p:sp>
      <p:sp>
        <p:nvSpPr>
          <p:cNvPr id="44038" name="Rectangle 3"/>
          <p:cNvSpPr>
            <a:spLocks noGrp="1" noChangeArrowheads="1"/>
          </p:cNvSpPr>
          <p:nvPr>
            <p:ph type="body" idx="1"/>
          </p:nvPr>
        </p:nvSpPr>
        <p:spPr>
          <a:xfrm>
            <a:off x="609600" y="1981200"/>
            <a:ext cx="8153400" cy="4114800"/>
          </a:xfrm>
        </p:spPr>
        <p:txBody>
          <a:bodyPr/>
          <a:lstStyle/>
          <a:p>
            <a:r>
              <a:rPr lang="en-US" smtClean="0"/>
              <a:t>A 2</a:t>
            </a:r>
            <a:r>
              <a:rPr lang="en-US" baseline="30000" smtClean="0"/>
              <a:t>4</a:t>
            </a:r>
            <a:r>
              <a:rPr lang="en-US" smtClean="0"/>
              <a:t> factorial was used to investigate the effects of four factors on the filtration rate of a resin</a:t>
            </a:r>
          </a:p>
          <a:p>
            <a:r>
              <a:rPr lang="en-US" smtClean="0"/>
              <a:t>The factors are </a:t>
            </a:r>
            <a:r>
              <a:rPr lang="en-US" i="1" smtClean="0"/>
              <a:t>A</a:t>
            </a:r>
            <a:r>
              <a:rPr lang="en-US" smtClean="0"/>
              <a:t> = temperature, </a:t>
            </a:r>
            <a:r>
              <a:rPr lang="en-US" i="1" smtClean="0"/>
              <a:t>B</a:t>
            </a:r>
            <a:r>
              <a:rPr lang="en-US" smtClean="0"/>
              <a:t> = pressure, </a:t>
            </a:r>
            <a:r>
              <a:rPr lang="en-US" i="1" smtClean="0"/>
              <a:t>C </a:t>
            </a:r>
            <a:r>
              <a:rPr lang="en-US" smtClean="0"/>
              <a:t>= mole ratio, </a:t>
            </a:r>
            <a:r>
              <a:rPr lang="en-US" i="1" smtClean="0"/>
              <a:t>D</a:t>
            </a:r>
            <a:r>
              <a:rPr lang="en-US" smtClean="0"/>
              <a:t>= stirring rate</a:t>
            </a:r>
          </a:p>
          <a:p>
            <a:r>
              <a:rPr lang="en-US" smtClean="0"/>
              <a:t>Experiment was performed in a pilot plant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p:cNvSpPr>
            <a:spLocks noGrp="1"/>
          </p:cNvSpPr>
          <p:nvPr>
            <p:ph type="dt" sz="quarter" idx="10"/>
          </p:nvPr>
        </p:nvSpPr>
        <p:spPr>
          <a:noFill/>
        </p:spPr>
        <p:txBody>
          <a:bodyPr/>
          <a:lstStyle/>
          <a:p>
            <a:r>
              <a:rPr lang="en-US" smtClean="0"/>
              <a:t>Chapter 6</a:t>
            </a:r>
          </a:p>
        </p:txBody>
      </p:sp>
      <p:sp>
        <p:nvSpPr>
          <p:cNvPr id="45059" name="Footer Placeholder 4"/>
          <p:cNvSpPr>
            <a:spLocks noGrp="1"/>
          </p:cNvSpPr>
          <p:nvPr>
            <p:ph type="ftr" sz="quarter" idx="11"/>
          </p:nvPr>
        </p:nvSpPr>
        <p:spPr>
          <a:noFill/>
        </p:spPr>
        <p:txBody>
          <a:bodyPr/>
          <a:lstStyle/>
          <a:p>
            <a:r>
              <a:rPr lang="en-US" smtClean="0"/>
              <a:t>Design &amp; Analysis of Experiments 7E 2009 Montgomery</a:t>
            </a:r>
          </a:p>
        </p:txBody>
      </p:sp>
      <p:sp>
        <p:nvSpPr>
          <p:cNvPr id="45060" name="Slide Number Placeholder 5"/>
          <p:cNvSpPr>
            <a:spLocks noGrp="1"/>
          </p:cNvSpPr>
          <p:nvPr>
            <p:ph type="sldNum" sz="quarter" idx="12"/>
          </p:nvPr>
        </p:nvSpPr>
        <p:spPr>
          <a:noFill/>
        </p:spPr>
        <p:txBody>
          <a:bodyPr/>
          <a:lstStyle/>
          <a:p>
            <a:fld id="{20A5DEFD-E6BC-44F4-9E60-EE5CBD4984EB}" type="slidenum">
              <a:rPr lang="en-US" smtClean="0"/>
              <a:pPr/>
              <a:t>34</a:t>
            </a:fld>
            <a:endParaRPr lang="en-US" smtClean="0"/>
          </a:p>
        </p:txBody>
      </p:sp>
      <p:sp>
        <p:nvSpPr>
          <p:cNvPr id="45061" name="Rectangle 2"/>
          <p:cNvSpPr>
            <a:spLocks noGrp="1" noChangeArrowheads="1"/>
          </p:cNvSpPr>
          <p:nvPr>
            <p:ph type="title"/>
          </p:nvPr>
        </p:nvSpPr>
        <p:spPr>
          <a:xfrm>
            <a:off x="685800" y="228600"/>
            <a:ext cx="7772400" cy="1143000"/>
          </a:xfrm>
        </p:spPr>
        <p:txBody>
          <a:bodyPr/>
          <a:lstStyle/>
          <a:p>
            <a:r>
              <a:rPr lang="en-US" sz="3600" b="1" smtClean="0"/>
              <a:t>The Resin Plant Experiment</a:t>
            </a:r>
          </a:p>
        </p:txBody>
      </p:sp>
      <p:pic>
        <p:nvPicPr>
          <p:cNvPr id="45062" name="Picture 5"/>
          <p:cNvPicPr>
            <a:picLocks noGrp="1" noChangeAspect="1" noChangeArrowheads="1"/>
          </p:cNvPicPr>
          <p:nvPr>
            <p:ph idx="1"/>
          </p:nvPr>
        </p:nvPicPr>
        <p:blipFill>
          <a:blip r:embed="rId3" cstate="print"/>
          <a:srcRect/>
          <a:stretch>
            <a:fillRect/>
          </a:stretch>
        </p:blipFill>
        <p:spPr>
          <a:xfrm>
            <a:off x="1371600" y="1143000"/>
            <a:ext cx="6934200" cy="4959350"/>
          </a:xfr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3"/>
          <p:cNvSpPr>
            <a:spLocks noGrp="1"/>
          </p:cNvSpPr>
          <p:nvPr>
            <p:ph type="dt" sz="quarter" idx="10"/>
          </p:nvPr>
        </p:nvSpPr>
        <p:spPr>
          <a:noFill/>
        </p:spPr>
        <p:txBody>
          <a:bodyPr/>
          <a:lstStyle/>
          <a:p>
            <a:r>
              <a:rPr lang="en-US" smtClean="0"/>
              <a:t>Chapter 6</a:t>
            </a:r>
          </a:p>
        </p:txBody>
      </p:sp>
      <p:sp>
        <p:nvSpPr>
          <p:cNvPr id="46083" name="Footer Placeholder 4"/>
          <p:cNvSpPr>
            <a:spLocks noGrp="1"/>
          </p:cNvSpPr>
          <p:nvPr>
            <p:ph type="ftr" sz="quarter" idx="11"/>
          </p:nvPr>
        </p:nvSpPr>
        <p:spPr>
          <a:noFill/>
        </p:spPr>
        <p:txBody>
          <a:bodyPr/>
          <a:lstStyle/>
          <a:p>
            <a:r>
              <a:rPr lang="en-US" smtClean="0"/>
              <a:t>Design &amp; Analysis of Experiments 7E 2009 Montgomery</a:t>
            </a:r>
          </a:p>
        </p:txBody>
      </p:sp>
      <p:sp>
        <p:nvSpPr>
          <p:cNvPr id="46084" name="Slide Number Placeholder 5"/>
          <p:cNvSpPr>
            <a:spLocks noGrp="1"/>
          </p:cNvSpPr>
          <p:nvPr>
            <p:ph type="sldNum" sz="quarter" idx="12"/>
          </p:nvPr>
        </p:nvSpPr>
        <p:spPr>
          <a:noFill/>
        </p:spPr>
        <p:txBody>
          <a:bodyPr/>
          <a:lstStyle/>
          <a:p>
            <a:fld id="{4F8175E0-5183-42AD-8FB3-2BB51F1D6004}" type="slidenum">
              <a:rPr lang="en-US" smtClean="0"/>
              <a:pPr/>
              <a:t>35</a:t>
            </a:fld>
            <a:endParaRPr lang="en-US" smtClean="0"/>
          </a:p>
        </p:txBody>
      </p:sp>
      <p:sp>
        <p:nvSpPr>
          <p:cNvPr id="46085" name="Rectangle 2"/>
          <p:cNvSpPr>
            <a:spLocks noGrp="1" noChangeArrowheads="1"/>
          </p:cNvSpPr>
          <p:nvPr>
            <p:ph type="title"/>
          </p:nvPr>
        </p:nvSpPr>
        <p:spPr/>
        <p:txBody>
          <a:bodyPr/>
          <a:lstStyle/>
          <a:p>
            <a:r>
              <a:rPr lang="en-US" sz="3600" b="1" smtClean="0"/>
              <a:t>The Resin Plant Experiment</a:t>
            </a:r>
          </a:p>
        </p:txBody>
      </p:sp>
      <p:pic>
        <p:nvPicPr>
          <p:cNvPr id="46086" name="Picture 5"/>
          <p:cNvPicPr>
            <a:picLocks noGrp="1" noChangeAspect="1" noChangeArrowheads="1"/>
          </p:cNvPicPr>
          <p:nvPr>
            <p:ph idx="1"/>
          </p:nvPr>
        </p:nvPicPr>
        <p:blipFill>
          <a:blip r:embed="rId3" cstate="print"/>
          <a:srcRect/>
          <a:stretch>
            <a:fillRect/>
          </a:stretch>
        </p:blipFill>
        <p:spPr>
          <a:xfrm>
            <a:off x="1371600" y="1676400"/>
            <a:ext cx="6510338" cy="4114800"/>
          </a:xfr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2"/>
          <p:cNvSpPr>
            <a:spLocks noGrp="1"/>
          </p:cNvSpPr>
          <p:nvPr>
            <p:ph type="dt" sz="quarter" idx="10"/>
          </p:nvPr>
        </p:nvSpPr>
        <p:spPr>
          <a:noFill/>
        </p:spPr>
        <p:txBody>
          <a:bodyPr/>
          <a:lstStyle/>
          <a:p>
            <a:r>
              <a:rPr lang="en-US" smtClean="0"/>
              <a:t>Chapter 6</a:t>
            </a:r>
          </a:p>
        </p:txBody>
      </p:sp>
      <p:sp>
        <p:nvSpPr>
          <p:cNvPr id="47107" name="Footer Placeholder 3"/>
          <p:cNvSpPr>
            <a:spLocks noGrp="1"/>
          </p:cNvSpPr>
          <p:nvPr>
            <p:ph type="ftr" sz="quarter" idx="11"/>
          </p:nvPr>
        </p:nvSpPr>
        <p:spPr>
          <a:noFill/>
        </p:spPr>
        <p:txBody>
          <a:bodyPr/>
          <a:lstStyle/>
          <a:p>
            <a:r>
              <a:rPr lang="en-US" smtClean="0"/>
              <a:t>Design &amp; Analysis of Experiments 7E 2009 Montgomery</a:t>
            </a:r>
          </a:p>
        </p:txBody>
      </p:sp>
      <p:sp>
        <p:nvSpPr>
          <p:cNvPr id="47108" name="Slide Number Placeholder 4"/>
          <p:cNvSpPr>
            <a:spLocks noGrp="1"/>
          </p:cNvSpPr>
          <p:nvPr>
            <p:ph type="sldNum" sz="quarter" idx="12"/>
          </p:nvPr>
        </p:nvSpPr>
        <p:spPr>
          <a:noFill/>
        </p:spPr>
        <p:txBody>
          <a:bodyPr/>
          <a:lstStyle/>
          <a:p>
            <a:fld id="{FA046F47-41E3-4A86-B3D8-1337938B7F45}" type="slidenum">
              <a:rPr lang="en-US" smtClean="0"/>
              <a:pPr/>
              <a:t>36</a:t>
            </a:fld>
            <a:endParaRPr lang="en-US" smtClean="0"/>
          </a:p>
        </p:txBody>
      </p:sp>
      <p:pic>
        <p:nvPicPr>
          <p:cNvPr id="47109" name="Picture 5"/>
          <p:cNvPicPr>
            <a:picLocks noGrp="1" noChangeAspect="1" noChangeArrowheads="1"/>
          </p:cNvPicPr>
          <p:nvPr>
            <p:ph/>
          </p:nvPr>
        </p:nvPicPr>
        <p:blipFill>
          <a:blip r:embed="rId3" cstate="print"/>
          <a:srcRect/>
          <a:stretch>
            <a:fillRect/>
          </a:stretch>
        </p:blipFill>
        <p:spPr>
          <a:xfrm>
            <a:off x="685800" y="952500"/>
            <a:ext cx="7772400" cy="4799013"/>
          </a:xfr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ate Placeholder 4"/>
          <p:cNvSpPr>
            <a:spLocks noGrp="1"/>
          </p:cNvSpPr>
          <p:nvPr>
            <p:ph type="dt" sz="quarter" idx="10"/>
          </p:nvPr>
        </p:nvSpPr>
        <p:spPr>
          <a:noFill/>
        </p:spPr>
        <p:txBody>
          <a:bodyPr/>
          <a:lstStyle/>
          <a:p>
            <a:r>
              <a:rPr lang="en-US" smtClean="0"/>
              <a:t>Chapter 6</a:t>
            </a:r>
          </a:p>
        </p:txBody>
      </p:sp>
      <p:sp>
        <p:nvSpPr>
          <p:cNvPr id="48131" name="Footer Placeholder 5"/>
          <p:cNvSpPr>
            <a:spLocks noGrp="1"/>
          </p:cNvSpPr>
          <p:nvPr>
            <p:ph type="ftr" sz="quarter" idx="11"/>
          </p:nvPr>
        </p:nvSpPr>
        <p:spPr>
          <a:noFill/>
        </p:spPr>
        <p:txBody>
          <a:bodyPr/>
          <a:lstStyle/>
          <a:p>
            <a:r>
              <a:rPr lang="en-US" smtClean="0"/>
              <a:t>Design &amp; Analysis of Experiments 7E 2009 Montgomery</a:t>
            </a:r>
          </a:p>
        </p:txBody>
      </p:sp>
      <p:sp>
        <p:nvSpPr>
          <p:cNvPr id="48132" name="Slide Number Placeholder 6"/>
          <p:cNvSpPr>
            <a:spLocks noGrp="1"/>
          </p:cNvSpPr>
          <p:nvPr>
            <p:ph type="sldNum" sz="quarter" idx="12"/>
          </p:nvPr>
        </p:nvSpPr>
        <p:spPr>
          <a:noFill/>
        </p:spPr>
        <p:txBody>
          <a:bodyPr/>
          <a:lstStyle/>
          <a:p>
            <a:fld id="{313451A6-9350-48A0-8427-606E5C82DD97}" type="slidenum">
              <a:rPr lang="en-US" smtClean="0"/>
              <a:pPr/>
              <a:t>37</a:t>
            </a:fld>
            <a:endParaRPr lang="en-US" smtClean="0"/>
          </a:p>
        </p:txBody>
      </p:sp>
      <p:sp>
        <p:nvSpPr>
          <p:cNvPr id="48133" name="Rectangle 2"/>
          <p:cNvSpPr>
            <a:spLocks noGrp="1" noChangeArrowheads="1"/>
          </p:cNvSpPr>
          <p:nvPr>
            <p:ph type="title"/>
          </p:nvPr>
        </p:nvSpPr>
        <p:spPr>
          <a:xfrm>
            <a:off x="685800" y="152400"/>
            <a:ext cx="7772400" cy="1143000"/>
          </a:xfrm>
        </p:spPr>
        <p:txBody>
          <a:bodyPr/>
          <a:lstStyle/>
          <a:p>
            <a:r>
              <a:rPr lang="en-US" sz="3600" b="1" smtClean="0"/>
              <a:t>Estimates of the Effects</a:t>
            </a:r>
          </a:p>
        </p:txBody>
      </p:sp>
      <p:pic>
        <p:nvPicPr>
          <p:cNvPr id="48134" name="Picture 7"/>
          <p:cNvPicPr>
            <a:picLocks noGrp="1" noChangeAspect="1" noChangeArrowheads="1"/>
          </p:cNvPicPr>
          <p:nvPr>
            <p:ph sz="half" idx="1"/>
          </p:nvPr>
        </p:nvPicPr>
        <p:blipFill>
          <a:blip r:embed="rId3" cstate="print"/>
          <a:srcRect/>
          <a:stretch>
            <a:fillRect/>
          </a:stretch>
        </p:blipFill>
        <p:spPr>
          <a:xfrm>
            <a:off x="228600" y="1371600"/>
            <a:ext cx="4049713" cy="4876800"/>
          </a:xfrm>
          <a:noFill/>
        </p:spPr>
      </p:pic>
      <p:pic>
        <p:nvPicPr>
          <p:cNvPr id="48135" name="Picture 8"/>
          <p:cNvPicPr>
            <a:picLocks noGrp="1" noChangeAspect="1" noChangeArrowheads="1"/>
          </p:cNvPicPr>
          <p:nvPr>
            <p:ph sz="half" idx="2"/>
          </p:nvPr>
        </p:nvPicPr>
        <p:blipFill>
          <a:blip r:embed="rId4" cstate="print"/>
          <a:srcRect/>
          <a:stretch>
            <a:fillRect/>
          </a:stretch>
        </p:blipFill>
        <p:spPr>
          <a:xfrm>
            <a:off x="4495800" y="1371600"/>
            <a:ext cx="4175125" cy="4800600"/>
          </a:xfr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ate Placeholder 3"/>
          <p:cNvSpPr>
            <a:spLocks noGrp="1"/>
          </p:cNvSpPr>
          <p:nvPr>
            <p:ph type="dt" sz="quarter" idx="10"/>
          </p:nvPr>
        </p:nvSpPr>
        <p:spPr>
          <a:noFill/>
        </p:spPr>
        <p:txBody>
          <a:bodyPr/>
          <a:lstStyle/>
          <a:p>
            <a:r>
              <a:rPr lang="en-US" smtClean="0"/>
              <a:t>Chapter 6</a:t>
            </a:r>
          </a:p>
        </p:txBody>
      </p:sp>
      <p:sp>
        <p:nvSpPr>
          <p:cNvPr id="49155" name="Footer Placeholder 4"/>
          <p:cNvSpPr>
            <a:spLocks noGrp="1"/>
          </p:cNvSpPr>
          <p:nvPr>
            <p:ph type="ftr" sz="quarter" idx="11"/>
          </p:nvPr>
        </p:nvSpPr>
        <p:spPr>
          <a:noFill/>
        </p:spPr>
        <p:txBody>
          <a:bodyPr/>
          <a:lstStyle/>
          <a:p>
            <a:r>
              <a:rPr lang="en-US" smtClean="0"/>
              <a:t>Design &amp; Analysis of Experiments 7E 2009 Montgomery</a:t>
            </a:r>
          </a:p>
        </p:txBody>
      </p:sp>
      <p:sp>
        <p:nvSpPr>
          <p:cNvPr id="49156" name="Slide Number Placeholder 5"/>
          <p:cNvSpPr>
            <a:spLocks noGrp="1"/>
          </p:cNvSpPr>
          <p:nvPr>
            <p:ph type="sldNum" sz="quarter" idx="12"/>
          </p:nvPr>
        </p:nvSpPr>
        <p:spPr>
          <a:noFill/>
        </p:spPr>
        <p:txBody>
          <a:bodyPr/>
          <a:lstStyle/>
          <a:p>
            <a:fld id="{F232638F-7F88-49A3-87B7-3D5648BFE34C}" type="slidenum">
              <a:rPr lang="en-US" smtClean="0"/>
              <a:pPr/>
              <a:t>38</a:t>
            </a:fld>
            <a:endParaRPr lang="en-US" smtClean="0"/>
          </a:p>
        </p:txBody>
      </p:sp>
      <p:sp>
        <p:nvSpPr>
          <p:cNvPr id="49157" name="Rectangle 2"/>
          <p:cNvSpPr>
            <a:spLocks noGrp="1" noChangeArrowheads="1"/>
          </p:cNvSpPr>
          <p:nvPr>
            <p:ph type="title"/>
          </p:nvPr>
        </p:nvSpPr>
        <p:spPr>
          <a:xfrm>
            <a:off x="685800" y="304800"/>
            <a:ext cx="7772400" cy="1143000"/>
          </a:xfrm>
        </p:spPr>
        <p:txBody>
          <a:bodyPr/>
          <a:lstStyle/>
          <a:p>
            <a:r>
              <a:rPr lang="en-US" sz="2800" b="1" smtClean="0"/>
              <a:t>The Half-Normal Probability Plot of Effects</a:t>
            </a:r>
          </a:p>
        </p:txBody>
      </p:sp>
      <p:pic>
        <p:nvPicPr>
          <p:cNvPr id="49158" name="Picture 5"/>
          <p:cNvPicPr>
            <a:picLocks noGrp="1" noChangeAspect="1" noChangeArrowheads="1"/>
          </p:cNvPicPr>
          <p:nvPr>
            <p:ph idx="1"/>
          </p:nvPr>
        </p:nvPicPr>
        <p:blipFill>
          <a:blip r:embed="rId3" cstate="print"/>
          <a:srcRect/>
          <a:stretch>
            <a:fillRect/>
          </a:stretch>
        </p:blipFill>
        <p:spPr>
          <a:xfrm>
            <a:off x="762000" y="1447800"/>
            <a:ext cx="7696200" cy="4664075"/>
          </a:xfr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ate Placeholder 3"/>
          <p:cNvSpPr>
            <a:spLocks noGrp="1"/>
          </p:cNvSpPr>
          <p:nvPr>
            <p:ph type="dt" sz="quarter" idx="10"/>
          </p:nvPr>
        </p:nvSpPr>
        <p:spPr>
          <a:noFill/>
        </p:spPr>
        <p:txBody>
          <a:bodyPr/>
          <a:lstStyle/>
          <a:p>
            <a:r>
              <a:rPr lang="en-US" smtClean="0"/>
              <a:t>Chapter 6</a:t>
            </a:r>
          </a:p>
        </p:txBody>
      </p:sp>
      <p:sp>
        <p:nvSpPr>
          <p:cNvPr id="50179" name="Footer Placeholder 4"/>
          <p:cNvSpPr>
            <a:spLocks noGrp="1"/>
          </p:cNvSpPr>
          <p:nvPr>
            <p:ph type="ftr" sz="quarter" idx="11"/>
          </p:nvPr>
        </p:nvSpPr>
        <p:spPr>
          <a:noFill/>
        </p:spPr>
        <p:txBody>
          <a:bodyPr/>
          <a:lstStyle/>
          <a:p>
            <a:r>
              <a:rPr lang="en-US" smtClean="0"/>
              <a:t>Design &amp; Analysis of Experiments 7E 2009 Montgomery</a:t>
            </a:r>
          </a:p>
        </p:txBody>
      </p:sp>
      <p:sp>
        <p:nvSpPr>
          <p:cNvPr id="50180" name="Slide Number Placeholder 5"/>
          <p:cNvSpPr>
            <a:spLocks noGrp="1"/>
          </p:cNvSpPr>
          <p:nvPr>
            <p:ph type="sldNum" sz="quarter" idx="12"/>
          </p:nvPr>
        </p:nvSpPr>
        <p:spPr>
          <a:noFill/>
        </p:spPr>
        <p:txBody>
          <a:bodyPr/>
          <a:lstStyle/>
          <a:p>
            <a:fld id="{741DA748-E438-45E0-9371-B77FBA1C171D}" type="slidenum">
              <a:rPr lang="en-US" smtClean="0"/>
              <a:pPr/>
              <a:t>39</a:t>
            </a:fld>
            <a:endParaRPr lang="en-US" smtClean="0"/>
          </a:p>
        </p:txBody>
      </p:sp>
      <p:sp>
        <p:nvSpPr>
          <p:cNvPr id="50181" name="Rectangle 2"/>
          <p:cNvSpPr>
            <a:spLocks noGrp="1" noChangeArrowheads="1"/>
          </p:cNvSpPr>
          <p:nvPr>
            <p:ph type="title"/>
          </p:nvPr>
        </p:nvSpPr>
        <p:spPr/>
        <p:txBody>
          <a:bodyPr/>
          <a:lstStyle/>
          <a:p>
            <a:r>
              <a:rPr lang="en-US" sz="3200" b="1" smtClean="0"/>
              <a:t>Design Projection: ANOVA Summary for the Model as a 2</a:t>
            </a:r>
            <a:r>
              <a:rPr lang="en-US" sz="3200" b="1" baseline="30000" smtClean="0"/>
              <a:t>3 </a:t>
            </a:r>
            <a:r>
              <a:rPr lang="en-US" sz="3200" b="1" smtClean="0"/>
              <a:t>in Factors A, C, and D</a:t>
            </a:r>
          </a:p>
        </p:txBody>
      </p:sp>
      <p:pic>
        <p:nvPicPr>
          <p:cNvPr id="50182" name="Picture 5"/>
          <p:cNvPicPr>
            <a:picLocks noGrp="1" noChangeAspect="1" noChangeArrowheads="1"/>
          </p:cNvPicPr>
          <p:nvPr>
            <p:ph idx="1"/>
          </p:nvPr>
        </p:nvPicPr>
        <p:blipFill>
          <a:blip r:embed="rId3" cstate="print"/>
          <a:srcRect/>
          <a:stretch>
            <a:fillRect/>
          </a:stretch>
        </p:blipFill>
        <p:spPr>
          <a:xfrm>
            <a:off x="685800" y="2171700"/>
            <a:ext cx="7772400" cy="3732213"/>
          </a:xfr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2"/>
          <p:cNvSpPr>
            <a:spLocks noGrp="1"/>
          </p:cNvSpPr>
          <p:nvPr>
            <p:ph type="dt" sz="quarter" idx="10"/>
          </p:nvPr>
        </p:nvSpPr>
        <p:spPr>
          <a:noFill/>
        </p:spPr>
        <p:txBody>
          <a:bodyPr/>
          <a:lstStyle/>
          <a:p>
            <a:r>
              <a:rPr lang="en-US" smtClean="0"/>
              <a:t>Chapter 6</a:t>
            </a:r>
          </a:p>
        </p:txBody>
      </p:sp>
      <p:sp>
        <p:nvSpPr>
          <p:cNvPr id="20483" name="Footer Placeholder 3"/>
          <p:cNvSpPr>
            <a:spLocks noGrp="1"/>
          </p:cNvSpPr>
          <p:nvPr>
            <p:ph type="ftr" sz="quarter" idx="11"/>
          </p:nvPr>
        </p:nvSpPr>
        <p:spPr>
          <a:noFill/>
        </p:spPr>
        <p:txBody>
          <a:bodyPr/>
          <a:lstStyle/>
          <a:p>
            <a:r>
              <a:rPr lang="en-US" smtClean="0"/>
              <a:t>Design &amp; Analysis of Experiments 7E 2009 Montgomery</a:t>
            </a:r>
          </a:p>
        </p:txBody>
      </p:sp>
      <p:sp>
        <p:nvSpPr>
          <p:cNvPr id="20484" name="Slide Number Placeholder 4"/>
          <p:cNvSpPr>
            <a:spLocks noGrp="1"/>
          </p:cNvSpPr>
          <p:nvPr>
            <p:ph type="sldNum" sz="quarter" idx="12"/>
          </p:nvPr>
        </p:nvSpPr>
        <p:spPr>
          <a:noFill/>
        </p:spPr>
        <p:txBody>
          <a:bodyPr/>
          <a:lstStyle/>
          <a:p>
            <a:fld id="{A1726DD8-0185-4136-ADF6-5CBD0CEA0A91}" type="slidenum">
              <a:rPr lang="en-US" smtClean="0"/>
              <a:pPr/>
              <a:t>4</a:t>
            </a:fld>
            <a:endParaRPr lang="en-US" smtClean="0"/>
          </a:p>
        </p:txBody>
      </p:sp>
      <p:sp>
        <p:nvSpPr>
          <p:cNvPr id="20485" name="Rectangle 2"/>
          <p:cNvSpPr>
            <a:spLocks noGrp="1" noChangeArrowheads="1"/>
          </p:cNvSpPr>
          <p:nvPr>
            <p:ph type="title"/>
          </p:nvPr>
        </p:nvSpPr>
        <p:spPr>
          <a:xfrm>
            <a:off x="685800" y="228600"/>
            <a:ext cx="7772400" cy="1143000"/>
          </a:xfrm>
        </p:spPr>
        <p:txBody>
          <a:bodyPr/>
          <a:lstStyle/>
          <a:p>
            <a:r>
              <a:rPr lang="en-US" sz="3600" b="1" smtClean="0"/>
              <a:t>Chemical Process Example</a:t>
            </a:r>
          </a:p>
        </p:txBody>
      </p:sp>
      <p:sp>
        <p:nvSpPr>
          <p:cNvPr id="20486" name="Text Box 4"/>
          <p:cNvSpPr txBox="1">
            <a:spLocks noChangeArrowheads="1"/>
          </p:cNvSpPr>
          <p:nvPr/>
        </p:nvSpPr>
        <p:spPr bwMode="auto">
          <a:xfrm>
            <a:off x="1295400" y="4038600"/>
            <a:ext cx="6248400" cy="850900"/>
          </a:xfrm>
          <a:prstGeom prst="rect">
            <a:avLst/>
          </a:prstGeom>
          <a:noFill/>
          <a:ln w="28575">
            <a:solidFill>
              <a:schemeClr val="accent2"/>
            </a:solidFill>
            <a:miter lim="800000"/>
            <a:headEnd/>
            <a:tailEnd/>
          </a:ln>
        </p:spPr>
        <p:txBody>
          <a:bodyPr>
            <a:spAutoFit/>
          </a:bodyPr>
          <a:lstStyle/>
          <a:p>
            <a:pPr>
              <a:spcBef>
                <a:spcPct val="50000"/>
              </a:spcBef>
            </a:pPr>
            <a:r>
              <a:rPr lang="en-US" i="1"/>
              <a:t>A = </a:t>
            </a:r>
            <a:r>
              <a:rPr lang="en-US"/>
              <a:t>reactant concentration, </a:t>
            </a:r>
            <a:r>
              <a:rPr lang="en-US" i="1"/>
              <a:t>B</a:t>
            </a:r>
            <a:r>
              <a:rPr lang="en-US"/>
              <a:t> = catalyst amount, </a:t>
            </a:r>
            <a:r>
              <a:rPr lang="en-US" i="1"/>
              <a:t>y</a:t>
            </a:r>
            <a:r>
              <a:rPr lang="en-US"/>
              <a:t> = recovery</a:t>
            </a:r>
            <a:r>
              <a:rPr lang="en-US" i="1"/>
              <a:t> </a:t>
            </a:r>
          </a:p>
        </p:txBody>
      </p:sp>
      <p:pic>
        <p:nvPicPr>
          <p:cNvPr id="20487" name="Picture 5"/>
          <p:cNvPicPr>
            <a:picLocks noChangeAspect="1" noChangeArrowheads="1"/>
          </p:cNvPicPr>
          <p:nvPr/>
        </p:nvPicPr>
        <p:blipFill>
          <a:blip r:embed="rId3" cstate="print"/>
          <a:srcRect/>
          <a:stretch>
            <a:fillRect/>
          </a:stretch>
        </p:blipFill>
        <p:spPr bwMode="auto">
          <a:xfrm>
            <a:off x="381000" y="1676400"/>
            <a:ext cx="8467725" cy="201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ate Placeholder 2"/>
          <p:cNvSpPr>
            <a:spLocks noGrp="1"/>
          </p:cNvSpPr>
          <p:nvPr>
            <p:ph type="dt" sz="quarter" idx="10"/>
          </p:nvPr>
        </p:nvSpPr>
        <p:spPr>
          <a:noFill/>
        </p:spPr>
        <p:txBody>
          <a:bodyPr/>
          <a:lstStyle/>
          <a:p>
            <a:r>
              <a:rPr lang="en-US" smtClean="0"/>
              <a:t>Chapter 6</a:t>
            </a:r>
          </a:p>
        </p:txBody>
      </p:sp>
      <p:sp>
        <p:nvSpPr>
          <p:cNvPr id="51203" name="Footer Placeholder 3"/>
          <p:cNvSpPr>
            <a:spLocks noGrp="1"/>
          </p:cNvSpPr>
          <p:nvPr>
            <p:ph type="ftr" sz="quarter" idx="11"/>
          </p:nvPr>
        </p:nvSpPr>
        <p:spPr>
          <a:noFill/>
        </p:spPr>
        <p:txBody>
          <a:bodyPr/>
          <a:lstStyle/>
          <a:p>
            <a:r>
              <a:rPr lang="en-US" smtClean="0"/>
              <a:t>Design &amp; Analysis of Experiments 7E 2009 Montgomery</a:t>
            </a:r>
          </a:p>
        </p:txBody>
      </p:sp>
      <p:sp>
        <p:nvSpPr>
          <p:cNvPr id="51204" name="Slide Number Placeholder 4"/>
          <p:cNvSpPr>
            <a:spLocks noGrp="1"/>
          </p:cNvSpPr>
          <p:nvPr>
            <p:ph type="sldNum" sz="quarter" idx="12"/>
          </p:nvPr>
        </p:nvSpPr>
        <p:spPr>
          <a:noFill/>
        </p:spPr>
        <p:txBody>
          <a:bodyPr/>
          <a:lstStyle/>
          <a:p>
            <a:fld id="{DC7273C4-5D7C-4112-8A65-76E23BA8DDF6}" type="slidenum">
              <a:rPr lang="en-US" smtClean="0"/>
              <a:pPr/>
              <a:t>40</a:t>
            </a:fld>
            <a:endParaRPr lang="en-US" smtClean="0"/>
          </a:p>
        </p:txBody>
      </p:sp>
      <p:sp>
        <p:nvSpPr>
          <p:cNvPr id="51205" name="Rectangle 2"/>
          <p:cNvSpPr>
            <a:spLocks noGrp="1" noChangeArrowheads="1"/>
          </p:cNvSpPr>
          <p:nvPr>
            <p:ph type="title"/>
          </p:nvPr>
        </p:nvSpPr>
        <p:spPr/>
        <p:txBody>
          <a:bodyPr/>
          <a:lstStyle/>
          <a:p>
            <a:r>
              <a:rPr lang="en-US" sz="3600" b="1" smtClean="0"/>
              <a:t>The Regression Model</a:t>
            </a:r>
          </a:p>
        </p:txBody>
      </p:sp>
      <p:pic>
        <p:nvPicPr>
          <p:cNvPr id="51206" name="Picture 3"/>
          <p:cNvPicPr>
            <a:picLocks noChangeAspect="1" noChangeArrowheads="1"/>
          </p:cNvPicPr>
          <p:nvPr/>
        </p:nvPicPr>
        <p:blipFill>
          <a:blip r:embed="rId3" cstate="print"/>
          <a:srcRect/>
          <a:stretch>
            <a:fillRect/>
          </a:stretch>
        </p:blipFill>
        <p:spPr bwMode="auto">
          <a:xfrm>
            <a:off x="609600" y="2662238"/>
            <a:ext cx="7924800" cy="1533525"/>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ate Placeholder 3"/>
          <p:cNvSpPr>
            <a:spLocks noGrp="1"/>
          </p:cNvSpPr>
          <p:nvPr>
            <p:ph type="dt" sz="quarter" idx="10"/>
          </p:nvPr>
        </p:nvSpPr>
        <p:spPr>
          <a:noFill/>
        </p:spPr>
        <p:txBody>
          <a:bodyPr/>
          <a:lstStyle/>
          <a:p>
            <a:r>
              <a:rPr lang="en-US" smtClean="0"/>
              <a:t>Chapter 6</a:t>
            </a:r>
          </a:p>
        </p:txBody>
      </p:sp>
      <p:sp>
        <p:nvSpPr>
          <p:cNvPr id="52227" name="Footer Placeholder 4"/>
          <p:cNvSpPr>
            <a:spLocks noGrp="1"/>
          </p:cNvSpPr>
          <p:nvPr>
            <p:ph type="ftr" sz="quarter" idx="11"/>
          </p:nvPr>
        </p:nvSpPr>
        <p:spPr>
          <a:noFill/>
        </p:spPr>
        <p:txBody>
          <a:bodyPr/>
          <a:lstStyle/>
          <a:p>
            <a:r>
              <a:rPr lang="en-US" smtClean="0"/>
              <a:t>Design &amp; Analysis of Experiments 7E 2009 Montgomery</a:t>
            </a:r>
          </a:p>
        </p:txBody>
      </p:sp>
      <p:sp>
        <p:nvSpPr>
          <p:cNvPr id="52228" name="Slide Number Placeholder 5"/>
          <p:cNvSpPr>
            <a:spLocks noGrp="1"/>
          </p:cNvSpPr>
          <p:nvPr>
            <p:ph type="sldNum" sz="quarter" idx="12"/>
          </p:nvPr>
        </p:nvSpPr>
        <p:spPr>
          <a:noFill/>
        </p:spPr>
        <p:txBody>
          <a:bodyPr/>
          <a:lstStyle/>
          <a:p>
            <a:fld id="{7C8DAA95-8CBA-4121-9CE0-8B8060984A86}" type="slidenum">
              <a:rPr lang="en-US" smtClean="0"/>
              <a:pPr/>
              <a:t>41</a:t>
            </a:fld>
            <a:endParaRPr lang="en-US" smtClean="0"/>
          </a:p>
        </p:txBody>
      </p:sp>
      <p:sp>
        <p:nvSpPr>
          <p:cNvPr id="52229" name="Rectangle 2"/>
          <p:cNvSpPr>
            <a:spLocks noGrp="1" noChangeArrowheads="1"/>
          </p:cNvSpPr>
          <p:nvPr>
            <p:ph type="title"/>
          </p:nvPr>
        </p:nvSpPr>
        <p:spPr/>
        <p:txBody>
          <a:bodyPr/>
          <a:lstStyle/>
          <a:p>
            <a:r>
              <a:rPr lang="en-US" sz="3600" b="1" smtClean="0"/>
              <a:t>Model Residuals are Satisfactory</a:t>
            </a:r>
          </a:p>
        </p:txBody>
      </p:sp>
      <p:pic>
        <p:nvPicPr>
          <p:cNvPr id="52230" name="Picture 5"/>
          <p:cNvPicPr>
            <a:picLocks noGrp="1" noChangeAspect="1" noChangeArrowheads="1"/>
          </p:cNvPicPr>
          <p:nvPr>
            <p:ph idx="1"/>
          </p:nvPr>
        </p:nvPicPr>
        <p:blipFill>
          <a:blip r:embed="rId3" cstate="print"/>
          <a:srcRect/>
          <a:stretch>
            <a:fillRect/>
          </a:stretch>
        </p:blipFill>
        <p:spPr>
          <a:xfrm>
            <a:off x="1214438" y="1981200"/>
            <a:ext cx="6713537" cy="4114800"/>
          </a:xfr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ate Placeholder 3"/>
          <p:cNvSpPr>
            <a:spLocks noGrp="1"/>
          </p:cNvSpPr>
          <p:nvPr>
            <p:ph type="dt" sz="quarter" idx="10"/>
          </p:nvPr>
        </p:nvSpPr>
        <p:spPr>
          <a:noFill/>
        </p:spPr>
        <p:txBody>
          <a:bodyPr/>
          <a:lstStyle/>
          <a:p>
            <a:r>
              <a:rPr lang="en-US" smtClean="0"/>
              <a:t>Chapter 6</a:t>
            </a:r>
          </a:p>
        </p:txBody>
      </p:sp>
      <p:sp>
        <p:nvSpPr>
          <p:cNvPr id="53251" name="Footer Placeholder 4"/>
          <p:cNvSpPr>
            <a:spLocks noGrp="1"/>
          </p:cNvSpPr>
          <p:nvPr>
            <p:ph type="ftr" sz="quarter" idx="11"/>
          </p:nvPr>
        </p:nvSpPr>
        <p:spPr>
          <a:noFill/>
        </p:spPr>
        <p:txBody>
          <a:bodyPr/>
          <a:lstStyle/>
          <a:p>
            <a:r>
              <a:rPr lang="en-US" smtClean="0"/>
              <a:t>Design &amp; Analysis of Experiments 7E 2009 Montgomery</a:t>
            </a:r>
          </a:p>
        </p:txBody>
      </p:sp>
      <p:sp>
        <p:nvSpPr>
          <p:cNvPr id="53252" name="Slide Number Placeholder 5"/>
          <p:cNvSpPr>
            <a:spLocks noGrp="1"/>
          </p:cNvSpPr>
          <p:nvPr>
            <p:ph type="sldNum" sz="quarter" idx="12"/>
          </p:nvPr>
        </p:nvSpPr>
        <p:spPr>
          <a:noFill/>
        </p:spPr>
        <p:txBody>
          <a:bodyPr/>
          <a:lstStyle/>
          <a:p>
            <a:fld id="{AB660A9D-DA97-402E-8FDB-9D43E316132D}" type="slidenum">
              <a:rPr lang="en-US" smtClean="0"/>
              <a:pPr/>
              <a:t>42</a:t>
            </a:fld>
            <a:endParaRPr lang="en-US" smtClean="0"/>
          </a:p>
        </p:txBody>
      </p:sp>
      <p:sp>
        <p:nvSpPr>
          <p:cNvPr id="53253" name="Rectangle 2"/>
          <p:cNvSpPr>
            <a:spLocks noGrp="1" noChangeArrowheads="1"/>
          </p:cNvSpPr>
          <p:nvPr>
            <p:ph type="title"/>
          </p:nvPr>
        </p:nvSpPr>
        <p:spPr>
          <a:xfrm>
            <a:off x="685800" y="152400"/>
            <a:ext cx="7772400" cy="1143000"/>
          </a:xfrm>
        </p:spPr>
        <p:txBody>
          <a:bodyPr/>
          <a:lstStyle/>
          <a:p>
            <a:r>
              <a:rPr lang="en-US" sz="3600" b="1" smtClean="0"/>
              <a:t>Model Interpretation – Main Effects and Interactions</a:t>
            </a:r>
          </a:p>
        </p:txBody>
      </p:sp>
      <p:pic>
        <p:nvPicPr>
          <p:cNvPr id="53254" name="Picture 5"/>
          <p:cNvPicPr>
            <a:picLocks noGrp="1" noChangeAspect="1" noChangeArrowheads="1"/>
          </p:cNvPicPr>
          <p:nvPr>
            <p:ph idx="1"/>
          </p:nvPr>
        </p:nvPicPr>
        <p:blipFill>
          <a:blip r:embed="rId3" cstate="print"/>
          <a:srcRect/>
          <a:stretch>
            <a:fillRect/>
          </a:stretch>
        </p:blipFill>
        <p:spPr>
          <a:xfrm>
            <a:off x="2057400" y="1295400"/>
            <a:ext cx="4876800" cy="4862513"/>
          </a:xfr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e Placeholder 2"/>
          <p:cNvSpPr>
            <a:spLocks noGrp="1"/>
          </p:cNvSpPr>
          <p:nvPr>
            <p:ph type="dt" sz="quarter" idx="10"/>
          </p:nvPr>
        </p:nvSpPr>
        <p:spPr>
          <a:noFill/>
        </p:spPr>
        <p:txBody>
          <a:bodyPr/>
          <a:lstStyle/>
          <a:p>
            <a:r>
              <a:rPr lang="en-US" smtClean="0"/>
              <a:t>Chapter 6</a:t>
            </a:r>
          </a:p>
        </p:txBody>
      </p:sp>
      <p:sp>
        <p:nvSpPr>
          <p:cNvPr id="54275" name="Footer Placeholder 3"/>
          <p:cNvSpPr>
            <a:spLocks noGrp="1"/>
          </p:cNvSpPr>
          <p:nvPr>
            <p:ph type="ftr" sz="quarter" idx="11"/>
          </p:nvPr>
        </p:nvSpPr>
        <p:spPr>
          <a:noFill/>
        </p:spPr>
        <p:txBody>
          <a:bodyPr/>
          <a:lstStyle/>
          <a:p>
            <a:r>
              <a:rPr lang="en-US" smtClean="0"/>
              <a:t>Design &amp; Analysis of Experiments 7E 2009 Montgomery</a:t>
            </a:r>
          </a:p>
        </p:txBody>
      </p:sp>
      <p:sp>
        <p:nvSpPr>
          <p:cNvPr id="54276" name="Slide Number Placeholder 4"/>
          <p:cNvSpPr>
            <a:spLocks noGrp="1"/>
          </p:cNvSpPr>
          <p:nvPr>
            <p:ph type="sldNum" sz="quarter" idx="12"/>
          </p:nvPr>
        </p:nvSpPr>
        <p:spPr>
          <a:noFill/>
        </p:spPr>
        <p:txBody>
          <a:bodyPr/>
          <a:lstStyle/>
          <a:p>
            <a:fld id="{925D7659-139A-4D12-945F-99B8D6809B2D}" type="slidenum">
              <a:rPr lang="en-US" smtClean="0"/>
              <a:pPr/>
              <a:t>43</a:t>
            </a:fld>
            <a:endParaRPr lang="en-US" smtClean="0"/>
          </a:p>
        </p:txBody>
      </p:sp>
      <p:sp>
        <p:nvSpPr>
          <p:cNvPr id="54277" name="Rectangle 2"/>
          <p:cNvSpPr>
            <a:spLocks noGrp="1" noChangeArrowheads="1"/>
          </p:cNvSpPr>
          <p:nvPr>
            <p:ph type="title"/>
          </p:nvPr>
        </p:nvSpPr>
        <p:spPr>
          <a:xfrm>
            <a:off x="685800" y="152400"/>
            <a:ext cx="7772400" cy="1143000"/>
          </a:xfrm>
        </p:spPr>
        <p:txBody>
          <a:bodyPr/>
          <a:lstStyle/>
          <a:p>
            <a:r>
              <a:rPr lang="en-US" sz="3600" b="1" smtClean="0"/>
              <a:t>Model Interpretation – Response Surface Plots</a:t>
            </a:r>
          </a:p>
        </p:txBody>
      </p:sp>
      <p:sp>
        <p:nvSpPr>
          <p:cNvPr id="54278" name="Text Box 3"/>
          <p:cNvSpPr txBox="1">
            <a:spLocks noChangeArrowheads="1"/>
          </p:cNvSpPr>
          <p:nvPr/>
        </p:nvSpPr>
        <p:spPr bwMode="auto">
          <a:xfrm>
            <a:off x="609600" y="5562600"/>
            <a:ext cx="7696200" cy="701675"/>
          </a:xfrm>
          <a:prstGeom prst="rect">
            <a:avLst/>
          </a:prstGeom>
          <a:noFill/>
          <a:ln w="9525">
            <a:noFill/>
            <a:miter lim="800000"/>
            <a:headEnd/>
            <a:tailEnd/>
          </a:ln>
        </p:spPr>
        <p:txBody>
          <a:bodyPr>
            <a:spAutoFit/>
          </a:bodyPr>
          <a:lstStyle/>
          <a:p>
            <a:pPr>
              <a:spcBef>
                <a:spcPct val="50000"/>
              </a:spcBef>
            </a:pPr>
            <a:r>
              <a:rPr lang="en-US" sz="2000"/>
              <a:t>With concentration at either the low or high level, high temperature and high stirring rate results in high filtration rates</a:t>
            </a:r>
          </a:p>
        </p:txBody>
      </p:sp>
      <p:pic>
        <p:nvPicPr>
          <p:cNvPr id="54279" name="Picture 5"/>
          <p:cNvPicPr>
            <a:picLocks noChangeAspect="1" noChangeArrowheads="1"/>
          </p:cNvPicPr>
          <p:nvPr/>
        </p:nvPicPr>
        <p:blipFill>
          <a:blip r:embed="rId3" cstate="print"/>
          <a:srcRect/>
          <a:stretch>
            <a:fillRect/>
          </a:stretch>
        </p:blipFill>
        <p:spPr bwMode="auto">
          <a:xfrm>
            <a:off x="152400" y="1454150"/>
            <a:ext cx="8686800" cy="395605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Date Placeholder 3"/>
          <p:cNvSpPr>
            <a:spLocks noGrp="1"/>
          </p:cNvSpPr>
          <p:nvPr>
            <p:ph type="dt" sz="quarter" idx="10"/>
          </p:nvPr>
        </p:nvSpPr>
        <p:spPr>
          <a:noFill/>
        </p:spPr>
        <p:txBody>
          <a:bodyPr/>
          <a:lstStyle/>
          <a:p>
            <a:r>
              <a:rPr lang="en-US" smtClean="0"/>
              <a:t>Chapter 6</a:t>
            </a:r>
          </a:p>
        </p:txBody>
      </p:sp>
      <p:sp>
        <p:nvSpPr>
          <p:cNvPr id="55299" name="Footer Placeholder 4"/>
          <p:cNvSpPr>
            <a:spLocks noGrp="1"/>
          </p:cNvSpPr>
          <p:nvPr>
            <p:ph type="ftr" sz="quarter" idx="11"/>
          </p:nvPr>
        </p:nvSpPr>
        <p:spPr>
          <a:noFill/>
        </p:spPr>
        <p:txBody>
          <a:bodyPr/>
          <a:lstStyle/>
          <a:p>
            <a:r>
              <a:rPr lang="en-US" smtClean="0"/>
              <a:t>Design &amp; Analysis of Experiments 7E 2009 Montgomery</a:t>
            </a:r>
          </a:p>
        </p:txBody>
      </p:sp>
      <p:sp>
        <p:nvSpPr>
          <p:cNvPr id="55300" name="Slide Number Placeholder 5"/>
          <p:cNvSpPr>
            <a:spLocks noGrp="1"/>
          </p:cNvSpPr>
          <p:nvPr>
            <p:ph type="sldNum" sz="quarter" idx="12"/>
          </p:nvPr>
        </p:nvSpPr>
        <p:spPr>
          <a:noFill/>
        </p:spPr>
        <p:txBody>
          <a:bodyPr/>
          <a:lstStyle/>
          <a:p>
            <a:fld id="{1A3BB4A1-294E-4895-873E-4B9C0626D7DF}" type="slidenum">
              <a:rPr lang="en-US" smtClean="0"/>
              <a:pPr/>
              <a:t>44</a:t>
            </a:fld>
            <a:endParaRPr lang="en-US" smtClean="0"/>
          </a:p>
        </p:txBody>
      </p:sp>
      <p:sp>
        <p:nvSpPr>
          <p:cNvPr id="55301" name="Rectangle 2"/>
          <p:cNvSpPr>
            <a:spLocks noGrp="1" noChangeArrowheads="1"/>
          </p:cNvSpPr>
          <p:nvPr>
            <p:ph type="title"/>
          </p:nvPr>
        </p:nvSpPr>
        <p:spPr/>
        <p:txBody>
          <a:bodyPr/>
          <a:lstStyle/>
          <a:p>
            <a:r>
              <a:rPr lang="en-US" sz="3200" smtClean="0"/>
              <a:t>Outliers: suppose that </a:t>
            </a:r>
            <a:r>
              <a:rPr lang="en-US" sz="3200" i="1" smtClean="0"/>
              <a:t>cd</a:t>
            </a:r>
            <a:r>
              <a:rPr lang="en-US" sz="3200" smtClean="0"/>
              <a:t> = 375 (instead of 75)</a:t>
            </a:r>
          </a:p>
        </p:txBody>
      </p:sp>
      <p:sp>
        <p:nvSpPr>
          <p:cNvPr id="55302" name="Rectangle 5"/>
          <p:cNvSpPr>
            <a:spLocks noGrp="1" noChangeArrowheads="1"/>
          </p:cNvSpPr>
          <p:nvPr>
            <p:ph type="body" idx="1"/>
          </p:nvPr>
        </p:nvSpPr>
        <p:spPr/>
        <p:txBody>
          <a:bodyPr/>
          <a:lstStyle/>
          <a:p>
            <a:endParaRPr lang="en-US" smtClean="0"/>
          </a:p>
        </p:txBody>
      </p:sp>
      <p:pic>
        <p:nvPicPr>
          <p:cNvPr id="55303" name="Picture 4"/>
          <p:cNvPicPr>
            <a:picLocks noGrp="1" noChangeAspect="1" noChangeArrowheads="1"/>
          </p:cNvPicPr>
          <p:nvPr>
            <p:ph idx="4294967295"/>
          </p:nvPr>
        </p:nvPicPr>
        <p:blipFill>
          <a:blip r:embed="rId3" cstate="print"/>
          <a:srcRect/>
          <a:stretch>
            <a:fillRect/>
          </a:stretch>
        </p:blipFill>
        <p:spPr>
          <a:xfrm>
            <a:off x="0" y="1752600"/>
            <a:ext cx="7772400" cy="3325813"/>
          </a:xfr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ate Placeholder 3"/>
          <p:cNvSpPr>
            <a:spLocks noGrp="1"/>
          </p:cNvSpPr>
          <p:nvPr>
            <p:ph type="dt" sz="quarter" idx="10"/>
          </p:nvPr>
        </p:nvSpPr>
        <p:spPr>
          <a:noFill/>
        </p:spPr>
        <p:txBody>
          <a:bodyPr/>
          <a:lstStyle/>
          <a:p>
            <a:r>
              <a:rPr lang="en-US" smtClean="0"/>
              <a:t>Chapter 6</a:t>
            </a:r>
          </a:p>
        </p:txBody>
      </p:sp>
      <p:sp>
        <p:nvSpPr>
          <p:cNvPr id="56323" name="Footer Placeholder 4"/>
          <p:cNvSpPr>
            <a:spLocks noGrp="1"/>
          </p:cNvSpPr>
          <p:nvPr>
            <p:ph type="ftr" sz="quarter" idx="11"/>
          </p:nvPr>
        </p:nvSpPr>
        <p:spPr>
          <a:noFill/>
        </p:spPr>
        <p:txBody>
          <a:bodyPr/>
          <a:lstStyle/>
          <a:p>
            <a:r>
              <a:rPr lang="en-US" smtClean="0"/>
              <a:t>Design &amp; Analysis of Experiments 7E 2009 Montgomery</a:t>
            </a:r>
          </a:p>
        </p:txBody>
      </p:sp>
      <p:sp>
        <p:nvSpPr>
          <p:cNvPr id="56324" name="Slide Number Placeholder 5"/>
          <p:cNvSpPr>
            <a:spLocks noGrp="1"/>
          </p:cNvSpPr>
          <p:nvPr>
            <p:ph type="sldNum" sz="quarter" idx="12"/>
          </p:nvPr>
        </p:nvSpPr>
        <p:spPr>
          <a:noFill/>
        </p:spPr>
        <p:txBody>
          <a:bodyPr/>
          <a:lstStyle/>
          <a:p>
            <a:fld id="{324A8D27-BE7E-4D80-BE1A-1C16438EBAFE}" type="slidenum">
              <a:rPr lang="en-US" smtClean="0"/>
              <a:pPr/>
              <a:t>45</a:t>
            </a:fld>
            <a:endParaRPr lang="en-US" smtClean="0"/>
          </a:p>
        </p:txBody>
      </p:sp>
      <p:sp>
        <p:nvSpPr>
          <p:cNvPr id="56325" name="Rectangle 2"/>
          <p:cNvSpPr>
            <a:spLocks noGrp="1" noChangeArrowheads="1"/>
          </p:cNvSpPr>
          <p:nvPr>
            <p:ph type="title"/>
          </p:nvPr>
        </p:nvSpPr>
        <p:spPr/>
        <p:txBody>
          <a:bodyPr/>
          <a:lstStyle/>
          <a:p>
            <a:r>
              <a:rPr lang="en-US" smtClean="0"/>
              <a:t>Dealing with Outliers</a:t>
            </a:r>
          </a:p>
        </p:txBody>
      </p:sp>
      <p:sp>
        <p:nvSpPr>
          <p:cNvPr id="56326" name="Rectangle 3"/>
          <p:cNvSpPr>
            <a:spLocks noGrp="1" noChangeArrowheads="1"/>
          </p:cNvSpPr>
          <p:nvPr>
            <p:ph type="body" idx="1"/>
          </p:nvPr>
        </p:nvSpPr>
        <p:spPr/>
        <p:txBody>
          <a:bodyPr/>
          <a:lstStyle/>
          <a:p>
            <a:r>
              <a:rPr lang="en-US" smtClean="0"/>
              <a:t>Replace with an estimate</a:t>
            </a:r>
          </a:p>
          <a:p>
            <a:r>
              <a:rPr lang="en-US" smtClean="0"/>
              <a:t>Make the highest-order interaction zero</a:t>
            </a:r>
          </a:p>
          <a:p>
            <a:r>
              <a:rPr lang="en-US" smtClean="0"/>
              <a:t>In this case, estimate </a:t>
            </a:r>
            <a:r>
              <a:rPr lang="en-US" i="1" smtClean="0"/>
              <a:t>cd</a:t>
            </a:r>
            <a:r>
              <a:rPr lang="en-US" smtClean="0"/>
              <a:t> such that </a:t>
            </a:r>
            <a:r>
              <a:rPr lang="en-US" i="1" smtClean="0"/>
              <a:t>ABCD</a:t>
            </a:r>
            <a:r>
              <a:rPr lang="en-US" smtClean="0"/>
              <a:t> = 0</a:t>
            </a:r>
          </a:p>
          <a:p>
            <a:r>
              <a:rPr lang="en-US" smtClean="0"/>
              <a:t>Analyze only the data you have</a:t>
            </a:r>
          </a:p>
          <a:p>
            <a:r>
              <a:rPr lang="en-US" smtClean="0"/>
              <a:t>Now the design isn’t orthogonal</a:t>
            </a:r>
          </a:p>
          <a:p>
            <a:r>
              <a:rPr lang="en-US" smtClean="0"/>
              <a:t>Consequences?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ate Placeholder 2"/>
          <p:cNvSpPr>
            <a:spLocks noGrp="1"/>
          </p:cNvSpPr>
          <p:nvPr>
            <p:ph type="dt" sz="quarter" idx="10"/>
          </p:nvPr>
        </p:nvSpPr>
        <p:spPr>
          <a:noFill/>
        </p:spPr>
        <p:txBody>
          <a:bodyPr/>
          <a:lstStyle/>
          <a:p>
            <a:r>
              <a:rPr lang="en-US" smtClean="0"/>
              <a:t>Chapter 6</a:t>
            </a:r>
          </a:p>
        </p:txBody>
      </p:sp>
      <p:sp>
        <p:nvSpPr>
          <p:cNvPr id="57347" name="Footer Placeholder 3"/>
          <p:cNvSpPr>
            <a:spLocks noGrp="1"/>
          </p:cNvSpPr>
          <p:nvPr>
            <p:ph type="ftr" sz="quarter" idx="11"/>
          </p:nvPr>
        </p:nvSpPr>
        <p:spPr>
          <a:noFill/>
        </p:spPr>
        <p:txBody>
          <a:bodyPr/>
          <a:lstStyle/>
          <a:p>
            <a:r>
              <a:rPr lang="en-US" smtClean="0"/>
              <a:t>Design &amp; Analysis of Experiments 7E 2009 Montgomery</a:t>
            </a:r>
          </a:p>
        </p:txBody>
      </p:sp>
      <p:sp>
        <p:nvSpPr>
          <p:cNvPr id="57348" name="Slide Number Placeholder 4"/>
          <p:cNvSpPr>
            <a:spLocks noGrp="1"/>
          </p:cNvSpPr>
          <p:nvPr>
            <p:ph type="sldNum" sz="quarter" idx="12"/>
          </p:nvPr>
        </p:nvSpPr>
        <p:spPr>
          <a:noFill/>
        </p:spPr>
        <p:txBody>
          <a:bodyPr/>
          <a:lstStyle/>
          <a:p>
            <a:fld id="{1FD6D875-5EE9-4616-B71C-895714154F2F}" type="slidenum">
              <a:rPr lang="en-US" smtClean="0"/>
              <a:pPr/>
              <a:t>46</a:t>
            </a:fld>
            <a:endParaRPr lang="en-US" smtClean="0"/>
          </a:p>
        </p:txBody>
      </p:sp>
      <p:pic>
        <p:nvPicPr>
          <p:cNvPr id="57349" name="Picture 3"/>
          <p:cNvPicPr>
            <a:picLocks noGrp="1" noChangeAspect="1" noChangeArrowheads="1"/>
          </p:cNvPicPr>
          <p:nvPr>
            <p:ph/>
          </p:nvPr>
        </p:nvPicPr>
        <p:blipFill>
          <a:blip r:embed="rId3" cstate="print"/>
          <a:srcRect/>
          <a:stretch>
            <a:fillRect/>
          </a:stretch>
        </p:blipFill>
        <p:spPr>
          <a:xfrm>
            <a:off x="685800" y="1181100"/>
            <a:ext cx="7772400" cy="4343400"/>
          </a:xfr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ate Placeholder 2"/>
          <p:cNvSpPr>
            <a:spLocks noGrp="1"/>
          </p:cNvSpPr>
          <p:nvPr>
            <p:ph type="dt" sz="quarter" idx="10"/>
          </p:nvPr>
        </p:nvSpPr>
        <p:spPr>
          <a:noFill/>
        </p:spPr>
        <p:txBody>
          <a:bodyPr/>
          <a:lstStyle/>
          <a:p>
            <a:r>
              <a:rPr lang="en-US" smtClean="0"/>
              <a:t>Chapter 6</a:t>
            </a:r>
          </a:p>
        </p:txBody>
      </p:sp>
      <p:sp>
        <p:nvSpPr>
          <p:cNvPr id="7172" name="Footer Placeholder 3"/>
          <p:cNvSpPr>
            <a:spLocks noGrp="1"/>
          </p:cNvSpPr>
          <p:nvPr>
            <p:ph type="ftr" sz="quarter" idx="11"/>
          </p:nvPr>
        </p:nvSpPr>
        <p:spPr>
          <a:noFill/>
        </p:spPr>
        <p:txBody>
          <a:bodyPr/>
          <a:lstStyle/>
          <a:p>
            <a:r>
              <a:rPr lang="en-US" smtClean="0"/>
              <a:t>Design &amp; Analysis of Experiments 7E 2009 Montgomery</a:t>
            </a:r>
          </a:p>
        </p:txBody>
      </p:sp>
      <p:sp>
        <p:nvSpPr>
          <p:cNvPr id="7173" name="Slide Number Placeholder 4"/>
          <p:cNvSpPr>
            <a:spLocks noGrp="1"/>
          </p:cNvSpPr>
          <p:nvPr>
            <p:ph type="sldNum" sz="quarter" idx="12"/>
          </p:nvPr>
        </p:nvSpPr>
        <p:spPr>
          <a:noFill/>
        </p:spPr>
        <p:txBody>
          <a:bodyPr/>
          <a:lstStyle/>
          <a:p>
            <a:fld id="{FAF9CD7E-37E7-422E-9D83-A4FE16147146}" type="slidenum">
              <a:rPr lang="en-US" smtClean="0"/>
              <a:pPr/>
              <a:t>47</a:t>
            </a:fld>
            <a:endParaRPr lang="en-US" smtClean="0"/>
          </a:p>
        </p:txBody>
      </p:sp>
      <p:sp>
        <p:nvSpPr>
          <p:cNvPr id="7174" name="Rectangle 2"/>
          <p:cNvSpPr>
            <a:spLocks noGrp="1" noChangeArrowheads="1"/>
          </p:cNvSpPr>
          <p:nvPr>
            <p:ph type="title"/>
          </p:nvPr>
        </p:nvSpPr>
        <p:spPr>
          <a:xfrm>
            <a:off x="685800" y="304800"/>
            <a:ext cx="7772400" cy="1143000"/>
          </a:xfrm>
        </p:spPr>
        <p:txBody>
          <a:bodyPr/>
          <a:lstStyle/>
          <a:p>
            <a:r>
              <a:rPr lang="en-US" sz="3600" b="1" smtClean="0"/>
              <a:t>The Drilling Experiment </a:t>
            </a:r>
            <a:br>
              <a:rPr lang="en-US" sz="3600" b="1" smtClean="0"/>
            </a:br>
            <a:r>
              <a:rPr lang="en-US" sz="3600" b="1" smtClean="0"/>
              <a:t>Example 6.3</a:t>
            </a:r>
          </a:p>
        </p:txBody>
      </p:sp>
      <p:graphicFrame>
        <p:nvGraphicFramePr>
          <p:cNvPr id="7170" name="Object 3"/>
          <p:cNvGraphicFramePr>
            <a:graphicFrameLocks noChangeAspect="1"/>
          </p:cNvGraphicFramePr>
          <p:nvPr/>
        </p:nvGraphicFramePr>
        <p:xfrm>
          <a:off x="0" y="0"/>
          <a:ext cx="914400" cy="198438"/>
        </p:xfrm>
        <a:graphic>
          <a:graphicData uri="http://schemas.openxmlformats.org/presentationml/2006/ole">
            <p:oleObj spid="_x0000_s7170" name="Equation" r:id="rId4" imgW="914400" imgH="198720" progId="">
              <p:embed/>
            </p:oleObj>
          </a:graphicData>
        </a:graphic>
      </p:graphicFrame>
      <p:sp>
        <p:nvSpPr>
          <p:cNvPr id="7175" name="Text Box 4"/>
          <p:cNvSpPr txBox="1">
            <a:spLocks noChangeArrowheads="1"/>
          </p:cNvSpPr>
          <p:nvPr/>
        </p:nvSpPr>
        <p:spPr bwMode="auto">
          <a:xfrm>
            <a:off x="990600" y="4724400"/>
            <a:ext cx="7239000" cy="850900"/>
          </a:xfrm>
          <a:prstGeom prst="rect">
            <a:avLst/>
          </a:prstGeom>
          <a:noFill/>
          <a:ln w="28575">
            <a:solidFill>
              <a:schemeClr val="accent2"/>
            </a:solidFill>
            <a:miter lim="800000"/>
            <a:headEnd/>
            <a:tailEnd/>
          </a:ln>
        </p:spPr>
        <p:txBody>
          <a:bodyPr>
            <a:spAutoFit/>
          </a:bodyPr>
          <a:lstStyle/>
          <a:p>
            <a:pPr>
              <a:spcBef>
                <a:spcPct val="50000"/>
              </a:spcBef>
            </a:pPr>
            <a:r>
              <a:rPr lang="en-US" i="1"/>
              <a:t>A </a:t>
            </a:r>
            <a:r>
              <a:rPr lang="en-US"/>
              <a:t>= drill load, </a:t>
            </a:r>
            <a:r>
              <a:rPr lang="en-US" i="1"/>
              <a:t>B</a:t>
            </a:r>
            <a:r>
              <a:rPr lang="en-US"/>
              <a:t> = flow, </a:t>
            </a:r>
            <a:r>
              <a:rPr lang="en-US" i="1"/>
              <a:t>C</a:t>
            </a:r>
            <a:r>
              <a:rPr lang="en-US"/>
              <a:t> = speed, </a:t>
            </a:r>
            <a:r>
              <a:rPr lang="en-US" i="1"/>
              <a:t>D</a:t>
            </a:r>
            <a:r>
              <a:rPr lang="en-US"/>
              <a:t> = type of mud,       </a:t>
            </a:r>
            <a:r>
              <a:rPr lang="en-US" i="1"/>
              <a:t>y = </a:t>
            </a:r>
            <a:r>
              <a:rPr lang="en-US"/>
              <a:t>advance rate of the drill</a:t>
            </a:r>
            <a:endParaRPr lang="en-US" i="1"/>
          </a:p>
        </p:txBody>
      </p:sp>
      <p:pic>
        <p:nvPicPr>
          <p:cNvPr id="7176" name="Picture 6"/>
          <p:cNvPicPr>
            <a:picLocks noChangeAspect="1" noChangeArrowheads="1"/>
          </p:cNvPicPr>
          <p:nvPr/>
        </p:nvPicPr>
        <p:blipFill>
          <a:blip r:embed="rId5" cstate="print"/>
          <a:srcRect/>
          <a:stretch>
            <a:fillRect/>
          </a:stretch>
        </p:blipFill>
        <p:spPr bwMode="auto">
          <a:xfrm>
            <a:off x="381000" y="2057400"/>
            <a:ext cx="8534400" cy="2135188"/>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Date Placeholder 3"/>
          <p:cNvSpPr>
            <a:spLocks noGrp="1"/>
          </p:cNvSpPr>
          <p:nvPr>
            <p:ph type="dt" sz="quarter" idx="10"/>
          </p:nvPr>
        </p:nvSpPr>
        <p:spPr>
          <a:noFill/>
        </p:spPr>
        <p:txBody>
          <a:bodyPr/>
          <a:lstStyle/>
          <a:p>
            <a:r>
              <a:rPr lang="en-US" smtClean="0"/>
              <a:t>Chapter 6</a:t>
            </a:r>
          </a:p>
        </p:txBody>
      </p:sp>
      <p:sp>
        <p:nvSpPr>
          <p:cNvPr id="58371" name="Footer Placeholder 4"/>
          <p:cNvSpPr>
            <a:spLocks noGrp="1"/>
          </p:cNvSpPr>
          <p:nvPr>
            <p:ph type="ftr" sz="quarter" idx="11"/>
          </p:nvPr>
        </p:nvSpPr>
        <p:spPr>
          <a:noFill/>
        </p:spPr>
        <p:txBody>
          <a:bodyPr/>
          <a:lstStyle/>
          <a:p>
            <a:r>
              <a:rPr lang="en-US" smtClean="0"/>
              <a:t>Design &amp; Analysis of Experiments 7E 2009 Montgomery</a:t>
            </a:r>
          </a:p>
        </p:txBody>
      </p:sp>
      <p:sp>
        <p:nvSpPr>
          <p:cNvPr id="58372" name="Slide Number Placeholder 5"/>
          <p:cNvSpPr>
            <a:spLocks noGrp="1"/>
          </p:cNvSpPr>
          <p:nvPr>
            <p:ph type="sldNum" sz="quarter" idx="12"/>
          </p:nvPr>
        </p:nvSpPr>
        <p:spPr>
          <a:noFill/>
        </p:spPr>
        <p:txBody>
          <a:bodyPr/>
          <a:lstStyle/>
          <a:p>
            <a:fld id="{427240A8-6C8E-419D-B904-DC156452CA4F}" type="slidenum">
              <a:rPr lang="en-US" smtClean="0"/>
              <a:pPr/>
              <a:t>48</a:t>
            </a:fld>
            <a:endParaRPr lang="en-US" smtClean="0"/>
          </a:p>
        </p:txBody>
      </p:sp>
      <p:sp>
        <p:nvSpPr>
          <p:cNvPr id="58373" name="Rectangle 2"/>
          <p:cNvSpPr>
            <a:spLocks noGrp="1" noChangeArrowheads="1"/>
          </p:cNvSpPr>
          <p:nvPr>
            <p:ph type="title"/>
          </p:nvPr>
        </p:nvSpPr>
        <p:spPr/>
        <p:txBody>
          <a:bodyPr/>
          <a:lstStyle/>
          <a:p>
            <a:r>
              <a:rPr lang="en-US" sz="3200" b="1" smtClean="0"/>
              <a:t>Normal Probability Plot of Effects –</a:t>
            </a:r>
            <a:br>
              <a:rPr lang="en-US" sz="3200" b="1" smtClean="0"/>
            </a:br>
            <a:r>
              <a:rPr lang="en-US" sz="3200" b="1" smtClean="0"/>
              <a:t>The Drilling Experiment</a:t>
            </a:r>
          </a:p>
        </p:txBody>
      </p:sp>
      <p:pic>
        <p:nvPicPr>
          <p:cNvPr id="58374" name="Picture 5"/>
          <p:cNvPicPr>
            <a:picLocks noGrp="1" noChangeAspect="1" noChangeArrowheads="1"/>
          </p:cNvPicPr>
          <p:nvPr>
            <p:ph idx="1"/>
          </p:nvPr>
        </p:nvPicPr>
        <p:blipFill>
          <a:blip r:embed="rId3" cstate="print"/>
          <a:srcRect/>
          <a:stretch>
            <a:fillRect/>
          </a:stretch>
        </p:blipFill>
        <p:spPr>
          <a:xfrm>
            <a:off x="381000" y="1828800"/>
            <a:ext cx="8458200" cy="3521075"/>
          </a:xfr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ate Placeholder 4"/>
          <p:cNvSpPr>
            <a:spLocks noGrp="1"/>
          </p:cNvSpPr>
          <p:nvPr>
            <p:ph type="dt" sz="quarter" idx="10"/>
          </p:nvPr>
        </p:nvSpPr>
        <p:spPr>
          <a:noFill/>
        </p:spPr>
        <p:txBody>
          <a:bodyPr/>
          <a:lstStyle/>
          <a:p>
            <a:r>
              <a:rPr lang="en-US" smtClean="0"/>
              <a:t>Chapter 6</a:t>
            </a:r>
          </a:p>
        </p:txBody>
      </p:sp>
      <p:sp>
        <p:nvSpPr>
          <p:cNvPr id="59395" name="Footer Placeholder 5"/>
          <p:cNvSpPr>
            <a:spLocks noGrp="1"/>
          </p:cNvSpPr>
          <p:nvPr>
            <p:ph type="ftr" sz="quarter" idx="11"/>
          </p:nvPr>
        </p:nvSpPr>
        <p:spPr>
          <a:noFill/>
        </p:spPr>
        <p:txBody>
          <a:bodyPr/>
          <a:lstStyle/>
          <a:p>
            <a:r>
              <a:rPr lang="en-US" smtClean="0"/>
              <a:t>Design &amp; Analysis of Experiments 7E 2009 Montgomery</a:t>
            </a:r>
          </a:p>
        </p:txBody>
      </p:sp>
      <p:sp>
        <p:nvSpPr>
          <p:cNvPr id="59396" name="Slide Number Placeholder 6"/>
          <p:cNvSpPr>
            <a:spLocks noGrp="1"/>
          </p:cNvSpPr>
          <p:nvPr>
            <p:ph type="sldNum" sz="quarter" idx="12"/>
          </p:nvPr>
        </p:nvSpPr>
        <p:spPr>
          <a:noFill/>
        </p:spPr>
        <p:txBody>
          <a:bodyPr/>
          <a:lstStyle/>
          <a:p>
            <a:fld id="{ADBE7EE1-48E5-4E4C-AA37-0E5F52D6E4AF}" type="slidenum">
              <a:rPr lang="en-US" smtClean="0"/>
              <a:pPr/>
              <a:t>49</a:t>
            </a:fld>
            <a:endParaRPr lang="en-US" smtClean="0"/>
          </a:p>
        </p:txBody>
      </p:sp>
      <p:sp>
        <p:nvSpPr>
          <p:cNvPr id="59397" name="Rectangle 2"/>
          <p:cNvSpPr>
            <a:spLocks noGrp="1" noChangeArrowheads="1"/>
          </p:cNvSpPr>
          <p:nvPr>
            <p:ph type="title"/>
          </p:nvPr>
        </p:nvSpPr>
        <p:spPr/>
        <p:txBody>
          <a:bodyPr/>
          <a:lstStyle/>
          <a:p>
            <a:r>
              <a:rPr lang="en-US" sz="3600" b="1" smtClean="0"/>
              <a:t>Residual Plots</a:t>
            </a:r>
          </a:p>
        </p:txBody>
      </p:sp>
      <p:pic>
        <p:nvPicPr>
          <p:cNvPr id="59398" name="Picture 3"/>
          <p:cNvPicPr>
            <a:picLocks noChangeAspect="1" noChangeArrowheads="1"/>
          </p:cNvPicPr>
          <p:nvPr/>
        </p:nvPicPr>
        <p:blipFill>
          <a:blip r:embed="rId3" cstate="print"/>
          <a:srcRect/>
          <a:stretch>
            <a:fillRect/>
          </a:stretch>
        </p:blipFill>
        <p:spPr bwMode="auto">
          <a:xfrm>
            <a:off x="4502150" y="3359150"/>
            <a:ext cx="138113" cy="138113"/>
          </a:xfrm>
          <a:prstGeom prst="rect">
            <a:avLst/>
          </a:prstGeom>
          <a:noFill/>
          <a:ln w="9525">
            <a:noFill/>
            <a:miter lim="800000"/>
            <a:headEnd/>
            <a:tailEnd/>
          </a:ln>
        </p:spPr>
      </p:pic>
      <p:pic>
        <p:nvPicPr>
          <p:cNvPr id="59399" name="Picture 7"/>
          <p:cNvPicPr>
            <a:picLocks noGrp="1" noChangeAspect="1" noChangeArrowheads="1"/>
          </p:cNvPicPr>
          <p:nvPr>
            <p:ph sz="half" idx="1"/>
          </p:nvPr>
        </p:nvPicPr>
        <p:blipFill>
          <a:blip r:embed="rId4" cstate="print"/>
          <a:srcRect/>
          <a:stretch>
            <a:fillRect/>
          </a:stretch>
        </p:blipFill>
        <p:spPr>
          <a:xfrm>
            <a:off x="228600" y="1828800"/>
            <a:ext cx="4419600" cy="4184650"/>
          </a:xfrm>
          <a:noFill/>
        </p:spPr>
      </p:pic>
      <p:pic>
        <p:nvPicPr>
          <p:cNvPr id="59400" name="Picture 8"/>
          <p:cNvPicPr>
            <a:picLocks noGrp="1" noChangeAspect="1" noChangeArrowheads="1"/>
          </p:cNvPicPr>
          <p:nvPr>
            <p:ph sz="half" idx="2"/>
          </p:nvPr>
        </p:nvPicPr>
        <p:blipFill>
          <a:blip r:embed="rId5" cstate="print"/>
          <a:srcRect/>
          <a:stretch>
            <a:fillRect/>
          </a:stretch>
        </p:blipFill>
        <p:spPr>
          <a:xfrm>
            <a:off x="4724400" y="1828800"/>
            <a:ext cx="4083050" cy="4191000"/>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p>
            <a:r>
              <a:rPr lang="en-US" smtClean="0"/>
              <a:t>Chapter 6</a:t>
            </a:r>
          </a:p>
        </p:txBody>
      </p:sp>
      <p:sp>
        <p:nvSpPr>
          <p:cNvPr id="21507" name="Footer Placeholder 4"/>
          <p:cNvSpPr>
            <a:spLocks noGrp="1"/>
          </p:cNvSpPr>
          <p:nvPr>
            <p:ph type="ftr" sz="quarter" idx="11"/>
          </p:nvPr>
        </p:nvSpPr>
        <p:spPr>
          <a:noFill/>
        </p:spPr>
        <p:txBody>
          <a:bodyPr/>
          <a:lstStyle/>
          <a:p>
            <a:r>
              <a:rPr lang="en-US" smtClean="0"/>
              <a:t>Design &amp; Analysis of Experiments 7E 2009 Montgomery</a:t>
            </a:r>
          </a:p>
        </p:txBody>
      </p:sp>
      <p:sp>
        <p:nvSpPr>
          <p:cNvPr id="21508" name="Slide Number Placeholder 5"/>
          <p:cNvSpPr>
            <a:spLocks noGrp="1"/>
          </p:cNvSpPr>
          <p:nvPr>
            <p:ph type="sldNum" sz="quarter" idx="12"/>
          </p:nvPr>
        </p:nvSpPr>
        <p:spPr>
          <a:noFill/>
        </p:spPr>
        <p:txBody>
          <a:bodyPr/>
          <a:lstStyle/>
          <a:p>
            <a:fld id="{556D086B-F5E8-424F-BD4B-7348F2193AC2}" type="slidenum">
              <a:rPr lang="en-US" smtClean="0"/>
              <a:pPr/>
              <a:t>5</a:t>
            </a:fld>
            <a:endParaRPr lang="en-US" smtClean="0"/>
          </a:p>
        </p:txBody>
      </p:sp>
      <p:sp>
        <p:nvSpPr>
          <p:cNvPr id="21509" name="Rectangle 2"/>
          <p:cNvSpPr>
            <a:spLocks noGrp="1" noChangeArrowheads="1"/>
          </p:cNvSpPr>
          <p:nvPr>
            <p:ph type="title"/>
          </p:nvPr>
        </p:nvSpPr>
        <p:spPr>
          <a:xfrm>
            <a:off x="685800" y="304800"/>
            <a:ext cx="7772400" cy="1143000"/>
          </a:xfrm>
        </p:spPr>
        <p:txBody>
          <a:bodyPr/>
          <a:lstStyle/>
          <a:p>
            <a:r>
              <a:rPr lang="en-US" sz="3600" b="1" smtClean="0"/>
              <a:t>Analysis Procedure for a </a:t>
            </a:r>
            <a:br>
              <a:rPr lang="en-US" sz="3600" b="1" smtClean="0"/>
            </a:br>
            <a:r>
              <a:rPr lang="en-US" sz="3600" b="1" smtClean="0"/>
              <a:t>Factorial Design</a:t>
            </a:r>
          </a:p>
        </p:txBody>
      </p:sp>
      <p:sp>
        <p:nvSpPr>
          <p:cNvPr id="21510" name="Rectangle 3"/>
          <p:cNvSpPr>
            <a:spLocks noGrp="1" noChangeArrowheads="1"/>
          </p:cNvSpPr>
          <p:nvPr>
            <p:ph type="body" idx="1"/>
          </p:nvPr>
        </p:nvSpPr>
        <p:spPr>
          <a:xfrm>
            <a:off x="685800" y="1600200"/>
            <a:ext cx="7772400" cy="4114800"/>
          </a:xfrm>
        </p:spPr>
        <p:txBody>
          <a:bodyPr/>
          <a:lstStyle/>
          <a:p>
            <a:pPr>
              <a:lnSpc>
                <a:spcPct val="90000"/>
              </a:lnSpc>
            </a:pPr>
            <a:r>
              <a:rPr lang="en-US" sz="2800" smtClean="0"/>
              <a:t>Estimate factor </a:t>
            </a:r>
            <a:r>
              <a:rPr lang="en-US" sz="2800" b="1" smtClean="0">
                <a:solidFill>
                  <a:schemeClr val="accent2"/>
                </a:solidFill>
              </a:rPr>
              <a:t>effects</a:t>
            </a:r>
          </a:p>
          <a:p>
            <a:pPr>
              <a:lnSpc>
                <a:spcPct val="90000"/>
              </a:lnSpc>
            </a:pPr>
            <a:r>
              <a:rPr lang="en-US" sz="2800" b="1" smtClean="0">
                <a:solidFill>
                  <a:schemeClr val="accent2"/>
                </a:solidFill>
              </a:rPr>
              <a:t>Formulate</a:t>
            </a:r>
            <a:r>
              <a:rPr lang="en-US" sz="2800" smtClean="0"/>
              <a:t> model</a:t>
            </a:r>
          </a:p>
          <a:p>
            <a:pPr lvl="1">
              <a:lnSpc>
                <a:spcPct val="90000"/>
              </a:lnSpc>
            </a:pPr>
            <a:r>
              <a:rPr lang="en-US" sz="2400" smtClean="0"/>
              <a:t>With replication, use full model</a:t>
            </a:r>
          </a:p>
          <a:p>
            <a:pPr lvl="1">
              <a:lnSpc>
                <a:spcPct val="90000"/>
              </a:lnSpc>
            </a:pPr>
            <a:r>
              <a:rPr lang="en-US" sz="2400" smtClean="0"/>
              <a:t>With an unreplicated design, use normal probability plots</a:t>
            </a:r>
          </a:p>
          <a:p>
            <a:pPr>
              <a:lnSpc>
                <a:spcPct val="90000"/>
              </a:lnSpc>
            </a:pPr>
            <a:r>
              <a:rPr lang="en-US" sz="2800" smtClean="0"/>
              <a:t>Statistical </a:t>
            </a:r>
            <a:r>
              <a:rPr lang="en-US" sz="2800" b="1" smtClean="0">
                <a:solidFill>
                  <a:schemeClr val="accent2"/>
                </a:solidFill>
              </a:rPr>
              <a:t>testing</a:t>
            </a:r>
            <a:r>
              <a:rPr lang="en-US" sz="2800" smtClean="0"/>
              <a:t> (ANOVA)</a:t>
            </a:r>
          </a:p>
          <a:p>
            <a:pPr>
              <a:lnSpc>
                <a:spcPct val="90000"/>
              </a:lnSpc>
            </a:pPr>
            <a:r>
              <a:rPr lang="en-US" sz="2800" b="1" smtClean="0">
                <a:solidFill>
                  <a:schemeClr val="accent2"/>
                </a:solidFill>
              </a:rPr>
              <a:t>Refine</a:t>
            </a:r>
            <a:r>
              <a:rPr lang="en-US" sz="2800" smtClean="0"/>
              <a:t> the model</a:t>
            </a:r>
          </a:p>
          <a:p>
            <a:pPr>
              <a:lnSpc>
                <a:spcPct val="90000"/>
              </a:lnSpc>
            </a:pPr>
            <a:r>
              <a:rPr lang="en-US" sz="2800" smtClean="0"/>
              <a:t>Analyze </a:t>
            </a:r>
            <a:r>
              <a:rPr lang="en-US" sz="2800" b="1" smtClean="0">
                <a:solidFill>
                  <a:schemeClr val="accent2"/>
                </a:solidFill>
              </a:rPr>
              <a:t>residuals</a:t>
            </a:r>
            <a:r>
              <a:rPr lang="en-US" sz="2800" smtClean="0"/>
              <a:t> (graphical)</a:t>
            </a:r>
          </a:p>
          <a:p>
            <a:pPr>
              <a:lnSpc>
                <a:spcPct val="90000"/>
              </a:lnSpc>
            </a:pPr>
            <a:r>
              <a:rPr lang="en-US" sz="2800" b="1" smtClean="0">
                <a:solidFill>
                  <a:schemeClr val="accent2"/>
                </a:solidFill>
              </a:rPr>
              <a:t>Interpret</a:t>
            </a:r>
            <a:r>
              <a:rPr lang="en-US" sz="2800" smtClean="0"/>
              <a:t> results</a:t>
            </a:r>
          </a:p>
          <a:p>
            <a:pPr lvl="1">
              <a:lnSpc>
                <a:spcPct val="90000"/>
              </a:lnSpc>
              <a:buFontTx/>
              <a:buNone/>
            </a:pPr>
            <a:endParaRPr lang="en-US" sz="240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Date Placeholder 3"/>
          <p:cNvSpPr>
            <a:spLocks noGrp="1"/>
          </p:cNvSpPr>
          <p:nvPr>
            <p:ph type="dt" sz="quarter" idx="10"/>
          </p:nvPr>
        </p:nvSpPr>
        <p:spPr>
          <a:noFill/>
        </p:spPr>
        <p:txBody>
          <a:bodyPr/>
          <a:lstStyle/>
          <a:p>
            <a:r>
              <a:rPr lang="en-US" smtClean="0"/>
              <a:t>Chapter 6</a:t>
            </a:r>
          </a:p>
        </p:txBody>
      </p:sp>
      <p:sp>
        <p:nvSpPr>
          <p:cNvPr id="8196" name="Footer Placeholder 4"/>
          <p:cNvSpPr>
            <a:spLocks noGrp="1"/>
          </p:cNvSpPr>
          <p:nvPr>
            <p:ph type="ftr" sz="quarter" idx="11"/>
          </p:nvPr>
        </p:nvSpPr>
        <p:spPr>
          <a:noFill/>
        </p:spPr>
        <p:txBody>
          <a:bodyPr/>
          <a:lstStyle/>
          <a:p>
            <a:r>
              <a:rPr lang="en-US" smtClean="0"/>
              <a:t>Design &amp; Analysis of Experiments 7E 2009 Montgomery</a:t>
            </a:r>
          </a:p>
        </p:txBody>
      </p:sp>
      <p:sp>
        <p:nvSpPr>
          <p:cNvPr id="8197" name="Slide Number Placeholder 5"/>
          <p:cNvSpPr>
            <a:spLocks noGrp="1"/>
          </p:cNvSpPr>
          <p:nvPr>
            <p:ph type="sldNum" sz="quarter" idx="12"/>
          </p:nvPr>
        </p:nvSpPr>
        <p:spPr>
          <a:noFill/>
        </p:spPr>
        <p:txBody>
          <a:bodyPr/>
          <a:lstStyle/>
          <a:p>
            <a:fld id="{C72CFE8F-E48E-4E7A-9BEF-5D866BB7B461}" type="slidenum">
              <a:rPr lang="en-US" smtClean="0"/>
              <a:pPr/>
              <a:t>50</a:t>
            </a:fld>
            <a:endParaRPr lang="en-US" smtClean="0"/>
          </a:p>
        </p:txBody>
      </p:sp>
      <p:sp>
        <p:nvSpPr>
          <p:cNvPr id="8198" name="Rectangle 2"/>
          <p:cNvSpPr>
            <a:spLocks noGrp="1" noChangeArrowheads="1"/>
          </p:cNvSpPr>
          <p:nvPr>
            <p:ph type="body" idx="1"/>
          </p:nvPr>
        </p:nvSpPr>
        <p:spPr>
          <a:xfrm>
            <a:off x="685800" y="1143000"/>
            <a:ext cx="7772400" cy="4191000"/>
          </a:xfrm>
        </p:spPr>
        <p:txBody>
          <a:bodyPr/>
          <a:lstStyle/>
          <a:p>
            <a:pPr>
              <a:lnSpc>
                <a:spcPct val="90000"/>
              </a:lnSpc>
            </a:pPr>
            <a:r>
              <a:rPr lang="en-US" sz="2800" smtClean="0"/>
              <a:t>The residual plots indicate that there are problems with the </a:t>
            </a:r>
            <a:r>
              <a:rPr lang="en-US" sz="2800" b="1" smtClean="0">
                <a:solidFill>
                  <a:srgbClr val="FF0000"/>
                </a:solidFill>
              </a:rPr>
              <a:t>equality of variance</a:t>
            </a:r>
            <a:r>
              <a:rPr lang="en-US" sz="2800" smtClean="0"/>
              <a:t> assumption</a:t>
            </a:r>
          </a:p>
          <a:p>
            <a:pPr>
              <a:lnSpc>
                <a:spcPct val="90000"/>
              </a:lnSpc>
            </a:pPr>
            <a:r>
              <a:rPr lang="en-US" sz="2800" smtClean="0"/>
              <a:t>The usual approach to this problem is to employ a </a:t>
            </a:r>
            <a:r>
              <a:rPr lang="en-US" sz="2800" b="1" smtClean="0">
                <a:solidFill>
                  <a:schemeClr val="accent2"/>
                </a:solidFill>
              </a:rPr>
              <a:t>transformation</a:t>
            </a:r>
            <a:r>
              <a:rPr lang="en-US" sz="2800" smtClean="0"/>
              <a:t> on the response</a:t>
            </a:r>
          </a:p>
          <a:p>
            <a:pPr>
              <a:lnSpc>
                <a:spcPct val="90000"/>
              </a:lnSpc>
            </a:pPr>
            <a:r>
              <a:rPr lang="en-US" sz="2800" b="1" smtClean="0">
                <a:solidFill>
                  <a:schemeClr val="accent2"/>
                </a:solidFill>
              </a:rPr>
              <a:t>Power family</a:t>
            </a:r>
            <a:r>
              <a:rPr lang="en-US" sz="2800" smtClean="0"/>
              <a:t> transformations are widely used</a:t>
            </a:r>
          </a:p>
          <a:p>
            <a:pPr>
              <a:lnSpc>
                <a:spcPct val="90000"/>
              </a:lnSpc>
            </a:pPr>
            <a:endParaRPr lang="en-US" sz="2800" smtClean="0"/>
          </a:p>
          <a:p>
            <a:pPr>
              <a:lnSpc>
                <a:spcPct val="90000"/>
              </a:lnSpc>
              <a:buFontTx/>
              <a:buNone/>
            </a:pPr>
            <a:endParaRPr lang="en-US" sz="2800" smtClean="0"/>
          </a:p>
          <a:p>
            <a:pPr>
              <a:lnSpc>
                <a:spcPct val="90000"/>
              </a:lnSpc>
            </a:pPr>
            <a:r>
              <a:rPr lang="en-US" sz="2800" smtClean="0"/>
              <a:t>Transformations are typically performed to </a:t>
            </a:r>
          </a:p>
          <a:p>
            <a:pPr lvl="1">
              <a:lnSpc>
                <a:spcPct val="90000"/>
              </a:lnSpc>
            </a:pPr>
            <a:r>
              <a:rPr lang="en-US" sz="2400" smtClean="0"/>
              <a:t>Stabilize variance</a:t>
            </a:r>
          </a:p>
          <a:p>
            <a:pPr lvl="1">
              <a:lnSpc>
                <a:spcPct val="90000"/>
              </a:lnSpc>
            </a:pPr>
            <a:r>
              <a:rPr lang="en-US" sz="2400" smtClean="0"/>
              <a:t>Induce at least approximate normality</a:t>
            </a:r>
          </a:p>
          <a:p>
            <a:pPr lvl="1">
              <a:lnSpc>
                <a:spcPct val="90000"/>
              </a:lnSpc>
            </a:pPr>
            <a:r>
              <a:rPr lang="en-US" sz="2400" smtClean="0"/>
              <a:t>Simplify the model</a:t>
            </a:r>
          </a:p>
        </p:txBody>
      </p:sp>
      <p:sp>
        <p:nvSpPr>
          <p:cNvPr id="8199" name="Rectangle 3"/>
          <p:cNvSpPr>
            <a:spLocks noGrp="1" noChangeArrowheads="1"/>
          </p:cNvSpPr>
          <p:nvPr>
            <p:ph type="title"/>
          </p:nvPr>
        </p:nvSpPr>
        <p:spPr>
          <a:xfrm>
            <a:off x="685800" y="152400"/>
            <a:ext cx="7772400" cy="1143000"/>
          </a:xfrm>
        </p:spPr>
        <p:txBody>
          <a:bodyPr/>
          <a:lstStyle/>
          <a:p>
            <a:r>
              <a:rPr lang="en-US" sz="3600" b="1" smtClean="0"/>
              <a:t>Residual Plots</a:t>
            </a:r>
          </a:p>
        </p:txBody>
      </p:sp>
      <p:graphicFrame>
        <p:nvGraphicFramePr>
          <p:cNvPr id="8194" name="Object 4"/>
          <p:cNvGraphicFramePr>
            <a:graphicFrameLocks noChangeAspect="1"/>
          </p:cNvGraphicFramePr>
          <p:nvPr/>
        </p:nvGraphicFramePr>
        <p:xfrm>
          <a:off x="3505200" y="3429000"/>
          <a:ext cx="1371600" cy="633413"/>
        </p:xfrm>
        <a:graphic>
          <a:graphicData uri="http://schemas.openxmlformats.org/presentationml/2006/ole">
            <p:oleObj spid="_x0000_s8194" name="Equation" r:id="rId4" imgW="495000" imgH="228600" progId="">
              <p:embed/>
            </p:oleObj>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ate Placeholder 3"/>
          <p:cNvSpPr>
            <a:spLocks noGrp="1"/>
          </p:cNvSpPr>
          <p:nvPr>
            <p:ph type="dt" sz="quarter" idx="10"/>
          </p:nvPr>
        </p:nvSpPr>
        <p:spPr>
          <a:noFill/>
        </p:spPr>
        <p:txBody>
          <a:bodyPr/>
          <a:lstStyle/>
          <a:p>
            <a:r>
              <a:rPr lang="en-US" smtClean="0"/>
              <a:t>Chapter 6</a:t>
            </a:r>
          </a:p>
        </p:txBody>
      </p:sp>
      <p:sp>
        <p:nvSpPr>
          <p:cNvPr id="60419" name="Footer Placeholder 4"/>
          <p:cNvSpPr>
            <a:spLocks noGrp="1"/>
          </p:cNvSpPr>
          <p:nvPr>
            <p:ph type="ftr" sz="quarter" idx="11"/>
          </p:nvPr>
        </p:nvSpPr>
        <p:spPr>
          <a:noFill/>
        </p:spPr>
        <p:txBody>
          <a:bodyPr/>
          <a:lstStyle/>
          <a:p>
            <a:r>
              <a:rPr lang="en-US" smtClean="0"/>
              <a:t>Design &amp; Analysis of Experiments 7E 2009 Montgomery</a:t>
            </a:r>
          </a:p>
        </p:txBody>
      </p:sp>
      <p:sp>
        <p:nvSpPr>
          <p:cNvPr id="60420" name="Slide Number Placeholder 5"/>
          <p:cNvSpPr>
            <a:spLocks noGrp="1"/>
          </p:cNvSpPr>
          <p:nvPr>
            <p:ph type="sldNum" sz="quarter" idx="12"/>
          </p:nvPr>
        </p:nvSpPr>
        <p:spPr>
          <a:noFill/>
        </p:spPr>
        <p:txBody>
          <a:bodyPr/>
          <a:lstStyle/>
          <a:p>
            <a:fld id="{B8AE9263-15DC-4BA6-8FA3-4078F515AD2D}" type="slidenum">
              <a:rPr lang="en-US" smtClean="0"/>
              <a:pPr/>
              <a:t>51</a:t>
            </a:fld>
            <a:endParaRPr lang="en-US" smtClean="0"/>
          </a:p>
        </p:txBody>
      </p:sp>
      <p:sp>
        <p:nvSpPr>
          <p:cNvPr id="60421" name="Rectangle 2"/>
          <p:cNvSpPr>
            <a:spLocks noGrp="1" noChangeArrowheads="1"/>
          </p:cNvSpPr>
          <p:nvPr>
            <p:ph type="title"/>
          </p:nvPr>
        </p:nvSpPr>
        <p:spPr>
          <a:xfrm>
            <a:off x="685800" y="533400"/>
            <a:ext cx="7772400" cy="1143000"/>
          </a:xfrm>
        </p:spPr>
        <p:txBody>
          <a:bodyPr/>
          <a:lstStyle/>
          <a:p>
            <a:r>
              <a:rPr lang="en-US" sz="3600" b="1" smtClean="0"/>
              <a:t>Selecting a Transformation</a:t>
            </a:r>
          </a:p>
        </p:txBody>
      </p:sp>
      <p:sp>
        <p:nvSpPr>
          <p:cNvPr id="60422" name="Rectangle 3"/>
          <p:cNvSpPr>
            <a:spLocks noGrp="1" noChangeArrowheads="1"/>
          </p:cNvSpPr>
          <p:nvPr>
            <p:ph type="body" idx="1"/>
          </p:nvPr>
        </p:nvSpPr>
        <p:spPr>
          <a:xfrm>
            <a:off x="685800" y="1752600"/>
            <a:ext cx="7772400" cy="4114800"/>
          </a:xfrm>
        </p:spPr>
        <p:txBody>
          <a:bodyPr/>
          <a:lstStyle/>
          <a:p>
            <a:r>
              <a:rPr lang="en-US" sz="2800" b="1" smtClean="0">
                <a:solidFill>
                  <a:srgbClr val="FF0000"/>
                </a:solidFill>
              </a:rPr>
              <a:t>Empirical</a:t>
            </a:r>
            <a:r>
              <a:rPr lang="en-US" sz="2800" smtClean="0"/>
              <a:t> selection of lambda</a:t>
            </a:r>
          </a:p>
          <a:p>
            <a:r>
              <a:rPr lang="en-US" sz="2800" smtClean="0"/>
              <a:t>Prior (theoretical) knowledge or experience can often suggest the form of a transformation</a:t>
            </a:r>
          </a:p>
          <a:p>
            <a:r>
              <a:rPr lang="en-US" sz="2800" b="1" smtClean="0">
                <a:solidFill>
                  <a:srgbClr val="FF0000"/>
                </a:solidFill>
              </a:rPr>
              <a:t>Analytical</a:t>
            </a:r>
            <a:r>
              <a:rPr lang="en-US" sz="2800" smtClean="0"/>
              <a:t> selection of lambda…the Box-Cox (1964) method (simultaneously estimates the model parameters and the transformation parameter lambda)</a:t>
            </a:r>
          </a:p>
          <a:p>
            <a:r>
              <a:rPr lang="en-US" sz="2800" smtClean="0"/>
              <a:t>Box-Cox method implemented in Design-Expert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ate Placeholder 1"/>
          <p:cNvSpPr>
            <a:spLocks noGrp="1"/>
          </p:cNvSpPr>
          <p:nvPr>
            <p:ph type="dt" sz="quarter" idx="10"/>
          </p:nvPr>
        </p:nvSpPr>
        <p:spPr>
          <a:noFill/>
        </p:spPr>
        <p:txBody>
          <a:bodyPr/>
          <a:lstStyle/>
          <a:p>
            <a:r>
              <a:rPr lang="en-US" smtClean="0"/>
              <a:t>Chapter 6</a:t>
            </a:r>
          </a:p>
        </p:txBody>
      </p:sp>
      <p:sp>
        <p:nvSpPr>
          <p:cNvPr id="61443" name="Footer Placeholder 2"/>
          <p:cNvSpPr>
            <a:spLocks noGrp="1"/>
          </p:cNvSpPr>
          <p:nvPr>
            <p:ph type="ftr" sz="quarter" idx="11"/>
          </p:nvPr>
        </p:nvSpPr>
        <p:spPr>
          <a:noFill/>
        </p:spPr>
        <p:txBody>
          <a:bodyPr/>
          <a:lstStyle/>
          <a:p>
            <a:r>
              <a:rPr lang="en-US" smtClean="0"/>
              <a:t>Design &amp; Analysis of Experiments 7E 2009 Montgomery</a:t>
            </a:r>
          </a:p>
        </p:txBody>
      </p:sp>
      <p:sp>
        <p:nvSpPr>
          <p:cNvPr id="61444" name="Slide Number Placeholder 3"/>
          <p:cNvSpPr>
            <a:spLocks noGrp="1"/>
          </p:cNvSpPr>
          <p:nvPr>
            <p:ph type="sldNum" sz="quarter" idx="12"/>
          </p:nvPr>
        </p:nvSpPr>
        <p:spPr>
          <a:noFill/>
        </p:spPr>
        <p:txBody>
          <a:bodyPr/>
          <a:lstStyle/>
          <a:p>
            <a:fld id="{4629AF48-ED63-4B67-A513-F3FC527BC263}" type="slidenum">
              <a:rPr lang="en-US" smtClean="0"/>
              <a:pPr/>
              <a:t>52</a:t>
            </a:fld>
            <a:endParaRPr lang="en-US" smtClean="0"/>
          </a:p>
        </p:txBody>
      </p:sp>
      <p:pic>
        <p:nvPicPr>
          <p:cNvPr id="61445" name="Picture 2"/>
          <p:cNvPicPr>
            <a:picLocks noChangeAspect="1" noChangeArrowheads="1"/>
          </p:cNvPicPr>
          <p:nvPr/>
        </p:nvPicPr>
        <p:blipFill>
          <a:blip r:embed="rId3" cstate="print"/>
          <a:srcRect/>
          <a:stretch>
            <a:fillRect/>
          </a:stretch>
        </p:blipFill>
        <p:spPr bwMode="auto">
          <a:xfrm>
            <a:off x="309563" y="252413"/>
            <a:ext cx="8524875" cy="6353175"/>
          </a:xfrm>
          <a:prstGeom prst="rect">
            <a:avLst/>
          </a:prstGeom>
          <a:noFill/>
          <a:ln w="9525">
            <a:noFill/>
            <a:miter lim="800000"/>
            <a:headEnd/>
            <a:tailEnd/>
          </a:ln>
        </p:spPr>
      </p:pic>
      <p:sp>
        <p:nvSpPr>
          <p:cNvPr id="61446" name="Text Box 4"/>
          <p:cNvSpPr txBox="1">
            <a:spLocks noChangeArrowheads="1"/>
          </p:cNvSpPr>
          <p:nvPr/>
        </p:nvSpPr>
        <p:spPr bwMode="auto">
          <a:xfrm>
            <a:off x="7391400" y="2438400"/>
            <a:ext cx="914400" cy="366713"/>
          </a:xfrm>
          <a:prstGeom prst="rect">
            <a:avLst/>
          </a:prstGeom>
          <a:solidFill>
            <a:schemeClr val="bg1"/>
          </a:solidFill>
          <a:ln w="9525">
            <a:noFill/>
            <a:miter lim="800000"/>
            <a:headEnd/>
            <a:tailEnd/>
          </a:ln>
        </p:spPr>
        <p:txBody>
          <a:bodyPr>
            <a:spAutoFit/>
          </a:bodyPr>
          <a:lstStyle/>
          <a:p>
            <a:pPr>
              <a:spcBef>
                <a:spcPct val="50000"/>
              </a:spcBef>
            </a:pPr>
            <a:r>
              <a:rPr lang="en-US" sz="1800"/>
              <a:t>(15.1)</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Date Placeholder 3"/>
          <p:cNvSpPr>
            <a:spLocks noGrp="1"/>
          </p:cNvSpPr>
          <p:nvPr>
            <p:ph type="dt" sz="quarter" idx="10"/>
          </p:nvPr>
        </p:nvSpPr>
        <p:spPr>
          <a:noFill/>
        </p:spPr>
        <p:txBody>
          <a:bodyPr/>
          <a:lstStyle/>
          <a:p>
            <a:r>
              <a:rPr lang="en-US" smtClean="0"/>
              <a:t>Chapter 6</a:t>
            </a:r>
          </a:p>
        </p:txBody>
      </p:sp>
      <p:sp>
        <p:nvSpPr>
          <p:cNvPr id="62467" name="Footer Placeholder 4"/>
          <p:cNvSpPr>
            <a:spLocks noGrp="1"/>
          </p:cNvSpPr>
          <p:nvPr>
            <p:ph type="ftr" sz="quarter" idx="11"/>
          </p:nvPr>
        </p:nvSpPr>
        <p:spPr>
          <a:noFill/>
        </p:spPr>
        <p:txBody>
          <a:bodyPr/>
          <a:lstStyle/>
          <a:p>
            <a:r>
              <a:rPr lang="en-US" smtClean="0"/>
              <a:t>Design &amp; Analysis of Experiments 7E 2009 Montgomery</a:t>
            </a:r>
          </a:p>
        </p:txBody>
      </p:sp>
      <p:sp>
        <p:nvSpPr>
          <p:cNvPr id="62468" name="Slide Number Placeholder 5"/>
          <p:cNvSpPr>
            <a:spLocks noGrp="1"/>
          </p:cNvSpPr>
          <p:nvPr>
            <p:ph type="sldNum" sz="quarter" idx="12"/>
          </p:nvPr>
        </p:nvSpPr>
        <p:spPr>
          <a:noFill/>
        </p:spPr>
        <p:txBody>
          <a:bodyPr/>
          <a:lstStyle/>
          <a:p>
            <a:fld id="{33E66C1E-B666-4F1A-BE8D-503609273DA4}" type="slidenum">
              <a:rPr lang="en-US" smtClean="0"/>
              <a:pPr/>
              <a:t>53</a:t>
            </a:fld>
            <a:endParaRPr lang="en-US" smtClean="0"/>
          </a:p>
        </p:txBody>
      </p:sp>
      <p:sp>
        <p:nvSpPr>
          <p:cNvPr id="62469" name="Rectangle 2"/>
          <p:cNvSpPr>
            <a:spLocks noGrp="1" noChangeArrowheads="1"/>
          </p:cNvSpPr>
          <p:nvPr>
            <p:ph type="title"/>
          </p:nvPr>
        </p:nvSpPr>
        <p:spPr>
          <a:xfrm>
            <a:off x="685800" y="228600"/>
            <a:ext cx="7772400" cy="1143000"/>
          </a:xfrm>
        </p:spPr>
        <p:txBody>
          <a:bodyPr/>
          <a:lstStyle/>
          <a:p>
            <a:r>
              <a:rPr lang="en-US" sz="3600" b="1" smtClean="0"/>
              <a:t>The Box-Cox Method</a:t>
            </a:r>
          </a:p>
        </p:txBody>
      </p:sp>
      <p:pic>
        <p:nvPicPr>
          <p:cNvPr id="62470" name="Picture 3"/>
          <p:cNvPicPr>
            <a:picLocks noChangeAspect="1" noChangeArrowheads="1"/>
          </p:cNvPicPr>
          <p:nvPr/>
        </p:nvPicPr>
        <p:blipFill>
          <a:blip r:embed="rId3" cstate="print"/>
          <a:srcRect/>
          <a:stretch>
            <a:fillRect/>
          </a:stretch>
        </p:blipFill>
        <p:spPr bwMode="auto">
          <a:xfrm>
            <a:off x="457200" y="1066800"/>
            <a:ext cx="5181600" cy="5181600"/>
          </a:xfrm>
          <a:prstGeom prst="rect">
            <a:avLst/>
          </a:prstGeom>
          <a:noFill/>
          <a:ln w="9525">
            <a:noFill/>
            <a:miter lim="800000"/>
            <a:headEnd/>
            <a:tailEnd/>
          </a:ln>
        </p:spPr>
      </p:pic>
      <p:sp>
        <p:nvSpPr>
          <p:cNvPr id="62471" name="Text Box 4"/>
          <p:cNvSpPr txBox="1">
            <a:spLocks noChangeArrowheads="1"/>
          </p:cNvSpPr>
          <p:nvPr/>
        </p:nvSpPr>
        <p:spPr bwMode="auto">
          <a:xfrm>
            <a:off x="6019800" y="1524000"/>
            <a:ext cx="2819400" cy="3473450"/>
          </a:xfrm>
          <a:prstGeom prst="rect">
            <a:avLst/>
          </a:prstGeom>
          <a:noFill/>
          <a:ln w="28575">
            <a:solidFill>
              <a:schemeClr val="accent2"/>
            </a:solidFill>
            <a:miter lim="800000"/>
            <a:headEnd/>
            <a:tailEnd/>
          </a:ln>
        </p:spPr>
        <p:txBody>
          <a:bodyPr>
            <a:spAutoFit/>
          </a:bodyPr>
          <a:lstStyle/>
          <a:p>
            <a:pPr>
              <a:spcBef>
                <a:spcPct val="50000"/>
              </a:spcBef>
            </a:pPr>
            <a:r>
              <a:rPr lang="en-US" sz="2000"/>
              <a:t>A </a:t>
            </a:r>
            <a:r>
              <a:rPr lang="en-US" sz="2000" b="1">
                <a:solidFill>
                  <a:srgbClr val="FF0000"/>
                </a:solidFill>
              </a:rPr>
              <a:t>log</a:t>
            </a:r>
            <a:r>
              <a:rPr lang="en-US" sz="2000"/>
              <a:t> transformation is recommended</a:t>
            </a:r>
          </a:p>
          <a:p>
            <a:pPr>
              <a:spcBef>
                <a:spcPct val="50000"/>
              </a:spcBef>
            </a:pPr>
            <a:r>
              <a:rPr lang="en-US" sz="2000"/>
              <a:t>The procedure provides a </a:t>
            </a:r>
            <a:r>
              <a:rPr lang="en-US" sz="2000" b="1">
                <a:solidFill>
                  <a:srgbClr val="FF0000"/>
                </a:solidFill>
              </a:rPr>
              <a:t>confidence</a:t>
            </a:r>
            <a:r>
              <a:rPr lang="en-US" sz="2000"/>
              <a:t> </a:t>
            </a:r>
            <a:r>
              <a:rPr lang="en-US" sz="2000" b="1">
                <a:solidFill>
                  <a:srgbClr val="FF0000"/>
                </a:solidFill>
              </a:rPr>
              <a:t>interval</a:t>
            </a:r>
            <a:r>
              <a:rPr lang="en-US" sz="2000"/>
              <a:t> on the transformation parameter lambda</a:t>
            </a:r>
          </a:p>
          <a:p>
            <a:pPr>
              <a:spcBef>
                <a:spcPct val="50000"/>
              </a:spcBef>
            </a:pPr>
            <a:r>
              <a:rPr lang="en-US" sz="2000"/>
              <a:t>If unity is included in the confidence interval, no transformation would be needed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Date Placeholder 2"/>
          <p:cNvSpPr>
            <a:spLocks noGrp="1"/>
          </p:cNvSpPr>
          <p:nvPr>
            <p:ph type="dt" sz="quarter" idx="10"/>
          </p:nvPr>
        </p:nvSpPr>
        <p:spPr>
          <a:noFill/>
        </p:spPr>
        <p:txBody>
          <a:bodyPr/>
          <a:lstStyle/>
          <a:p>
            <a:r>
              <a:rPr lang="en-US" smtClean="0"/>
              <a:t>Chapter 6</a:t>
            </a:r>
          </a:p>
        </p:txBody>
      </p:sp>
      <p:sp>
        <p:nvSpPr>
          <p:cNvPr id="63491" name="Footer Placeholder 3"/>
          <p:cNvSpPr>
            <a:spLocks noGrp="1"/>
          </p:cNvSpPr>
          <p:nvPr>
            <p:ph type="ftr" sz="quarter" idx="11"/>
          </p:nvPr>
        </p:nvSpPr>
        <p:spPr>
          <a:noFill/>
        </p:spPr>
        <p:txBody>
          <a:bodyPr/>
          <a:lstStyle/>
          <a:p>
            <a:r>
              <a:rPr lang="en-US" smtClean="0"/>
              <a:t>Design &amp; Analysis of Experiments 7E 2009 Montgomery</a:t>
            </a:r>
          </a:p>
        </p:txBody>
      </p:sp>
      <p:sp>
        <p:nvSpPr>
          <p:cNvPr id="63492" name="Slide Number Placeholder 4"/>
          <p:cNvSpPr>
            <a:spLocks noGrp="1"/>
          </p:cNvSpPr>
          <p:nvPr>
            <p:ph type="sldNum" sz="quarter" idx="12"/>
          </p:nvPr>
        </p:nvSpPr>
        <p:spPr>
          <a:noFill/>
        </p:spPr>
        <p:txBody>
          <a:bodyPr/>
          <a:lstStyle/>
          <a:p>
            <a:fld id="{E9281051-9D2C-422F-BA45-DF011A5F03D6}" type="slidenum">
              <a:rPr lang="en-US" smtClean="0"/>
              <a:pPr/>
              <a:t>54</a:t>
            </a:fld>
            <a:endParaRPr lang="en-US" smtClean="0"/>
          </a:p>
        </p:txBody>
      </p:sp>
      <p:sp>
        <p:nvSpPr>
          <p:cNvPr id="63493" name="Rectangle 2"/>
          <p:cNvSpPr>
            <a:spLocks noGrp="1" noChangeArrowheads="1"/>
          </p:cNvSpPr>
          <p:nvPr>
            <p:ph type="title"/>
          </p:nvPr>
        </p:nvSpPr>
        <p:spPr>
          <a:xfrm>
            <a:off x="685800" y="228600"/>
            <a:ext cx="7772400" cy="1143000"/>
          </a:xfrm>
        </p:spPr>
        <p:txBody>
          <a:bodyPr/>
          <a:lstStyle/>
          <a:p>
            <a:r>
              <a:rPr lang="en-US" sz="2800" b="1" smtClean="0"/>
              <a:t>Effect Estimates Following the </a:t>
            </a:r>
            <a:br>
              <a:rPr lang="en-US" sz="2800" b="1" smtClean="0"/>
            </a:br>
            <a:r>
              <a:rPr lang="en-US" sz="2800" b="1" smtClean="0"/>
              <a:t>Log Transformation</a:t>
            </a:r>
          </a:p>
        </p:txBody>
      </p:sp>
      <p:sp>
        <p:nvSpPr>
          <p:cNvPr id="63494" name="Text Box 3"/>
          <p:cNvSpPr txBox="1">
            <a:spLocks noChangeArrowheads="1"/>
          </p:cNvSpPr>
          <p:nvPr/>
        </p:nvSpPr>
        <p:spPr bwMode="auto">
          <a:xfrm>
            <a:off x="5562600" y="1905000"/>
            <a:ext cx="3124200" cy="2676525"/>
          </a:xfrm>
          <a:prstGeom prst="rect">
            <a:avLst/>
          </a:prstGeom>
          <a:noFill/>
          <a:ln w="28575">
            <a:solidFill>
              <a:srgbClr val="FF0000"/>
            </a:solidFill>
            <a:miter lim="800000"/>
            <a:headEnd/>
            <a:tailEnd/>
          </a:ln>
        </p:spPr>
        <p:txBody>
          <a:bodyPr>
            <a:spAutoFit/>
          </a:bodyPr>
          <a:lstStyle/>
          <a:p>
            <a:pPr>
              <a:spcBef>
                <a:spcPct val="50000"/>
              </a:spcBef>
            </a:pPr>
            <a:r>
              <a:rPr lang="en-US"/>
              <a:t>Three main effects are large</a:t>
            </a:r>
          </a:p>
          <a:p>
            <a:pPr>
              <a:spcBef>
                <a:spcPct val="50000"/>
              </a:spcBef>
            </a:pPr>
            <a:r>
              <a:rPr lang="en-US"/>
              <a:t>No indication of large interaction effects</a:t>
            </a:r>
          </a:p>
          <a:p>
            <a:pPr>
              <a:spcBef>
                <a:spcPct val="50000"/>
              </a:spcBef>
            </a:pPr>
            <a:r>
              <a:rPr lang="en-US"/>
              <a:t>What happened to the interactions?</a:t>
            </a:r>
          </a:p>
        </p:txBody>
      </p:sp>
      <p:pic>
        <p:nvPicPr>
          <p:cNvPr id="63495" name="Picture 5"/>
          <p:cNvPicPr>
            <a:picLocks noChangeAspect="1" noChangeArrowheads="1"/>
          </p:cNvPicPr>
          <p:nvPr/>
        </p:nvPicPr>
        <p:blipFill>
          <a:blip r:embed="rId3" cstate="print"/>
          <a:srcRect/>
          <a:stretch>
            <a:fillRect/>
          </a:stretch>
        </p:blipFill>
        <p:spPr bwMode="auto">
          <a:xfrm>
            <a:off x="609600" y="1676400"/>
            <a:ext cx="4267200" cy="3794125"/>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Date Placeholder 3"/>
          <p:cNvSpPr>
            <a:spLocks noGrp="1"/>
          </p:cNvSpPr>
          <p:nvPr>
            <p:ph type="dt" sz="quarter" idx="10"/>
          </p:nvPr>
        </p:nvSpPr>
        <p:spPr>
          <a:noFill/>
        </p:spPr>
        <p:txBody>
          <a:bodyPr/>
          <a:lstStyle/>
          <a:p>
            <a:r>
              <a:rPr lang="en-US" smtClean="0"/>
              <a:t>Chapter 6</a:t>
            </a:r>
          </a:p>
        </p:txBody>
      </p:sp>
      <p:sp>
        <p:nvSpPr>
          <p:cNvPr id="64515" name="Footer Placeholder 4"/>
          <p:cNvSpPr>
            <a:spLocks noGrp="1"/>
          </p:cNvSpPr>
          <p:nvPr>
            <p:ph type="ftr" sz="quarter" idx="11"/>
          </p:nvPr>
        </p:nvSpPr>
        <p:spPr>
          <a:noFill/>
        </p:spPr>
        <p:txBody>
          <a:bodyPr/>
          <a:lstStyle/>
          <a:p>
            <a:r>
              <a:rPr lang="en-US" smtClean="0"/>
              <a:t>Design &amp; Analysis of Experiments 7E 2009 Montgomery</a:t>
            </a:r>
          </a:p>
        </p:txBody>
      </p:sp>
      <p:sp>
        <p:nvSpPr>
          <p:cNvPr id="64516" name="Slide Number Placeholder 5"/>
          <p:cNvSpPr>
            <a:spLocks noGrp="1"/>
          </p:cNvSpPr>
          <p:nvPr>
            <p:ph type="sldNum" sz="quarter" idx="12"/>
          </p:nvPr>
        </p:nvSpPr>
        <p:spPr>
          <a:noFill/>
        </p:spPr>
        <p:txBody>
          <a:bodyPr/>
          <a:lstStyle/>
          <a:p>
            <a:fld id="{C99A46B2-9A72-4BCD-A34A-D5360289EEDB}" type="slidenum">
              <a:rPr lang="en-US" smtClean="0"/>
              <a:pPr/>
              <a:t>55</a:t>
            </a:fld>
            <a:endParaRPr lang="en-US" smtClean="0"/>
          </a:p>
        </p:txBody>
      </p:sp>
      <p:sp>
        <p:nvSpPr>
          <p:cNvPr id="64517" name="Rectangle 2"/>
          <p:cNvSpPr>
            <a:spLocks noGrp="1" noChangeArrowheads="1"/>
          </p:cNvSpPr>
          <p:nvPr>
            <p:ph type="title"/>
          </p:nvPr>
        </p:nvSpPr>
        <p:spPr/>
        <p:txBody>
          <a:bodyPr/>
          <a:lstStyle/>
          <a:p>
            <a:r>
              <a:rPr lang="en-US" sz="2800" b="1" smtClean="0"/>
              <a:t>ANOVA Following the Log Transformation</a:t>
            </a:r>
          </a:p>
        </p:txBody>
      </p:sp>
      <p:pic>
        <p:nvPicPr>
          <p:cNvPr id="64518" name="Picture 5"/>
          <p:cNvPicPr>
            <a:picLocks noGrp="1" noChangeAspect="1" noChangeArrowheads="1"/>
          </p:cNvPicPr>
          <p:nvPr>
            <p:ph idx="1"/>
          </p:nvPr>
        </p:nvPicPr>
        <p:blipFill>
          <a:blip r:embed="rId3" cstate="print"/>
          <a:srcRect/>
          <a:stretch>
            <a:fillRect/>
          </a:stretch>
        </p:blipFill>
        <p:spPr>
          <a:xfrm>
            <a:off x="685800" y="2459038"/>
            <a:ext cx="7772400" cy="3157537"/>
          </a:xfr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Date Placeholder 4"/>
          <p:cNvSpPr>
            <a:spLocks noGrp="1"/>
          </p:cNvSpPr>
          <p:nvPr>
            <p:ph type="dt" sz="quarter" idx="10"/>
          </p:nvPr>
        </p:nvSpPr>
        <p:spPr>
          <a:noFill/>
        </p:spPr>
        <p:txBody>
          <a:bodyPr/>
          <a:lstStyle/>
          <a:p>
            <a:r>
              <a:rPr lang="en-US" smtClean="0"/>
              <a:t>Chapter 6</a:t>
            </a:r>
          </a:p>
        </p:txBody>
      </p:sp>
      <p:sp>
        <p:nvSpPr>
          <p:cNvPr id="65539" name="Footer Placeholder 5"/>
          <p:cNvSpPr>
            <a:spLocks noGrp="1"/>
          </p:cNvSpPr>
          <p:nvPr>
            <p:ph type="ftr" sz="quarter" idx="11"/>
          </p:nvPr>
        </p:nvSpPr>
        <p:spPr>
          <a:noFill/>
        </p:spPr>
        <p:txBody>
          <a:bodyPr/>
          <a:lstStyle/>
          <a:p>
            <a:r>
              <a:rPr lang="en-US" smtClean="0"/>
              <a:t>Design &amp; Analysis of Experiments 7E 2009 Montgomery</a:t>
            </a:r>
          </a:p>
        </p:txBody>
      </p:sp>
      <p:sp>
        <p:nvSpPr>
          <p:cNvPr id="65540" name="Slide Number Placeholder 6"/>
          <p:cNvSpPr>
            <a:spLocks noGrp="1"/>
          </p:cNvSpPr>
          <p:nvPr>
            <p:ph type="sldNum" sz="quarter" idx="12"/>
          </p:nvPr>
        </p:nvSpPr>
        <p:spPr>
          <a:noFill/>
        </p:spPr>
        <p:txBody>
          <a:bodyPr/>
          <a:lstStyle/>
          <a:p>
            <a:fld id="{622B4C74-0DA3-4646-A461-6936EA53E434}" type="slidenum">
              <a:rPr lang="en-US" smtClean="0"/>
              <a:pPr/>
              <a:t>56</a:t>
            </a:fld>
            <a:endParaRPr lang="en-US" smtClean="0"/>
          </a:p>
        </p:txBody>
      </p:sp>
      <p:sp>
        <p:nvSpPr>
          <p:cNvPr id="65541" name="Rectangle 2"/>
          <p:cNvSpPr>
            <a:spLocks noGrp="1" noChangeArrowheads="1"/>
          </p:cNvSpPr>
          <p:nvPr>
            <p:ph type="title"/>
          </p:nvPr>
        </p:nvSpPr>
        <p:spPr/>
        <p:txBody>
          <a:bodyPr/>
          <a:lstStyle/>
          <a:p>
            <a:r>
              <a:rPr lang="en-US" sz="2800" b="1" smtClean="0"/>
              <a:t>Following the Log Transformation</a:t>
            </a:r>
          </a:p>
        </p:txBody>
      </p:sp>
      <p:pic>
        <p:nvPicPr>
          <p:cNvPr id="65542" name="Picture 10"/>
          <p:cNvPicPr>
            <a:picLocks noGrp="1" noChangeAspect="1" noChangeArrowheads="1"/>
          </p:cNvPicPr>
          <p:nvPr>
            <p:ph sz="half" idx="1"/>
          </p:nvPr>
        </p:nvPicPr>
        <p:blipFill>
          <a:blip r:embed="rId3" cstate="print"/>
          <a:srcRect/>
          <a:stretch>
            <a:fillRect/>
          </a:stretch>
        </p:blipFill>
        <p:spPr>
          <a:xfrm>
            <a:off x="304800" y="1905000"/>
            <a:ext cx="4648200" cy="4195763"/>
          </a:xfrm>
          <a:noFill/>
        </p:spPr>
      </p:pic>
      <p:pic>
        <p:nvPicPr>
          <p:cNvPr id="65543" name="Picture 11"/>
          <p:cNvPicPr>
            <a:picLocks noGrp="1" noChangeAspect="1" noChangeArrowheads="1"/>
          </p:cNvPicPr>
          <p:nvPr>
            <p:ph sz="half" idx="2"/>
          </p:nvPr>
        </p:nvPicPr>
        <p:blipFill>
          <a:blip r:embed="rId4" cstate="print"/>
          <a:srcRect/>
          <a:stretch>
            <a:fillRect/>
          </a:stretch>
        </p:blipFill>
        <p:spPr>
          <a:xfrm>
            <a:off x="5105400" y="1981200"/>
            <a:ext cx="3810000" cy="4113213"/>
          </a:xfr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Date Placeholder 3"/>
          <p:cNvSpPr>
            <a:spLocks noGrp="1"/>
          </p:cNvSpPr>
          <p:nvPr>
            <p:ph type="dt" sz="quarter" idx="10"/>
          </p:nvPr>
        </p:nvSpPr>
        <p:spPr>
          <a:noFill/>
        </p:spPr>
        <p:txBody>
          <a:bodyPr/>
          <a:lstStyle/>
          <a:p>
            <a:r>
              <a:rPr lang="en-US" smtClean="0"/>
              <a:t>Chapter 6</a:t>
            </a:r>
          </a:p>
        </p:txBody>
      </p:sp>
      <p:sp>
        <p:nvSpPr>
          <p:cNvPr id="66563" name="Footer Placeholder 4"/>
          <p:cNvSpPr>
            <a:spLocks noGrp="1"/>
          </p:cNvSpPr>
          <p:nvPr>
            <p:ph type="ftr" sz="quarter" idx="11"/>
          </p:nvPr>
        </p:nvSpPr>
        <p:spPr>
          <a:noFill/>
        </p:spPr>
        <p:txBody>
          <a:bodyPr/>
          <a:lstStyle/>
          <a:p>
            <a:r>
              <a:rPr lang="en-US" smtClean="0"/>
              <a:t>Design &amp; Analysis of Experiments 7E 2009 Montgomery</a:t>
            </a:r>
          </a:p>
        </p:txBody>
      </p:sp>
      <p:sp>
        <p:nvSpPr>
          <p:cNvPr id="66564" name="Slide Number Placeholder 5"/>
          <p:cNvSpPr>
            <a:spLocks noGrp="1"/>
          </p:cNvSpPr>
          <p:nvPr>
            <p:ph type="sldNum" sz="quarter" idx="12"/>
          </p:nvPr>
        </p:nvSpPr>
        <p:spPr>
          <a:noFill/>
        </p:spPr>
        <p:txBody>
          <a:bodyPr/>
          <a:lstStyle/>
          <a:p>
            <a:fld id="{F8758508-576A-474B-84F2-EC7CBB9082F8}" type="slidenum">
              <a:rPr lang="en-US" smtClean="0"/>
              <a:pPr/>
              <a:t>57</a:t>
            </a:fld>
            <a:endParaRPr lang="en-US" smtClean="0"/>
          </a:p>
        </p:txBody>
      </p:sp>
      <p:sp>
        <p:nvSpPr>
          <p:cNvPr id="66565" name="Rectangle 2"/>
          <p:cNvSpPr>
            <a:spLocks noGrp="1" noChangeArrowheads="1"/>
          </p:cNvSpPr>
          <p:nvPr>
            <p:ph type="title"/>
          </p:nvPr>
        </p:nvSpPr>
        <p:spPr/>
        <p:txBody>
          <a:bodyPr/>
          <a:lstStyle/>
          <a:p>
            <a:r>
              <a:rPr lang="en-US" sz="3600" b="1" smtClean="0"/>
              <a:t>The Log Advance Rate Model</a:t>
            </a:r>
          </a:p>
        </p:txBody>
      </p:sp>
      <p:sp>
        <p:nvSpPr>
          <p:cNvPr id="66566" name="Rectangle 3"/>
          <p:cNvSpPr>
            <a:spLocks noGrp="1" noChangeArrowheads="1"/>
          </p:cNvSpPr>
          <p:nvPr>
            <p:ph type="body" idx="1"/>
          </p:nvPr>
        </p:nvSpPr>
        <p:spPr>
          <a:xfrm>
            <a:off x="685800" y="1828800"/>
            <a:ext cx="7772400" cy="4114800"/>
          </a:xfrm>
        </p:spPr>
        <p:txBody>
          <a:bodyPr/>
          <a:lstStyle/>
          <a:p>
            <a:r>
              <a:rPr lang="en-US" smtClean="0"/>
              <a:t>Is the log model “better”?</a:t>
            </a:r>
          </a:p>
          <a:p>
            <a:r>
              <a:rPr lang="en-US" smtClean="0"/>
              <a:t>We would generally prefer a </a:t>
            </a:r>
            <a:r>
              <a:rPr lang="en-US" b="1" smtClean="0">
                <a:solidFill>
                  <a:schemeClr val="accent2"/>
                </a:solidFill>
              </a:rPr>
              <a:t>simpler model</a:t>
            </a:r>
            <a:r>
              <a:rPr lang="en-US" smtClean="0"/>
              <a:t> in a transformed scale to a more complicated model in the original metric</a:t>
            </a:r>
          </a:p>
          <a:p>
            <a:r>
              <a:rPr lang="en-US" smtClean="0"/>
              <a:t>What happened to the interactions?</a:t>
            </a:r>
          </a:p>
          <a:p>
            <a:r>
              <a:rPr lang="en-US" smtClean="0"/>
              <a:t>Sometimes transformations provide insight into the underlying </a:t>
            </a:r>
            <a:r>
              <a:rPr lang="en-US" b="1" smtClean="0">
                <a:solidFill>
                  <a:schemeClr val="accent2"/>
                </a:solidFill>
              </a:rPr>
              <a:t>mechanism</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Date Placeholder 3"/>
          <p:cNvSpPr>
            <a:spLocks noGrp="1"/>
          </p:cNvSpPr>
          <p:nvPr>
            <p:ph type="dt" sz="quarter" idx="10"/>
          </p:nvPr>
        </p:nvSpPr>
        <p:spPr>
          <a:noFill/>
        </p:spPr>
        <p:txBody>
          <a:bodyPr/>
          <a:lstStyle/>
          <a:p>
            <a:r>
              <a:rPr lang="en-US" smtClean="0"/>
              <a:t>Chapter 6</a:t>
            </a:r>
          </a:p>
        </p:txBody>
      </p:sp>
      <p:sp>
        <p:nvSpPr>
          <p:cNvPr id="67587" name="Footer Placeholder 4"/>
          <p:cNvSpPr>
            <a:spLocks noGrp="1"/>
          </p:cNvSpPr>
          <p:nvPr>
            <p:ph type="ftr" sz="quarter" idx="11"/>
          </p:nvPr>
        </p:nvSpPr>
        <p:spPr>
          <a:noFill/>
        </p:spPr>
        <p:txBody>
          <a:bodyPr/>
          <a:lstStyle/>
          <a:p>
            <a:r>
              <a:rPr lang="en-US" smtClean="0"/>
              <a:t>Design &amp; Analysis of Experiments 7E 2009 Montgomery</a:t>
            </a:r>
          </a:p>
        </p:txBody>
      </p:sp>
      <p:sp>
        <p:nvSpPr>
          <p:cNvPr id="67588" name="Slide Number Placeholder 5"/>
          <p:cNvSpPr>
            <a:spLocks noGrp="1"/>
          </p:cNvSpPr>
          <p:nvPr>
            <p:ph type="sldNum" sz="quarter" idx="12"/>
          </p:nvPr>
        </p:nvSpPr>
        <p:spPr>
          <a:noFill/>
        </p:spPr>
        <p:txBody>
          <a:bodyPr/>
          <a:lstStyle/>
          <a:p>
            <a:fld id="{7304DBE3-89F0-403A-B5D4-154B118C2B66}" type="slidenum">
              <a:rPr lang="en-US" smtClean="0"/>
              <a:pPr/>
              <a:t>58</a:t>
            </a:fld>
            <a:endParaRPr lang="en-US" smtClean="0"/>
          </a:p>
        </p:txBody>
      </p:sp>
      <p:sp>
        <p:nvSpPr>
          <p:cNvPr id="67589" name="Rectangle 2"/>
          <p:cNvSpPr>
            <a:spLocks noGrp="1" noChangeArrowheads="1"/>
          </p:cNvSpPr>
          <p:nvPr>
            <p:ph type="title"/>
          </p:nvPr>
        </p:nvSpPr>
        <p:spPr/>
        <p:txBody>
          <a:bodyPr/>
          <a:lstStyle/>
          <a:p>
            <a:r>
              <a:rPr lang="en-US" sz="3600" b="1" smtClean="0"/>
              <a:t>Other Examples of </a:t>
            </a:r>
            <a:br>
              <a:rPr lang="en-US" sz="3600" b="1" smtClean="0"/>
            </a:br>
            <a:r>
              <a:rPr lang="en-US" sz="3600" b="1" smtClean="0"/>
              <a:t>Unreplicated 2</a:t>
            </a:r>
            <a:r>
              <a:rPr lang="en-US" sz="3600" b="1" i="1" baseline="30000" smtClean="0"/>
              <a:t>k</a:t>
            </a:r>
            <a:r>
              <a:rPr lang="en-US" sz="3600" b="1" smtClean="0"/>
              <a:t> Designs</a:t>
            </a:r>
          </a:p>
        </p:txBody>
      </p:sp>
      <p:sp>
        <p:nvSpPr>
          <p:cNvPr id="67590" name="Rectangle 3"/>
          <p:cNvSpPr>
            <a:spLocks noGrp="1" noChangeArrowheads="1"/>
          </p:cNvSpPr>
          <p:nvPr>
            <p:ph type="body" idx="1"/>
          </p:nvPr>
        </p:nvSpPr>
        <p:spPr>
          <a:xfrm>
            <a:off x="457200" y="1981200"/>
            <a:ext cx="8382000" cy="4114800"/>
          </a:xfrm>
        </p:spPr>
        <p:txBody>
          <a:bodyPr/>
          <a:lstStyle/>
          <a:p>
            <a:r>
              <a:rPr lang="en-US" sz="2800" smtClean="0"/>
              <a:t>The sidewall panel experiment (Example 6.4, pg. 245)</a:t>
            </a:r>
          </a:p>
          <a:p>
            <a:pPr lvl="1"/>
            <a:r>
              <a:rPr lang="en-US" sz="2400" smtClean="0"/>
              <a:t>Two factors affect the mean number of defects</a:t>
            </a:r>
          </a:p>
          <a:p>
            <a:pPr lvl="1"/>
            <a:r>
              <a:rPr lang="en-US" sz="2400" smtClean="0"/>
              <a:t>A third factor affects variability</a:t>
            </a:r>
          </a:p>
          <a:p>
            <a:pPr lvl="1"/>
            <a:r>
              <a:rPr lang="en-US" sz="2400" smtClean="0"/>
              <a:t>Residual plots were useful in identifying the dispersion effect</a:t>
            </a:r>
          </a:p>
          <a:p>
            <a:r>
              <a:rPr lang="en-US" sz="2800" smtClean="0"/>
              <a:t>The oxidation furnace experiment (Example 6.5, pg. 245)</a:t>
            </a:r>
          </a:p>
          <a:p>
            <a:pPr lvl="1"/>
            <a:r>
              <a:rPr lang="en-US" sz="2400" smtClean="0"/>
              <a:t>Replicates versus repeat (or duplicate) observations?</a:t>
            </a:r>
          </a:p>
          <a:p>
            <a:pPr lvl="1"/>
            <a:r>
              <a:rPr lang="en-US" sz="2400" smtClean="0"/>
              <a:t>Modeling within-run variability</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Date Placeholder 3"/>
          <p:cNvSpPr>
            <a:spLocks noGrp="1"/>
          </p:cNvSpPr>
          <p:nvPr>
            <p:ph type="dt" sz="quarter" idx="10"/>
          </p:nvPr>
        </p:nvSpPr>
        <p:spPr>
          <a:noFill/>
        </p:spPr>
        <p:txBody>
          <a:bodyPr/>
          <a:lstStyle/>
          <a:p>
            <a:r>
              <a:rPr lang="en-US" smtClean="0"/>
              <a:t>Chapter 6</a:t>
            </a:r>
          </a:p>
        </p:txBody>
      </p:sp>
      <p:sp>
        <p:nvSpPr>
          <p:cNvPr id="68611" name="Footer Placeholder 4"/>
          <p:cNvSpPr>
            <a:spLocks noGrp="1"/>
          </p:cNvSpPr>
          <p:nvPr>
            <p:ph type="ftr" sz="quarter" idx="11"/>
          </p:nvPr>
        </p:nvSpPr>
        <p:spPr>
          <a:noFill/>
        </p:spPr>
        <p:txBody>
          <a:bodyPr/>
          <a:lstStyle/>
          <a:p>
            <a:r>
              <a:rPr lang="en-US" smtClean="0"/>
              <a:t>Design &amp; Analysis of Experiments 7E 2009 Montgomery</a:t>
            </a:r>
          </a:p>
        </p:txBody>
      </p:sp>
      <p:sp>
        <p:nvSpPr>
          <p:cNvPr id="68612" name="Slide Number Placeholder 5"/>
          <p:cNvSpPr>
            <a:spLocks noGrp="1"/>
          </p:cNvSpPr>
          <p:nvPr>
            <p:ph type="sldNum" sz="quarter" idx="12"/>
          </p:nvPr>
        </p:nvSpPr>
        <p:spPr>
          <a:noFill/>
        </p:spPr>
        <p:txBody>
          <a:bodyPr/>
          <a:lstStyle/>
          <a:p>
            <a:fld id="{E020491D-DEC8-4E68-9E60-763DF21A139C}" type="slidenum">
              <a:rPr lang="en-US" smtClean="0"/>
              <a:pPr/>
              <a:t>59</a:t>
            </a:fld>
            <a:endParaRPr lang="en-US" smtClean="0"/>
          </a:p>
        </p:txBody>
      </p:sp>
      <p:sp>
        <p:nvSpPr>
          <p:cNvPr id="68613" name="Rectangle 2"/>
          <p:cNvSpPr>
            <a:spLocks noGrp="1" noChangeArrowheads="1"/>
          </p:cNvSpPr>
          <p:nvPr>
            <p:ph type="title"/>
          </p:nvPr>
        </p:nvSpPr>
        <p:spPr/>
        <p:txBody>
          <a:bodyPr/>
          <a:lstStyle/>
          <a:p>
            <a:r>
              <a:rPr lang="en-US" sz="3600" b="1" smtClean="0"/>
              <a:t>Other Analysis Methods for </a:t>
            </a:r>
            <a:br>
              <a:rPr lang="en-US" sz="3600" b="1" smtClean="0"/>
            </a:br>
            <a:r>
              <a:rPr lang="en-US" sz="3600" b="1" smtClean="0"/>
              <a:t>Unreplicated 2</a:t>
            </a:r>
            <a:r>
              <a:rPr lang="en-US" sz="3600" b="1" i="1" baseline="30000" smtClean="0"/>
              <a:t>k</a:t>
            </a:r>
            <a:r>
              <a:rPr lang="en-US" sz="3600" b="1" smtClean="0"/>
              <a:t> Designs</a:t>
            </a:r>
          </a:p>
        </p:txBody>
      </p:sp>
      <p:sp>
        <p:nvSpPr>
          <p:cNvPr id="68614" name="Rectangle 3"/>
          <p:cNvSpPr>
            <a:spLocks noGrp="1" noChangeArrowheads="1"/>
          </p:cNvSpPr>
          <p:nvPr>
            <p:ph type="body" idx="1"/>
          </p:nvPr>
        </p:nvSpPr>
        <p:spPr>
          <a:xfrm>
            <a:off x="685800" y="1981200"/>
            <a:ext cx="7772400" cy="3733800"/>
          </a:xfrm>
        </p:spPr>
        <p:txBody>
          <a:bodyPr/>
          <a:lstStyle/>
          <a:p>
            <a:r>
              <a:rPr lang="en-US" sz="2800" smtClean="0"/>
              <a:t>Lenth’s method (see text, pg. 235)</a:t>
            </a:r>
          </a:p>
          <a:p>
            <a:pPr lvl="1"/>
            <a:r>
              <a:rPr lang="en-US" sz="2400" smtClean="0"/>
              <a:t>Analytical method for testing effects, uses an estimate of error formed by pooling small contrasts</a:t>
            </a:r>
          </a:p>
          <a:p>
            <a:pPr lvl="1"/>
            <a:r>
              <a:rPr lang="en-US" sz="2400" smtClean="0"/>
              <a:t>Some adjustment to the critical values in the original method can be helpful</a:t>
            </a:r>
          </a:p>
          <a:p>
            <a:pPr lvl="1"/>
            <a:r>
              <a:rPr lang="en-US" sz="2400" smtClean="0"/>
              <a:t>Probably most useful as a supplement to the normal probability plot</a:t>
            </a:r>
          </a:p>
          <a:p>
            <a:r>
              <a:rPr lang="en-US" sz="2800" smtClean="0"/>
              <a:t>Conditional inference charts (pg. 236)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2"/>
          <p:cNvSpPr>
            <a:spLocks noGrp="1"/>
          </p:cNvSpPr>
          <p:nvPr>
            <p:ph type="dt" sz="quarter" idx="10"/>
          </p:nvPr>
        </p:nvSpPr>
        <p:spPr>
          <a:noFill/>
        </p:spPr>
        <p:txBody>
          <a:bodyPr/>
          <a:lstStyle/>
          <a:p>
            <a:r>
              <a:rPr lang="en-US" smtClean="0"/>
              <a:t>Chapter 6</a:t>
            </a:r>
          </a:p>
        </p:txBody>
      </p:sp>
      <p:sp>
        <p:nvSpPr>
          <p:cNvPr id="1028" name="Footer Placeholder 3"/>
          <p:cNvSpPr>
            <a:spLocks noGrp="1"/>
          </p:cNvSpPr>
          <p:nvPr>
            <p:ph type="ftr" sz="quarter" idx="11"/>
          </p:nvPr>
        </p:nvSpPr>
        <p:spPr>
          <a:noFill/>
        </p:spPr>
        <p:txBody>
          <a:bodyPr/>
          <a:lstStyle/>
          <a:p>
            <a:r>
              <a:rPr lang="en-US" smtClean="0"/>
              <a:t>Design &amp; Analysis of Experiments 7E 2009 Montgomery</a:t>
            </a:r>
          </a:p>
        </p:txBody>
      </p:sp>
      <p:sp>
        <p:nvSpPr>
          <p:cNvPr id="1029" name="Slide Number Placeholder 4"/>
          <p:cNvSpPr>
            <a:spLocks noGrp="1"/>
          </p:cNvSpPr>
          <p:nvPr>
            <p:ph type="sldNum" sz="quarter" idx="12"/>
          </p:nvPr>
        </p:nvSpPr>
        <p:spPr>
          <a:noFill/>
        </p:spPr>
        <p:txBody>
          <a:bodyPr/>
          <a:lstStyle/>
          <a:p>
            <a:fld id="{97298CBB-ACDD-4AC8-BF5A-DC90E8B6379A}" type="slidenum">
              <a:rPr lang="en-US" smtClean="0"/>
              <a:pPr/>
              <a:t>6</a:t>
            </a:fld>
            <a:endParaRPr lang="en-US" smtClean="0"/>
          </a:p>
        </p:txBody>
      </p:sp>
      <p:sp>
        <p:nvSpPr>
          <p:cNvPr id="1030" name="Rectangle 2"/>
          <p:cNvSpPr>
            <a:spLocks noGrp="1" noChangeArrowheads="1"/>
          </p:cNvSpPr>
          <p:nvPr>
            <p:ph type="title"/>
          </p:nvPr>
        </p:nvSpPr>
        <p:spPr>
          <a:xfrm>
            <a:off x="685800" y="76200"/>
            <a:ext cx="7772400" cy="1143000"/>
          </a:xfrm>
        </p:spPr>
        <p:txBody>
          <a:bodyPr/>
          <a:lstStyle/>
          <a:p>
            <a:r>
              <a:rPr lang="en-US" sz="3600" b="1" smtClean="0"/>
              <a:t>Estimation of Factor Effects</a:t>
            </a:r>
          </a:p>
        </p:txBody>
      </p:sp>
      <p:graphicFrame>
        <p:nvGraphicFramePr>
          <p:cNvPr id="1026" name="Object 3"/>
          <p:cNvGraphicFramePr>
            <a:graphicFrameLocks noChangeAspect="1"/>
          </p:cNvGraphicFramePr>
          <p:nvPr/>
        </p:nvGraphicFramePr>
        <p:xfrm>
          <a:off x="1017588" y="1219200"/>
          <a:ext cx="2951162" cy="4800600"/>
        </p:xfrm>
        <a:graphic>
          <a:graphicData uri="http://schemas.openxmlformats.org/presentationml/2006/ole">
            <p:oleObj spid="_x0000_s1026" name="Equation" r:id="rId4" imgW="1498320" imgH="2438280" progId="">
              <p:embed/>
            </p:oleObj>
          </a:graphicData>
        </a:graphic>
      </p:graphicFrame>
      <p:sp>
        <p:nvSpPr>
          <p:cNvPr id="1031" name="Text Box 4"/>
          <p:cNvSpPr txBox="1">
            <a:spLocks noChangeArrowheads="1"/>
          </p:cNvSpPr>
          <p:nvPr/>
        </p:nvSpPr>
        <p:spPr bwMode="auto">
          <a:xfrm>
            <a:off x="4419600" y="1447800"/>
            <a:ext cx="4191000" cy="2859088"/>
          </a:xfrm>
          <a:prstGeom prst="rect">
            <a:avLst/>
          </a:prstGeom>
          <a:noFill/>
          <a:ln w="28575">
            <a:solidFill>
              <a:schemeClr val="accent2"/>
            </a:solidFill>
            <a:miter lim="800000"/>
            <a:headEnd/>
            <a:tailEnd/>
          </a:ln>
        </p:spPr>
        <p:txBody>
          <a:bodyPr>
            <a:spAutoFit/>
          </a:bodyPr>
          <a:lstStyle/>
          <a:p>
            <a:pPr>
              <a:spcBef>
                <a:spcPct val="50000"/>
              </a:spcBef>
            </a:pPr>
            <a:r>
              <a:rPr lang="en-US"/>
              <a:t>See textbook, pg. 209-210 For </a:t>
            </a:r>
            <a:r>
              <a:rPr lang="en-US" b="1">
                <a:solidFill>
                  <a:srgbClr val="FF0000"/>
                </a:solidFill>
              </a:rPr>
              <a:t>manual</a:t>
            </a:r>
            <a:r>
              <a:rPr lang="en-US"/>
              <a:t> calculations</a:t>
            </a:r>
          </a:p>
          <a:p>
            <a:pPr>
              <a:spcBef>
                <a:spcPct val="50000"/>
              </a:spcBef>
            </a:pPr>
            <a:r>
              <a:rPr lang="en-US"/>
              <a:t>The effect estimates are:           </a:t>
            </a:r>
            <a:r>
              <a:rPr lang="en-US" i="1"/>
              <a:t>A</a:t>
            </a:r>
            <a:r>
              <a:rPr lang="en-US"/>
              <a:t> = 8.33,  </a:t>
            </a:r>
            <a:r>
              <a:rPr lang="en-US" i="1"/>
              <a:t>B</a:t>
            </a:r>
            <a:r>
              <a:rPr lang="en-US"/>
              <a:t> = -5.00,  </a:t>
            </a:r>
            <a:r>
              <a:rPr lang="en-US" i="1"/>
              <a:t>AB</a:t>
            </a:r>
            <a:r>
              <a:rPr lang="en-US"/>
              <a:t> = 1.67</a:t>
            </a:r>
          </a:p>
          <a:p>
            <a:pPr>
              <a:spcBef>
                <a:spcPct val="50000"/>
              </a:spcBef>
            </a:pPr>
            <a:r>
              <a:rPr lang="en-US"/>
              <a:t>Practical interpretation?</a:t>
            </a:r>
          </a:p>
          <a:p>
            <a:pPr>
              <a:spcBef>
                <a:spcPct val="50000"/>
              </a:spcBef>
            </a:pPr>
            <a:r>
              <a:rPr lang="en-US"/>
              <a:t>Design-Expert</a:t>
            </a:r>
            <a:r>
              <a:rPr lang="en-US" i="1"/>
              <a:t> </a:t>
            </a:r>
            <a:r>
              <a:rPr lang="en-US"/>
              <a:t>analysis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Date Placeholder 1"/>
          <p:cNvSpPr>
            <a:spLocks noGrp="1"/>
          </p:cNvSpPr>
          <p:nvPr>
            <p:ph type="dt" sz="quarter" idx="10"/>
          </p:nvPr>
        </p:nvSpPr>
        <p:spPr>
          <a:noFill/>
        </p:spPr>
        <p:txBody>
          <a:bodyPr/>
          <a:lstStyle/>
          <a:p>
            <a:r>
              <a:rPr lang="en-US" smtClean="0"/>
              <a:t>Chapter 6</a:t>
            </a:r>
          </a:p>
        </p:txBody>
      </p:sp>
      <p:sp>
        <p:nvSpPr>
          <p:cNvPr id="75779" name="Footer Placeholder 2"/>
          <p:cNvSpPr>
            <a:spLocks noGrp="1"/>
          </p:cNvSpPr>
          <p:nvPr>
            <p:ph type="ftr" sz="quarter" idx="11"/>
          </p:nvPr>
        </p:nvSpPr>
        <p:spPr>
          <a:noFill/>
        </p:spPr>
        <p:txBody>
          <a:bodyPr/>
          <a:lstStyle/>
          <a:p>
            <a:r>
              <a:rPr lang="en-US" smtClean="0"/>
              <a:t>Design &amp; Analysis of Experiments 7E 2009 Montgomery</a:t>
            </a:r>
          </a:p>
        </p:txBody>
      </p:sp>
      <p:sp>
        <p:nvSpPr>
          <p:cNvPr id="75780" name="Slide Number Placeholder 3"/>
          <p:cNvSpPr>
            <a:spLocks noGrp="1"/>
          </p:cNvSpPr>
          <p:nvPr>
            <p:ph type="sldNum" sz="quarter" idx="12"/>
          </p:nvPr>
        </p:nvSpPr>
        <p:spPr>
          <a:noFill/>
        </p:spPr>
        <p:txBody>
          <a:bodyPr/>
          <a:lstStyle/>
          <a:p>
            <a:fld id="{D9199EF6-289B-4B97-9620-3B1A05D3C26F}" type="slidenum">
              <a:rPr lang="en-US" smtClean="0"/>
              <a:pPr/>
              <a:t>60</a:t>
            </a:fld>
            <a:endParaRPr lang="en-US" smtClean="0"/>
          </a:p>
        </p:txBody>
      </p:sp>
      <p:sp>
        <p:nvSpPr>
          <p:cNvPr id="75781" name="Rectangle 2"/>
          <p:cNvSpPr>
            <a:spLocks noGrp="1" noChangeArrowheads="1"/>
          </p:cNvSpPr>
          <p:nvPr>
            <p:ph type="title" idx="4294967295"/>
          </p:nvPr>
        </p:nvSpPr>
        <p:spPr/>
        <p:txBody>
          <a:bodyPr/>
          <a:lstStyle/>
          <a:p>
            <a:pPr eaLnBrk="1" hangingPunct="1"/>
            <a:r>
              <a:rPr lang="en-US" smtClean="0"/>
              <a:t>Optimal Designs</a:t>
            </a:r>
          </a:p>
        </p:txBody>
      </p:sp>
      <p:sp>
        <p:nvSpPr>
          <p:cNvPr id="75782" name="Rectangle 3"/>
          <p:cNvSpPr>
            <a:spLocks noGrp="1" noChangeArrowheads="1"/>
          </p:cNvSpPr>
          <p:nvPr>
            <p:ph type="body" idx="4294967295"/>
          </p:nvPr>
        </p:nvSpPr>
        <p:spPr>
          <a:xfrm>
            <a:off x="685800" y="1981200"/>
            <a:ext cx="8077200" cy="4114800"/>
          </a:xfrm>
        </p:spPr>
        <p:txBody>
          <a:bodyPr/>
          <a:lstStyle/>
          <a:p>
            <a:pPr eaLnBrk="1" hangingPunct="1"/>
            <a:r>
              <a:rPr lang="en-US" smtClean="0"/>
              <a:t>These results give us some assurance that these designs are “good” designs in some general ways</a:t>
            </a:r>
          </a:p>
          <a:p>
            <a:pPr eaLnBrk="1" hangingPunct="1"/>
            <a:r>
              <a:rPr lang="en-US" smtClean="0"/>
              <a:t>Factorial designs typically share some (most) of these properties</a:t>
            </a:r>
          </a:p>
          <a:p>
            <a:pPr eaLnBrk="1" hangingPunct="1"/>
            <a:r>
              <a:rPr lang="en-US" smtClean="0"/>
              <a:t>There are excellent computer routines for finding optimal designs (JMP is outstanding)</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Date Placeholder 3"/>
          <p:cNvSpPr>
            <a:spLocks noGrp="1"/>
          </p:cNvSpPr>
          <p:nvPr>
            <p:ph type="dt" sz="quarter" idx="10"/>
          </p:nvPr>
        </p:nvSpPr>
        <p:spPr>
          <a:noFill/>
        </p:spPr>
        <p:txBody>
          <a:bodyPr/>
          <a:lstStyle/>
          <a:p>
            <a:r>
              <a:rPr lang="en-US" smtClean="0"/>
              <a:t>Chapter 6</a:t>
            </a:r>
          </a:p>
        </p:txBody>
      </p:sp>
      <p:sp>
        <p:nvSpPr>
          <p:cNvPr id="14340" name="Footer Placeholder 4"/>
          <p:cNvSpPr>
            <a:spLocks noGrp="1"/>
          </p:cNvSpPr>
          <p:nvPr>
            <p:ph type="ftr" sz="quarter" idx="11"/>
          </p:nvPr>
        </p:nvSpPr>
        <p:spPr>
          <a:noFill/>
        </p:spPr>
        <p:txBody>
          <a:bodyPr/>
          <a:lstStyle/>
          <a:p>
            <a:r>
              <a:rPr lang="en-US" smtClean="0"/>
              <a:t>Design &amp; Analysis of Experiments 7E 2009 Montgomery</a:t>
            </a:r>
          </a:p>
        </p:txBody>
      </p:sp>
      <p:sp>
        <p:nvSpPr>
          <p:cNvPr id="14341" name="Slide Number Placeholder 5"/>
          <p:cNvSpPr>
            <a:spLocks noGrp="1"/>
          </p:cNvSpPr>
          <p:nvPr>
            <p:ph type="sldNum" sz="quarter" idx="12"/>
          </p:nvPr>
        </p:nvSpPr>
        <p:spPr>
          <a:noFill/>
        </p:spPr>
        <p:txBody>
          <a:bodyPr/>
          <a:lstStyle/>
          <a:p>
            <a:fld id="{4A60A559-82E5-4637-ABC1-D398A442F0BD}" type="slidenum">
              <a:rPr lang="en-US" smtClean="0"/>
              <a:pPr/>
              <a:t>61</a:t>
            </a:fld>
            <a:endParaRPr lang="en-US" smtClean="0"/>
          </a:p>
        </p:txBody>
      </p:sp>
      <p:sp>
        <p:nvSpPr>
          <p:cNvPr id="14342" name="Rectangle 2"/>
          <p:cNvSpPr>
            <a:spLocks noGrp="1" noChangeArrowheads="1"/>
          </p:cNvSpPr>
          <p:nvPr>
            <p:ph type="title"/>
          </p:nvPr>
        </p:nvSpPr>
        <p:spPr>
          <a:xfrm>
            <a:off x="685800" y="304800"/>
            <a:ext cx="7772400" cy="1143000"/>
          </a:xfrm>
        </p:spPr>
        <p:txBody>
          <a:bodyPr/>
          <a:lstStyle/>
          <a:p>
            <a:r>
              <a:rPr lang="en-US" sz="3600" b="1" smtClean="0"/>
              <a:t>Addition of Center Points </a:t>
            </a:r>
            <a:br>
              <a:rPr lang="en-US" sz="3600" b="1" smtClean="0"/>
            </a:br>
            <a:r>
              <a:rPr lang="en-US" sz="3600" b="1" smtClean="0"/>
              <a:t>to a 2</a:t>
            </a:r>
            <a:r>
              <a:rPr lang="en-US" sz="3600" b="1" i="1" baseline="30000" smtClean="0"/>
              <a:t>k</a:t>
            </a:r>
            <a:r>
              <a:rPr lang="en-US" sz="3600" b="1" smtClean="0"/>
              <a:t> Designs </a:t>
            </a:r>
          </a:p>
        </p:txBody>
      </p:sp>
      <p:sp>
        <p:nvSpPr>
          <p:cNvPr id="14343" name="Rectangle 3"/>
          <p:cNvSpPr>
            <a:spLocks noGrp="1" noChangeArrowheads="1"/>
          </p:cNvSpPr>
          <p:nvPr>
            <p:ph type="body" idx="1"/>
          </p:nvPr>
        </p:nvSpPr>
        <p:spPr>
          <a:xfrm>
            <a:off x="685800" y="1600200"/>
            <a:ext cx="7772400" cy="4114800"/>
          </a:xfrm>
        </p:spPr>
        <p:txBody>
          <a:bodyPr/>
          <a:lstStyle/>
          <a:p>
            <a:r>
              <a:rPr lang="en-US" smtClean="0"/>
              <a:t>Based on the idea of replicating </a:t>
            </a:r>
            <a:r>
              <a:rPr lang="en-US" b="1" smtClean="0">
                <a:solidFill>
                  <a:srgbClr val="FF0000"/>
                </a:solidFill>
              </a:rPr>
              <a:t>some</a:t>
            </a:r>
            <a:r>
              <a:rPr lang="en-US" smtClean="0"/>
              <a:t> of the runs in a factorial design</a:t>
            </a:r>
          </a:p>
          <a:p>
            <a:r>
              <a:rPr lang="en-US" smtClean="0"/>
              <a:t>Runs at the center provide an estimate of error and  allow the experimenter to distinguish between two possible models:</a:t>
            </a:r>
          </a:p>
        </p:txBody>
      </p:sp>
      <p:graphicFrame>
        <p:nvGraphicFramePr>
          <p:cNvPr id="14338" name="Object 4"/>
          <p:cNvGraphicFramePr>
            <a:graphicFrameLocks noChangeAspect="1"/>
          </p:cNvGraphicFramePr>
          <p:nvPr/>
        </p:nvGraphicFramePr>
        <p:xfrm>
          <a:off x="762000" y="4343400"/>
          <a:ext cx="7696200" cy="1765300"/>
        </p:xfrm>
        <a:graphic>
          <a:graphicData uri="http://schemas.openxmlformats.org/presentationml/2006/ole">
            <p:oleObj spid="_x0000_s14338" name="Equation" r:id="rId4" imgW="3987720" imgH="914400" progId="">
              <p:embed/>
            </p:oleObj>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Date Placeholder 2"/>
          <p:cNvSpPr>
            <a:spLocks noGrp="1"/>
          </p:cNvSpPr>
          <p:nvPr>
            <p:ph type="dt" sz="quarter" idx="10"/>
          </p:nvPr>
        </p:nvSpPr>
        <p:spPr>
          <a:noFill/>
        </p:spPr>
        <p:txBody>
          <a:bodyPr/>
          <a:lstStyle/>
          <a:p>
            <a:r>
              <a:rPr lang="en-US" smtClean="0"/>
              <a:t>Chapter 6</a:t>
            </a:r>
          </a:p>
        </p:txBody>
      </p:sp>
      <p:sp>
        <p:nvSpPr>
          <p:cNvPr id="76803" name="Footer Placeholder 3"/>
          <p:cNvSpPr>
            <a:spLocks noGrp="1"/>
          </p:cNvSpPr>
          <p:nvPr>
            <p:ph type="ftr" sz="quarter" idx="11"/>
          </p:nvPr>
        </p:nvSpPr>
        <p:spPr>
          <a:noFill/>
        </p:spPr>
        <p:txBody>
          <a:bodyPr/>
          <a:lstStyle/>
          <a:p>
            <a:r>
              <a:rPr lang="en-US" smtClean="0"/>
              <a:t>Design &amp; Analysis of Experiments 7E 2009 Montgomery</a:t>
            </a:r>
          </a:p>
        </p:txBody>
      </p:sp>
      <p:sp>
        <p:nvSpPr>
          <p:cNvPr id="76804" name="Slide Number Placeholder 4"/>
          <p:cNvSpPr>
            <a:spLocks noGrp="1"/>
          </p:cNvSpPr>
          <p:nvPr>
            <p:ph type="sldNum" sz="quarter" idx="12"/>
          </p:nvPr>
        </p:nvSpPr>
        <p:spPr>
          <a:noFill/>
        </p:spPr>
        <p:txBody>
          <a:bodyPr/>
          <a:lstStyle/>
          <a:p>
            <a:fld id="{57387C34-B834-4B1B-AD1D-F7D8FDFBDD1C}" type="slidenum">
              <a:rPr lang="en-US" smtClean="0"/>
              <a:pPr/>
              <a:t>62</a:t>
            </a:fld>
            <a:endParaRPr lang="en-US" smtClean="0"/>
          </a:p>
        </p:txBody>
      </p:sp>
      <p:pic>
        <p:nvPicPr>
          <p:cNvPr id="76805" name="Picture 3"/>
          <p:cNvPicPr>
            <a:picLocks noGrp="1" noChangeAspect="1" noChangeArrowheads="1"/>
          </p:cNvPicPr>
          <p:nvPr>
            <p:ph/>
          </p:nvPr>
        </p:nvPicPr>
        <p:blipFill>
          <a:blip r:embed="rId3" cstate="print"/>
          <a:srcRect/>
          <a:stretch>
            <a:fillRect/>
          </a:stretch>
        </p:blipFill>
        <p:spPr>
          <a:xfrm>
            <a:off x="381000" y="838200"/>
            <a:ext cx="8458200" cy="3902075"/>
          </a:xfr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Date Placeholder 2"/>
          <p:cNvSpPr>
            <a:spLocks noGrp="1"/>
          </p:cNvSpPr>
          <p:nvPr>
            <p:ph type="dt" sz="quarter" idx="10"/>
          </p:nvPr>
        </p:nvSpPr>
        <p:spPr>
          <a:noFill/>
        </p:spPr>
        <p:txBody>
          <a:bodyPr/>
          <a:lstStyle/>
          <a:p>
            <a:r>
              <a:rPr lang="en-US" smtClean="0"/>
              <a:t>Chapter 6</a:t>
            </a:r>
          </a:p>
        </p:txBody>
      </p:sp>
      <p:sp>
        <p:nvSpPr>
          <p:cNvPr id="15366" name="Footer Placeholder 3"/>
          <p:cNvSpPr>
            <a:spLocks noGrp="1"/>
          </p:cNvSpPr>
          <p:nvPr>
            <p:ph type="ftr" sz="quarter" idx="11"/>
          </p:nvPr>
        </p:nvSpPr>
        <p:spPr>
          <a:noFill/>
        </p:spPr>
        <p:txBody>
          <a:bodyPr/>
          <a:lstStyle/>
          <a:p>
            <a:r>
              <a:rPr lang="en-US" smtClean="0"/>
              <a:t>Design &amp; Analysis of Experiments 7E 2009 Montgomery</a:t>
            </a:r>
          </a:p>
        </p:txBody>
      </p:sp>
      <p:sp>
        <p:nvSpPr>
          <p:cNvPr id="15367" name="Slide Number Placeholder 4"/>
          <p:cNvSpPr>
            <a:spLocks noGrp="1"/>
          </p:cNvSpPr>
          <p:nvPr>
            <p:ph type="sldNum" sz="quarter" idx="12"/>
          </p:nvPr>
        </p:nvSpPr>
        <p:spPr>
          <a:noFill/>
        </p:spPr>
        <p:txBody>
          <a:bodyPr/>
          <a:lstStyle/>
          <a:p>
            <a:fld id="{4B9ECE3A-CDAD-41BB-9011-3AD39FDE945F}" type="slidenum">
              <a:rPr lang="en-US" smtClean="0"/>
              <a:pPr/>
              <a:t>63</a:t>
            </a:fld>
            <a:endParaRPr lang="en-US" smtClean="0"/>
          </a:p>
        </p:txBody>
      </p:sp>
      <p:graphicFrame>
        <p:nvGraphicFramePr>
          <p:cNvPr id="15362" name="Object 2"/>
          <p:cNvGraphicFramePr>
            <a:graphicFrameLocks noChangeAspect="1"/>
          </p:cNvGraphicFramePr>
          <p:nvPr/>
        </p:nvGraphicFramePr>
        <p:xfrm>
          <a:off x="4800600" y="685800"/>
          <a:ext cx="3962400" cy="544513"/>
        </p:xfrm>
        <a:graphic>
          <a:graphicData uri="http://schemas.openxmlformats.org/presentationml/2006/ole">
            <p:oleObj spid="_x0000_s15362" name="Equation" r:id="rId4" imgW="1663560" imgH="228600" progId="">
              <p:embed/>
            </p:oleObj>
          </a:graphicData>
        </a:graphic>
      </p:graphicFrame>
      <p:sp>
        <p:nvSpPr>
          <p:cNvPr id="15368" name="Text Box 3"/>
          <p:cNvSpPr txBox="1">
            <a:spLocks noChangeArrowheads="1"/>
          </p:cNvSpPr>
          <p:nvPr/>
        </p:nvSpPr>
        <p:spPr bwMode="auto">
          <a:xfrm>
            <a:off x="4800600" y="1371600"/>
            <a:ext cx="3810000" cy="457200"/>
          </a:xfrm>
          <a:prstGeom prst="rect">
            <a:avLst/>
          </a:prstGeom>
          <a:noFill/>
          <a:ln w="9525">
            <a:noFill/>
            <a:miter lim="800000"/>
            <a:headEnd/>
            <a:tailEnd/>
          </a:ln>
        </p:spPr>
        <p:txBody>
          <a:bodyPr>
            <a:spAutoFit/>
          </a:bodyPr>
          <a:lstStyle/>
          <a:p>
            <a:pPr>
              <a:spcBef>
                <a:spcPct val="50000"/>
              </a:spcBef>
            </a:pPr>
            <a:r>
              <a:rPr lang="en-US"/>
              <a:t>The hypotheses are:</a:t>
            </a:r>
          </a:p>
        </p:txBody>
      </p:sp>
      <p:graphicFrame>
        <p:nvGraphicFramePr>
          <p:cNvPr id="15363" name="Object 4"/>
          <p:cNvGraphicFramePr>
            <a:graphicFrameLocks noChangeAspect="1"/>
          </p:cNvGraphicFramePr>
          <p:nvPr/>
        </p:nvGraphicFramePr>
        <p:xfrm>
          <a:off x="6019800" y="1905000"/>
          <a:ext cx="1828800" cy="1828800"/>
        </p:xfrm>
        <a:graphic>
          <a:graphicData uri="http://schemas.openxmlformats.org/presentationml/2006/ole">
            <p:oleObj spid="_x0000_s15363" name="Equation" r:id="rId5" imgW="888840" imgH="888840" progId="">
              <p:embed/>
            </p:oleObj>
          </a:graphicData>
        </a:graphic>
      </p:graphicFrame>
      <p:graphicFrame>
        <p:nvGraphicFramePr>
          <p:cNvPr id="15364" name="Object 5"/>
          <p:cNvGraphicFramePr>
            <a:graphicFrameLocks noChangeAspect="1"/>
          </p:cNvGraphicFramePr>
          <p:nvPr/>
        </p:nvGraphicFramePr>
        <p:xfrm>
          <a:off x="4876800" y="3810000"/>
          <a:ext cx="3962400" cy="1055688"/>
        </p:xfrm>
        <a:graphic>
          <a:graphicData uri="http://schemas.openxmlformats.org/presentationml/2006/ole">
            <p:oleObj spid="_x0000_s15364" name="Equation" r:id="rId6" imgW="1714320" imgH="457200" progId="">
              <p:embed/>
            </p:oleObj>
          </a:graphicData>
        </a:graphic>
      </p:graphicFrame>
      <p:sp>
        <p:nvSpPr>
          <p:cNvPr id="15369" name="Rectangle 6"/>
          <p:cNvSpPr>
            <a:spLocks noChangeArrowheads="1"/>
          </p:cNvSpPr>
          <p:nvPr/>
        </p:nvSpPr>
        <p:spPr bwMode="auto">
          <a:xfrm>
            <a:off x="4648200" y="609600"/>
            <a:ext cx="4267200" cy="5410200"/>
          </a:xfrm>
          <a:prstGeom prst="rect">
            <a:avLst/>
          </a:prstGeom>
          <a:noFill/>
          <a:ln w="28575">
            <a:solidFill>
              <a:schemeClr val="accent2"/>
            </a:solidFill>
            <a:miter lim="800000"/>
            <a:headEnd/>
            <a:tailEnd/>
          </a:ln>
        </p:spPr>
        <p:txBody>
          <a:bodyPr wrap="none" anchor="ctr"/>
          <a:lstStyle/>
          <a:p>
            <a:endParaRPr lang="en-US"/>
          </a:p>
        </p:txBody>
      </p:sp>
      <p:sp>
        <p:nvSpPr>
          <p:cNvPr id="15370" name="Text Box 7"/>
          <p:cNvSpPr txBox="1">
            <a:spLocks noChangeArrowheads="1"/>
          </p:cNvSpPr>
          <p:nvPr/>
        </p:nvSpPr>
        <p:spPr bwMode="auto">
          <a:xfrm>
            <a:off x="4953000" y="5097463"/>
            <a:ext cx="3657600" cy="822325"/>
          </a:xfrm>
          <a:prstGeom prst="rect">
            <a:avLst/>
          </a:prstGeom>
          <a:noFill/>
          <a:ln w="9525">
            <a:noFill/>
            <a:miter lim="800000"/>
            <a:headEnd/>
            <a:tailEnd/>
          </a:ln>
        </p:spPr>
        <p:txBody>
          <a:bodyPr>
            <a:spAutoFit/>
          </a:bodyPr>
          <a:lstStyle/>
          <a:p>
            <a:pPr>
              <a:spcBef>
                <a:spcPct val="50000"/>
              </a:spcBef>
            </a:pPr>
            <a:r>
              <a:rPr lang="en-US"/>
              <a:t>This sum of squares has a single degree of freedom</a:t>
            </a:r>
          </a:p>
        </p:txBody>
      </p:sp>
      <p:pic>
        <p:nvPicPr>
          <p:cNvPr id="15371" name="Picture 9"/>
          <p:cNvPicPr>
            <a:picLocks noChangeAspect="1" noChangeArrowheads="1"/>
          </p:cNvPicPr>
          <p:nvPr/>
        </p:nvPicPr>
        <p:blipFill>
          <a:blip r:embed="rId7" cstate="print"/>
          <a:srcRect/>
          <a:stretch>
            <a:fillRect/>
          </a:stretch>
        </p:blipFill>
        <p:spPr bwMode="auto">
          <a:xfrm>
            <a:off x="304800" y="1371600"/>
            <a:ext cx="4038600" cy="3125788"/>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Date Placeholder 2"/>
          <p:cNvSpPr>
            <a:spLocks noGrp="1"/>
          </p:cNvSpPr>
          <p:nvPr>
            <p:ph type="dt" sz="quarter" idx="10"/>
          </p:nvPr>
        </p:nvSpPr>
        <p:spPr>
          <a:noFill/>
        </p:spPr>
        <p:txBody>
          <a:bodyPr/>
          <a:lstStyle/>
          <a:p>
            <a:r>
              <a:rPr lang="en-US" smtClean="0"/>
              <a:t>Chapter 6</a:t>
            </a:r>
          </a:p>
        </p:txBody>
      </p:sp>
      <p:sp>
        <p:nvSpPr>
          <p:cNvPr id="16388" name="Footer Placeholder 3"/>
          <p:cNvSpPr>
            <a:spLocks noGrp="1"/>
          </p:cNvSpPr>
          <p:nvPr>
            <p:ph type="ftr" sz="quarter" idx="11"/>
          </p:nvPr>
        </p:nvSpPr>
        <p:spPr>
          <a:noFill/>
        </p:spPr>
        <p:txBody>
          <a:bodyPr/>
          <a:lstStyle/>
          <a:p>
            <a:r>
              <a:rPr lang="en-US" smtClean="0"/>
              <a:t>Design &amp; Analysis of Experiments 7E 2009 Montgomery</a:t>
            </a:r>
          </a:p>
        </p:txBody>
      </p:sp>
      <p:sp>
        <p:nvSpPr>
          <p:cNvPr id="16389" name="Slide Number Placeholder 4"/>
          <p:cNvSpPr>
            <a:spLocks noGrp="1"/>
          </p:cNvSpPr>
          <p:nvPr>
            <p:ph type="sldNum" sz="quarter" idx="12"/>
          </p:nvPr>
        </p:nvSpPr>
        <p:spPr>
          <a:noFill/>
        </p:spPr>
        <p:txBody>
          <a:bodyPr/>
          <a:lstStyle/>
          <a:p>
            <a:fld id="{3F911415-3AE0-480C-A8BE-0BCDE1411DF6}" type="slidenum">
              <a:rPr lang="en-US" smtClean="0"/>
              <a:pPr/>
              <a:t>64</a:t>
            </a:fld>
            <a:endParaRPr lang="en-US" smtClean="0"/>
          </a:p>
        </p:txBody>
      </p:sp>
      <p:sp>
        <p:nvSpPr>
          <p:cNvPr id="16390" name="Rectangle 2"/>
          <p:cNvSpPr>
            <a:spLocks noGrp="1" noChangeArrowheads="1"/>
          </p:cNvSpPr>
          <p:nvPr>
            <p:ph type="title"/>
          </p:nvPr>
        </p:nvSpPr>
        <p:spPr>
          <a:xfrm>
            <a:off x="685800" y="304800"/>
            <a:ext cx="7772400" cy="1143000"/>
          </a:xfrm>
        </p:spPr>
        <p:txBody>
          <a:bodyPr/>
          <a:lstStyle/>
          <a:p>
            <a:r>
              <a:rPr lang="en-US" sz="3600" b="1" smtClean="0"/>
              <a:t>Example 6.6, Pg. 248</a:t>
            </a:r>
          </a:p>
        </p:txBody>
      </p:sp>
      <p:graphicFrame>
        <p:nvGraphicFramePr>
          <p:cNvPr id="16386" name="Object 3"/>
          <p:cNvGraphicFramePr>
            <a:graphicFrameLocks noChangeAspect="1"/>
          </p:cNvGraphicFramePr>
          <p:nvPr/>
        </p:nvGraphicFramePr>
        <p:xfrm>
          <a:off x="6096000" y="1676400"/>
          <a:ext cx="1177925" cy="661988"/>
        </p:xfrm>
        <a:graphic>
          <a:graphicData uri="http://schemas.openxmlformats.org/presentationml/2006/ole">
            <p:oleObj spid="_x0000_s16386" name="Equation" r:id="rId4" imgW="431640" imgH="228600" progId="">
              <p:embed/>
            </p:oleObj>
          </a:graphicData>
        </a:graphic>
      </p:graphicFrame>
      <p:sp>
        <p:nvSpPr>
          <p:cNvPr id="16391" name="Text Box 4"/>
          <p:cNvSpPr txBox="1">
            <a:spLocks noChangeArrowheads="1"/>
          </p:cNvSpPr>
          <p:nvPr/>
        </p:nvSpPr>
        <p:spPr bwMode="auto">
          <a:xfrm>
            <a:off x="5562600" y="2514600"/>
            <a:ext cx="2895600" cy="3195638"/>
          </a:xfrm>
          <a:prstGeom prst="rect">
            <a:avLst/>
          </a:prstGeom>
          <a:noFill/>
          <a:ln w="9525">
            <a:noFill/>
            <a:miter lim="800000"/>
            <a:headEnd/>
            <a:tailEnd/>
          </a:ln>
        </p:spPr>
        <p:txBody>
          <a:bodyPr>
            <a:spAutoFit/>
          </a:bodyPr>
          <a:lstStyle/>
          <a:p>
            <a:pPr>
              <a:spcBef>
                <a:spcPct val="50000"/>
              </a:spcBef>
            </a:pPr>
            <a:r>
              <a:rPr lang="en-US"/>
              <a:t>Usually between 3 and 6 center points will work well</a:t>
            </a:r>
          </a:p>
          <a:p>
            <a:pPr>
              <a:spcBef>
                <a:spcPct val="50000"/>
              </a:spcBef>
            </a:pPr>
            <a:r>
              <a:rPr lang="en-US"/>
              <a:t>Design-Expert provides the analysis, including the </a:t>
            </a:r>
            <a:r>
              <a:rPr lang="en-US" i="1"/>
              <a:t>F</a:t>
            </a:r>
            <a:r>
              <a:rPr lang="en-US"/>
              <a:t>-test for pure quadratic curvature</a:t>
            </a:r>
          </a:p>
        </p:txBody>
      </p:sp>
      <p:sp>
        <p:nvSpPr>
          <p:cNvPr id="16392" name="Rectangle 5"/>
          <p:cNvSpPr>
            <a:spLocks noChangeArrowheads="1"/>
          </p:cNvSpPr>
          <p:nvPr/>
        </p:nvSpPr>
        <p:spPr bwMode="auto">
          <a:xfrm>
            <a:off x="5410200" y="1524000"/>
            <a:ext cx="3048000" cy="4343400"/>
          </a:xfrm>
          <a:prstGeom prst="rect">
            <a:avLst/>
          </a:prstGeom>
          <a:noFill/>
          <a:ln w="28575">
            <a:solidFill>
              <a:schemeClr val="accent2"/>
            </a:solidFill>
            <a:miter lim="800000"/>
            <a:headEnd/>
            <a:tailEnd/>
          </a:ln>
        </p:spPr>
        <p:txBody>
          <a:bodyPr wrap="none" anchor="ctr"/>
          <a:lstStyle/>
          <a:p>
            <a:endParaRPr lang="en-US"/>
          </a:p>
        </p:txBody>
      </p:sp>
      <p:sp>
        <p:nvSpPr>
          <p:cNvPr id="16393" name="Rectangle 6"/>
          <p:cNvSpPr>
            <a:spLocks noChangeArrowheads="1"/>
          </p:cNvSpPr>
          <p:nvPr/>
        </p:nvSpPr>
        <p:spPr bwMode="auto">
          <a:xfrm>
            <a:off x="685800" y="1447800"/>
            <a:ext cx="4572000" cy="4838700"/>
          </a:xfrm>
          <a:prstGeom prst="rect">
            <a:avLst/>
          </a:prstGeom>
          <a:noFill/>
          <a:ln w="9525">
            <a:noFill/>
            <a:miter lim="800000"/>
            <a:headEnd/>
            <a:tailEnd/>
          </a:ln>
        </p:spPr>
        <p:txBody>
          <a:bodyPr>
            <a:spAutoFit/>
          </a:bodyPr>
          <a:lstStyle/>
          <a:p>
            <a:r>
              <a:rPr lang="en-US"/>
              <a:t>Refer to the original experiment shown in Table 6.10. Suppose that four center points are added to this experiment, and at the points </a:t>
            </a:r>
            <a:r>
              <a:rPr lang="en-US" i="1"/>
              <a:t>x</a:t>
            </a:r>
            <a:r>
              <a:rPr lang="en-US"/>
              <a:t>1=</a:t>
            </a:r>
            <a:r>
              <a:rPr lang="en-US" i="1"/>
              <a:t>x</a:t>
            </a:r>
            <a:r>
              <a:rPr lang="en-US"/>
              <a:t>2  =</a:t>
            </a:r>
            <a:r>
              <a:rPr lang="en-US" i="1"/>
              <a:t>x</a:t>
            </a:r>
            <a:r>
              <a:rPr lang="en-US"/>
              <a:t>3=</a:t>
            </a:r>
            <a:r>
              <a:rPr lang="en-US" i="1"/>
              <a:t>x</a:t>
            </a:r>
            <a:r>
              <a:rPr lang="en-US"/>
              <a:t>4=0 the four observed filtration rates were 73, 75, 66, and 69. The average of these four center points is 70.75, and the average of the 16 factorial runs is 70.06.  Since are very similar, we suspect that there is no strong curvature present.</a:t>
            </a:r>
          </a:p>
          <a:p>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Date Placeholder 4"/>
          <p:cNvSpPr>
            <a:spLocks noGrp="1"/>
          </p:cNvSpPr>
          <p:nvPr>
            <p:ph type="dt" sz="quarter" idx="10"/>
          </p:nvPr>
        </p:nvSpPr>
        <p:spPr>
          <a:noFill/>
        </p:spPr>
        <p:txBody>
          <a:bodyPr/>
          <a:lstStyle/>
          <a:p>
            <a:r>
              <a:rPr lang="en-US" smtClean="0"/>
              <a:t>Chapter 6</a:t>
            </a:r>
          </a:p>
        </p:txBody>
      </p:sp>
      <p:sp>
        <p:nvSpPr>
          <p:cNvPr id="77827" name="Footer Placeholder 5"/>
          <p:cNvSpPr>
            <a:spLocks noGrp="1"/>
          </p:cNvSpPr>
          <p:nvPr>
            <p:ph type="ftr" sz="quarter" idx="11"/>
          </p:nvPr>
        </p:nvSpPr>
        <p:spPr>
          <a:noFill/>
        </p:spPr>
        <p:txBody>
          <a:bodyPr/>
          <a:lstStyle/>
          <a:p>
            <a:r>
              <a:rPr lang="en-US" smtClean="0"/>
              <a:t>Design &amp; Analysis of Experiments 7E 2009 Montgomery</a:t>
            </a:r>
          </a:p>
        </p:txBody>
      </p:sp>
      <p:sp>
        <p:nvSpPr>
          <p:cNvPr id="77828" name="Slide Number Placeholder 6"/>
          <p:cNvSpPr>
            <a:spLocks noGrp="1"/>
          </p:cNvSpPr>
          <p:nvPr>
            <p:ph type="sldNum" sz="quarter" idx="12"/>
          </p:nvPr>
        </p:nvSpPr>
        <p:spPr>
          <a:noFill/>
        </p:spPr>
        <p:txBody>
          <a:bodyPr/>
          <a:lstStyle/>
          <a:p>
            <a:fld id="{A3D465F4-676D-4224-8B3D-4DBD68F698E1}" type="slidenum">
              <a:rPr lang="en-US" smtClean="0"/>
              <a:pPr/>
              <a:t>65</a:t>
            </a:fld>
            <a:endParaRPr lang="en-US" smtClean="0"/>
          </a:p>
        </p:txBody>
      </p:sp>
      <p:pic>
        <p:nvPicPr>
          <p:cNvPr id="77829" name="Picture 8"/>
          <p:cNvPicPr>
            <a:picLocks noGrp="1" noChangeAspect="1" noChangeArrowheads="1"/>
          </p:cNvPicPr>
          <p:nvPr>
            <p:ph sz="half" idx="1"/>
          </p:nvPr>
        </p:nvPicPr>
        <p:blipFill>
          <a:blip r:embed="rId3" cstate="print"/>
          <a:srcRect/>
          <a:stretch>
            <a:fillRect/>
          </a:stretch>
        </p:blipFill>
        <p:spPr>
          <a:xfrm>
            <a:off x="2057400" y="152400"/>
            <a:ext cx="5181600" cy="3357563"/>
          </a:xfrm>
          <a:noFill/>
        </p:spPr>
      </p:pic>
      <p:pic>
        <p:nvPicPr>
          <p:cNvPr id="77830" name="Picture 9"/>
          <p:cNvPicPr>
            <a:picLocks noGrp="1" noChangeAspect="1" noChangeArrowheads="1"/>
          </p:cNvPicPr>
          <p:nvPr>
            <p:ph sz="half" idx="2"/>
          </p:nvPr>
        </p:nvPicPr>
        <p:blipFill>
          <a:blip r:embed="rId4" cstate="print"/>
          <a:srcRect/>
          <a:stretch>
            <a:fillRect/>
          </a:stretch>
        </p:blipFill>
        <p:spPr>
          <a:xfrm>
            <a:off x="2057400" y="3592513"/>
            <a:ext cx="5181600" cy="2579687"/>
          </a:xfr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Date Placeholder 3"/>
          <p:cNvSpPr>
            <a:spLocks noGrp="1"/>
          </p:cNvSpPr>
          <p:nvPr>
            <p:ph type="dt" sz="quarter" idx="10"/>
          </p:nvPr>
        </p:nvSpPr>
        <p:spPr>
          <a:noFill/>
        </p:spPr>
        <p:txBody>
          <a:bodyPr/>
          <a:lstStyle/>
          <a:p>
            <a:r>
              <a:rPr lang="en-US" smtClean="0"/>
              <a:t>Chapter 6</a:t>
            </a:r>
          </a:p>
        </p:txBody>
      </p:sp>
      <p:sp>
        <p:nvSpPr>
          <p:cNvPr id="78851" name="Footer Placeholder 4"/>
          <p:cNvSpPr>
            <a:spLocks noGrp="1"/>
          </p:cNvSpPr>
          <p:nvPr>
            <p:ph type="ftr" sz="quarter" idx="11"/>
          </p:nvPr>
        </p:nvSpPr>
        <p:spPr>
          <a:noFill/>
        </p:spPr>
        <p:txBody>
          <a:bodyPr/>
          <a:lstStyle/>
          <a:p>
            <a:r>
              <a:rPr lang="en-US" smtClean="0"/>
              <a:t>Design &amp; Analysis of Experiments 7E 2009 Montgomery</a:t>
            </a:r>
          </a:p>
        </p:txBody>
      </p:sp>
      <p:sp>
        <p:nvSpPr>
          <p:cNvPr id="78852" name="Slide Number Placeholder 5"/>
          <p:cNvSpPr>
            <a:spLocks noGrp="1"/>
          </p:cNvSpPr>
          <p:nvPr>
            <p:ph type="sldNum" sz="quarter" idx="12"/>
          </p:nvPr>
        </p:nvSpPr>
        <p:spPr>
          <a:noFill/>
        </p:spPr>
        <p:txBody>
          <a:bodyPr/>
          <a:lstStyle/>
          <a:p>
            <a:fld id="{CEE87BB1-4E79-452B-8E75-DD05E2ABA8CC}" type="slidenum">
              <a:rPr lang="en-US" smtClean="0"/>
              <a:pPr/>
              <a:t>66</a:t>
            </a:fld>
            <a:endParaRPr lang="en-US" smtClean="0"/>
          </a:p>
        </p:txBody>
      </p:sp>
      <p:sp>
        <p:nvSpPr>
          <p:cNvPr id="78853" name="Rectangle 2"/>
          <p:cNvSpPr>
            <a:spLocks noGrp="1" noChangeArrowheads="1"/>
          </p:cNvSpPr>
          <p:nvPr>
            <p:ph type="title"/>
          </p:nvPr>
        </p:nvSpPr>
        <p:spPr/>
        <p:txBody>
          <a:bodyPr/>
          <a:lstStyle/>
          <a:p>
            <a:r>
              <a:rPr lang="en-US" sz="2400" b="1" smtClean="0"/>
              <a:t>ANOVA for Example 6.6 (A Portion of Table 6.22)</a:t>
            </a:r>
          </a:p>
        </p:txBody>
      </p:sp>
      <p:pic>
        <p:nvPicPr>
          <p:cNvPr id="78854" name="Picture 5"/>
          <p:cNvPicPr>
            <a:picLocks noGrp="1" noChangeAspect="1" noChangeArrowheads="1"/>
          </p:cNvPicPr>
          <p:nvPr>
            <p:ph idx="1"/>
          </p:nvPr>
        </p:nvPicPr>
        <p:blipFill>
          <a:blip r:embed="rId3" cstate="print"/>
          <a:srcRect/>
          <a:stretch>
            <a:fillRect/>
          </a:stretch>
        </p:blipFill>
        <p:spPr>
          <a:xfrm>
            <a:off x="685800" y="2141538"/>
            <a:ext cx="7772400" cy="3792537"/>
          </a:xfr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Date Placeholder 3"/>
          <p:cNvSpPr>
            <a:spLocks noGrp="1"/>
          </p:cNvSpPr>
          <p:nvPr>
            <p:ph type="dt" sz="quarter" idx="10"/>
          </p:nvPr>
        </p:nvSpPr>
        <p:spPr>
          <a:noFill/>
        </p:spPr>
        <p:txBody>
          <a:bodyPr/>
          <a:lstStyle/>
          <a:p>
            <a:r>
              <a:rPr lang="en-US" smtClean="0"/>
              <a:t>Chapter 6</a:t>
            </a:r>
          </a:p>
        </p:txBody>
      </p:sp>
      <p:sp>
        <p:nvSpPr>
          <p:cNvPr id="79875" name="Footer Placeholder 4"/>
          <p:cNvSpPr>
            <a:spLocks noGrp="1"/>
          </p:cNvSpPr>
          <p:nvPr>
            <p:ph type="ftr" sz="quarter" idx="11"/>
          </p:nvPr>
        </p:nvSpPr>
        <p:spPr>
          <a:noFill/>
        </p:spPr>
        <p:txBody>
          <a:bodyPr/>
          <a:lstStyle/>
          <a:p>
            <a:r>
              <a:rPr lang="en-US" smtClean="0"/>
              <a:t>Design &amp; Analysis of Experiments 7E 2009 Montgomery</a:t>
            </a:r>
          </a:p>
        </p:txBody>
      </p:sp>
      <p:sp>
        <p:nvSpPr>
          <p:cNvPr id="79876" name="Slide Number Placeholder 5"/>
          <p:cNvSpPr>
            <a:spLocks noGrp="1"/>
          </p:cNvSpPr>
          <p:nvPr>
            <p:ph type="sldNum" sz="quarter" idx="12"/>
          </p:nvPr>
        </p:nvSpPr>
        <p:spPr>
          <a:noFill/>
        </p:spPr>
        <p:txBody>
          <a:bodyPr/>
          <a:lstStyle/>
          <a:p>
            <a:fld id="{29F7BA70-E697-48AB-A3BF-D8931898FE71}" type="slidenum">
              <a:rPr lang="en-US" smtClean="0"/>
              <a:pPr/>
              <a:t>67</a:t>
            </a:fld>
            <a:endParaRPr lang="en-US" smtClean="0"/>
          </a:p>
        </p:txBody>
      </p:sp>
      <p:sp>
        <p:nvSpPr>
          <p:cNvPr id="79877" name="Rectangle 2"/>
          <p:cNvSpPr>
            <a:spLocks noGrp="1" noChangeArrowheads="1"/>
          </p:cNvSpPr>
          <p:nvPr>
            <p:ph type="title"/>
          </p:nvPr>
        </p:nvSpPr>
        <p:spPr/>
        <p:txBody>
          <a:bodyPr/>
          <a:lstStyle/>
          <a:p>
            <a:r>
              <a:rPr lang="en-US" sz="2000" b="1" smtClean="0"/>
              <a:t>If curvature is significant, </a:t>
            </a:r>
            <a:r>
              <a:rPr lang="en-US" sz="2000" b="1" smtClean="0">
                <a:solidFill>
                  <a:srgbClr val="FF0000"/>
                </a:solidFill>
              </a:rPr>
              <a:t>augment</a:t>
            </a:r>
            <a:r>
              <a:rPr lang="en-US" sz="2000" b="1" smtClean="0"/>
              <a:t> the design with axial runs to create a </a:t>
            </a:r>
            <a:r>
              <a:rPr lang="en-US" sz="2000" b="1" smtClean="0">
                <a:solidFill>
                  <a:srgbClr val="FF0000"/>
                </a:solidFill>
              </a:rPr>
              <a:t>central composite design</a:t>
            </a:r>
            <a:r>
              <a:rPr lang="en-US" sz="2000" b="1" smtClean="0"/>
              <a:t>.  The CCD is a very effective design for fitting a second-order response surface model</a:t>
            </a:r>
          </a:p>
        </p:txBody>
      </p:sp>
      <p:pic>
        <p:nvPicPr>
          <p:cNvPr id="79878" name="Picture 5"/>
          <p:cNvPicPr>
            <a:picLocks noGrp="1" noChangeAspect="1" noChangeArrowheads="1"/>
          </p:cNvPicPr>
          <p:nvPr>
            <p:ph idx="1"/>
          </p:nvPr>
        </p:nvPicPr>
        <p:blipFill>
          <a:blip r:embed="rId3" cstate="print"/>
          <a:srcRect/>
          <a:stretch>
            <a:fillRect/>
          </a:stretch>
        </p:blipFill>
        <p:spPr>
          <a:xfrm>
            <a:off x="1014413" y="1981200"/>
            <a:ext cx="7115175" cy="4114800"/>
          </a:xfr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Date Placeholder 3"/>
          <p:cNvSpPr>
            <a:spLocks noGrp="1"/>
          </p:cNvSpPr>
          <p:nvPr>
            <p:ph type="dt" sz="quarter" idx="10"/>
          </p:nvPr>
        </p:nvSpPr>
        <p:spPr>
          <a:noFill/>
        </p:spPr>
        <p:txBody>
          <a:bodyPr/>
          <a:lstStyle/>
          <a:p>
            <a:r>
              <a:rPr lang="en-US" smtClean="0"/>
              <a:t>Chapter 6</a:t>
            </a:r>
          </a:p>
        </p:txBody>
      </p:sp>
      <p:sp>
        <p:nvSpPr>
          <p:cNvPr id="80899" name="Footer Placeholder 4"/>
          <p:cNvSpPr>
            <a:spLocks noGrp="1"/>
          </p:cNvSpPr>
          <p:nvPr>
            <p:ph type="ftr" sz="quarter" idx="11"/>
          </p:nvPr>
        </p:nvSpPr>
        <p:spPr>
          <a:noFill/>
        </p:spPr>
        <p:txBody>
          <a:bodyPr/>
          <a:lstStyle/>
          <a:p>
            <a:r>
              <a:rPr lang="en-US" smtClean="0"/>
              <a:t>Design &amp; Analysis of Experiments 7E 2009 Montgomery</a:t>
            </a:r>
          </a:p>
        </p:txBody>
      </p:sp>
      <p:sp>
        <p:nvSpPr>
          <p:cNvPr id="80900" name="Slide Number Placeholder 5"/>
          <p:cNvSpPr>
            <a:spLocks noGrp="1"/>
          </p:cNvSpPr>
          <p:nvPr>
            <p:ph type="sldNum" sz="quarter" idx="12"/>
          </p:nvPr>
        </p:nvSpPr>
        <p:spPr>
          <a:noFill/>
        </p:spPr>
        <p:txBody>
          <a:bodyPr/>
          <a:lstStyle/>
          <a:p>
            <a:fld id="{89079099-85C4-4728-B425-BF196AC1F888}" type="slidenum">
              <a:rPr lang="en-US" smtClean="0"/>
              <a:pPr/>
              <a:t>68</a:t>
            </a:fld>
            <a:endParaRPr lang="en-US" smtClean="0"/>
          </a:p>
        </p:txBody>
      </p:sp>
      <p:sp>
        <p:nvSpPr>
          <p:cNvPr id="80901" name="Rectangle 2"/>
          <p:cNvSpPr>
            <a:spLocks noGrp="1" noChangeArrowheads="1"/>
          </p:cNvSpPr>
          <p:nvPr>
            <p:ph type="title"/>
          </p:nvPr>
        </p:nvSpPr>
        <p:spPr>
          <a:xfrm>
            <a:off x="685800" y="228600"/>
            <a:ext cx="7772400" cy="1143000"/>
          </a:xfrm>
        </p:spPr>
        <p:txBody>
          <a:bodyPr/>
          <a:lstStyle/>
          <a:p>
            <a:r>
              <a:rPr lang="en-US" sz="3200" b="1" smtClean="0"/>
              <a:t>Practical Use of Center Points (pg. 260) </a:t>
            </a:r>
          </a:p>
        </p:txBody>
      </p:sp>
      <p:sp>
        <p:nvSpPr>
          <p:cNvPr id="80902" name="Rectangle 3"/>
          <p:cNvSpPr>
            <a:spLocks noGrp="1" noChangeArrowheads="1"/>
          </p:cNvSpPr>
          <p:nvPr>
            <p:ph type="body" idx="1"/>
          </p:nvPr>
        </p:nvSpPr>
        <p:spPr>
          <a:xfrm>
            <a:off x="685800" y="1371600"/>
            <a:ext cx="7772400" cy="4114800"/>
          </a:xfrm>
        </p:spPr>
        <p:txBody>
          <a:bodyPr/>
          <a:lstStyle/>
          <a:p>
            <a:pPr>
              <a:lnSpc>
                <a:spcPct val="90000"/>
              </a:lnSpc>
            </a:pPr>
            <a:r>
              <a:rPr lang="en-US" sz="2800" smtClean="0"/>
              <a:t>Use </a:t>
            </a:r>
            <a:r>
              <a:rPr lang="en-US" sz="2800" b="1" smtClean="0">
                <a:solidFill>
                  <a:schemeClr val="accent2"/>
                </a:solidFill>
              </a:rPr>
              <a:t>current operating conditions</a:t>
            </a:r>
            <a:r>
              <a:rPr lang="en-US" sz="2800" smtClean="0"/>
              <a:t> as the center point</a:t>
            </a:r>
          </a:p>
          <a:p>
            <a:pPr>
              <a:lnSpc>
                <a:spcPct val="90000"/>
              </a:lnSpc>
            </a:pPr>
            <a:r>
              <a:rPr lang="en-US" sz="2800" smtClean="0"/>
              <a:t>Check for </a:t>
            </a:r>
            <a:r>
              <a:rPr lang="en-US" sz="2800" b="1" smtClean="0">
                <a:solidFill>
                  <a:schemeClr val="accent2"/>
                </a:solidFill>
              </a:rPr>
              <a:t>“abnormal” conditions</a:t>
            </a:r>
            <a:r>
              <a:rPr lang="en-US" sz="2800" smtClean="0"/>
              <a:t> during the time the experiment was conducted</a:t>
            </a:r>
          </a:p>
          <a:p>
            <a:pPr>
              <a:lnSpc>
                <a:spcPct val="90000"/>
              </a:lnSpc>
            </a:pPr>
            <a:r>
              <a:rPr lang="en-US" sz="2800" smtClean="0"/>
              <a:t>Check for </a:t>
            </a:r>
            <a:r>
              <a:rPr lang="en-US" sz="2800" b="1" smtClean="0">
                <a:solidFill>
                  <a:schemeClr val="accent2"/>
                </a:solidFill>
              </a:rPr>
              <a:t>time trends</a:t>
            </a:r>
          </a:p>
          <a:p>
            <a:pPr>
              <a:lnSpc>
                <a:spcPct val="90000"/>
              </a:lnSpc>
            </a:pPr>
            <a:r>
              <a:rPr lang="en-US" sz="2800" smtClean="0"/>
              <a:t>Use center points as the first few runs when there is little or no information available about the magnitude of </a:t>
            </a:r>
            <a:r>
              <a:rPr lang="en-US" sz="2800" b="1" smtClean="0">
                <a:solidFill>
                  <a:schemeClr val="accent2"/>
                </a:solidFill>
              </a:rPr>
              <a:t>error</a:t>
            </a:r>
          </a:p>
          <a:p>
            <a:pPr>
              <a:lnSpc>
                <a:spcPct val="90000"/>
              </a:lnSpc>
            </a:pPr>
            <a:r>
              <a:rPr lang="en-US" sz="2800" smtClean="0"/>
              <a:t>Center points and </a:t>
            </a:r>
            <a:r>
              <a:rPr lang="en-US" sz="2800" b="1" smtClean="0">
                <a:solidFill>
                  <a:schemeClr val="accent2"/>
                </a:solidFill>
              </a:rPr>
              <a:t>qualitative</a:t>
            </a:r>
            <a:r>
              <a:rPr lang="en-US" sz="2800" smtClean="0"/>
              <a:t> factors?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2"/>
          <p:cNvSpPr>
            <a:spLocks noGrp="1"/>
          </p:cNvSpPr>
          <p:nvPr>
            <p:ph type="dt" sz="quarter" idx="10"/>
          </p:nvPr>
        </p:nvSpPr>
        <p:spPr>
          <a:noFill/>
        </p:spPr>
        <p:txBody>
          <a:bodyPr/>
          <a:lstStyle/>
          <a:p>
            <a:r>
              <a:rPr lang="en-US" smtClean="0"/>
              <a:t>Chapter 6</a:t>
            </a:r>
          </a:p>
        </p:txBody>
      </p:sp>
      <p:sp>
        <p:nvSpPr>
          <p:cNvPr id="22531" name="Footer Placeholder 3"/>
          <p:cNvSpPr>
            <a:spLocks noGrp="1"/>
          </p:cNvSpPr>
          <p:nvPr>
            <p:ph type="ftr" sz="quarter" idx="11"/>
          </p:nvPr>
        </p:nvSpPr>
        <p:spPr>
          <a:noFill/>
        </p:spPr>
        <p:txBody>
          <a:bodyPr/>
          <a:lstStyle/>
          <a:p>
            <a:r>
              <a:rPr lang="en-US" smtClean="0"/>
              <a:t>Design &amp; Analysis of Experiments 7E 2009 Montgomery</a:t>
            </a:r>
          </a:p>
        </p:txBody>
      </p:sp>
      <p:sp>
        <p:nvSpPr>
          <p:cNvPr id="22532" name="Slide Number Placeholder 4"/>
          <p:cNvSpPr>
            <a:spLocks noGrp="1"/>
          </p:cNvSpPr>
          <p:nvPr>
            <p:ph type="sldNum" sz="quarter" idx="12"/>
          </p:nvPr>
        </p:nvSpPr>
        <p:spPr>
          <a:noFill/>
        </p:spPr>
        <p:txBody>
          <a:bodyPr/>
          <a:lstStyle/>
          <a:p>
            <a:fld id="{9DBF14C0-15C5-4F57-BEC6-011F96213AB8}" type="slidenum">
              <a:rPr lang="en-US" smtClean="0"/>
              <a:pPr/>
              <a:t>7</a:t>
            </a:fld>
            <a:endParaRPr lang="en-US" smtClean="0"/>
          </a:p>
        </p:txBody>
      </p:sp>
      <p:sp>
        <p:nvSpPr>
          <p:cNvPr id="22533" name="Rectangle 2"/>
          <p:cNvSpPr>
            <a:spLocks noGrp="1" noChangeArrowheads="1"/>
          </p:cNvSpPr>
          <p:nvPr>
            <p:ph type="title"/>
          </p:nvPr>
        </p:nvSpPr>
        <p:spPr>
          <a:xfrm>
            <a:off x="685800" y="304800"/>
            <a:ext cx="7772400" cy="1143000"/>
          </a:xfrm>
        </p:spPr>
        <p:txBody>
          <a:bodyPr/>
          <a:lstStyle/>
          <a:p>
            <a:r>
              <a:rPr lang="en-US" sz="3600" b="1" smtClean="0"/>
              <a:t>Estimation of Factor Effects</a:t>
            </a:r>
            <a:br>
              <a:rPr lang="en-US" sz="3600" b="1" smtClean="0"/>
            </a:br>
            <a:r>
              <a:rPr lang="en-US" sz="3600" b="1" smtClean="0"/>
              <a:t>Form Tentative Model</a:t>
            </a:r>
          </a:p>
        </p:txBody>
      </p:sp>
      <p:sp>
        <p:nvSpPr>
          <p:cNvPr id="22534" name="Rectangle 3"/>
          <p:cNvSpPr>
            <a:spLocks noChangeArrowheads="1"/>
          </p:cNvSpPr>
          <p:nvPr/>
        </p:nvSpPr>
        <p:spPr bwMode="auto">
          <a:xfrm>
            <a:off x="804863" y="1630363"/>
            <a:ext cx="7424737" cy="3416300"/>
          </a:xfrm>
          <a:prstGeom prst="rect">
            <a:avLst/>
          </a:prstGeom>
          <a:noFill/>
          <a:ln w="28575">
            <a:solidFill>
              <a:schemeClr val="accent2"/>
            </a:solidFill>
            <a:miter lim="800000"/>
            <a:headEnd/>
            <a:tailEnd/>
          </a:ln>
        </p:spPr>
        <p:txBody>
          <a:bodyPr>
            <a:spAutoFit/>
          </a:bodyPr>
          <a:lstStyle/>
          <a:p>
            <a:r>
              <a:rPr lang="en-US" sz="1800">
                <a:latin typeface="Arial" charset="0"/>
              </a:rPr>
              <a:t/>
            </a:r>
            <a:br>
              <a:rPr lang="en-US" sz="1800">
                <a:latin typeface="Arial" charset="0"/>
              </a:rPr>
            </a:br>
            <a:r>
              <a:rPr lang="en-US" sz="1800">
                <a:latin typeface="Arial" charset="0"/>
              </a:rPr>
              <a:t>		Term	     Effect	        SumSqr	% Contribution</a:t>
            </a:r>
            <a:br>
              <a:rPr lang="en-US" sz="1800">
                <a:latin typeface="Arial" charset="0"/>
              </a:rPr>
            </a:br>
            <a:r>
              <a:rPr lang="en-US" sz="1800">
                <a:latin typeface="Arial" charset="0"/>
              </a:rPr>
              <a:t>	Model	 Intercept				</a:t>
            </a:r>
            <a:br>
              <a:rPr lang="en-US" sz="1800">
                <a:latin typeface="Arial" charset="0"/>
              </a:rPr>
            </a:br>
            <a:r>
              <a:rPr lang="en-US" sz="1800">
                <a:latin typeface="Arial" charset="0"/>
              </a:rPr>
              <a:t>	Model	 A	      8.33333       208.333	        64.4995</a:t>
            </a:r>
            <a:br>
              <a:rPr lang="en-US" sz="1800">
                <a:latin typeface="Arial" charset="0"/>
              </a:rPr>
            </a:br>
            <a:r>
              <a:rPr lang="en-US" sz="1800">
                <a:latin typeface="Arial" charset="0"/>
              </a:rPr>
              <a:t>	Model	 B	     -5	              75	        23.2198</a:t>
            </a:r>
            <a:br>
              <a:rPr lang="en-US" sz="1800">
                <a:latin typeface="Arial" charset="0"/>
              </a:rPr>
            </a:br>
            <a:r>
              <a:rPr lang="en-US" sz="1800">
                <a:latin typeface="Arial" charset="0"/>
              </a:rPr>
              <a:t>	Model	 AB	      1.66667            8.33333          2.57998</a:t>
            </a:r>
            <a:br>
              <a:rPr lang="en-US" sz="1800">
                <a:latin typeface="Arial" charset="0"/>
              </a:rPr>
            </a:br>
            <a:r>
              <a:rPr lang="en-US" sz="1800">
                <a:latin typeface="Arial" charset="0"/>
              </a:rPr>
              <a:t>	Error	 Lack Of Fit   0	                 0</a:t>
            </a:r>
            <a:br>
              <a:rPr lang="en-US" sz="1800">
                <a:latin typeface="Arial" charset="0"/>
              </a:rPr>
            </a:br>
            <a:r>
              <a:rPr lang="en-US" sz="1800">
                <a:latin typeface="Arial" charset="0"/>
              </a:rPr>
              <a:t>	Error	 P Error         31.3333            9.70072</a:t>
            </a:r>
          </a:p>
          <a:p>
            <a:endParaRPr lang="en-US" sz="1800">
              <a:latin typeface="Arial" charset="0"/>
            </a:endParaRPr>
          </a:p>
          <a:p>
            <a:r>
              <a:rPr lang="en-US" sz="1800">
                <a:latin typeface="Arial" charset="0"/>
              </a:rPr>
              <a:t/>
            </a:r>
            <a:br>
              <a:rPr lang="en-US" sz="1800">
                <a:latin typeface="Arial" charset="0"/>
              </a:rPr>
            </a:br>
            <a:r>
              <a:rPr lang="en-US" sz="1800">
                <a:latin typeface="Arial" charset="0"/>
              </a:rPr>
              <a:t>		 Lenth's ME	6.15809		</a:t>
            </a:r>
            <a:br>
              <a:rPr lang="en-US" sz="1800">
                <a:latin typeface="Arial" charset="0"/>
              </a:rPr>
            </a:br>
            <a:r>
              <a:rPr lang="en-US" sz="1800">
                <a:latin typeface="Arial" charset="0"/>
              </a:rPr>
              <a:t>		 Lenth's SME	7.95671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2"/>
          <p:cNvSpPr>
            <a:spLocks noGrp="1"/>
          </p:cNvSpPr>
          <p:nvPr>
            <p:ph type="dt" sz="quarter" idx="10"/>
          </p:nvPr>
        </p:nvSpPr>
        <p:spPr>
          <a:noFill/>
        </p:spPr>
        <p:txBody>
          <a:bodyPr/>
          <a:lstStyle/>
          <a:p>
            <a:r>
              <a:rPr lang="en-US" smtClean="0"/>
              <a:t>Chapter 6</a:t>
            </a:r>
          </a:p>
        </p:txBody>
      </p:sp>
      <p:sp>
        <p:nvSpPr>
          <p:cNvPr id="23555" name="Footer Placeholder 3"/>
          <p:cNvSpPr>
            <a:spLocks noGrp="1"/>
          </p:cNvSpPr>
          <p:nvPr>
            <p:ph type="ftr" sz="quarter" idx="11"/>
          </p:nvPr>
        </p:nvSpPr>
        <p:spPr>
          <a:noFill/>
        </p:spPr>
        <p:txBody>
          <a:bodyPr/>
          <a:lstStyle/>
          <a:p>
            <a:r>
              <a:rPr lang="en-US" smtClean="0"/>
              <a:t>Design &amp; Analysis of Experiments 7E 2009 Montgomery</a:t>
            </a:r>
          </a:p>
        </p:txBody>
      </p:sp>
      <p:sp>
        <p:nvSpPr>
          <p:cNvPr id="23556" name="Slide Number Placeholder 4"/>
          <p:cNvSpPr>
            <a:spLocks noGrp="1"/>
          </p:cNvSpPr>
          <p:nvPr>
            <p:ph type="sldNum" sz="quarter" idx="12"/>
          </p:nvPr>
        </p:nvSpPr>
        <p:spPr>
          <a:noFill/>
        </p:spPr>
        <p:txBody>
          <a:bodyPr/>
          <a:lstStyle/>
          <a:p>
            <a:fld id="{FF465EA5-4DB9-4D2D-AA41-19C8605A556F}" type="slidenum">
              <a:rPr lang="en-US" smtClean="0"/>
              <a:pPr/>
              <a:t>8</a:t>
            </a:fld>
            <a:endParaRPr lang="en-US" smtClean="0"/>
          </a:p>
        </p:txBody>
      </p:sp>
      <p:sp>
        <p:nvSpPr>
          <p:cNvPr id="23557" name="Rectangle 2"/>
          <p:cNvSpPr>
            <a:spLocks noGrp="1" noChangeArrowheads="1"/>
          </p:cNvSpPr>
          <p:nvPr>
            <p:ph type="title"/>
          </p:nvPr>
        </p:nvSpPr>
        <p:spPr>
          <a:xfrm>
            <a:off x="685800" y="76200"/>
            <a:ext cx="7772400" cy="914400"/>
          </a:xfrm>
        </p:spPr>
        <p:txBody>
          <a:bodyPr/>
          <a:lstStyle/>
          <a:p>
            <a:r>
              <a:rPr lang="en-US" sz="3600" b="1" smtClean="0"/>
              <a:t>Statistical Testing - ANOVA</a:t>
            </a:r>
          </a:p>
        </p:txBody>
      </p:sp>
      <p:sp>
        <p:nvSpPr>
          <p:cNvPr id="23558" name="Rectangle 5"/>
          <p:cNvSpPr>
            <a:spLocks noChangeArrowheads="1"/>
          </p:cNvSpPr>
          <p:nvPr/>
        </p:nvSpPr>
        <p:spPr bwMode="auto">
          <a:xfrm>
            <a:off x="533400" y="4572000"/>
            <a:ext cx="7848600" cy="944563"/>
          </a:xfrm>
          <a:prstGeom prst="rect">
            <a:avLst/>
          </a:prstGeom>
          <a:noFill/>
          <a:ln w="28575">
            <a:solidFill>
              <a:schemeClr val="accent2"/>
            </a:solidFill>
            <a:miter lim="800000"/>
            <a:headEnd/>
            <a:tailEnd/>
          </a:ln>
        </p:spPr>
        <p:txBody>
          <a:bodyPr>
            <a:spAutoFit/>
          </a:bodyPr>
          <a:lstStyle/>
          <a:p>
            <a:pPr>
              <a:spcBef>
                <a:spcPct val="50000"/>
              </a:spcBef>
            </a:pPr>
            <a:r>
              <a:rPr lang="en-US" sz="1800" b="1">
                <a:latin typeface="Arial" charset="0"/>
              </a:rPr>
              <a:t>The </a:t>
            </a:r>
            <a:r>
              <a:rPr lang="en-US" sz="1800" b="1" i="1">
                <a:latin typeface="Arial" charset="0"/>
              </a:rPr>
              <a:t>F</a:t>
            </a:r>
            <a:r>
              <a:rPr lang="en-US" sz="1800" b="1">
                <a:latin typeface="Arial" charset="0"/>
              </a:rPr>
              <a:t>-test for the “model” source is testing the significance of the overall model; that is, is either </a:t>
            </a:r>
            <a:r>
              <a:rPr lang="en-US" sz="1800" b="1" i="1">
                <a:latin typeface="Arial" charset="0"/>
              </a:rPr>
              <a:t>A</a:t>
            </a:r>
            <a:r>
              <a:rPr lang="en-US" sz="1800" b="1">
                <a:latin typeface="Arial" charset="0"/>
              </a:rPr>
              <a:t>, </a:t>
            </a:r>
            <a:r>
              <a:rPr lang="en-US" sz="1800" b="1" i="1">
                <a:latin typeface="Arial" charset="0"/>
              </a:rPr>
              <a:t>B</a:t>
            </a:r>
            <a:r>
              <a:rPr lang="en-US" sz="1800" b="1">
                <a:latin typeface="Arial" charset="0"/>
              </a:rPr>
              <a:t>, or </a:t>
            </a:r>
            <a:r>
              <a:rPr lang="en-US" sz="1800" b="1" i="1">
                <a:latin typeface="Arial" charset="0"/>
              </a:rPr>
              <a:t>AB</a:t>
            </a:r>
            <a:r>
              <a:rPr lang="en-US" sz="1800" b="1">
                <a:latin typeface="Arial" charset="0"/>
              </a:rPr>
              <a:t> or some combination of these effects important?</a:t>
            </a:r>
          </a:p>
        </p:txBody>
      </p:sp>
      <p:pic>
        <p:nvPicPr>
          <p:cNvPr id="23559" name="Picture 6"/>
          <p:cNvPicPr>
            <a:picLocks noChangeAspect="1" noChangeArrowheads="1"/>
          </p:cNvPicPr>
          <p:nvPr/>
        </p:nvPicPr>
        <p:blipFill>
          <a:blip r:embed="rId3" cstate="print"/>
          <a:srcRect/>
          <a:stretch>
            <a:fillRect/>
          </a:stretch>
        </p:blipFill>
        <p:spPr bwMode="auto">
          <a:xfrm>
            <a:off x="533400" y="990600"/>
            <a:ext cx="7696200" cy="32385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2"/>
          <p:cNvSpPr>
            <a:spLocks noGrp="1"/>
          </p:cNvSpPr>
          <p:nvPr>
            <p:ph type="dt" sz="quarter" idx="10"/>
          </p:nvPr>
        </p:nvSpPr>
        <p:spPr>
          <a:noFill/>
        </p:spPr>
        <p:txBody>
          <a:bodyPr/>
          <a:lstStyle/>
          <a:p>
            <a:r>
              <a:rPr lang="en-US" smtClean="0"/>
              <a:t>Chapter 6</a:t>
            </a:r>
          </a:p>
        </p:txBody>
      </p:sp>
      <p:sp>
        <p:nvSpPr>
          <p:cNvPr id="24579" name="Footer Placeholder 3"/>
          <p:cNvSpPr>
            <a:spLocks noGrp="1"/>
          </p:cNvSpPr>
          <p:nvPr>
            <p:ph type="ftr" sz="quarter" idx="11"/>
          </p:nvPr>
        </p:nvSpPr>
        <p:spPr>
          <a:noFill/>
        </p:spPr>
        <p:txBody>
          <a:bodyPr/>
          <a:lstStyle/>
          <a:p>
            <a:r>
              <a:rPr lang="en-US" smtClean="0"/>
              <a:t>Design &amp; Analysis of Experiments 7E 2009 Montgomery</a:t>
            </a:r>
          </a:p>
        </p:txBody>
      </p:sp>
      <p:sp>
        <p:nvSpPr>
          <p:cNvPr id="24580" name="Slide Number Placeholder 4"/>
          <p:cNvSpPr>
            <a:spLocks noGrp="1"/>
          </p:cNvSpPr>
          <p:nvPr>
            <p:ph type="sldNum" sz="quarter" idx="12"/>
          </p:nvPr>
        </p:nvSpPr>
        <p:spPr>
          <a:noFill/>
        </p:spPr>
        <p:txBody>
          <a:bodyPr/>
          <a:lstStyle/>
          <a:p>
            <a:fld id="{48DB9301-C74D-4744-A262-F905DCCBF67F}" type="slidenum">
              <a:rPr lang="en-US" smtClean="0"/>
              <a:pPr/>
              <a:t>9</a:t>
            </a:fld>
            <a:endParaRPr lang="en-US" smtClean="0"/>
          </a:p>
        </p:txBody>
      </p:sp>
      <p:pic>
        <p:nvPicPr>
          <p:cNvPr id="24581" name="Picture 2"/>
          <p:cNvPicPr>
            <a:picLocks noGrp="1" noChangeAspect="1" noChangeArrowheads="1"/>
          </p:cNvPicPr>
          <p:nvPr>
            <p:ph/>
          </p:nvPr>
        </p:nvPicPr>
        <p:blipFill>
          <a:blip r:embed="rId3" cstate="print"/>
          <a:srcRect/>
          <a:stretch>
            <a:fillRect/>
          </a:stretch>
        </p:blipFill>
        <p:spPr>
          <a:xfrm>
            <a:off x="304800" y="76200"/>
            <a:ext cx="8610600" cy="6078538"/>
          </a:xfrm>
        </p:spPr>
      </p:pic>
      <p:sp>
        <p:nvSpPr>
          <p:cNvPr id="24582" name="Text Box 3"/>
          <p:cNvSpPr txBox="1">
            <a:spLocks noChangeArrowheads="1"/>
          </p:cNvSpPr>
          <p:nvPr/>
        </p:nvSpPr>
        <p:spPr bwMode="auto">
          <a:xfrm>
            <a:off x="4267200" y="1600200"/>
            <a:ext cx="4343400" cy="457200"/>
          </a:xfrm>
          <a:prstGeom prst="rect">
            <a:avLst/>
          </a:prstGeom>
          <a:noFill/>
          <a:ln w="9525">
            <a:noFill/>
            <a:miter lim="800000"/>
            <a:headEnd/>
            <a:tailEnd/>
          </a:ln>
        </p:spPr>
        <p:txBody>
          <a:bodyPr>
            <a:spAutoFit/>
          </a:bodyPr>
          <a:lstStyle/>
          <a:p>
            <a:pPr>
              <a:spcBef>
                <a:spcPct val="50000"/>
              </a:spcBef>
            </a:pPr>
            <a:r>
              <a:rPr lang="en-US"/>
              <a:t>Design-Expert output, full model</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IW_TYPE_IMAGE" val="TextBox 2"/>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C:\WINDOWS\Profiles\Doug Montgomery\Application Data\Microsoft\Templates\Blank Presentation.pot</Template>
  <TotalTime>144</TotalTime>
  <Words>2390</Words>
  <Application>Microsoft Office PowerPoint</Application>
  <PresentationFormat>On-screen Show (4:3)</PresentationFormat>
  <Paragraphs>476</Paragraphs>
  <Slides>68</Slides>
  <Notes>68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0" baseType="lpstr">
      <vt:lpstr>Blank Presentation</vt:lpstr>
      <vt:lpstr>Equation</vt:lpstr>
      <vt:lpstr>Design and Analysis of Engineering Experiments</vt:lpstr>
      <vt:lpstr>  Design of Engineering Experiments  Two-Level Factorial Designs</vt:lpstr>
      <vt:lpstr>The Simplest Case: The 22</vt:lpstr>
      <vt:lpstr>Chemical Process Example</vt:lpstr>
      <vt:lpstr>Analysis Procedure for a  Factorial Design</vt:lpstr>
      <vt:lpstr>Estimation of Factor Effects</vt:lpstr>
      <vt:lpstr>Estimation of Factor Effects Form Tentative Model</vt:lpstr>
      <vt:lpstr>Statistical Testing - ANOVA</vt:lpstr>
      <vt:lpstr>Slide 9</vt:lpstr>
      <vt:lpstr>Slide 10</vt:lpstr>
      <vt:lpstr>Residuals and Diagnostic Checking</vt:lpstr>
      <vt:lpstr>The Response Surface</vt:lpstr>
      <vt:lpstr>The 23 Factorial Design</vt:lpstr>
      <vt:lpstr>Effects in The 23 Factorial Design</vt:lpstr>
      <vt:lpstr>An Example of a 23 Factorial Design</vt:lpstr>
      <vt:lpstr>Slide 16</vt:lpstr>
      <vt:lpstr>Properties of the Table </vt:lpstr>
      <vt:lpstr>Estimation of Factor Effects</vt:lpstr>
      <vt:lpstr>ANOVA Summary – Full Model</vt:lpstr>
      <vt:lpstr>Model Coefficients – Full Model</vt:lpstr>
      <vt:lpstr> Refine Model – Remove Nonsignificant Factors</vt:lpstr>
      <vt:lpstr>Model Coefficients – Reduced Model</vt:lpstr>
      <vt:lpstr>Model Summary Statistics for Reduced Model</vt:lpstr>
      <vt:lpstr>Model Summary Statistics</vt:lpstr>
      <vt:lpstr>The Regression Model</vt:lpstr>
      <vt:lpstr>Model Interpretation</vt:lpstr>
      <vt:lpstr>Cube Plot of Ranges</vt:lpstr>
      <vt:lpstr>Slide 28</vt:lpstr>
      <vt:lpstr>The General 2k Factorial Design</vt:lpstr>
      <vt:lpstr>6.5 Unreplicated 2k Factorial Designs</vt:lpstr>
      <vt:lpstr>Spacing of Factor Levels in the Unreplicated 2k Factorial Designs</vt:lpstr>
      <vt:lpstr>Unreplicated 2k Factorial Designs</vt:lpstr>
      <vt:lpstr>Example of an Unreplicated 2k Design</vt:lpstr>
      <vt:lpstr>The Resin Plant Experiment</vt:lpstr>
      <vt:lpstr>The Resin Plant Experiment</vt:lpstr>
      <vt:lpstr>Slide 36</vt:lpstr>
      <vt:lpstr>Estimates of the Effects</vt:lpstr>
      <vt:lpstr>The Half-Normal Probability Plot of Effects</vt:lpstr>
      <vt:lpstr>Design Projection: ANOVA Summary for the Model as a 23 in Factors A, C, and D</vt:lpstr>
      <vt:lpstr>The Regression Model</vt:lpstr>
      <vt:lpstr>Model Residuals are Satisfactory</vt:lpstr>
      <vt:lpstr>Model Interpretation – Main Effects and Interactions</vt:lpstr>
      <vt:lpstr>Model Interpretation – Response Surface Plots</vt:lpstr>
      <vt:lpstr>Outliers: suppose that cd = 375 (instead of 75)</vt:lpstr>
      <vt:lpstr>Dealing with Outliers</vt:lpstr>
      <vt:lpstr>Slide 46</vt:lpstr>
      <vt:lpstr>The Drilling Experiment  Example 6.3</vt:lpstr>
      <vt:lpstr>Normal Probability Plot of Effects – The Drilling Experiment</vt:lpstr>
      <vt:lpstr>Residual Plots</vt:lpstr>
      <vt:lpstr>Residual Plots</vt:lpstr>
      <vt:lpstr>Selecting a Transformation</vt:lpstr>
      <vt:lpstr>Slide 52</vt:lpstr>
      <vt:lpstr>The Box-Cox Method</vt:lpstr>
      <vt:lpstr>Effect Estimates Following the  Log Transformation</vt:lpstr>
      <vt:lpstr>ANOVA Following the Log Transformation</vt:lpstr>
      <vt:lpstr>Following the Log Transformation</vt:lpstr>
      <vt:lpstr>The Log Advance Rate Model</vt:lpstr>
      <vt:lpstr>Other Examples of  Unreplicated 2k Designs</vt:lpstr>
      <vt:lpstr>Other Analysis Methods for  Unreplicated 2k Designs</vt:lpstr>
      <vt:lpstr>Optimal Designs</vt:lpstr>
      <vt:lpstr>Addition of Center Points  to a 2k Designs </vt:lpstr>
      <vt:lpstr>Slide 62</vt:lpstr>
      <vt:lpstr>Slide 63</vt:lpstr>
      <vt:lpstr>Example 6.6, Pg. 248</vt:lpstr>
      <vt:lpstr>Slide 65</vt:lpstr>
      <vt:lpstr>ANOVA for Example 6.6 (A Portion of Table 6.22)</vt:lpstr>
      <vt:lpstr>If curvature is significant, augment the design with axial runs to create a central composite design.  The CCD is a very effective design for fitting a second-order response surface model</vt:lpstr>
      <vt:lpstr>Practical Use of Center Points (pg. 260) </vt:lpstr>
    </vt:vector>
  </TitlesOfParts>
  <Company>ASU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of Engineering Experiments Part 5 – The 2k Factorial Design</dc:title>
  <dc:creator>Preferred Customer</dc:creator>
  <cp:lastModifiedBy>ksu</cp:lastModifiedBy>
  <cp:revision>14</cp:revision>
  <dcterms:created xsi:type="dcterms:W3CDTF">2001-01-18T23:17:38Z</dcterms:created>
  <dcterms:modified xsi:type="dcterms:W3CDTF">2012-09-01T19:20:44Z</dcterms:modified>
</cp:coreProperties>
</file>