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82" r:id="rId15"/>
    <p:sldId id="267" r:id="rId16"/>
    <p:sldId id="269" r:id="rId17"/>
    <p:sldId id="270" r:id="rId18"/>
    <p:sldId id="272" r:id="rId19"/>
    <p:sldId id="273" r:id="rId20"/>
    <p:sldId id="271" r:id="rId21"/>
    <p:sldId id="277" r:id="rId22"/>
    <p:sldId id="278" r:id="rId23"/>
    <p:sldId id="283" r:id="rId24"/>
    <p:sldId id="284" r:id="rId25"/>
    <p:sldId id="285" r:id="rId26"/>
    <p:sldId id="286" r:id="rId27"/>
    <p:sldId id="287" r:id="rId28"/>
    <p:sldId id="288" r:id="rId29"/>
    <p:sldId id="27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9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03B615-D4BA-47C2-BEC0-4C26808D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A9C97-45F8-45C5-BC0B-4D8ABC8E5D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3B615-D4BA-47C2-BEC0-4C26808D04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A752-C4E2-4397-9699-156F13BA5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BE99-3299-4CA6-B2D5-51D23A9FB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AFB4-E12D-41E9-81CB-3ED3711E0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AE3-62B9-45B2-A5EF-6E9641D7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74F0-1F20-4137-A8A5-70693F886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682B5-76E3-4141-99F2-AB203D117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0BBD-8247-48B4-9778-E315F2AD4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2BBE-5C2F-4271-9322-000C5DDA7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37BA-C2C4-4897-9AD1-D67031FC0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6DE6-B0CF-4446-8FFC-9C27FFEAE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AE74-1126-413D-B50D-ED9C509A4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AAEA-D55A-44DC-AB1A-16695717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37F1-6179-4EC2-B4C1-365A726B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0673F-1667-44B4-8703-279C15DC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5</a:t>
            </a:r>
            <a:endParaRPr lang="en-US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Based on Design &amp; Analysis of Experiments 7E 2009 Montgomery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2FB8B-B774-4C10-BF6B-9383621557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Design and Analysis of Engineering Experiments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Ali Ahmad,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61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573D3-3C38-41D9-A2C9-2916DBDC79B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Extension of the ANOVA to Factorials (Fixed Effects Case) – pg. 168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" y="1979613"/>
          <a:ext cx="8763000" cy="1778000"/>
        </p:xfrm>
        <a:graphic>
          <a:graphicData uri="http://schemas.openxmlformats.org/presentationml/2006/ole">
            <p:oleObj spid="_x0000_s6146" name="Equation" r:id="rId4" imgW="4508280" imgH="914400" progId="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1066800" y="4038600"/>
          <a:ext cx="7162800" cy="1733550"/>
        </p:xfrm>
        <a:graphic>
          <a:graphicData uri="http://schemas.openxmlformats.org/presentationml/2006/ole">
            <p:oleObj spid="_x0000_s6147" name="Equation" r:id="rId5" imgW="2781000" imgH="672840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680B4E-44CB-4F54-98EA-6DD8A497547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smtClean="0"/>
              <a:t>ANOVA Table – Fixed Effects Case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6477000" cy="1398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Design-Expert</a:t>
            </a:r>
            <a:r>
              <a:rPr lang="en-US"/>
              <a:t> will perform the computations</a:t>
            </a:r>
          </a:p>
          <a:p>
            <a:pPr>
              <a:spcBef>
                <a:spcPct val="50000"/>
              </a:spcBef>
            </a:pPr>
            <a:r>
              <a:rPr lang="en-US"/>
              <a:t>Text gives details of </a:t>
            </a:r>
            <a:r>
              <a:rPr lang="en-US" b="1">
                <a:solidFill>
                  <a:schemeClr val="accent2"/>
                </a:solidFill>
              </a:rPr>
              <a:t>manual computing</a:t>
            </a:r>
            <a:r>
              <a:rPr lang="en-US"/>
              <a:t> (ugh!) – see pp. 171</a:t>
            </a: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628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6C5B6-523E-40EE-AACE-63A754AD628A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4225" y="609600"/>
            <a:ext cx="7575550" cy="54864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39E673-6C5A-426F-90B9-C58105B41C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smtClean="0"/>
              <a:t>Design-Expert Output – Example 5.1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2200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81000" y="1219200"/>
            <a:ext cx="8229600" cy="4724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56DA5-FC05-4FDC-8C7C-ED224E136B4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6019800" cy="6002338"/>
          </a:xfrm>
          <a:noFill/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4724400" y="990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JMP output – Example 5.1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76400"/>
            <a:ext cx="33528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33DC9-5E3C-4F8E-86E5-B10F0E3CDB0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b="1" smtClean="0"/>
              <a:t>Residual Analysis – Example 5.1</a:t>
            </a:r>
          </a:p>
        </p:txBody>
      </p:sp>
      <p:pic>
        <p:nvPicPr>
          <p:cNvPr id="1639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71600"/>
            <a:ext cx="8382000" cy="416401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E2577-B4AE-4C03-A112-1D4F780941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Residual Analysis – Example 5.1</a:t>
            </a:r>
          </a:p>
        </p:txBody>
      </p:sp>
      <p:pic>
        <p:nvPicPr>
          <p:cNvPr id="1741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752600"/>
            <a:ext cx="8534400" cy="419417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E89C0-0734-49AF-B755-E09FFEA08A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200" b="1" smtClean="0"/>
              <a:t>Interaction Plot 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 t="2985" b="3853"/>
          <a:stretch>
            <a:fillRect/>
          </a:stretch>
        </p:blipFill>
        <p:spPr bwMode="auto">
          <a:xfrm>
            <a:off x="1752600" y="9144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F529E-7EC1-4BFD-A43C-D23BAA3C11C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smtClean="0"/>
              <a:t>Quantitative and Qualitative Factors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400" smtClean="0"/>
              <a:t>The basic ANOVA procedure treats every factor as if it were </a:t>
            </a:r>
            <a:r>
              <a:rPr lang="en-US" sz="2400" b="1" smtClean="0">
                <a:solidFill>
                  <a:schemeClr val="accent2"/>
                </a:solidFill>
              </a:rPr>
              <a:t>qualitative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endParaRPr lang="en-US" sz="2400" smtClean="0"/>
          </a:p>
          <a:p>
            <a:r>
              <a:rPr lang="en-US" sz="2400" smtClean="0"/>
              <a:t>Sometimes an experiment will involve both </a:t>
            </a:r>
            <a:r>
              <a:rPr lang="en-US" sz="2400" b="1" smtClean="0">
                <a:solidFill>
                  <a:schemeClr val="accent2"/>
                </a:solidFill>
              </a:rPr>
              <a:t>quantitative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chemeClr val="accent2"/>
                </a:solidFill>
              </a:rPr>
              <a:t>qualitative</a:t>
            </a:r>
            <a:r>
              <a:rPr lang="en-US" sz="2400" smtClean="0"/>
              <a:t> factors, such as in Example 5.1</a:t>
            </a:r>
          </a:p>
          <a:p>
            <a:r>
              <a:rPr lang="en-US" sz="2400" smtClean="0"/>
              <a:t>This can be accounted for in the analysis to produce </a:t>
            </a:r>
            <a:r>
              <a:rPr lang="en-US" sz="2400" b="1" smtClean="0">
                <a:solidFill>
                  <a:schemeClr val="accent2"/>
                </a:solidFill>
              </a:rPr>
              <a:t>regression models</a:t>
            </a:r>
            <a:r>
              <a:rPr lang="en-US" sz="2400" smtClean="0"/>
              <a:t> for the quantitative factors at each level (or combination of levels) of the qualitative factors</a:t>
            </a:r>
          </a:p>
          <a:p>
            <a:r>
              <a:rPr lang="en-US" sz="2400" smtClean="0"/>
              <a:t>These </a:t>
            </a:r>
            <a:r>
              <a:rPr lang="en-US" sz="2400" b="1" smtClean="0">
                <a:solidFill>
                  <a:schemeClr val="accent2"/>
                </a:solidFill>
              </a:rPr>
              <a:t>response curves</a:t>
            </a:r>
            <a:r>
              <a:rPr lang="en-US" sz="2400" smtClean="0"/>
              <a:t> and/or </a:t>
            </a:r>
            <a:r>
              <a:rPr lang="en-US" sz="2400" b="1" smtClean="0">
                <a:solidFill>
                  <a:schemeClr val="accent2"/>
                </a:solidFill>
              </a:rPr>
              <a:t>response surfaces</a:t>
            </a:r>
            <a:r>
              <a:rPr lang="en-US" sz="2400" smtClean="0"/>
              <a:t> are often a considerable aid in practical interpretation of the results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5EEE4-F550-4B79-A824-76853ADE4E0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Quantitative and Qualitative Factors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5334000" y="1752600"/>
            <a:ext cx="2895600" cy="3771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Candidate model terms from Design- Expert:	 Intercept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A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B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B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AB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B</a:t>
            </a:r>
            <a:r>
              <a:rPr lang="en-US" baseline="30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AB</a:t>
            </a:r>
            <a:r>
              <a:rPr lang="en-US" baseline="30000">
                <a:latin typeface="Arial" charset="0"/>
              </a:rPr>
              <a:t>2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43434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  <a:r>
              <a:rPr lang="en-US"/>
              <a:t> = Material type</a:t>
            </a:r>
          </a:p>
          <a:p>
            <a:pPr>
              <a:spcBef>
                <a:spcPct val="50000"/>
              </a:spcBef>
            </a:pPr>
            <a:r>
              <a:rPr lang="en-US" i="1"/>
              <a:t>B</a:t>
            </a:r>
            <a:r>
              <a:rPr lang="en-US"/>
              <a:t> = Linear effect of Temperature</a:t>
            </a:r>
          </a:p>
          <a:p>
            <a:pPr>
              <a:spcBef>
                <a:spcPct val="50000"/>
              </a:spcBef>
            </a:pPr>
            <a:r>
              <a:rPr lang="en-US" i="1"/>
              <a:t>B</a:t>
            </a:r>
            <a:r>
              <a:rPr lang="en-US" baseline="30000"/>
              <a:t>2</a:t>
            </a:r>
            <a:r>
              <a:rPr lang="en-US"/>
              <a:t> = Quadratic effect of  	Temperature</a:t>
            </a:r>
          </a:p>
          <a:p>
            <a:pPr>
              <a:spcBef>
                <a:spcPct val="50000"/>
              </a:spcBef>
            </a:pPr>
            <a:r>
              <a:rPr lang="en-US" i="1"/>
              <a:t>AB</a:t>
            </a:r>
            <a:r>
              <a:rPr lang="en-US"/>
              <a:t> = Material type – Temp</a:t>
            </a:r>
            <a:r>
              <a:rPr lang="en-US" baseline="-25000"/>
              <a:t>Linear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 i="1"/>
              <a:t>AB</a:t>
            </a:r>
            <a:r>
              <a:rPr lang="en-US" baseline="30000"/>
              <a:t>2</a:t>
            </a:r>
            <a:r>
              <a:rPr lang="en-US"/>
              <a:t> = Material type - Temp</a:t>
            </a:r>
            <a:r>
              <a:rPr lang="en-US" baseline="-25000"/>
              <a:t>Quad</a:t>
            </a:r>
          </a:p>
          <a:p>
            <a:pPr>
              <a:spcBef>
                <a:spcPct val="50000"/>
              </a:spcBef>
            </a:pPr>
            <a:r>
              <a:rPr lang="en-US" i="1"/>
              <a:t>B</a:t>
            </a:r>
            <a:r>
              <a:rPr lang="en-US" baseline="30000"/>
              <a:t>3</a:t>
            </a:r>
            <a:r>
              <a:rPr lang="en-US"/>
              <a:t> = Cubic effect of 	Temperature (Aliased)</a:t>
            </a:r>
            <a:endParaRPr lang="en-US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47DBF6-CF2B-46FE-A5DB-804733C93D7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sz="3600" b="1" smtClean="0"/>
              <a:t>Factorial Experiments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General principles</a:t>
            </a:r>
            <a:r>
              <a:rPr lang="en-US" dirty="0" smtClean="0"/>
              <a:t> of factorial experiments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two-factor factorial</a:t>
            </a:r>
            <a:r>
              <a:rPr lang="en-US" dirty="0" smtClean="0"/>
              <a:t> with fixed effects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ANOVA</a:t>
            </a:r>
            <a:r>
              <a:rPr lang="en-US" dirty="0" smtClean="0"/>
              <a:t> for factorials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Extensions to more than two factors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Quantitative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qualitative</a:t>
            </a:r>
            <a:r>
              <a:rPr lang="en-US" dirty="0" smtClean="0"/>
              <a:t> factors – response curves and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AA35B-968F-4ECD-9B01-B21E7CD5ACD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/>
              <a:t>Quantitative and Qualitative Factors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219200"/>
            <a:ext cx="7772400" cy="500221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E14F2-E841-42C9-863A-118F8C164DB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b="1" smtClean="0"/>
              <a:t>Regression Model Summary of Results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187825" cy="4229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7E2F2B-AC90-41B0-9CE2-8A97087B541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b="1" smtClean="0"/>
              <a:t>Regression Model Summary of Results</a:t>
            </a:r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371600"/>
            <a:ext cx="7239000" cy="482441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16D72-AA66-447E-B03B-704348C47A41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25500"/>
            <a:ext cx="7772400" cy="50546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B0AE6-B6F5-43C3-B83C-209EC1F8795E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560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28600"/>
            <a:ext cx="5821363" cy="6019800"/>
          </a:xfrm>
          <a:noFill/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990600"/>
            <a:ext cx="40862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5F803-F7A5-460A-9026-EA45A4FCA44C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52400"/>
            <a:ext cx="7772400" cy="1982788"/>
          </a:xfrm>
          <a:noFill/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print"/>
          <a:srcRect r="40829" b="49998"/>
          <a:stretch>
            <a:fillRect/>
          </a:stretch>
        </p:blipFill>
        <p:spPr bwMode="auto">
          <a:xfrm>
            <a:off x="381000" y="2438400"/>
            <a:ext cx="32004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 cstate="print"/>
          <a:srcRect t="48387"/>
          <a:stretch>
            <a:fillRect/>
          </a:stretch>
        </p:blipFill>
        <p:spPr bwMode="auto">
          <a:xfrm>
            <a:off x="3733800" y="2438400"/>
            <a:ext cx="5105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46FEF5-A2A8-4304-A970-4B154FA3BAF3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765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300163"/>
            <a:ext cx="7772400" cy="410527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8DC280-DC38-4688-9CB0-D7E2B960E4BF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750888"/>
            <a:ext cx="7772400" cy="520223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92F75-F5A6-4884-8319-62E6467B7E9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228600"/>
            <a:ext cx="4618038" cy="60198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EF8E40-2C2F-4A3B-9B27-E3137FB7027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Factorials with More Than </a:t>
            </a:r>
            <a:br>
              <a:rPr lang="en-US" sz="3600" b="1" smtClean="0"/>
            </a:br>
            <a:r>
              <a:rPr lang="en-US" sz="3600" b="1" smtClean="0"/>
              <a:t>Two Factors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 smtClean="0"/>
              <a:t>Basic procedure is similar to the two-factor case; all </a:t>
            </a:r>
            <a:r>
              <a:rPr lang="en-US" sz="2800" i="1" smtClean="0"/>
              <a:t>abc…kn</a:t>
            </a:r>
            <a:r>
              <a:rPr lang="en-US" sz="2800" smtClean="0"/>
              <a:t> treatment combinations are run in random order</a:t>
            </a:r>
          </a:p>
          <a:p>
            <a:r>
              <a:rPr lang="en-US" sz="2800" smtClean="0"/>
              <a:t>ANOVA identity is also similar: 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Complete three-factor example in text, Example 5.5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1295400" y="4005263"/>
          <a:ext cx="5867400" cy="1100137"/>
        </p:xfrm>
        <a:graphic>
          <a:graphicData uri="http://schemas.openxmlformats.org/presentationml/2006/ole">
            <p:oleObj spid="_x0000_s7170" name="Equation" r:id="rId4" imgW="2438280" imgH="45720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8F07DF-21E0-4491-ACCC-C9C79AF7E88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600" b="1" smtClean="0"/>
              <a:t>Some Basic Definitions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Definition of a factor effect: The change in the mean response when the factor is changed from low to high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2514600" y="4251325"/>
          <a:ext cx="4038600" cy="2073275"/>
        </p:xfrm>
        <a:graphic>
          <a:graphicData uri="http://schemas.openxmlformats.org/presentationml/2006/ole">
            <p:oleObj spid="_x0000_s1026" name="Equation" r:id="rId4" imgW="2349360" imgH="1206360" progId="">
              <p:embed/>
            </p:oleObj>
          </a:graphicData>
        </a:graphic>
      </p:graphicFrame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762000"/>
            <a:ext cx="2743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685800"/>
            <a:ext cx="3429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4934B9-9371-489F-AA49-DF5F8620230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600" b="1" smtClean="0"/>
              <a:t>The Case of Interaction: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427288" y="4038600"/>
          <a:ext cx="4443412" cy="2268538"/>
        </p:xfrm>
        <a:graphic>
          <a:graphicData uri="http://schemas.openxmlformats.org/presentationml/2006/ole">
            <p:oleObj spid="_x0000_s2050" name="Equation" r:id="rId4" imgW="2361960" imgH="1206360" progId="">
              <p:embed/>
            </p:oleObj>
          </a:graphicData>
        </a:graphic>
      </p:graphicFrame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990600"/>
            <a:ext cx="3124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990600"/>
            <a:ext cx="30702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65E76-694B-4849-8A5C-C73EE37ABC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/>
          <a:lstStyle/>
          <a:p>
            <a:r>
              <a:rPr lang="en-US" sz="2800" b="1" smtClean="0"/>
              <a:t>Regression Model &amp; The Associated Response Surface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57200" y="4572000"/>
          <a:ext cx="7889875" cy="1571625"/>
        </p:xfrm>
        <a:graphic>
          <a:graphicData uri="http://schemas.openxmlformats.org/presentationml/2006/ole">
            <p:oleObj spid="_x0000_s3074" name="Equation" r:id="rId4" imgW="3441600" imgH="685800" progId="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4572000"/>
            <a:ext cx="8153400" cy="1600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43000"/>
            <a:ext cx="8458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A07EB6-5B9C-4F32-B001-A7AEE7ADE58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sz="3200" b="1" smtClean="0"/>
              <a:t>The Effect of Interaction on the Response Surface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304800" y="4419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Suppose that we add an interaction term to the model: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828800" y="5029200"/>
          <a:ext cx="4346575" cy="511175"/>
        </p:xfrm>
        <a:graphic>
          <a:graphicData uri="http://schemas.openxmlformats.org/presentationml/2006/ole">
            <p:oleObj spid="_x0000_s4098" name="Equation" r:id="rId4" imgW="1942920" imgH="228600" progId="">
              <p:embed/>
            </p:oleObj>
          </a:graphicData>
        </a:graphic>
      </p:graphicFrame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1066800" y="5715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Interaction</a:t>
            </a:r>
            <a:r>
              <a:rPr lang="en-US"/>
              <a:t> is actually a form of </a:t>
            </a:r>
            <a:r>
              <a:rPr lang="en-US" b="1">
                <a:solidFill>
                  <a:schemeClr val="accent2"/>
                </a:solidFill>
              </a:rPr>
              <a:t>curvature</a:t>
            </a: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304800" y="4419600"/>
            <a:ext cx="8534400" cy="175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68FDA0-AA42-43E2-9349-B71B13E76C4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smtClean="0"/>
              <a:t>Example 5.1 The Battery Life Experiment</a:t>
            </a:r>
            <a:br>
              <a:rPr lang="en-US" sz="3200" b="1" smtClean="0"/>
            </a:br>
            <a:r>
              <a:rPr lang="en-US" sz="3200" b="1" smtClean="0"/>
              <a:t>Text reference pg. 167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7772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i="1"/>
              <a:t>A</a:t>
            </a:r>
            <a:r>
              <a:rPr lang="en-US" sz="2000"/>
              <a:t> = Material type; </a:t>
            </a:r>
            <a:r>
              <a:rPr lang="en-US" sz="2000" i="1"/>
              <a:t>B</a:t>
            </a:r>
            <a:r>
              <a:rPr lang="en-US" sz="2000"/>
              <a:t> = Temperature (A </a:t>
            </a:r>
            <a:r>
              <a:rPr lang="en-US" sz="2000" b="1">
                <a:solidFill>
                  <a:schemeClr val="accent2"/>
                </a:solidFill>
              </a:rPr>
              <a:t>quantitative</a:t>
            </a:r>
            <a:r>
              <a:rPr lang="en-US" sz="2000"/>
              <a:t> variable)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/>
              <a:t>What </a:t>
            </a:r>
            <a:r>
              <a:rPr lang="en-US" sz="2000" b="1">
                <a:solidFill>
                  <a:schemeClr val="accent2"/>
                </a:solidFill>
              </a:rPr>
              <a:t>effects</a:t>
            </a:r>
            <a:r>
              <a:rPr lang="en-US" sz="2000"/>
              <a:t> do material type &amp; temperature have on life?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/>
              <a:t>2.    Is there a choice of material that would give long life </a:t>
            </a:r>
            <a:r>
              <a:rPr lang="en-US" sz="2000" b="1" i="1">
                <a:solidFill>
                  <a:srgbClr val="FF0000"/>
                </a:solidFill>
              </a:rPr>
              <a:t>regardless of  temperature</a:t>
            </a:r>
            <a:r>
              <a:rPr lang="en-US" sz="2000"/>
              <a:t> (a </a:t>
            </a:r>
            <a:r>
              <a:rPr lang="en-US" sz="2000" b="1">
                <a:solidFill>
                  <a:schemeClr val="accent2"/>
                </a:solidFill>
              </a:rPr>
              <a:t>robust</a:t>
            </a:r>
            <a:r>
              <a:rPr lang="en-US" sz="2000"/>
              <a:t> product)?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1219200"/>
            <a:ext cx="8050212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9DFA5-F89C-45DE-A075-D8E2EBF595A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smtClean="0"/>
              <a:t>The General Two-Factor </a:t>
            </a:r>
            <a:br>
              <a:rPr lang="en-US" sz="3600" b="1" smtClean="0"/>
            </a:br>
            <a:r>
              <a:rPr lang="en-US" sz="3600" b="1" smtClean="0"/>
              <a:t>Factorial Experiment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371600" y="5105400"/>
            <a:ext cx="678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  <a:r>
              <a:rPr lang="en-US"/>
              <a:t> levels of factor </a:t>
            </a:r>
            <a:r>
              <a:rPr lang="en-US" i="1"/>
              <a:t>A</a:t>
            </a:r>
            <a:r>
              <a:rPr lang="en-US"/>
              <a:t>; </a:t>
            </a:r>
            <a:r>
              <a:rPr lang="en-US" i="1"/>
              <a:t>b</a:t>
            </a:r>
            <a:r>
              <a:rPr lang="en-US"/>
              <a:t> levels of factor </a:t>
            </a:r>
            <a:r>
              <a:rPr lang="en-US" i="1"/>
              <a:t>B</a:t>
            </a:r>
            <a:r>
              <a:rPr lang="en-US"/>
              <a:t>; </a:t>
            </a:r>
            <a:r>
              <a:rPr lang="en-US" i="1"/>
              <a:t>n</a:t>
            </a:r>
            <a:r>
              <a:rPr lang="en-US"/>
              <a:t> replicates</a:t>
            </a:r>
          </a:p>
          <a:p>
            <a:pPr>
              <a:spcBef>
                <a:spcPct val="50000"/>
              </a:spcBef>
            </a:pPr>
            <a:r>
              <a:rPr lang="en-US"/>
              <a:t>This is a </a:t>
            </a:r>
            <a:r>
              <a:rPr lang="en-US" b="1">
                <a:solidFill>
                  <a:schemeClr val="accent2"/>
                </a:solidFill>
              </a:rPr>
              <a:t>completely randomized design</a:t>
            </a:r>
            <a:endParaRPr lang="en-US" b="1" i="1">
              <a:solidFill>
                <a:schemeClr val="accent2"/>
              </a:solidFill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200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Chapter 5</a:t>
            </a: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&amp; Analysis of Experiments 7E 2009 Montgomery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A2408-F1C7-4054-A5DE-2B1E8EA163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85800" y="36496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Statistical (effects) model: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76400" y="4114800"/>
          <a:ext cx="5486400" cy="1484313"/>
        </p:xfrm>
        <a:graphic>
          <a:graphicData uri="http://schemas.openxmlformats.org/presentationml/2006/ole">
            <p:oleObj spid="_x0000_s5122" name="Equation" r:id="rId4" imgW="2628720" imgH="711000" progId="">
              <p:embed/>
            </p:oleObj>
          </a:graphicData>
        </a:graphic>
      </p:graphicFrame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Other models (means model, regression models) can be useful</a:t>
            </a: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"/>
            <a:ext cx="7262813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C:\WINDOWS\Profiles\Doug Montgomery\Application Data\Microsoft\Templates\Blank Presentation.pot</Template>
  <TotalTime>324</TotalTime>
  <Words>762</Words>
  <Application>Microsoft Office PowerPoint</Application>
  <PresentationFormat>On-screen Show (4:3)</PresentationFormat>
  <Paragraphs>181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Equation</vt:lpstr>
      <vt:lpstr>Design and Analysis of Engineering Experiments</vt:lpstr>
      <vt:lpstr>Factorial Experiments </vt:lpstr>
      <vt:lpstr>Some Basic Definitions</vt:lpstr>
      <vt:lpstr>The Case of Interaction:</vt:lpstr>
      <vt:lpstr>Regression Model &amp; The Associated Response Surface</vt:lpstr>
      <vt:lpstr>The Effect of Interaction on the Response Surface</vt:lpstr>
      <vt:lpstr>Example 5.1 The Battery Life Experiment Text reference pg. 167</vt:lpstr>
      <vt:lpstr>The General Two-Factor  Factorial Experiment</vt:lpstr>
      <vt:lpstr>Slide 9</vt:lpstr>
      <vt:lpstr>Extension of the ANOVA to Factorials (Fixed Effects Case) – pg. 168</vt:lpstr>
      <vt:lpstr>ANOVA Table – Fixed Effects Case</vt:lpstr>
      <vt:lpstr>Slide 12</vt:lpstr>
      <vt:lpstr>Design-Expert Output – Example 5.1</vt:lpstr>
      <vt:lpstr>Slide 14</vt:lpstr>
      <vt:lpstr>Residual Analysis – Example 5.1</vt:lpstr>
      <vt:lpstr>Residual Analysis – Example 5.1</vt:lpstr>
      <vt:lpstr>Interaction Plot </vt:lpstr>
      <vt:lpstr>Quantitative and Qualitative Factors</vt:lpstr>
      <vt:lpstr>Quantitative and Qualitative Factors</vt:lpstr>
      <vt:lpstr>Quantitative and Qualitative Factors</vt:lpstr>
      <vt:lpstr>Regression Model Summary of Results</vt:lpstr>
      <vt:lpstr>Regression Model Summary of Results</vt:lpstr>
      <vt:lpstr>Slide 23</vt:lpstr>
      <vt:lpstr>Slide 24</vt:lpstr>
      <vt:lpstr>Slide 25</vt:lpstr>
      <vt:lpstr>Slide 26</vt:lpstr>
      <vt:lpstr>Slide 27</vt:lpstr>
      <vt:lpstr>Slide 28</vt:lpstr>
      <vt:lpstr>Factorials with More Than  Two Factors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Engineering Experiments Part 4 – Introduction to Factorials</dc:title>
  <dc:creator>Preferred Customer</dc:creator>
  <cp:lastModifiedBy>ksu</cp:lastModifiedBy>
  <cp:revision>40</cp:revision>
  <dcterms:created xsi:type="dcterms:W3CDTF">2000-08-01T18:55:35Z</dcterms:created>
  <dcterms:modified xsi:type="dcterms:W3CDTF">2012-09-01T19:20:24Z</dcterms:modified>
</cp:coreProperties>
</file>