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2" r:id="rId2"/>
    <p:sldId id="256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6" r:id="rId13"/>
    <p:sldId id="277" r:id="rId14"/>
    <p:sldId id="264" r:id="rId15"/>
    <p:sldId id="278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4" r:id="rId24"/>
    <p:sldId id="275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1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FF4C3E-8B75-4887-8555-96B1C9079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A9C97-45F8-45C5-BC0B-4D8ABC8E5D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FF4C3E-8B75-4887-8555-96B1C9079EC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C69AC-5846-44E6-8BBF-239D24204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0191-85A0-490B-A4A8-0BDE41FFC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83B23-3E3A-44D4-9297-FD19B8E9D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C8307-C2E7-4B53-967E-0B517BEA8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01ED-1EC0-49CA-BAF4-9764B30D9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C4433-AC7A-45E1-BF9D-64B3E859F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8B361-EEDD-4844-9EB6-B7131669F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40CD0-C2E3-4126-8852-7BBAD79CB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067C-1E1E-406B-8ABD-EB16D964F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784D9-6544-4BA3-A597-44CF4BE9C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EFA00-CB1D-4A49-91A6-F3D4BAC89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6994A-51B7-42A3-A9B9-ADC77FEB1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E2AC7-3855-4453-84B1-FF0FD2DD7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Chapter 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Design &amp; Analysis of Experiments 7E 2009 Montgomery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233808-7B2C-471F-8194-4CB1BCACC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4</a:t>
            </a:r>
            <a:endParaRPr lang="en-US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Based on Design &amp; Analysis of Experiments 7E 2009 Montgomery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02FB8B-B774-4C10-BF6B-93836215573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Design and Analysis of Engineering Experiments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smtClean="0"/>
              <a:t>Ali Ahmad, PhD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7C4EA1-0E01-4897-83B0-1CA2F179E0F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  The degrees of freedom for the sums of squares in 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   are as follows: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   Therefore, ratios of sums of squares to their degrees  of freedom result in mean squares and the ratio of the mean square for treatments to the error mean square is an </a:t>
            </a:r>
            <a:r>
              <a:rPr lang="en-US" sz="2400" i="1" smtClean="0"/>
              <a:t>F</a:t>
            </a:r>
            <a:r>
              <a:rPr lang="en-US" sz="2400" smtClean="0"/>
              <a:t> statistic that can be used to test the hypothesis of equal treatment means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600200" y="1905000"/>
          <a:ext cx="5562600" cy="661988"/>
        </p:xfrm>
        <a:graphic>
          <a:graphicData uri="http://schemas.openxmlformats.org/presentationml/2006/ole">
            <p:oleObj spid="_x0000_s3074" name="Equation" r:id="rId4" imgW="1917360" imgH="228600" progId="">
              <p:embed/>
            </p:oleObj>
          </a:graphicData>
        </a:graphic>
      </p:graphicFrame>
      <p:sp>
        <p:nvSpPr>
          <p:cNvPr id="308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 smtClean="0"/>
              <a:t>Extension of the ANOVA to the RCBD</a:t>
            </a: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828800" y="3200400"/>
          <a:ext cx="5410200" cy="538163"/>
        </p:xfrm>
        <a:graphic>
          <a:graphicData uri="http://schemas.openxmlformats.org/presentationml/2006/ole">
            <p:oleObj spid="_x0000_s3075" name="Equation" r:id="rId5" imgW="2044440" imgH="203040" progId="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150C69-CA12-474C-877A-2648F3B25BB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000" b="1" smtClean="0"/>
              <a:t>ANOVA Display for the RCBD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371600" y="4648200"/>
            <a:ext cx="6477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Manual computing (ugh!)…see Equations (4-9) – (4-12), page 124</a:t>
            </a:r>
          </a:p>
          <a:p>
            <a:pPr>
              <a:spcBef>
                <a:spcPct val="50000"/>
              </a:spcBef>
            </a:pPr>
            <a:r>
              <a:rPr lang="en-US"/>
              <a:t>Design-Expert analyzes the RCBD</a:t>
            </a: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371600"/>
            <a:ext cx="72390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20AA1-D9CE-42DC-9D6A-CDB7DD21264B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14341" name="Picture 6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054225"/>
            <a:ext cx="7772400" cy="2597150"/>
          </a:xfrm>
          <a:noFill/>
        </p:spPr>
      </p:pic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914400" y="1295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Manual computing: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C28C65-BBE2-4A04-A32F-74C7AAA9A367}" type="slidenum">
              <a:rPr lang="en-US" smtClean="0"/>
              <a:pPr/>
              <a:t>13</a:t>
            </a:fld>
            <a:endParaRPr lang="en-US" smtClean="0"/>
          </a:p>
        </p:txBody>
      </p:sp>
      <p:pic>
        <p:nvPicPr>
          <p:cNvPr id="15365" name="Picture 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" y="1012825"/>
            <a:ext cx="8915400" cy="386397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468859-3269-4C00-BF3D-C2A80CF29A9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sz="4000" b="1" smtClean="0"/>
              <a:t>Vascular Graft Example (pg. 126)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To conduct this experiment as a RCBD, assign all 4 pressures to each of the 6 batches of resin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Each batch of resin is called a “</a:t>
            </a:r>
            <a:r>
              <a:rPr lang="en-US" sz="2800" b="1" smtClean="0">
                <a:solidFill>
                  <a:schemeClr val="accent2"/>
                </a:solidFill>
              </a:rPr>
              <a:t>block</a:t>
            </a:r>
            <a:r>
              <a:rPr lang="en-US" sz="2800" smtClean="0"/>
              <a:t>”; that is, it’s a more homogenous experimental unit on which to test the extrusion pressures</a:t>
            </a:r>
          </a:p>
          <a:p>
            <a:pPr>
              <a:lnSpc>
                <a:spcPct val="80000"/>
              </a:lnSpc>
            </a:pPr>
            <a:endParaRPr lang="en-US" sz="2800" b="1" smtClean="0">
              <a:solidFill>
                <a:schemeClr val="accent2"/>
              </a:solidFill>
            </a:endParaRPr>
          </a:p>
        </p:txBody>
      </p:sp>
      <p:pic>
        <p:nvPicPr>
          <p:cNvPr id="1639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76600"/>
            <a:ext cx="7848600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E8A07-45B6-4FE3-95C7-19C5487E833D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17413" name="Picture 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838325"/>
            <a:ext cx="7772400" cy="3027363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D10FA-68D8-4224-BD10-97460B0945D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z="3600" b="1" smtClean="0"/>
              <a:t>Vascular Graft Example </a:t>
            </a:r>
            <a:br>
              <a:rPr lang="en-US" sz="3600" b="1" smtClean="0"/>
            </a:br>
            <a:r>
              <a:rPr lang="en-US" sz="1800" b="1" smtClean="0"/>
              <a:t>Design-Expert Output</a:t>
            </a: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0"/>
            <a:ext cx="7391400" cy="36639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0999C5-4C4A-4D59-8C84-A17ECE3EAE5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 smtClean="0"/>
              <a:t>Residual Analysis for the </a:t>
            </a:r>
            <a:br>
              <a:rPr lang="en-US" sz="3600" b="1" smtClean="0"/>
            </a:br>
            <a:r>
              <a:rPr lang="en-US" sz="3600" b="1" smtClean="0"/>
              <a:t> Vascular Graft Example </a:t>
            </a:r>
          </a:p>
        </p:txBody>
      </p:sp>
      <p:pic>
        <p:nvPicPr>
          <p:cNvPr id="1946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600200"/>
            <a:ext cx="6934200" cy="4559300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C04FE-E68F-4152-9782-12AD9E49E4D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 smtClean="0"/>
              <a:t>Residual Analysis for the </a:t>
            </a:r>
            <a:br>
              <a:rPr lang="en-US" sz="3600" b="1" smtClean="0"/>
            </a:br>
            <a:r>
              <a:rPr lang="en-US" sz="3600" b="1" smtClean="0"/>
              <a:t> Vascular Graft Example </a:t>
            </a:r>
          </a:p>
        </p:txBody>
      </p:sp>
      <p:pic>
        <p:nvPicPr>
          <p:cNvPr id="2048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524000"/>
            <a:ext cx="6781800" cy="4516438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632B4E-6766-41F7-94C7-F9D267E16EA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Residual Analysis for the </a:t>
            </a:r>
            <a:br>
              <a:rPr lang="en-US" sz="3600" b="1" smtClean="0"/>
            </a:br>
            <a:r>
              <a:rPr lang="en-US" sz="3600" b="1" smtClean="0"/>
              <a:t> Vascular Graft Example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Basic residual plots indicate that </a:t>
            </a:r>
            <a:r>
              <a:rPr lang="en-US" sz="2800" b="1" smtClean="0">
                <a:solidFill>
                  <a:schemeClr val="accent2"/>
                </a:solidFill>
              </a:rPr>
              <a:t>normality</a:t>
            </a:r>
            <a:r>
              <a:rPr lang="en-US" sz="2800" smtClean="0"/>
              <a:t>, </a:t>
            </a:r>
            <a:r>
              <a:rPr lang="en-US" sz="2800" b="1" smtClean="0">
                <a:solidFill>
                  <a:schemeClr val="accent2"/>
                </a:solidFill>
              </a:rPr>
              <a:t>constant variance</a:t>
            </a:r>
            <a:r>
              <a:rPr lang="en-US" sz="2800" smtClean="0"/>
              <a:t> assumptions are satisfied</a:t>
            </a:r>
          </a:p>
          <a:p>
            <a:r>
              <a:rPr lang="en-US" sz="2800" smtClean="0"/>
              <a:t>No obvious problems with </a:t>
            </a:r>
            <a:r>
              <a:rPr lang="en-US" sz="2800" b="1" smtClean="0">
                <a:solidFill>
                  <a:schemeClr val="accent2"/>
                </a:solidFill>
              </a:rPr>
              <a:t>randomization</a:t>
            </a:r>
          </a:p>
          <a:p>
            <a:r>
              <a:rPr lang="en-US" sz="2800" b="1" smtClean="0">
                <a:solidFill>
                  <a:schemeClr val="accent2"/>
                </a:solidFill>
              </a:rPr>
              <a:t>No patterns </a:t>
            </a:r>
            <a:r>
              <a:rPr lang="en-US" sz="2800" b="1" smtClean="0"/>
              <a:t>in the</a:t>
            </a:r>
            <a:r>
              <a:rPr lang="en-US" sz="2800" b="1" smtClean="0">
                <a:solidFill>
                  <a:schemeClr val="accent2"/>
                </a:solidFill>
              </a:rPr>
              <a:t> residuals vs. block</a:t>
            </a:r>
          </a:p>
          <a:p>
            <a:r>
              <a:rPr lang="en-US" sz="2800" smtClean="0"/>
              <a:t>Can also plot residuals versus the pressure (residuals by factor) </a:t>
            </a:r>
          </a:p>
          <a:p>
            <a:r>
              <a:rPr lang="en-US" sz="2800" smtClean="0"/>
              <a:t>These plots provide more information about the constant variance assumption, possible outliers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9E9557-6D46-4316-B85C-D2794466E88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01000" cy="1295400"/>
          </a:xfrm>
        </p:spPr>
        <p:txBody>
          <a:bodyPr/>
          <a:lstStyle/>
          <a:p>
            <a:r>
              <a:rPr lang="en-US" sz="4000" b="1" smtClean="0"/>
              <a:t>Experiments with Blocking Factors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Blocking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2"/>
                </a:solidFill>
              </a:rPr>
              <a:t>nuisance factors</a:t>
            </a:r>
          </a:p>
          <a:p>
            <a:r>
              <a:rPr lang="en-US" dirty="0" smtClean="0"/>
              <a:t>The randomized complete block design or the </a:t>
            </a:r>
            <a:r>
              <a:rPr lang="en-US" b="1" dirty="0" smtClean="0">
                <a:solidFill>
                  <a:schemeClr val="accent2"/>
                </a:solidFill>
              </a:rPr>
              <a:t>RCBD</a:t>
            </a:r>
            <a:endParaRPr lang="en-US" dirty="0" smtClean="0"/>
          </a:p>
          <a:p>
            <a:r>
              <a:rPr lang="en-US" dirty="0" smtClean="0"/>
              <a:t>Extension of the ANOVA to the RCBD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Other blocking scenarios…Latin square designs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C54E2E-87B0-4B69-BC8A-537EE0528EF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/>
          <a:lstStyle/>
          <a:p>
            <a:r>
              <a:rPr lang="en-US" sz="3200" b="1" smtClean="0"/>
              <a:t>Multiple Comparisons for the Vascular Graft Example – Which Pressure is Different?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819400" y="5638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Also see Figure 4.3, Pg. 130</a:t>
            </a:r>
          </a:p>
        </p:txBody>
      </p:sp>
      <p:pic>
        <p:nvPicPr>
          <p:cNvPr id="2253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3" y="1600200"/>
            <a:ext cx="8181975" cy="3657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74BE27-F67B-4013-95D8-B6DEBE34550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 b="1" smtClean="0"/>
              <a:t>Other Aspects of the RCBD</a:t>
            </a:r>
            <a:br>
              <a:rPr lang="en-US" sz="3600" b="1" smtClean="0"/>
            </a:br>
            <a:r>
              <a:rPr lang="en-US" sz="3600" b="1" smtClean="0"/>
              <a:t>See Text, Section 4.1.3, pg. 132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RCBD utilizes an </a:t>
            </a:r>
            <a:r>
              <a:rPr lang="en-US" sz="2800" b="1" smtClean="0">
                <a:solidFill>
                  <a:schemeClr val="accent2"/>
                </a:solidFill>
              </a:rPr>
              <a:t>additive model</a:t>
            </a:r>
            <a:r>
              <a:rPr lang="en-US" sz="2800" smtClean="0"/>
              <a:t> – no interaction between treatments and blocks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Treatments and/or blocks as random effects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Missing values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What are the </a:t>
            </a:r>
            <a:r>
              <a:rPr lang="en-US" sz="2800" b="1" smtClean="0">
                <a:solidFill>
                  <a:schemeClr val="accent2"/>
                </a:solidFill>
              </a:rPr>
              <a:t>consequences</a:t>
            </a:r>
            <a:r>
              <a:rPr lang="en-US" sz="2800" smtClean="0"/>
              <a:t> of </a:t>
            </a:r>
            <a:r>
              <a:rPr lang="en-US" sz="2800" b="1" smtClean="0">
                <a:solidFill>
                  <a:schemeClr val="accent2"/>
                </a:solidFill>
              </a:rPr>
              <a:t>not blocking</a:t>
            </a:r>
            <a:r>
              <a:rPr lang="en-US" sz="2800" smtClean="0"/>
              <a:t> if we should have?  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chemeClr val="accent2"/>
                </a:solidFill>
              </a:rPr>
              <a:t>Sample sizing</a:t>
            </a:r>
            <a:r>
              <a:rPr lang="en-US" sz="2800" smtClean="0"/>
              <a:t> in the RCBD?  The </a:t>
            </a:r>
            <a:r>
              <a:rPr lang="en-US" sz="2800" b="1" smtClean="0">
                <a:solidFill>
                  <a:schemeClr val="accent2"/>
                </a:solidFill>
              </a:rPr>
              <a:t>OC curve</a:t>
            </a:r>
            <a:r>
              <a:rPr lang="en-US" sz="2800" smtClean="0"/>
              <a:t> approach can be used to determine the number of blocks to run..see page 133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16648-ACDB-4EF3-85B7-40081B003C3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The Latin Square Design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Text reference, Section 4.2, pg. 138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These designs are used to simultaneously control (or eliminate) </a:t>
            </a:r>
            <a:r>
              <a:rPr lang="en-US" sz="2800" b="1" smtClean="0">
                <a:solidFill>
                  <a:schemeClr val="accent2"/>
                </a:solidFill>
              </a:rPr>
              <a:t>two sources of nuisance variability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significant assumption is that the three factors (treatments, nuisance factors) </a:t>
            </a:r>
            <a:r>
              <a:rPr lang="en-US" sz="2800" b="1" smtClean="0">
                <a:solidFill>
                  <a:schemeClr val="accent2"/>
                </a:solidFill>
              </a:rPr>
              <a:t>do not interact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If this assumption is violated, the Latin square design will not produce valid results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Latin squares are not used as much as the RCBD in industrial experimentation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6190D-083A-4B65-B6B3-6D1D95ECBE5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 smtClean="0"/>
              <a:t>The Rocket Propellant Problem –</a:t>
            </a:r>
            <a:br>
              <a:rPr lang="en-US" sz="3600" b="1" smtClean="0"/>
            </a:br>
            <a:r>
              <a:rPr lang="en-US" sz="3600" b="1" smtClean="0"/>
              <a:t>A Latin Square Design</a:t>
            </a:r>
          </a:p>
        </p:txBody>
      </p:sp>
      <p:sp>
        <p:nvSpPr>
          <p:cNvPr id="41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419600"/>
            <a:ext cx="77724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This is a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Page 140 shows some other Latin squares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Table 4-12 (page 142) contains properties of Latin squares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Statistical analysis?</a:t>
            </a:r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2209800" y="4471988"/>
          <a:ext cx="3048000" cy="404812"/>
        </p:xfrm>
        <a:graphic>
          <a:graphicData uri="http://schemas.openxmlformats.org/presentationml/2006/ole">
            <p:oleObj spid="_x0000_s4098" name="Equation" r:id="rId4" imgW="1536480" imgH="203040" progId="">
              <p:embed/>
            </p:oleObj>
          </a:graphicData>
        </a:graphic>
      </p:graphicFrame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295400"/>
            <a:ext cx="7086600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0BB1E1-DDBD-4E86-9611-837C19CC214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 smtClean="0"/>
              <a:t>Statistical Analysis of the </a:t>
            </a:r>
            <a:br>
              <a:rPr lang="en-US" sz="3600" b="1" smtClean="0"/>
            </a:br>
            <a:r>
              <a:rPr lang="en-US" sz="3600" b="1" smtClean="0"/>
              <a:t>Latin Square Design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 statistical (effects) model is 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The statistical analysis (ANOVA) is much like the analysis for the RCBD.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See the ANOVA table, page 140 (Table 4.9)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analysis for the rocket propellant example follows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371600" y="2017713"/>
          <a:ext cx="5181600" cy="1487487"/>
        </p:xfrm>
        <a:graphic>
          <a:graphicData uri="http://schemas.openxmlformats.org/presentationml/2006/ole">
            <p:oleObj spid="_x0000_s5122" name="Equation" r:id="rId4" imgW="2476440" imgH="711000" progId="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14C0EB-D6E8-4E64-9F4F-B6F0B3A45C1A}" type="slidenum">
              <a:rPr lang="en-US" smtClean="0"/>
              <a:pPr/>
              <a:t>25</a:t>
            </a:fld>
            <a:endParaRPr lang="en-US" smtClean="0"/>
          </a:p>
        </p:txBody>
      </p:sp>
      <p:pic>
        <p:nvPicPr>
          <p:cNvPr id="25605" name="Picture 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290638"/>
            <a:ext cx="7772400" cy="4122737"/>
          </a:xfr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BB01F-4E07-4DF6-B290-5548970EF390}" type="slidenum">
              <a:rPr lang="en-US" smtClean="0"/>
              <a:pPr/>
              <a:t>26</a:t>
            </a:fld>
            <a:endParaRPr lang="en-US" smtClean="0"/>
          </a:p>
        </p:txBody>
      </p:sp>
      <p:pic>
        <p:nvPicPr>
          <p:cNvPr id="26629" name="Picture 3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838200"/>
            <a:ext cx="7772400" cy="2620963"/>
          </a:xfrm>
          <a:noFill/>
        </p:spPr>
      </p:pic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0"/>
            <a:ext cx="84582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67B7CD-BAFB-4AF6-B366-B513D80391F0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Topics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Missing values in blocked designs</a:t>
            </a:r>
          </a:p>
          <a:p>
            <a:pPr lvl="1"/>
            <a:r>
              <a:rPr lang="en-US" dirty="0" smtClean="0"/>
              <a:t>RCBD</a:t>
            </a:r>
          </a:p>
          <a:p>
            <a:pPr lvl="1"/>
            <a:r>
              <a:rPr lang="en-US" dirty="0" smtClean="0"/>
              <a:t>Latin square</a:t>
            </a:r>
          </a:p>
          <a:p>
            <a:r>
              <a:rPr lang="en-US" dirty="0" smtClean="0"/>
              <a:t>Replication of Latin Squares</a:t>
            </a:r>
          </a:p>
          <a:p>
            <a:r>
              <a:rPr lang="en-US" dirty="0" smtClean="0"/>
              <a:t>Crossover designs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F61FD-EB07-4A1E-9B0C-6D79109F8DE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 smtClean="0"/>
              <a:t>The Blocking Principle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b="1" smtClean="0">
                <a:solidFill>
                  <a:schemeClr val="accent2"/>
                </a:solidFill>
              </a:rPr>
              <a:t>Blocking</a:t>
            </a:r>
            <a:r>
              <a:rPr lang="en-US" sz="2400" smtClean="0"/>
              <a:t> is a technique for dealing with </a:t>
            </a:r>
            <a:r>
              <a:rPr lang="en-US" sz="2400" b="1" smtClean="0">
                <a:solidFill>
                  <a:schemeClr val="accent2"/>
                </a:solidFill>
              </a:rPr>
              <a:t>nuisance</a:t>
            </a:r>
            <a:r>
              <a:rPr lang="en-US" sz="2400" smtClean="0">
                <a:solidFill>
                  <a:schemeClr val="accent2"/>
                </a:solidFill>
              </a:rPr>
              <a:t> </a:t>
            </a:r>
            <a:r>
              <a:rPr lang="en-US" sz="2400" b="1" smtClean="0">
                <a:solidFill>
                  <a:schemeClr val="accent2"/>
                </a:solidFill>
              </a:rPr>
              <a:t>factors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smtClean="0"/>
              <a:t>A </a:t>
            </a:r>
            <a:r>
              <a:rPr lang="en-US" sz="2400" b="1" smtClean="0">
                <a:solidFill>
                  <a:schemeClr val="accent2"/>
                </a:solidFill>
              </a:rPr>
              <a:t>nuisance </a:t>
            </a:r>
            <a:r>
              <a:rPr lang="en-US" sz="2400" smtClean="0"/>
              <a:t>factor is a factor that probably has some effect on the response, but it’s of no interest to the experimenter…however, the variability it transmits to the response needs to be minimized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smtClean="0"/>
              <a:t>Typical nuisance factors include batches of raw material, operators, pieces of test equipment, time (shifts, days, etc.), different experimental units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b="1" smtClean="0">
                <a:solidFill>
                  <a:schemeClr val="accent2"/>
                </a:solidFill>
              </a:rPr>
              <a:t>Many</a:t>
            </a:r>
            <a:r>
              <a:rPr lang="en-US" sz="2400" smtClean="0"/>
              <a:t> industrial experiments involve blocking (or should)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smtClean="0"/>
              <a:t>Failure to block is a common flaw in designing an experiment (consequences?)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26A588-3088-46D8-96A0-C711DD0FBB6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The Blocking Principle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smtClean="0"/>
              <a:t>If the nuisance variable is </a:t>
            </a:r>
            <a:r>
              <a:rPr lang="en-US" sz="2400" b="1" smtClean="0">
                <a:solidFill>
                  <a:schemeClr val="accent2"/>
                </a:solidFill>
              </a:rPr>
              <a:t>known</a:t>
            </a:r>
            <a:r>
              <a:rPr lang="en-US" sz="2400" smtClean="0"/>
              <a:t> and </a:t>
            </a:r>
            <a:r>
              <a:rPr lang="en-US" sz="2400" b="1" smtClean="0">
                <a:solidFill>
                  <a:schemeClr val="accent2"/>
                </a:solidFill>
              </a:rPr>
              <a:t>controllable</a:t>
            </a:r>
            <a:r>
              <a:rPr lang="en-US" sz="2400" smtClean="0"/>
              <a:t>, we use </a:t>
            </a:r>
            <a:r>
              <a:rPr lang="en-US" sz="2400" b="1" smtClean="0">
                <a:solidFill>
                  <a:schemeClr val="accent2"/>
                </a:solidFill>
              </a:rPr>
              <a:t>blocking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smtClean="0"/>
              <a:t>If the nuisance factor is </a:t>
            </a:r>
            <a:r>
              <a:rPr lang="en-US" sz="2400" b="1" smtClean="0">
                <a:solidFill>
                  <a:schemeClr val="accent2"/>
                </a:solidFill>
              </a:rPr>
              <a:t>known</a:t>
            </a:r>
            <a:r>
              <a:rPr lang="en-US" sz="2400" smtClean="0"/>
              <a:t> and </a:t>
            </a:r>
            <a:r>
              <a:rPr lang="en-US" sz="2400" b="1" smtClean="0">
                <a:solidFill>
                  <a:schemeClr val="accent2"/>
                </a:solidFill>
              </a:rPr>
              <a:t>uncontrollable</a:t>
            </a:r>
            <a:r>
              <a:rPr lang="en-US" sz="2400" smtClean="0"/>
              <a:t>, sometimes we can use the </a:t>
            </a:r>
            <a:r>
              <a:rPr lang="en-US" sz="2400" b="1" smtClean="0">
                <a:solidFill>
                  <a:schemeClr val="accent2"/>
                </a:solidFill>
              </a:rPr>
              <a:t>analysis of covariance</a:t>
            </a:r>
            <a:r>
              <a:rPr lang="en-US" sz="2400" smtClean="0"/>
              <a:t> (see Chapter 15) to remove the effect of the nuisance factor from the analysis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smtClean="0"/>
              <a:t>If the nuisance factor is </a:t>
            </a:r>
            <a:r>
              <a:rPr lang="en-US" sz="2400" b="1" smtClean="0">
                <a:solidFill>
                  <a:schemeClr val="accent2"/>
                </a:solidFill>
              </a:rPr>
              <a:t>unknown</a:t>
            </a:r>
            <a:r>
              <a:rPr lang="en-US" sz="2400" smtClean="0"/>
              <a:t> and </a:t>
            </a:r>
            <a:r>
              <a:rPr lang="en-US" sz="2400" b="1" smtClean="0">
                <a:solidFill>
                  <a:schemeClr val="accent2"/>
                </a:solidFill>
              </a:rPr>
              <a:t>uncontrollable</a:t>
            </a:r>
            <a:r>
              <a:rPr lang="en-US" sz="2400" smtClean="0"/>
              <a:t> (a </a:t>
            </a:r>
            <a:r>
              <a:rPr lang="en-US" sz="2400" b="1" smtClean="0">
                <a:solidFill>
                  <a:schemeClr val="accent2"/>
                </a:solidFill>
              </a:rPr>
              <a:t>“lurking” variable</a:t>
            </a:r>
            <a:r>
              <a:rPr lang="en-US" sz="2400" b="1" smtClean="0"/>
              <a:t>)</a:t>
            </a:r>
            <a:r>
              <a:rPr lang="en-US" sz="2400" smtClean="0"/>
              <a:t>, we hope that </a:t>
            </a:r>
            <a:r>
              <a:rPr lang="en-US" sz="2400" b="1" smtClean="0">
                <a:solidFill>
                  <a:schemeClr val="accent2"/>
                </a:solidFill>
              </a:rPr>
              <a:t>randomization</a:t>
            </a:r>
            <a:r>
              <a:rPr lang="en-US" sz="2400" smtClean="0"/>
              <a:t> balances out its impact across the experiment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sz="2400" smtClean="0"/>
              <a:t>Sometimes several sources of variability are </a:t>
            </a:r>
            <a:r>
              <a:rPr lang="en-US" sz="2400" b="1" smtClean="0">
                <a:solidFill>
                  <a:schemeClr val="accent2"/>
                </a:solidFill>
              </a:rPr>
              <a:t>combined</a:t>
            </a:r>
            <a:r>
              <a:rPr lang="en-US" sz="2400" smtClean="0"/>
              <a:t> in a block, so the block becomes an aggregate variable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0AABFE-51A9-4FA6-90DD-60E18F12F6B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 smtClean="0"/>
              <a:t>The Hardness Testing Example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Text reference, pg 121, 122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We wish to determine whether 4 different tips produce different (mean) hardness reading on a Rockwell hardness tester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Gauge &amp; measurement systems capability studies are frequent areas for applying DOX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Assignment of the tips to an </a:t>
            </a:r>
            <a:r>
              <a:rPr lang="en-US" sz="2400" b="1" smtClean="0">
                <a:solidFill>
                  <a:schemeClr val="accent2"/>
                </a:solidFill>
              </a:rPr>
              <a:t>experimental unit</a:t>
            </a:r>
            <a:r>
              <a:rPr lang="en-US" sz="2400" smtClean="0"/>
              <a:t>; that is, a test coupon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Structure of a completely randomized experiment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test coupons are a source of </a:t>
            </a:r>
            <a:r>
              <a:rPr lang="en-US" sz="2400" b="1" smtClean="0">
                <a:solidFill>
                  <a:schemeClr val="accent2"/>
                </a:solidFill>
              </a:rPr>
              <a:t>nuisance variability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Alternatively, the experimenter may want to test the tips across coupons of various hardness levels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 need for blocking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C6FB5-7B89-47F2-9373-4DC55AF65C4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 smtClean="0"/>
              <a:t>The Hardness Testing Example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To conduct this experiment as a RCBD, assign all 4 tips to each coupon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Each coupon is called a “</a:t>
            </a:r>
            <a:r>
              <a:rPr lang="en-US" sz="2400" b="1" smtClean="0">
                <a:solidFill>
                  <a:schemeClr val="accent2"/>
                </a:solidFill>
              </a:rPr>
              <a:t>block</a:t>
            </a:r>
            <a:r>
              <a:rPr lang="en-US" sz="2400" smtClean="0"/>
              <a:t>”; that is, it’s a more homogenous experimental unit on which to test the tips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Variability </a:t>
            </a:r>
            <a:r>
              <a:rPr lang="en-US" sz="2400" b="1" smtClean="0">
                <a:solidFill>
                  <a:schemeClr val="accent2"/>
                </a:solidFill>
              </a:rPr>
              <a:t>between</a:t>
            </a:r>
            <a:r>
              <a:rPr lang="en-US" sz="2400" smtClean="0"/>
              <a:t> blocks can be large, variability </a:t>
            </a:r>
            <a:r>
              <a:rPr lang="en-US" sz="2400" b="1" smtClean="0">
                <a:solidFill>
                  <a:schemeClr val="accent2"/>
                </a:solidFill>
              </a:rPr>
              <a:t>within</a:t>
            </a:r>
            <a:r>
              <a:rPr lang="en-US" sz="2400" smtClean="0"/>
              <a:t> a block should be relatively small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In general, a </a:t>
            </a:r>
            <a:r>
              <a:rPr lang="en-US" sz="2400" b="1" smtClean="0">
                <a:solidFill>
                  <a:schemeClr val="accent2"/>
                </a:solidFill>
              </a:rPr>
              <a:t>block</a:t>
            </a:r>
            <a:r>
              <a:rPr lang="en-US" sz="2400" smtClean="0"/>
              <a:t> is a specific level of the nuisance factor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complete replicate of the basic experiment is conducted in each block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block represents a </a:t>
            </a:r>
            <a:r>
              <a:rPr lang="en-US" sz="2400" b="1" smtClean="0">
                <a:solidFill>
                  <a:schemeClr val="accent2"/>
                </a:solidFill>
              </a:rPr>
              <a:t>restriction on randomization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All runs </a:t>
            </a:r>
            <a:r>
              <a:rPr lang="en-US" sz="2400" b="1" smtClean="0">
                <a:solidFill>
                  <a:schemeClr val="accent2"/>
                </a:solidFill>
              </a:rPr>
              <a:t>within</a:t>
            </a:r>
            <a:r>
              <a:rPr lang="en-US" sz="2400" smtClean="0"/>
              <a:t> a block are </a:t>
            </a:r>
            <a:r>
              <a:rPr lang="en-US" sz="2400" b="1" smtClean="0">
                <a:solidFill>
                  <a:schemeClr val="accent2"/>
                </a:solidFill>
              </a:rPr>
              <a:t>randomized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1AD396-CE46-478C-965E-C966E7CE50C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b="1" smtClean="0"/>
              <a:t>The Hardness Testing Example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Suppose that we use </a:t>
            </a:r>
            <a:r>
              <a:rPr lang="en-US" sz="2400" i="1" smtClean="0"/>
              <a:t>b</a:t>
            </a:r>
            <a:r>
              <a:rPr lang="en-US" sz="2400" smtClean="0"/>
              <a:t> = 4 blocks: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Notice the </a:t>
            </a:r>
            <a:r>
              <a:rPr lang="en-US" sz="2400" b="1" smtClean="0">
                <a:solidFill>
                  <a:schemeClr val="accent2"/>
                </a:solidFill>
              </a:rPr>
              <a:t>two-way structure</a:t>
            </a:r>
            <a:r>
              <a:rPr lang="en-US" sz="2400" smtClean="0"/>
              <a:t> of the experiment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Once again, we are interested in testing the equality of treatment means, but now we have to remove the variability associated with the nuisance factor (the blocks)</a:t>
            </a:r>
          </a:p>
        </p:txBody>
      </p:sp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76400"/>
            <a:ext cx="60436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9E733D-33EC-4022-B26C-9D09FD6261A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b="1" smtClean="0"/>
              <a:t>Extension of the ANOVA to the RCBD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800" smtClean="0"/>
              <a:t>Suppose that there are </a:t>
            </a:r>
            <a:r>
              <a:rPr lang="en-US" sz="2800" i="1" smtClean="0"/>
              <a:t>a </a:t>
            </a:r>
            <a:r>
              <a:rPr lang="en-US" sz="2800" smtClean="0"/>
              <a:t>treatments (factor levels) and </a:t>
            </a:r>
            <a:r>
              <a:rPr lang="en-US" sz="2800" i="1" smtClean="0"/>
              <a:t>b</a:t>
            </a:r>
            <a:r>
              <a:rPr lang="en-US" sz="2800" smtClean="0"/>
              <a:t> blocks</a:t>
            </a:r>
          </a:p>
          <a:p>
            <a:r>
              <a:rPr lang="en-US" sz="2800" smtClean="0"/>
              <a:t>A </a:t>
            </a:r>
            <a:r>
              <a:rPr lang="en-US" sz="2800" b="1" smtClean="0">
                <a:solidFill>
                  <a:schemeClr val="accent2"/>
                </a:solidFill>
              </a:rPr>
              <a:t>statistical model</a:t>
            </a:r>
            <a:r>
              <a:rPr lang="en-US" sz="2800" smtClean="0"/>
              <a:t> (effects model) for the RCBD is  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The relevant (fixed effects) hypotheses are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981200" y="3006725"/>
          <a:ext cx="4724400" cy="1042988"/>
        </p:xfrm>
        <a:graphic>
          <a:graphicData uri="http://schemas.openxmlformats.org/presentationml/2006/ole">
            <p:oleObj spid="_x0000_s1026" name="Equation" r:id="rId4" imgW="2070000" imgH="45720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762000" y="4876800"/>
          <a:ext cx="7924800" cy="612775"/>
        </p:xfrm>
        <a:graphic>
          <a:graphicData uri="http://schemas.openxmlformats.org/presentationml/2006/ole">
            <p:oleObj spid="_x0000_s1027" name="Equation" r:id="rId5" imgW="3936960" imgH="30456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Chapter 4</a:t>
            </a:r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Design &amp; Analysis of Experiments 7E 2009 Montgomery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BA7727-423D-4CEC-8CA5-64F0A3191B0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b="1" smtClean="0"/>
              <a:t>Extension of the ANOVA to the RCBD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ANOVA partitioning of total variability: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1905000"/>
          <a:ext cx="6705600" cy="4222750"/>
        </p:xfrm>
        <a:graphic>
          <a:graphicData uri="http://schemas.openxmlformats.org/presentationml/2006/ole">
            <p:oleObj spid="_x0000_s2050" name="Equation" r:id="rId4" imgW="2984400" imgH="187956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C:\WINDOWS\Profiles\Doug Montgomery\Application Data\Microsoft\Templates\Blank Presentation.pot</Template>
  <TotalTime>276</TotalTime>
  <Words>1310</Words>
  <Application>Microsoft Office PowerPoint</Application>
  <PresentationFormat>On-screen Show (4:3)</PresentationFormat>
  <Paragraphs>229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Blank Presentation</vt:lpstr>
      <vt:lpstr>Equation</vt:lpstr>
      <vt:lpstr>Design and Analysis of Engineering Experiments</vt:lpstr>
      <vt:lpstr>Experiments with Blocking Factors</vt:lpstr>
      <vt:lpstr>The Blocking Principle</vt:lpstr>
      <vt:lpstr>The Blocking Principle</vt:lpstr>
      <vt:lpstr>The Hardness Testing Example</vt:lpstr>
      <vt:lpstr>The Hardness Testing Example</vt:lpstr>
      <vt:lpstr>The Hardness Testing Example</vt:lpstr>
      <vt:lpstr>Extension of the ANOVA to the RCBD</vt:lpstr>
      <vt:lpstr>Extension of the ANOVA to the RCBD</vt:lpstr>
      <vt:lpstr>Extension of the ANOVA to the RCBD</vt:lpstr>
      <vt:lpstr>ANOVA Display for the RCBD</vt:lpstr>
      <vt:lpstr>Slide 12</vt:lpstr>
      <vt:lpstr>Slide 13</vt:lpstr>
      <vt:lpstr>Vascular Graft Example (pg. 126)</vt:lpstr>
      <vt:lpstr>Slide 15</vt:lpstr>
      <vt:lpstr>Vascular Graft Example  Design-Expert Output</vt:lpstr>
      <vt:lpstr>Residual Analysis for the   Vascular Graft Example </vt:lpstr>
      <vt:lpstr>Residual Analysis for the   Vascular Graft Example </vt:lpstr>
      <vt:lpstr>Residual Analysis for the   Vascular Graft Example </vt:lpstr>
      <vt:lpstr>Multiple Comparisons for the Vascular Graft Example – Which Pressure is Different?</vt:lpstr>
      <vt:lpstr>Other Aspects of the RCBD See Text, Section 4.1.3, pg. 132</vt:lpstr>
      <vt:lpstr>The Latin Square Design</vt:lpstr>
      <vt:lpstr>The Rocket Propellant Problem – A Latin Square Design</vt:lpstr>
      <vt:lpstr>Statistical Analysis of the  Latin Square Design</vt:lpstr>
      <vt:lpstr>Slide 25</vt:lpstr>
      <vt:lpstr>Slide 26</vt:lpstr>
      <vt:lpstr>Other Topics</vt:lpstr>
    </vt:vector>
  </TitlesOfParts>
  <Company>ASU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Engineering Experiments Part 3 – The Blocking Principle</dc:title>
  <dc:creator>Preferred Customer</dc:creator>
  <cp:lastModifiedBy>ksu</cp:lastModifiedBy>
  <cp:revision>23</cp:revision>
  <dcterms:created xsi:type="dcterms:W3CDTF">2000-08-01T15:56:13Z</dcterms:created>
  <dcterms:modified xsi:type="dcterms:W3CDTF">2012-09-01T19:20:02Z</dcterms:modified>
</cp:coreProperties>
</file>