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65"/>
  </p:notesMasterIdLst>
  <p:handoutMasterIdLst>
    <p:handoutMasterId r:id="rId66"/>
  </p:handoutMasterIdLst>
  <p:sldIdLst>
    <p:sldId id="266" r:id="rId2"/>
    <p:sldId id="280"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277" r:id="rId19"/>
    <p:sldId id="311" r:id="rId20"/>
    <p:sldId id="312" r:id="rId21"/>
    <p:sldId id="313"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 id="334" r:id="rId42"/>
    <p:sldId id="335" r:id="rId43"/>
    <p:sldId id="336" r:id="rId44"/>
    <p:sldId id="337" r:id="rId45"/>
    <p:sldId id="338" r:id="rId46"/>
    <p:sldId id="339" r:id="rId47"/>
    <p:sldId id="340" r:id="rId48"/>
    <p:sldId id="341" r:id="rId49"/>
    <p:sldId id="342" r:id="rId50"/>
    <p:sldId id="343" r:id="rId51"/>
    <p:sldId id="344" r:id="rId52"/>
    <p:sldId id="345" r:id="rId53"/>
    <p:sldId id="346" r:id="rId54"/>
    <p:sldId id="347" r:id="rId55"/>
    <p:sldId id="348" r:id="rId56"/>
    <p:sldId id="349" r:id="rId57"/>
    <p:sldId id="350" r:id="rId58"/>
    <p:sldId id="351" r:id="rId59"/>
    <p:sldId id="352" r:id="rId60"/>
    <p:sldId id="290" r:id="rId61"/>
    <p:sldId id="291" r:id="rId62"/>
    <p:sldId id="293" r:id="rId63"/>
    <p:sldId id="292" r:id="rId6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4D5"/>
    <a:srgbClr val="008080"/>
    <a:srgbClr val="777777"/>
    <a:srgbClr val="5F5F5F"/>
    <a:srgbClr val="006699"/>
    <a:srgbClr val="FFF2CD"/>
    <a:srgbClr val="AE12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98" autoAdjust="0"/>
    <p:restoredTop sz="86962" autoAdjust="0"/>
  </p:normalViewPr>
  <p:slideViewPr>
    <p:cSldViewPr>
      <p:cViewPr varScale="1">
        <p:scale>
          <a:sx n="99" d="100"/>
          <a:sy n="99" d="100"/>
        </p:scale>
        <p:origin x="1038" y="78"/>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400"/>
    </p:cViewPr>
  </p:sorterViewPr>
  <p:notesViewPr>
    <p:cSldViewPr>
      <p:cViewPr varScale="1">
        <p:scale>
          <a:sx n="82" d="100"/>
          <a:sy n="82" d="100"/>
        </p:scale>
        <p:origin x="-318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82F2A163-3B4E-4F73-B4EE-4244BFCDC139}" type="slidenum">
              <a:rPr lang="en-US"/>
              <a:pPr>
                <a:defRPr/>
              </a:pPr>
              <a:t>‹#›</a:t>
            </a:fld>
            <a:endParaRPr lang="en-US"/>
          </a:p>
        </p:txBody>
      </p:sp>
    </p:spTree>
    <p:extLst>
      <p:ext uri="{BB962C8B-B14F-4D97-AF65-F5344CB8AC3E}">
        <p14:creationId xmlns:p14="http://schemas.microsoft.com/office/powerpoint/2010/main" val="4255087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5E8CD5F9-079E-4D0F-8C33-A644F9530058}" type="slidenum">
              <a:rPr lang="en-US"/>
              <a:pPr>
                <a:defRPr/>
              </a:pPr>
              <a:t>‹#›</a:t>
            </a:fld>
            <a:endParaRPr lang="en-US" dirty="0"/>
          </a:p>
        </p:txBody>
      </p:sp>
    </p:spTree>
    <p:extLst>
      <p:ext uri="{BB962C8B-B14F-4D97-AF65-F5344CB8AC3E}">
        <p14:creationId xmlns:p14="http://schemas.microsoft.com/office/powerpoint/2010/main" val="3999856997"/>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Times New Roman" charset="0"/>
              </a:rPr>
              <a:t>This is perhaps the most important chapter in the textbook.   It’s worth mentioning to your students that investing extra time to master this chapter will make it easier for them to learn much of the subsequent material in the book. </a:t>
            </a:r>
          </a:p>
          <a:p>
            <a:pPr eaLnBrk="1" hangingPunct="1">
              <a:spcBef>
                <a:spcPct val="0"/>
              </a:spcBef>
            </a:pPr>
            <a:endParaRPr lang="en-US" dirty="0" smtClean="0">
              <a:latin typeface="Times New Roman" charset="0"/>
            </a:endParaRPr>
          </a:p>
          <a:p>
            <a:pPr eaLnBrk="1" hangingPunct="1">
              <a:spcBef>
                <a:spcPct val="0"/>
              </a:spcBef>
            </a:pPr>
            <a:r>
              <a:rPr lang="en-US" dirty="0" smtClean="0">
                <a:latin typeface="Times New Roman" charset="0"/>
              </a:rPr>
              <a:t>This is also one of the longest chapters in the textbook, and this PowerPoint file is one of the most graph-intensive.  Many students taking economics for the first time have difficulty grasping the graphs, which are critically important in this and all subsequent chapters in the book.  So an extra degree of hand-holding might be appropriate.  </a:t>
            </a:r>
          </a:p>
          <a:p>
            <a:pPr eaLnBrk="1" hangingPunct="1">
              <a:spcBef>
                <a:spcPct val="0"/>
              </a:spcBef>
            </a:pPr>
            <a:endParaRPr lang="en-US" dirty="0" smtClean="0">
              <a:latin typeface="Times New Roman" charset="0"/>
            </a:endParaRPr>
          </a:p>
          <a:p>
            <a:pPr eaLnBrk="1" hangingPunct="1">
              <a:spcBef>
                <a:spcPct val="0"/>
              </a:spcBef>
            </a:pPr>
            <a:r>
              <a:rPr lang="en-US" dirty="0" smtClean="0">
                <a:latin typeface="Times New Roman" charset="0"/>
              </a:rPr>
              <a:t>Accordingly, this PowerPoint has carefully detailed animations that build many of the graphs with great care.  For example, we show a demand or supply schedule next to the axes, and highlight each coordinate pair in the table as the corresponding point appears on the graph.  </a:t>
            </a:r>
          </a:p>
          <a:p>
            <a:pPr eaLnBrk="1" hangingPunct="1">
              <a:spcBef>
                <a:spcPct val="0"/>
              </a:spcBef>
            </a:pPr>
            <a:endParaRPr lang="en-US" dirty="0" smtClean="0">
              <a:latin typeface="Times New Roman" charset="0"/>
            </a:endParaRPr>
          </a:p>
          <a:p>
            <a:pPr eaLnBrk="1" hangingPunct="1">
              <a:spcBef>
                <a:spcPct val="0"/>
              </a:spcBef>
            </a:pPr>
            <a:r>
              <a:rPr lang="en-US" dirty="0" smtClean="0">
                <a:latin typeface="Times New Roman" charset="0"/>
              </a:rPr>
              <a:t>Please be assured that the presentation of graphs is more streamlined in subsequent chapters.  In this early chapter, though, we do not want to leave any students behind.  </a:t>
            </a:r>
          </a:p>
          <a:p>
            <a:pPr eaLnBrk="1" hangingPunct="1">
              <a:spcBef>
                <a:spcPct val="0"/>
              </a:spcBef>
            </a:pPr>
            <a:endParaRPr lang="en-US" dirty="0" smtClean="0">
              <a:latin typeface="Times New Roman" charset="0"/>
            </a:endParaRPr>
          </a:p>
          <a:p>
            <a:pPr eaLnBrk="1" hangingPunct="1">
              <a:spcBef>
                <a:spcPct val="0"/>
              </a:spcBef>
            </a:pPr>
            <a:r>
              <a:rPr lang="en-US" dirty="0" smtClean="0">
                <a:latin typeface="Times New Roman" charset="0"/>
              </a:rPr>
              <a:t>If your students are already very comfortable with scatter-type graphs, you may wish to simplify or turn off the animation on these slides, in order to get through them faster.</a:t>
            </a:r>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994170-0D3C-4A0B-965D-593CCB7750A8}" type="slidenum">
              <a:rPr lang="en-US">
                <a:ea typeface="ＭＳ Ｐゴシック" charset="-128"/>
                <a:cs typeface="ＭＳ Ｐゴシック" charset="-128"/>
              </a:rPr>
              <a:pPr fontAlgn="base">
                <a:spcBef>
                  <a:spcPct val="0"/>
                </a:spcBef>
                <a:spcAft>
                  <a:spcPct val="0"/>
                </a:spcAft>
                <a:defRPr/>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3108989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50FEB5-D935-4847-B192-BEF400110C61}" type="slidenum">
              <a:rPr lang="en-US">
                <a:ea typeface="ＭＳ Ｐゴシック" charset="-128"/>
                <a:cs typeface="ＭＳ Ｐゴシック" charset="-128"/>
              </a:rPr>
              <a:pPr fontAlgn="base">
                <a:spcBef>
                  <a:spcPct val="0"/>
                </a:spcBef>
                <a:spcAft>
                  <a:spcPct val="0"/>
                </a:spcAft>
                <a:defRPr/>
              </a:pPr>
              <a:t>9</a:t>
            </a:fld>
            <a:endParaRPr lang="en-US">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CAC8288-8A9F-4FBA-8164-C994BBDC9958}" type="slidenum">
              <a:rPr lang="en-US" sz="1200">
                <a:latin typeface="Calibri" charset="0"/>
                <a:ea typeface="Arial" charset="0"/>
                <a:cs typeface="Arial" charset="0"/>
              </a:rPr>
              <a:pPr algn="r"/>
              <a:t>9</a:t>
            </a:fld>
            <a:endParaRPr lang="en-US" sz="1200">
              <a:latin typeface="Calibri" charset="0"/>
              <a:ea typeface="Arial" charset="0"/>
              <a:cs typeface="Arial" charset="0"/>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63180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B6AD67-06E5-4C6D-A032-665D93BE0B15}" type="slidenum">
              <a:rPr lang="en-US">
                <a:ea typeface="ＭＳ Ｐゴシック" charset="-128"/>
                <a:cs typeface="ＭＳ Ｐゴシック" charset="-128"/>
              </a:rPr>
              <a:pPr fontAlgn="base">
                <a:spcBef>
                  <a:spcPct val="0"/>
                </a:spcBef>
                <a:spcAft>
                  <a:spcPct val="0"/>
                </a:spcAft>
                <a:defRPr/>
              </a:pPr>
              <a:t>10</a:t>
            </a:fld>
            <a:endParaRPr lang="en-US">
              <a:ea typeface="ＭＳ Ｐゴシック" charset="-128"/>
              <a:cs typeface="ＭＳ Ｐゴシック" charset="-128"/>
            </a:endParaRPr>
          </a:p>
        </p:txBody>
      </p:sp>
      <p:sp>
        <p:nvSpPr>
          <p:cNvPr id="150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34E5926-9C01-4A1F-882F-70A2ADA8E5AB}" type="slidenum">
              <a:rPr lang="en-US" sz="1200">
                <a:latin typeface="Calibri" charset="0"/>
                <a:ea typeface="Arial" charset="0"/>
                <a:cs typeface="Arial" charset="0"/>
              </a:rPr>
              <a:pPr algn="r"/>
              <a:t>10</a:t>
            </a:fld>
            <a:endParaRPr lang="en-US" sz="1200">
              <a:latin typeface="Calibri" charset="0"/>
              <a:ea typeface="Arial" charset="0"/>
              <a:cs typeface="Arial" charset="0"/>
            </a:endParaRPr>
          </a:p>
        </p:txBody>
      </p:sp>
      <p:sp>
        <p:nvSpPr>
          <p:cNvPr id="150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0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r>
              <a:rPr lang="en-US" smtClean="0">
                <a:latin typeface="Times New Roman" charset="0"/>
              </a:rPr>
              <a:t>Beginning economics students often have trouble understanding the difference between a movement along the curve and a shift in the curve.  Here, the animation has been carefully designed to help students see that a shift in the curve results from an increase in quantity at each price.  </a:t>
            </a:r>
          </a:p>
          <a:p>
            <a:pPr eaLnBrk="1" hangingPunct="1">
              <a:lnSpc>
                <a:spcPct val="90000"/>
              </a:lnSpc>
              <a:spcBef>
                <a:spcPct val="0"/>
              </a:spcBef>
            </a:pPr>
            <a:endParaRPr lang="en-US" smtClean="0">
              <a:latin typeface="Times New Roman" charset="0"/>
            </a:endParaRPr>
          </a:p>
          <a:p>
            <a:pPr eaLnBrk="1" hangingPunct="1">
              <a:lnSpc>
                <a:spcPct val="90000"/>
              </a:lnSpc>
              <a:spcBef>
                <a:spcPct val="0"/>
              </a:spcBef>
            </a:pPr>
            <a:r>
              <a:rPr lang="en-US" smtClean="0">
                <a:latin typeface="Times New Roman" charset="0"/>
              </a:rPr>
              <a:t>(A more realistic scenario would involve a non-parallel shift, where the horizontal distance of the shift would be greater for lower prices than higher ones. However, to remain consistent with the textbook, and to keep things simple, this slide shows a parallel shift.)</a:t>
            </a:r>
          </a:p>
          <a:p>
            <a:pPr eaLnBrk="1" hangingPunct="1">
              <a:lnSpc>
                <a:spcPct val="90000"/>
              </a:lnSpc>
              <a:spcBef>
                <a:spcPct val="0"/>
              </a:spcBef>
            </a:pPr>
            <a:endParaRPr lang="en-US" smtClean="0">
              <a:latin typeface="Times New Roman" charset="0"/>
            </a:endParaRPr>
          </a:p>
        </p:txBody>
      </p:sp>
    </p:spTree>
    <p:extLst>
      <p:ext uri="{BB962C8B-B14F-4D97-AF65-F5344CB8AC3E}">
        <p14:creationId xmlns:p14="http://schemas.microsoft.com/office/powerpoint/2010/main" val="3399980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925AC2-6112-4169-941D-2F7E5693EF47}" type="slidenum">
              <a:rPr lang="en-US">
                <a:ea typeface="ＭＳ Ｐゴシック" charset="-128"/>
                <a:cs typeface="ＭＳ Ｐゴシック" charset="-128"/>
              </a:rPr>
              <a:pPr fontAlgn="base">
                <a:spcBef>
                  <a:spcPct val="0"/>
                </a:spcBef>
                <a:spcAft>
                  <a:spcPct val="0"/>
                </a:spcAft>
                <a:defRPr/>
              </a:pPr>
              <a:t>11</a:t>
            </a:fld>
            <a:endParaRPr lang="en-US">
              <a:ea typeface="ＭＳ Ｐゴシック" charset="-128"/>
              <a:cs typeface="ＭＳ Ｐゴシック" charset="-128"/>
            </a:endParaRPr>
          </a:p>
        </p:txBody>
      </p:sp>
      <p:sp>
        <p:nvSpPr>
          <p:cNvPr id="152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D4851EC-CD6F-46E9-9074-0108AEBEB935}" type="slidenum">
              <a:rPr lang="en-US" sz="1200">
                <a:latin typeface="Calibri" charset="0"/>
                <a:ea typeface="Arial" charset="0"/>
                <a:cs typeface="Arial" charset="0"/>
              </a:rPr>
              <a:pPr algn="r"/>
              <a:t>11</a:t>
            </a:fld>
            <a:endParaRPr lang="en-US" sz="1200">
              <a:latin typeface="Calibri" charset="0"/>
              <a:ea typeface="Arial" charset="0"/>
              <a:cs typeface="Arial" charset="0"/>
            </a:endParaRPr>
          </a:p>
        </p:txBody>
      </p:sp>
      <p:sp>
        <p:nvSpPr>
          <p:cNvPr id="152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2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609103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DF3993-581A-4212-8587-5CA17F4076A3}" type="slidenum">
              <a:rPr lang="en-US">
                <a:ea typeface="ＭＳ Ｐゴシック" charset="-128"/>
                <a:cs typeface="ＭＳ Ｐゴシック" charset="-128"/>
              </a:rPr>
              <a:pPr fontAlgn="base">
                <a:spcBef>
                  <a:spcPct val="0"/>
                </a:spcBef>
                <a:spcAft>
                  <a:spcPct val="0"/>
                </a:spcAft>
                <a:defRPr/>
              </a:pPr>
              <a:t>12</a:t>
            </a:fld>
            <a:endParaRPr lang="en-US">
              <a:ea typeface="ＭＳ Ｐゴシック" charset="-128"/>
              <a:cs typeface="ＭＳ Ｐゴシック" charset="-128"/>
            </a:endParaRPr>
          </a:p>
        </p:txBody>
      </p:sp>
      <p:sp>
        <p:nvSpPr>
          <p:cNvPr id="154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6D5B2D4-DB18-443B-BA65-1A8CF837CEBC}" type="slidenum">
              <a:rPr lang="en-US" sz="1200">
                <a:latin typeface="Calibri" charset="0"/>
                <a:ea typeface="Arial" charset="0"/>
                <a:cs typeface="Arial" charset="0"/>
              </a:rPr>
              <a:pPr algn="r"/>
              <a:t>12</a:t>
            </a:fld>
            <a:endParaRPr lang="en-US" sz="1200">
              <a:latin typeface="Calibri" charset="0"/>
              <a:ea typeface="Arial" charset="0"/>
              <a:cs typeface="Arial" charset="0"/>
            </a:endParaRPr>
          </a:p>
        </p:txBody>
      </p:sp>
      <p:sp>
        <p:nvSpPr>
          <p:cNvPr id="1546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5462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z="1100" dirty="0" smtClean="0">
              <a:latin typeface="Times New Roman" charset="0"/>
            </a:endParaRPr>
          </a:p>
        </p:txBody>
      </p:sp>
    </p:spTree>
    <p:extLst>
      <p:ext uri="{BB962C8B-B14F-4D97-AF65-F5344CB8AC3E}">
        <p14:creationId xmlns:p14="http://schemas.microsoft.com/office/powerpoint/2010/main" val="172753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47872F-AA09-4CFE-960A-9DE3CC57054A}" type="slidenum">
              <a:rPr lang="en-US">
                <a:ea typeface="ＭＳ Ｐゴシック" charset="-128"/>
                <a:cs typeface="ＭＳ Ｐゴシック" charset="-128"/>
              </a:rPr>
              <a:pPr fontAlgn="base">
                <a:spcBef>
                  <a:spcPct val="0"/>
                </a:spcBef>
                <a:spcAft>
                  <a:spcPct val="0"/>
                </a:spcAft>
                <a:defRPr/>
              </a:pPr>
              <a:t>13</a:t>
            </a:fld>
            <a:endParaRPr lang="en-US">
              <a:ea typeface="ＭＳ Ｐゴシック" charset="-128"/>
              <a:cs typeface="ＭＳ Ｐゴシック" charset="-128"/>
            </a:endParaRPr>
          </a:p>
        </p:txBody>
      </p:sp>
      <p:sp>
        <p:nvSpPr>
          <p:cNvPr id="156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9143A48-B59D-4BBF-9D20-6B1437D2B2AA}" type="slidenum">
              <a:rPr lang="en-US" sz="1200">
                <a:latin typeface="Calibri" charset="0"/>
                <a:ea typeface="Arial" charset="0"/>
                <a:cs typeface="Arial" charset="0"/>
              </a:rPr>
              <a:pPr algn="r"/>
              <a:t>13</a:t>
            </a:fld>
            <a:endParaRPr lang="en-US" sz="1200">
              <a:latin typeface="Calibri" charset="0"/>
              <a:ea typeface="Arial" charset="0"/>
              <a:cs typeface="Arial" charset="0"/>
            </a:endParaRPr>
          </a:p>
        </p:txBody>
      </p:sp>
      <p:sp>
        <p:nvSpPr>
          <p:cNvPr id="1566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5667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92058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AAFE56-148C-4E06-8623-97973F9A4823}" type="slidenum">
              <a:rPr lang="en-US">
                <a:ea typeface="ＭＳ Ｐゴシック" charset="-128"/>
                <a:cs typeface="ＭＳ Ｐゴシック" charset="-128"/>
              </a:rPr>
              <a:pPr fontAlgn="base">
                <a:spcBef>
                  <a:spcPct val="0"/>
                </a:spcBef>
                <a:spcAft>
                  <a:spcPct val="0"/>
                </a:spcAft>
                <a:defRPr/>
              </a:pPr>
              <a:t>14</a:t>
            </a:fld>
            <a:endParaRPr lang="en-US">
              <a:ea typeface="ＭＳ Ｐゴシック" charset="-128"/>
              <a:cs typeface="ＭＳ Ｐゴシック" charset="-128"/>
            </a:endParaRPr>
          </a:p>
        </p:txBody>
      </p:sp>
      <p:sp>
        <p:nvSpPr>
          <p:cNvPr id="158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2D37D92-2450-4261-B4C7-51F9155B433C}" type="slidenum">
              <a:rPr lang="en-US" sz="1200">
                <a:latin typeface="Calibri" charset="0"/>
                <a:ea typeface="Arial" charset="0"/>
                <a:cs typeface="Arial" charset="0"/>
              </a:rPr>
              <a:pPr algn="r"/>
              <a:t>14</a:t>
            </a:fld>
            <a:endParaRPr lang="en-US" sz="1200">
              <a:latin typeface="Calibri" charset="0"/>
              <a:ea typeface="Arial" charset="0"/>
              <a:cs typeface="Arial" charset="0"/>
            </a:endParaRPr>
          </a:p>
        </p:txBody>
      </p:sp>
      <p:sp>
        <p:nvSpPr>
          <p:cNvPr id="1587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5872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801246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97AE2-0306-4945-AB84-05C2132E709B}" type="slidenum">
              <a:rPr lang="en-US">
                <a:ea typeface="ＭＳ Ｐゴシック" charset="-128"/>
                <a:cs typeface="ＭＳ Ｐゴシック" charset="-128"/>
              </a:rPr>
              <a:pPr fontAlgn="base">
                <a:spcBef>
                  <a:spcPct val="0"/>
                </a:spcBef>
                <a:spcAft>
                  <a:spcPct val="0"/>
                </a:spcAft>
                <a:defRPr/>
              </a:pPr>
              <a:t>15</a:t>
            </a:fld>
            <a:endParaRPr lang="en-US">
              <a:ea typeface="ＭＳ Ｐゴシック" charset="-128"/>
              <a:cs typeface="ＭＳ Ｐゴシック" charset="-128"/>
            </a:endParaRPr>
          </a:p>
        </p:txBody>
      </p:sp>
      <p:sp>
        <p:nvSpPr>
          <p:cNvPr id="160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663F65C-7FEC-4B6F-8CBF-6A9EE033BA3C}" type="slidenum">
              <a:rPr lang="en-US" sz="1200">
                <a:latin typeface="Calibri" charset="0"/>
                <a:ea typeface="Arial" charset="0"/>
                <a:cs typeface="Arial" charset="0"/>
              </a:rPr>
              <a:pPr algn="r"/>
              <a:t>15</a:t>
            </a:fld>
            <a:endParaRPr lang="en-US" sz="1200">
              <a:latin typeface="Calibri" charset="0"/>
              <a:ea typeface="Arial" charset="0"/>
              <a:cs typeface="Arial" charset="0"/>
            </a:endParaRPr>
          </a:p>
        </p:txBody>
      </p:sp>
      <p:sp>
        <p:nvSpPr>
          <p:cNvPr id="1607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6077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603231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3BB006-0C0C-44AF-A4CA-2C10D1D00380}" type="slidenum">
              <a:rPr lang="en-US">
                <a:ea typeface="ＭＳ Ｐゴシック" charset="-128"/>
                <a:cs typeface="ＭＳ Ｐゴシック" charset="-128"/>
              </a:rPr>
              <a:pPr fontAlgn="base">
                <a:spcBef>
                  <a:spcPct val="0"/>
                </a:spcBef>
                <a:spcAft>
                  <a:spcPct val="0"/>
                </a:spcAft>
                <a:defRPr/>
              </a:pPr>
              <a:t>16</a:t>
            </a:fld>
            <a:endParaRPr lang="en-US">
              <a:ea typeface="ＭＳ Ｐゴシック" charset="-128"/>
              <a:cs typeface="ＭＳ Ｐゴシック" charset="-128"/>
            </a:endParaRPr>
          </a:p>
        </p:txBody>
      </p:sp>
      <p:sp>
        <p:nvSpPr>
          <p:cNvPr id="162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D14F280-7CF6-4B9C-95F4-2B6A3CEF59CE}" type="slidenum">
              <a:rPr lang="en-US" sz="1200">
                <a:latin typeface="Calibri" charset="0"/>
                <a:ea typeface="Arial" charset="0"/>
                <a:cs typeface="Arial" charset="0"/>
              </a:rPr>
              <a:pPr algn="r"/>
              <a:t>16</a:t>
            </a:fld>
            <a:endParaRPr lang="en-US" sz="1200">
              <a:latin typeface="Calibri" charset="0"/>
              <a:ea typeface="Arial" charset="0"/>
              <a:cs typeface="Arial" charset="0"/>
            </a:endParaRPr>
          </a:p>
        </p:txBody>
      </p:sp>
      <p:sp>
        <p:nvSpPr>
          <p:cNvPr id="162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2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427986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3B890B-9893-4BE2-B789-EC752D4B5D41}" type="slidenum">
              <a:rPr lang="en-US">
                <a:solidFill>
                  <a:srgbClr val="000000"/>
                </a:solidFill>
                <a:ea typeface="ＭＳ Ｐゴシック" charset="-128"/>
                <a:cs typeface="ＭＳ Ｐゴシック" charset="-128"/>
              </a:rPr>
              <a:pPr fontAlgn="base">
                <a:spcBef>
                  <a:spcPct val="0"/>
                </a:spcBef>
                <a:spcAft>
                  <a:spcPct val="0"/>
                </a:spcAft>
                <a:defRPr/>
              </a:pPr>
              <a:t>17</a:t>
            </a:fld>
            <a:endParaRPr lang="en-US">
              <a:solidFill>
                <a:srgbClr val="000000"/>
              </a:solidFill>
              <a:ea typeface="ＭＳ Ｐゴシック" charset="-128"/>
              <a:cs typeface="ＭＳ Ｐゴシック" charset="-128"/>
            </a:endParaRPr>
          </a:p>
        </p:txBody>
      </p:sp>
      <p:sp>
        <p:nvSpPr>
          <p:cNvPr id="164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4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897403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CB5F02-4548-463D-9280-B06042D66BE8}" type="slidenum">
              <a:rPr lang="en-US">
                <a:ea typeface="ＭＳ Ｐゴシック" charset="-128"/>
                <a:cs typeface="ＭＳ Ｐゴシック" charset="-128"/>
              </a:rPr>
              <a:pPr fontAlgn="base">
                <a:spcBef>
                  <a:spcPct val="0"/>
                </a:spcBef>
                <a:spcAft>
                  <a:spcPct val="0"/>
                </a:spcAft>
                <a:defRPr/>
              </a:pPr>
              <a:t>18</a:t>
            </a:fld>
            <a:endParaRPr lang="en-US">
              <a:ea typeface="ＭＳ Ｐゴシック" charset="-128"/>
              <a:cs typeface="ＭＳ Ｐゴシック" charset="-128"/>
            </a:endParaRPr>
          </a:p>
        </p:txBody>
      </p:sp>
      <p:sp>
        <p:nvSpPr>
          <p:cNvPr id="166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69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47287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Times New Roman" charset="0"/>
            </a:endParaRPr>
          </a:p>
        </p:txBody>
      </p:sp>
      <p:sp>
        <p:nvSpPr>
          <p:cNvPr id="849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80A49C-637F-463F-9914-8E37A08A4E18}"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21282911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BD3CDC-6191-4028-A518-F9AE305F7F8A}" type="slidenum">
              <a:rPr lang="en-US">
                <a:ea typeface="ＭＳ Ｐゴシック" charset="-128"/>
                <a:cs typeface="ＭＳ Ｐゴシック" charset="-128"/>
              </a:rPr>
              <a:pPr fontAlgn="base">
                <a:spcBef>
                  <a:spcPct val="0"/>
                </a:spcBef>
                <a:spcAft>
                  <a:spcPct val="0"/>
                </a:spcAft>
                <a:defRPr/>
              </a:pPr>
              <a:t>19</a:t>
            </a:fld>
            <a:endParaRPr lang="en-US">
              <a:ea typeface="ＭＳ Ｐゴシック" charset="-128"/>
              <a:cs typeface="ＭＳ Ｐゴシック" charset="-128"/>
            </a:endParaRPr>
          </a:p>
        </p:txBody>
      </p:sp>
      <p:sp>
        <p:nvSpPr>
          <p:cNvPr id="168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89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324543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95AB06-F5C7-4B06-9E3A-5A13FFF2198A}" type="slidenum">
              <a:rPr lang="en-US">
                <a:ea typeface="ＭＳ Ｐゴシック" charset="-128"/>
                <a:cs typeface="ＭＳ Ｐゴシック" charset="-128"/>
              </a:rPr>
              <a:pPr fontAlgn="base">
                <a:spcBef>
                  <a:spcPct val="0"/>
                </a:spcBef>
                <a:spcAft>
                  <a:spcPct val="0"/>
                </a:spcAft>
                <a:defRPr/>
              </a:pPr>
              <a:t>20</a:t>
            </a:fld>
            <a:endParaRPr lang="en-US">
              <a:ea typeface="ＭＳ Ｐゴシック" charset="-128"/>
              <a:cs typeface="ＭＳ Ｐゴシック" charset="-128"/>
            </a:endParaRPr>
          </a:p>
        </p:txBody>
      </p:sp>
      <p:sp>
        <p:nvSpPr>
          <p:cNvPr id="171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10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116238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2DDB36-CF09-4912-BDB6-999A377FFD0A}" type="slidenum">
              <a:rPr lang="en-US">
                <a:ea typeface="ＭＳ Ｐゴシック" charset="-128"/>
                <a:cs typeface="ＭＳ Ｐゴシック" charset="-128"/>
              </a:rPr>
              <a:pPr fontAlgn="base">
                <a:spcBef>
                  <a:spcPct val="0"/>
                </a:spcBef>
                <a:spcAft>
                  <a:spcPct val="0"/>
                </a:spcAft>
                <a:defRPr/>
              </a:pPr>
              <a:t>21</a:t>
            </a:fld>
            <a:endParaRPr lang="en-US">
              <a:ea typeface="ＭＳ Ｐゴシック" charset="-128"/>
              <a:cs typeface="ＭＳ Ｐゴシック" charset="-128"/>
            </a:endParaRPr>
          </a:p>
        </p:txBody>
      </p:sp>
      <p:sp>
        <p:nvSpPr>
          <p:cNvPr id="173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EB3D544-5E7C-482D-BC90-CA30825CCC13}" type="slidenum">
              <a:rPr lang="en-US" sz="1200">
                <a:latin typeface="Calibri" charset="0"/>
                <a:ea typeface="Arial" charset="0"/>
                <a:cs typeface="Arial" charset="0"/>
              </a:rPr>
              <a:pPr algn="r"/>
              <a:t>21</a:t>
            </a:fld>
            <a:endParaRPr lang="en-US" sz="1200">
              <a:latin typeface="Calibri" charset="0"/>
              <a:ea typeface="Arial" charset="0"/>
              <a:cs typeface="Arial" charset="0"/>
            </a:endParaRPr>
          </a:p>
        </p:txBody>
      </p:sp>
      <p:sp>
        <p:nvSpPr>
          <p:cNvPr id="173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3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171651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22E7CE-4736-422B-A112-D946953D4CD2}" type="slidenum">
              <a:rPr lang="en-US">
                <a:ea typeface="ＭＳ Ｐゴシック" charset="-128"/>
                <a:cs typeface="ＭＳ Ｐゴシック" charset="-128"/>
              </a:rPr>
              <a:pPr fontAlgn="base">
                <a:spcBef>
                  <a:spcPct val="0"/>
                </a:spcBef>
                <a:spcAft>
                  <a:spcPct val="0"/>
                </a:spcAft>
                <a:defRPr/>
              </a:pPr>
              <a:t>22</a:t>
            </a:fld>
            <a:endParaRPr lang="en-US">
              <a:ea typeface="ＭＳ Ｐゴシック" charset="-128"/>
              <a:cs typeface="ＭＳ Ｐゴシック" charset="-128"/>
            </a:endParaRPr>
          </a:p>
        </p:txBody>
      </p:sp>
      <p:sp>
        <p:nvSpPr>
          <p:cNvPr id="175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0F161B0-931D-498A-BF3D-4DC82418C289}" type="slidenum">
              <a:rPr lang="en-US" sz="1200">
                <a:latin typeface="Calibri" charset="0"/>
                <a:ea typeface="Arial" charset="0"/>
                <a:cs typeface="Arial" charset="0"/>
              </a:rPr>
              <a:pPr algn="r"/>
              <a:t>22</a:t>
            </a:fld>
            <a:endParaRPr lang="en-US" sz="1200">
              <a:latin typeface="Calibri" charset="0"/>
              <a:ea typeface="Arial" charset="0"/>
              <a:cs typeface="Arial" charset="0"/>
            </a:endParaRPr>
          </a:p>
        </p:txBody>
      </p:sp>
      <p:sp>
        <p:nvSpPr>
          <p:cNvPr id="1751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7510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8704562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5E2009-07CB-4D86-8033-A8B0B82F46E5}" type="slidenum">
              <a:rPr lang="en-US">
                <a:ea typeface="ＭＳ Ｐゴシック" charset="-128"/>
                <a:cs typeface="ＭＳ Ｐゴシック" charset="-128"/>
              </a:rPr>
              <a:pPr fontAlgn="base">
                <a:spcBef>
                  <a:spcPct val="0"/>
                </a:spcBef>
                <a:spcAft>
                  <a:spcPct val="0"/>
                </a:spcAft>
                <a:defRPr/>
              </a:pPr>
              <a:t>23</a:t>
            </a:fld>
            <a:endParaRPr lang="en-US">
              <a:ea typeface="ＭＳ Ｐゴシック" charset="-128"/>
              <a:cs typeface="ＭＳ Ｐゴシック" charset="-128"/>
            </a:endParaRPr>
          </a:p>
        </p:txBody>
      </p:sp>
      <p:sp>
        <p:nvSpPr>
          <p:cNvPr id="1771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9A1E5DE-9FC8-4D64-86E2-DD60D806080C}" type="slidenum">
              <a:rPr lang="en-US" sz="1200">
                <a:latin typeface="Calibri" charset="0"/>
                <a:ea typeface="Arial" charset="0"/>
                <a:cs typeface="Arial" charset="0"/>
              </a:rPr>
              <a:pPr algn="r"/>
              <a:t>23</a:t>
            </a:fld>
            <a:endParaRPr lang="en-US" sz="1200">
              <a:latin typeface="Calibri" charset="0"/>
              <a:ea typeface="Arial" charset="0"/>
              <a:cs typeface="Arial" charset="0"/>
            </a:endParaRPr>
          </a:p>
        </p:txBody>
      </p:sp>
      <p:sp>
        <p:nvSpPr>
          <p:cNvPr id="1771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7715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121765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E81BE2-336E-465B-8CD8-1F91A1E871B8}" type="slidenum">
              <a:rPr lang="en-US">
                <a:ea typeface="ＭＳ Ｐゴシック" charset="-128"/>
                <a:cs typeface="ＭＳ Ｐゴシック" charset="-128"/>
              </a:rPr>
              <a:pPr fontAlgn="base">
                <a:spcBef>
                  <a:spcPct val="0"/>
                </a:spcBef>
                <a:spcAft>
                  <a:spcPct val="0"/>
                </a:spcAft>
                <a:defRPr/>
              </a:pPr>
              <a:t>24</a:t>
            </a:fld>
            <a:endParaRPr lang="en-US">
              <a:ea typeface="ＭＳ Ｐゴシック" charset="-128"/>
              <a:cs typeface="ＭＳ Ｐゴシック" charset="-128"/>
            </a:endParaRPr>
          </a:p>
        </p:txBody>
      </p:sp>
      <p:sp>
        <p:nvSpPr>
          <p:cNvPr id="179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C5EA68-9093-4AFB-9F5E-E414A4E5965A}" type="slidenum">
              <a:rPr lang="en-US" sz="1200">
                <a:latin typeface="Calibri" charset="0"/>
                <a:ea typeface="Arial" charset="0"/>
                <a:cs typeface="Arial" charset="0"/>
              </a:rPr>
              <a:pPr algn="r"/>
              <a:t>24</a:t>
            </a:fld>
            <a:endParaRPr lang="en-US" sz="1200">
              <a:latin typeface="Calibri" charset="0"/>
              <a:ea typeface="Arial" charset="0"/>
              <a:cs typeface="Arial" charset="0"/>
            </a:endParaRPr>
          </a:p>
        </p:txBody>
      </p:sp>
      <p:sp>
        <p:nvSpPr>
          <p:cNvPr id="179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9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3346369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AA3954-A03F-45E3-974F-60237ED9C321}" type="slidenum">
              <a:rPr lang="en-US">
                <a:ea typeface="ＭＳ Ｐゴシック" charset="-128"/>
                <a:cs typeface="ＭＳ Ｐゴシック" charset="-128"/>
              </a:rPr>
              <a:pPr fontAlgn="base">
                <a:spcBef>
                  <a:spcPct val="0"/>
                </a:spcBef>
                <a:spcAft>
                  <a:spcPct val="0"/>
                </a:spcAft>
                <a:defRPr/>
              </a:pPr>
              <a:t>25</a:t>
            </a:fld>
            <a:endParaRPr lang="en-US">
              <a:ea typeface="ＭＳ Ｐゴシック" charset="-128"/>
              <a:cs typeface="ＭＳ Ｐゴシック" charset="-128"/>
            </a:endParaRPr>
          </a:p>
        </p:txBody>
      </p:sp>
      <p:sp>
        <p:nvSpPr>
          <p:cNvPr id="1812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E9838A0-65D6-4906-A3E7-03F45F4F589B}" type="slidenum">
              <a:rPr lang="en-US" sz="1200">
                <a:latin typeface="Calibri" charset="0"/>
                <a:ea typeface="Arial" charset="0"/>
                <a:cs typeface="Arial" charset="0"/>
              </a:rPr>
              <a:pPr algn="r"/>
              <a:t>25</a:t>
            </a:fld>
            <a:endParaRPr lang="en-US" sz="1200">
              <a:latin typeface="Calibri" charset="0"/>
              <a:ea typeface="Arial" charset="0"/>
              <a:cs typeface="Arial" charset="0"/>
            </a:endParaRPr>
          </a:p>
        </p:txBody>
      </p:sp>
      <p:sp>
        <p:nvSpPr>
          <p:cNvPr id="181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1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smtClean="0">
              <a:latin typeface="Times New Roman" charset="0"/>
            </a:endParaRPr>
          </a:p>
        </p:txBody>
      </p:sp>
    </p:spTree>
    <p:extLst>
      <p:ext uri="{BB962C8B-B14F-4D97-AF65-F5344CB8AC3E}">
        <p14:creationId xmlns:p14="http://schemas.microsoft.com/office/powerpoint/2010/main" val="24933103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5DBA0E-C71C-4046-808E-A72B5AF1F673}" type="slidenum">
              <a:rPr lang="en-US">
                <a:ea typeface="ＭＳ Ｐゴシック" charset="-128"/>
                <a:cs typeface="ＭＳ Ｐゴシック" charset="-128"/>
              </a:rPr>
              <a:pPr fontAlgn="base">
                <a:spcBef>
                  <a:spcPct val="0"/>
                </a:spcBef>
                <a:spcAft>
                  <a:spcPct val="0"/>
                </a:spcAft>
                <a:defRPr/>
              </a:pPr>
              <a:t>26</a:t>
            </a:fld>
            <a:endParaRPr lang="en-US">
              <a:ea typeface="ＭＳ Ｐゴシック" charset="-128"/>
              <a:cs typeface="ＭＳ Ｐゴシック" charset="-128"/>
            </a:endParaRPr>
          </a:p>
        </p:txBody>
      </p:sp>
      <p:sp>
        <p:nvSpPr>
          <p:cNvPr id="183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445511-9260-4DDB-8CED-71E6D6CA5DE6}" type="slidenum">
              <a:rPr lang="en-US" sz="1200">
                <a:latin typeface="Calibri" charset="0"/>
                <a:ea typeface="Arial" charset="0"/>
                <a:cs typeface="Arial" charset="0"/>
              </a:rPr>
              <a:pPr algn="r"/>
              <a:t>26</a:t>
            </a:fld>
            <a:endParaRPr lang="en-US" sz="1200">
              <a:latin typeface="Calibri" charset="0"/>
              <a:ea typeface="Arial" charset="0"/>
              <a:cs typeface="Arial" charset="0"/>
            </a:endParaRPr>
          </a:p>
        </p:txBody>
      </p:sp>
      <p:sp>
        <p:nvSpPr>
          <p:cNvPr id="1832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8330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4110315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6BB474-852C-44A2-8082-B501C375534F}" type="slidenum">
              <a:rPr lang="en-US">
                <a:ea typeface="ＭＳ Ｐゴシック" charset="-128"/>
                <a:cs typeface="ＭＳ Ｐゴシック" charset="-128"/>
              </a:rPr>
              <a:pPr fontAlgn="base">
                <a:spcBef>
                  <a:spcPct val="0"/>
                </a:spcBef>
                <a:spcAft>
                  <a:spcPct val="0"/>
                </a:spcAft>
                <a:defRPr/>
              </a:pPr>
              <a:t>27</a:t>
            </a:fld>
            <a:endParaRPr lang="en-US">
              <a:ea typeface="ＭＳ Ｐゴシック" charset="-128"/>
              <a:cs typeface="ＭＳ Ｐゴシック" charset="-128"/>
            </a:endParaRPr>
          </a:p>
        </p:txBody>
      </p:sp>
      <p:sp>
        <p:nvSpPr>
          <p:cNvPr id="185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5ED1DA4-F371-4F54-B605-300A48E3AD3B}" type="slidenum">
              <a:rPr lang="en-US" sz="1200">
                <a:latin typeface="Calibri" charset="0"/>
                <a:ea typeface="Arial" charset="0"/>
                <a:cs typeface="Arial" charset="0"/>
              </a:rPr>
              <a:pPr algn="r"/>
              <a:t>27</a:t>
            </a:fld>
            <a:endParaRPr lang="en-US" sz="1200">
              <a:latin typeface="Calibri" charset="0"/>
              <a:ea typeface="Arial" charset="0"/>
              <a:cs typeface="Arial" charset="0"/>
            </a:endParaRPr>
          </a:p>
        </p:txBody>
      </p:sp>
      <p:sp>
        <p:nvSpPr>
          <p:cNvPr id="1853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8534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r>
              <a:rPr lang="en-US" smtClean="0">
                <a:latin typeface="Times New Roman" charset="0"/>
              </a:rPr>
              <a:t>In the second bullet point, “output price” just means the price of the good that firms are producing and selling.  I have used “output price” here to distinguish it from “input prices.”</a:t>
            </a: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6241980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53B66E-F5F3-4C56-BE5D-461374A800EE}" type="slidenum">
              <a:rPr lang="en-US">
                <a:ea typeface="ＭＳ Ｐゴシック" charset="-128"/>
                <a:cs typeface="ＭＳ Ｐゴシック" charset="-128"/>
              </a:rPr>
              <a:pPr fontAlgn="base">
                <a:spcBef>
                  <a:spcPct val="0"/>
                </a:spcBef>
                <a:spcAft>
                  <a:spcPct val="0"/>
                </a:spcAft>
                <a:defRPr/>
              </a:pPr>
              <a:t>28</a:t>
            </a:fld>
            <a:endParaRPr lang="en-US">
              <a:ea typeface="ＭＳ Ｐゴシック" charset="-128"/>
              <a:cs typeface="ＭＳ Ｐゴシック" charset="-128"/>
            </a:endParaRPr>
          </a:p>
        </p:txBody>
      </p:sp>
      <p:sp>
        <p:nvSpPr>
          <p:cNvPr id="187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0A7E990-119A-48DE-9337-466A358FD06F}" type="slidenum">
              <a:rPr lang="en-US" sz="1200">
                <a:latin typeface="Calibri" charset="0"/>
                <a:ea typeface="Arial" charset="0"/>
                <a:cs typeface="Arial" charset="0"/>
              </a:rPr>
              <a:pPr algn="r"/>
              <a:t>28</a:t>
            </a:fld>
            <a:endParaRPr lang="en-US" sz="1200">
              <a:latin typeface="Calibri" charset="0"/>
              <a:ea typeface="Arial" charset="0"/>
              <a:cs typeface="Arial" charset="0"/>
            </a:endParaRPr>
          </a:p>
        </p:txBody>
      </p:sp>
      <p:sp>
        <p:nvSpPr>
          <p:cNvPr id="187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7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dirty="0" smtClean="0">
              <a:latin typeface="Times New Roman" charset="0"/>
            </a:endParaRPr>
          </a:p>
        </p:txBody>
      </p:sp>
    </p:spTree>
    <p:extLst>
      <p:ext uri="{BB962C8B-B14F-4D97-AF65-F5344CB8AC3E}">
        <p14:creationId xmlns:p14="http://schemas.microsoft.com/office/powerpoint/2010/main" val="1176241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BC9F6A-40D4-4BE4-AB36-97BD244C996B}" type="slidenum">
              <a:rPr lang="en-US">
                <a:ea typeface="ＭＳ Ｐゴシック" charset="-128"/>
                <a:cs typeface="ＭＳ Ｐゴシック" charset="-128"/>
              </a:rPr>
              <a:pPr fontAlgn="base">
                <a:spcBef>
                  <a:spcPct val="0"/>
                </a:spcBef>
                <a:spcAft>
                  <a:spcPct val="0"/>
                </a:spcAft>
                <a:defRPr/>
              </a:pPr>
              <a:t>2</a:t>
            </a:fld>
            <a:endParaRPr lang="en-US">
              <a:ea typeface="ＭＳ Ｐゴシック" charset="-128"/>
              <a:cs typeface="ＭＳ Ｐゴシック" charset="-128"/>
            </a:endParaRPr>
          </a:p>
        </p:txBody>
      </p:sp>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C552DF2-D471-4D86-9A0D-4DE33B6F35CB}" type="slidenum">
              <a:rPr lang="en-US" sz="1200">
                <a:latin typeface="Calibri" charset="0"/>
                <a:ea typeface="Arial" charset="0"/>
                <a:cs typeface="Arial" charset="0"/>
              </a:rPr>
              <a:pPr algn="r"/>
              <a:t>2</a:t>
            </a:fld>
            <a:endParaRPr lang="en-US" sz="1200">
              <a:latin typeface="Calibri" charset="0"/>
              <a:ea typeface="Arial" charset="0"/>
              <a:cs typeface="Arial"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1396393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54B842-B6E9-41A5-9CF5-301B2129B79A}" type="slidenum">
              <a:rPr lang="en-US">
                <a:ea typeface="ＭＳ Ｐゴシック" charset="-128"/>
                <a:cs typeface="ＭＳ Ｐゴシック" charset="-128"/>
              </a:rPr>
              <a:pPr fontAlgn="base">
                <a:spcBef>
                  <a:spcPct val="0"/>
                </a:spcBef>
                <a:spcAft>
                  <a:spcPct val="0"/>
                </a:spcAft>
                <a:defRPr/>
              </a:pPr>
              <a:t>29</a:t>
            </a:fld>
            <a:endParaRPr lang="en-US">
              <a:ea typeface="ＭＳ Ｐゴシック" charset="-128"/>
              <a:cs typeface="ＭＳ Ｐゴシック" charset="-128"/>
            </a:endParaRPr>
          </a:p>
        </p:txBody>
      </p:sp>
      <p:sp>
        <p:nvSpPr>
          <p:cNvPr id="189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9307C9D-DD62-4A77-98C3-A2209D260F7E}" type="slidenum">
              <a:rPr lang="en-US" sz="1200">
                <a:latin typeface="Calibri" charset="0"/>
                <a:ea typeface="Arial" charset="0"/>
                <a:cs typeface="Arial" charset="0"/>
              </a:rPr>
              <a:pPr algn="r"/>
              <a:t>29</a:t>
            </a:fld>
            <a:endParaRPr lang="en-US" sz="1200">
              <a:latin typeface="Calibri" charset="0"/>
              <a:ea typeface="Arial" charset="0"/>
              <a:cs typeface="Arial" charset="0"/>
            </a:endParaRPr>
          </a:p>
        </p:txBody>
      </p:sp>
      <p:sp>
        <p:nvSpPr>
          <p:cNvPr id="1894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8944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1717815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355E5-0F36-4F0A-9B73-1AB55BCD0137}" type="slidenum">
              <a:rPr lang="en-US">
                <a:ea typeface="ＭＳ Ｐゴシック" charset="-128"/>
                <a:cs typeface="ＭＳ Ｐゴシック" charset="-128"/>
              </a:rPr>
              <a:pPr fontAlgn="base">
                <a:spcBef>
                  <a:spcPct val="0"/>
                </a:spcBef>
                <a:spcAft>
                  <a:spcPct val="0"/>
                </a:spcAft>
                <a:defRPr/>
              </a:pPr>
              <a:t>30</a:t>
            </a:fld>
            <a:endParaRPr lang="en-US">
              <a:ea typeface="ＭＳ Ｐゴシック" charset="-128"/>
              <a:cs typeface="ＭＳ Ｐゴシック" charset="-128"/>
            </a:endParaRPr>
          </a:p>
        </p:txBody>
      </p:sp>
      <p:sp>
        <p:nvSpPr>
          <p:cNvPr id="191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C4FA44A-8CC4-41FA-8434-54E1FBC46282}" type="slidenum">
              <a:rPr lang="en-US" sz="1200">
                <a:latin typeface="Calibri" charset="0"/>
                <a:ea typeface="Arial" charset="0"/>
                <a:cs typeface="Arial" charset="0"/>
              </a:rPr>
              <a:pPr algn="r"/>
              <a:t>30</a:t>
            </a:fld>
            <a:endParaRPr lang="en-US" sz="1200">
              <a:latin typeface="Calibri" charset="0"/>
              <a:ea typeface="Arial" charset="0"/>
              <a:cs typeface="Arial" charset="0"/>
            </a:endParaRPr>
          </a:p>
        </p:txBody>
      </p:sp>
      <p:sp>
        <p:nvSpPr>
          <p:cNvPr id="1914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9149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6761826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FA1AD4-4BF3-42B9-9264-2D399B68ECF1}" type="slidenum">
              <a:rPr lang="en-US">
                <a:ea typeface="ＭＳ Ｐゴシック" charset="-128"/>
                <a:cs typeface="ＭＳ Ｐゴシック" charset="-128"/>
              </a:rPr>
              <a:pPr fontAlgn="base">
                <a:spcBef>
                  <a:spcPct val="0"/>
                </a:spcBef>
                <a:spcAft>
                  <a:spcPct val="0"/>
                </a:spcAft>
                <a:defRPr/>
              </a:pPr>
              <a:t>31</a:t>
            </a:fld>
            <a:endParaRPr lang="en-US">
              <a:ea typeface="ＭＳ Ｐゴシック" charset="-128"/>
              <a:cs typeface="ＭＳ Ｐゴシック" charset="-128"/>
            </a:endParaRPr>
          </a:p>
        </p:txBody>
      </p:sp>
      <p:sp>
        <p:nvSpPr>
          <p:cNvPr id="193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17EA709-9614-4D8F-A848-4BCFFD8C12FF}" type="slidenum">
              <a:rPr lang="en-US" sz="1200">
                <a:latin typeface="Calibri" charset="0"/>
                <a:ea typeface="Arial" charset="0"/>
                <a:cs typeface="Arial" charset="0"/>
              </a:rPr>
              <a:pPr algn="r"/>
              <a:t>31</a:t>
            </a:fld>
            <a:endParaRPr lang="en-US" sz="1200">
              <a:latin typeface="Calibri" charset="0"/>
              <a:ea typeface="Arial" charset="0"/>
              <a:cs typeface="Arial" charset="0"/>
            </a:endParaRPr>
          </a:p>
        </p:txBody>
      </p:sp>
      <p:sp>
        <p:nvSpPr>
          <p:cNvPr id="193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3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7951099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7DB7EF-DB80-4276-AED1-47784E1FFFEC}" type="slidenum">
              <a:rPr lang="en-US">
                <a:ea typeface="ＭＳ Ｐゴシック" charset="-128"/>
                <a:cs typeface="ＭＳ Ｐゴシック" charset="-128"/>
              </a:rPr>
              <a:pPr fontAlgn="base">
                <a:spcBef>
                  <a:spcPct val="0"/>
                </a:spcBef>
                <a:spcAft>
                  <a:spcPct val="0"/>
                </a:spcAft>
                <a:defRPr/>
              </a:pPr>
              <a:t>32</a:t>
            </a:fld>
            <a:endParaRPr lang="en-US">
              <a:ea typeface="ＭＳ Ｐゴシック" charset="-128"/>
              <a:cs typeface="ＭＳ Ｐゴシック" charset="-128"/>
            </a:endParaRPr>
          </a:p>
        </p:txBody>
      </p:sp>
      <p:sp>
        <p:nvSpPr>
          <p:cNvPr id="1955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CCFD149-9473-4691-9BAD-D6324351C58C}" type="slidenum">
              <a:rPr lang="en-US" sz="1200">
                <a:latin typeface="Calibri" charset="0"/>
                <a:ea typeface="Arial" charset="0"/>
                <a:cs typeface="Arial" charset="0"/>
              </a:rPr>
              <a:pPr algn="r"/>
              <a:t>32</a:t>
            </a:fld>
            <a:endParaRPr lang="en-US" sz="1200">
              <a:latin typeface="Calibri" charset="0"/>
              <a:ea typeface="Arial" charset="0"/>
              <a:cs typeface="Arial" charset="0"/>
            </a:endParaRPr>
          </a:p>
        </p:txBody>
      </p:sp>
      <p:sp>
        <p:nvSpPr>
          <p:cNvPr id="195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5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3371776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21884D-992E-4D1E-A156-ABE2437E55BF}" type="slidenum">
              <a:rPr lang="en-US">
                <a:ea typeface="ＭＳ Ｐゴシック" charset="-128"/>
                <a:cs typeface="ＭＳ Ｐゴシック" charset="-128"/>
              </a:rPr>
              <a:pPr fontAlgn="base">
                <a:spcBef>
                  <a:spcPct val="0"/>
                </a:spcBef>
                <a:spcAft>
                  <a:spcPct val="0"/>
                </a:spcAft>
                <a:defRPr/>
              </a:pPr>
              <a:t>33</a:t>
            </a:fld>
            <a:endParaRPr lang="en-US">
              <a:ea typeface="ＭＳ Ｐゴシック" charset="-128"/>
              <a:cs typeface="ＭＳ Ｐゴシック" charset="-128"/>
            </a:endParaRPr>
          </a:p>
        </p:txBody>
      </p:sp>
      <p:sp>
        <p:nvSpPr>
          <p:cNvPr id="197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76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4975115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74D41F-D144-4CCD-9EB6-37387F44DA90}" type="slidenum">
              <a:rPr lang="en-US">
                <a:ea typeface="ＭＳ Ｐゴシック" charset="-128"/>
                <a:cs typeface="ＭＳ Ｐゴシック" charset="-128"/>
              </a:rPr>
              <a:pPr fontAlgn="base">
                <a:spcBef>
                  <a:spcPct val="0"/>
                </a:spcBef>
                <a:spcAft>
                  <a:spcPct val="0"/>
                </a:spcAft>
                <a:defRPr/>
              </a:pPr>
              <a:t>34</a:t>
            </a:fld>
            <a:endParaRPr lang="en-US">
              <a:ea typeface="ＭＳ Ｐゴシック" charset="-128"/>
              <a:cs typeface="ＭＳ Ｐゴシック" charset="-128"/>
            </a:endParaRPr>
          </a:p>
        </p:txBody>
      </p:sp>
      <p:sp>
        <p:nvSpPr>
          <p:cNvPr id="1996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96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3231439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D4F102-06BC-4EF0-AF0F-6CE12BACCF61}" type="slidenum">
              <a:rPr lang="en-US">
                <a:ea typeface="ＭＳ Ｐゴシック" charset="-128"/>
                <a:cs typeface="ＭＳ Ｐゴシック" charset="-128"/>
              </a:rPr>
              <a:pPr fontAlgn="base">
                <a:spcBef>
                  <a:spcPct val="0"/>
                </a:spcBef>
                <a:spcAft>
                  <a:spcPct val="0"/>
                </a:spcAft>
                <a:defRPr/>
              </a:pPr>
              <a:t>35</a:t>
            </a:fld>
            <a:endParaRPr lang="en-US">
              <a:ea typeface="ＭＳ Ｐゴシック" charset="-128"/>
              <a:cs typeface="ＭＳ Ｐゴシック" charset="-128"/>
            </a:endParaRPr>
          </a:p>
        </p:txBody>
      </p:sp>
      <p:sp>
        <p:nvSpPr>
          <p:cNvPr id="2017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17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4930429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F51BB7-BDA2-4568-81B4-8752AC101A18}" type="slidenum">
              <a:rPr lang="en-US">
                <a:ea typeface="ＭＳ Ｐゴシック" charset="-128"/>
                <a:cs typeface="ＭＳ Ｐゴシック" charset="-128"/>
              </a:rPr>
              <a:pPr fontAlgn="base">
                <a:spcBef>
                  <a:spcPct val="0"/>
                </a:spcBef>
                <a:spcAft>
                  <a:spcPct val="0"/>
                </a:spcAft>
                <a:defRPr/>
              </a:pPr>
              <a:t>36</a:t>
            </a:fld>
            <a:endParaRPr lang="en-US">
              <a:ea typeface="ＭＳ Ｐゴシック" charset="-128"/>
              <a:cs typeface="ＭＳ Ｐゴシック" charset="-128"/>
            </a:endParaRPr>
          </a:p>
        </p:txBody>
      </p:sp>
      <p:sp>
        <p:nvSpPr>
          <p:cNvPr id="2037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37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3236817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98DA70-A3F6-445B-9F57-09980B0FE4D8}" type="slidenum">
              <a:rPr lang="en-US">
                <a:ea typeface="ＭＳ Ｐゴシック" charset="-128"/>
                <a:cs typeface="ＭＳ Ｐゴシック" charset="-128"/>
              </a:rPr>
              <a:pPr fontAlgn="base">
                <a:spcBef>
                  <a:spcPct val="0"/>
                </a:spcBef>
                <a:spcAft>
                  <a:spcPct val="0"/>
                </a:spcAft>
                <a:defRPr/>
              </a:pPr>
              <a:t>37</a:t>
            </a:fld>
            <a:endParaRPr lang="en-US">
              <a:ea typeface="ＭＳ Ｐゴシック" charset="-128"/>
              <a:cs typeface="ＭＳ Ｐゴシック" charset="-128"/>
            </a:endParaRPr>
          </a:p>
        </p:txBody>
      </p:sp>
      <p:sp>
        <p:nvSpPr>
          <p:cNvPr id="2058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9ED85D9-107D-4AAA-AC48-66F457D03ACF}" type="slidenum">
              <a:rPr lang="en-US" sz="1200">
                <a:latin typeface="Calibri" charset="0"/>
                <a:ea typeface="Arial" charset="0"/>
                <a:cs typeface="Arial" charset="0"/>
              </a:rPr>
              <a:pPr algn="r"/>
              <a:t>37</a:t>
            </a:fld>
            <a:endParaRPr lang="en-US" sz="1200">
              <a:latin typeface="Calibri" charset="0"/>
              <a:ea typeface="Arial" charset="0"/>
              <a:cs typeface="Arial" charset="0"/>
            </a:endParaRPr>
          </a:p>
        </p:txBody>
      </p:sp>
      <p:sp>
        <p:nvSpPr>
          <p:cNvPr id="2058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0582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1960419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A36FAE-4CFF-4EE3-88F3-918068FBB151}" type="slidenum">
              <a:rPr lang="en-US">
                <a:ea typeface="ＭＳ Ｐゴシック" charset="-128"/>
                <a:cs typeface="ＭＳ Ｐゴシック" charset="-128"/>
              </a:rPr>
              <a:pPr fontAlgn="base">
                <a:spcBef>
                  <a:spcPct val="0"/>
                </a:spcBef>
                <a:spcAft>
                  <a:spcPct val="0"/>
                </a:spcAft>
                <a:defRPr/>
              </a:pPr>
              <a:t>38</a:t>
            </a:fld>
            <a:endParaRPr lang="en-US">
              <a:ea typeface="ＭＳ Ｐゴシック" charset="-128"/>
              <a:cs typeface="ＭＳ Ｐゴシック" charset="-128"/>
            </a:endParaRPr>
          </a:p>
        </p:txBody>
      </p:sp>
      <p:sp>
        <p:nvSpPr>
          <p:cNvPr id="2078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454162A-5A88-4D9C-872C-2D7408E502BF}" type="slidenum">
              <a:rPr lang="en-US" sz="1200">
                <a:latin typeface="Calibri" charset="0"/>
                <a:ea typeface="Arial" charset="0"/>
                <a:cs typeface="Arial" charset="0"/>
              </a:rPr>
              <a:pPr algn="r"/>
              <a:t>38</a:t>
            </a:fld>
            <a:endParaRPr lang="en-US" sz="1200">
              <a:latin typeface="Calibri" charset="0"/>
              <a:ea typeface="Arial" charset="0"/>
              <a:cs typeface="Arial" charset="0"/>
            </a:endParaRPr>
          </a:p>
        </p:txBody>
      </p:sp>
      <p:sp>
        <p:nvSpPr>
          <p:cNvPr id="20787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0787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517605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70FE92-F882-4084-9781-371BE5D5F653}" type="slidenum">
              <a:rPr lang="en-US">
                <a:ea typeface="ＭＳ Ｐゴシック" charset="-128"/>
                <a:cs typeface="ＭＳ Ｐゴシック" charset="-128"/>
              </a:rPr>
              <a:pPr fontAlgn="base">
                <a:spcBef>
                  <a:spcPct val="0"/>
                </a:spcBef>
                <a:spcAft>
                  <a:spcPct val="0"/>
                </a:spcAft>
                <a:defRPr/>
              </a:pPr>
              <a:t>3</a:t>
            </a:fld>
            <a:endParaRPr lang="en-US">
              <a:ea typeface="ＭＳ Ｐゴシック" charset="-128"/>
              <a:cs typeface="ＭＳ Ｐゴシック" charset="-128"/>
            </a:endParaRPr>
          </a:p>
        </p:txBody>
      </p:sp>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EED5C08-D826-4961-A640-96BC32B5ECA4}" type="slidenum">
              <a:rPr lang="en-US" sz="1200">
                <a:latin typeface="Calibri" charset="0"/>
                <a:ea typeface="Arial" charset="0"/>
                <a:cs typeface="Arial" charset="0"/>
              </a:rPr>
              <a:pPr algn="r"/>
              <a:t>3</a:t>
            </a:fld>
            <a:endParaRPr lang="en-US" sz="1200">
              <a:latin typeface="Calibri" charset="0"/>
              <a:ea typeface="Arial" charset="0"/>
              <a:cs typeface="Arial"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charset="0"/>
              </a:rPr>
              <a:t>Demand comes from the behavior of buyers.  </a:t>
            </a:r>
          </a:p>
        </p:txBody>
      </p:sp>
    </p:spTree>
    <p:extLst>
      <p:ext uri="{BB962C8B-B14F-4D97-AF65-F5344CB8AC3E}">
        <p14:creationId xmlns:p14="http://schemas.microsoft.com/office/powerpoint/2010/main" val="39751057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915E42-992B-4699-89AA-5A44B842DAE0}" type="slidenum">
              <a:rPr lang="en-US">
                <a:ea typeface="ＭＳ Ｐゴシック" charset="-128"/>
                <a:cs typeface="ＭＳ Ｐゴシック" charset="-128"/>
              </a:rPr>
              <a:pPr fontAlgn="base">
                <a:spcBef>
                  <a:spcPct val="0"/>
                </a:spcBef>
                <a:spcAft>
                  <a:spcPct val="0"/>
                </a:spcAft>
                <a:defRPr/>
              </a:pPr>
              <a:t>39</a:t>
            </a:fld>
            <a:endParaRPr lang="en-US">
              <a:ea typeface="ＭＳ Ｐゴシック" charset="-128"/>
              <a:cs typeface="ＭＳ Ｐゴシック" charset="-128"/>
            </a:endParaRPr>
          </a:p>
        </p:txBody>
      </p:sp>
      <p:sp>
        <p:nvSpPr>
          <p:cNvPr id="2099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76A320D-970C-4BBB-9558-C7B29DD9B84D}" type="slidenum">
              <a:rPr lang="en-US" sz="1200">
                <a:latin typeface="Calibri" charset="0"/>
                <a:ea typeface="Arial" charset="0"/>
                <a:cs typeface="Arial" charset="0"/>
              </a:rPr>
              <a:pPr algn="r"/>
              <a:t>39</a:t>
            </a:fld>
            <a:endParaRPr lang="en-US" sz="1200">
              <a:latin typeface="Calibri" charset="0"/>
              <a:ea typeface="Arial" charset="0"/>
              <a:cs typeface="Arial" charset="0"/>
            </a:endParaRPr>
          </a:p>
        </p:txBody>
      </p:sp>
      <p:sp>
        <p:nvSpPr>
          <p:cNvPr id="2099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0992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29204082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ADEF4F-890D-4B01-9E2F-ED2C4ADC3ECF}" type="slidenum">
              <a:rPr lang="en-US">
                <a:ea typeface="ＭＳ Ｐゴシック" charset="-128"/>
                <a:cs typeface="ＭＳ Ｐゴシック" charset="-128"/>
              </a:rPr>
              <a:pPr fontAlgn="base">
                <a:spcBef>
                  <a:spcPct val="0"/>
                </a:spcBef>
                <a:spcAft>
                  <a:spcPct val="0"/>
                </a:spcAft>
                <a:defRPr/>
              </a:pPr>
              <a:t>40</a:t>
            </a:fld>
            <a:endParaRPr lang="en-US">
              <a:ea typeface="ＭＳ Ｐゴシック" charset="-128"/>
              <a:cs typeface="ＭＳ Ｐゴシック" charset="-128"/>
            </a:endParaRPr>
          </a:p>
        </p:txBody>
      </p:sp>
      <p:sp>
        <p:nvSpPr>
          <p:cNvPr id="2119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255C753-C46E-45D8-8973-3B294EE10B6B}" type="slidenum">
              <a:rPr lang="en-US" sz="1200">
                <a:latin typeface="Calibri" charset="0"/>
                <a:ea typeface="Arial" charset="0"/>
                <a:cs typeface="Arial" charset="0"/>
              </a:rPr>
              <a:pPr algn="r"/>
              <a:t>40</a:t>
            </a:fld>
            <a:endParaRPr lang="en-US" sz="1200">
              <a:latin typeface="Calibri" charset="0"/>
              <a:ea typeface="Arial" charset="0"/>
              <a:cs typeface="Arial" charset="0"/>
            </a:endParaRPr>
          </a:p>
        </p:txBody>
      </p:sp>
      <p:sp>
        <p:nvSpPr>
          <p:cNvPr id="2119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1197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8144792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AFBD80-F134-4B9C-BCC9-CDE7E26937C7}" type="slidenum">
              <a:rPr lang="en-US">
                <a:ea typeface="ＭＳ Ｐゴシック" charset="-128"/>
                <a:cs typeface="ＭＳ Ｐゴシック" charset="-128"/>
              </a:rPr>
              <a:pPr fontAlgn="base">
                <a:spcBef>
                  <a:spcPct val="0"/>
                </a:spcBef>
                <a:spcAft>
                  <a:spcPct val="0"/>
                </a:spcAft>
                <a:defRPr/>
              </a:pPr>
              <a:t>41</a:t>
            </a:fld>
            <a:endParaRPr lang="en-US">
              <a:ea typeface="ＭＳ Ｐゴシック" charset="-128"/>
              <a:cs typeface="ＭＳ Ｐゴシック" charset="-128"/>
            </a:endParaRPr>
          </a:p>
        </p:txBody>
      </p:sp>
      <p:sp>
        <p:nvSpPr>
          <p:cNvPr id="2140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9E001E1-5231-4838-85C0-AE55DA76EC01}" type="slidenum">
              <a:rPr lang="en-US" sz="1200">
                <a:latin typeface="Calibri" charset="0"/>
                <a:ea typeface="Arial" charset="0"/>
                <a:cs typeface="Arial" charset="0"/>
              </a:rPr>
              <a:pPr algn="r"/>
              <a:t>41</a:t>
            </a:fld>
            <a:endParaRPr lang="en-US" sz="1200">
              <a:latin typeface="Calibri" charset="0"/>
              <a:ea typeface="Arial" charset="0"/>
              <a:cs typeface="Arial" charset="0"/>
            </a:endParaRPr>
          </a:p>
        </p:txBody>
      </p:sp>
      <p:sp>
        <p:nvSpPr>
          <p:cNvPr id="2140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1402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8392736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7448B9-672C-4169-86B1-384784B14170}" type="slidenum">
              <a:rPr lang="en-US">
                <a:ea typeface="ＭＳ Ｐゴシック" charset="-128"/>
                <a:cs typeface="ＭＳ Ｐゴシック" charset="-128"/>
              </a:rPr>
              <a:pPr fontAlgn="base">
                <a:spcBef>
                  <a:spcPct val="0"/>
                </a:spcBef>
                <a:spcAft>
                  <a:spcPct val="0"/>
                </a:spcAft>
                <a:defRPr/>
              </a:pPr>
              <a:t>42</a:t>
            </a:fld>
            <a:endParaRPr lang="en-US">
              <a:ea typeface="ＭＳ Ｐゴシック" charset="-128"/>
              <a:cs typeface="ＭＳ Ｐゴシック" charset="-128"/>
            </a:endParaRPr>
          </a:p>
        </p:txBody>
      </p:sp>
      <p:sp>
        <p:nvSpPr>
          <p:cNvPr id="2160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04031C5-2A85-4B80-B267-7AB2AD26728B}" type="slidenum">
              <a:rPr lang="en-US" sz="1200">
                <a:latin typeface="Calibri" charset="0"/>
                <a:ea typeface="Arial" charset="0"/>
                <a:cs typeface="Arial" charset="0"/>
              </a:rPr>
              <a:pPr algn="r"/>
              <a:t>42</a:t>
            </a:fld>
            <a:endParaRPr lang="en-US" sz="1200">
              <a:latin typeface="Calibri" charset="0"/>
              <a:ea typeface="Arial" charset="0"/>
              <a:cs typeface="Arial" charset="0"/>
            </a:endParaRPr>
          </a:p>
        </p:txBody>
      </p:sp>
      <p:sp>
        <p:nvSpPr>
          <p:cNvPr id="2160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1606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9075481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2B2536-E40C-48E1-B6E9-C7376FDEAAEF}" type="slidenum">
              <a:rPr lang="en-US">
                <a:ea typeface="ＭＳ Ｐゴシック" charset="-128"/>
                <a:cs typeface="ＭＳ Ｐゴシック" charset="-128"/>
              </a:rPr>
              <a:pPr fontAlgn="base">
                <a:spcBef>
                  <a:spcPct val="0"/>
                </a:spcBef>
                <a:spcAft>
                  <a:spcPct val="0"/>
                </a:spcAft>
                <a:defRPr/>
              </a:pPr>
              <a:t>43</a:t>
            </a:fld>
            <a:endParaRPr lang="en-US">
              <a:ea typeface="ＭＳ Ｐゴシック" charset="-128"/>
              <a:cs typeface="ＭＳ Ｐゴシック" charset="-128"/>
            </a:endParaRPr>
          </a:p>
        </p:txBody>
      </p:sp>
      <p:sp>
        <p:nvSpPr>
          <p:cNvPr id="2181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71A13CC-9AAD-4338-B2CD-2B8031CBE80E}" type="slidenum">
              <a:rPr lang="en-US" sz="1200">
                <a:latin typeface="Calibri" charset="0"/>
                <a:ea typeface="Arial" charset="0"/>
                <a:cs typeface="Arial" charset="0"/>
              </a:rPr>
              <a:pPr algn="r"/>
              <a:t>43</a:t>
            </a:fld>
            <a:endParaRPr lang="en-US" sz="1200">
              <a:latin typeface="Calibri" charset="0"/>
              <a:ea typeface="Arial" charset="0"/>
              <a:cs typeface="Arial" charset="0"/>
            </a:endParaRPr>
          </a:p>
        </p:txBody>
      </p:sp>
      <p:sp>
        <p:nvSpPr>
          <p:cNvPr id="2181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1811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3668202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7B90BA-D20F-4F8A-AAFC-02773E23840A}" type="slidenum">
              <a:rPr lang="en-US">
                <a:ea typeface="ＭＳ Ｐゴシック" charset="-128"/>
                <a:cs typeface="ＭＳ Ｐゴシック" charset="-128"/>
              </a:rPr>
              <a:pPr fontAlgn="base">
                <a:spcBef>
                  <a:spcPct val="0"/>
                </a:spcBef>
                <a:spcAft>
                  <a:spcPct val="0"/>
                </a:spcAft>
                <a:defRPr/>
              </a:pPr>
              <a:t>44</a:t>
            </a:fld>
            <a:endParaRPr lang="en-US">
              <a:ea typeface="ＭＳ Ｐゴシック" charset="-128"/>
              <a:cs typeface="ＭＳ Ｐゴシック" charset="-128"/>
            </a:endParaRPr>
          </a:p>
        </p:txBody>
      </p:sp>
      <p:sp>
        <p:nvSpPr>
          <p:cNvPr id="2201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BC3B46B-811B-4CF2-ACEB-EBA72B9982F3}" type="slidenum">
              <a:rPr lang="en-US" sz="1200">
                <a:latin typeface="Calibri" charset="0"/>
                <a:ea typeface="Arial" charset="0"/>
                <a:cs typeface="Arial" charset="0"/>
              </a:rPr>
              <a:pPr algn="r"/>
              <a:t>44</a:t>
            </a:fld>
            <a:endParaRPr lang="en-US" sz="1200">
              <a:latin typeface="Calibri" charset="0"/>
              <a:ea typeface="Arial" charset="0"/>
              <a:cs typeface="Arial" charset="0"/>
            </a:endParaRPr>
          </a:p>
        </p:txBody>
      </p:sp>
      <p:sp>
        <p:nvSpPr>
          <p:cNvPr id="22016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016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5115986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44F406-2942-48D2-938B-24E12E8EE13E}" type="slidenum">
              <a:rPr lang="en-US">
                <a:ea typeface="ＭＳ Ｐゴシック" charset="-128"/>
                <a:cs typeface="ＭＳ Ｐゴシック" charset="-128"/>
              </a:rPr>
              <a:pPr fontAlgn="base">
                <a:spcBef>
                  <a:spcPct val="0"/>
                </a:spcBef>
                <a:spcAft>
                  <a:spcPct val="0"/>
                </a:spcAft>
                <a:defRPr/>
              </a:pPr>
              <a:t>45</a:t>
            </a:fld>
            <a:endParaRPr lang="en-US">
              <a:ea typeface="ＭＳ Ｐゴシック" charset="-128"/>
              <a:cs typeface="ＭＳ Ｐゴシック" charset="-128"/>
            </a:endParaRPr>
          </a:p>
        </p:txBody>
      </p:sp>
      <p:sp>
        <p:nvSpPr>
          <p:cNvPr id="2222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C5931A8-151E-4964-A520-2C754768B471}" type="slidenum">
              <a:rPr lang="en-US" sz="1200">
                <a:latin typeface="Calibri" charset="0"/>
                <a:ea typeface="Arial" charset="0"/>
                <a:cs typeface="Arial" charset="0"/>
              </a:rPr>
              <a:pPr algn="r"/>
              <a:t>45</a:t>
            </a:fld>
            <a:endParaRPr lang="en-US" sz="1200">
              <a:latin typeface="Calibri" charset="0"/>
              <a:ea typeface="Arial" charset="0"/>
              <a:cs typeface="Arial" charset="0"/>
            </a:endParaRPr>
          </a:p>
        </p:txBody>
      </p:sp>
      <p:sp>
        <p:nvSpPr>
          <p:cNvPr id="22221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221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9709871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6CC9F1-A1CB-4423-AF11-9AEDB632CF65}" type="slidenum">
              <a:rPr lang="en-US">
                <a:ea typeface="ＭＳ Ｐゴシック" charset="-128"/>
                <a:cs typeface="ＭＳ Ｐゴシック" charset="-128"/>
              </a:rPr>
              <a:pPr fontAlgn="base">
                <a:spcBef>
                  <a:spcPct val="0"/>
                </a:spcBef>
                <a:spcAft>
                  <a:spcPct val="0"/>
                </a:spcAft>
                <a:defRPr/>
              </a:pPr>
              <a:t>46</a:t>
            </a:fld>
            <a:endParaRPr lang="en-US">
              <a:ea typeface="ＭＳ Ｐゴシック" charset="-128"/>
              <a:cs typeface="ＭＳ Ｐゴシック" charset="-128"/>
            </a:endParaRPr>
          </a:p>
        </p:txBody>
      </p:sp>
      <p:sp>
        <p:nvSpPr>
          <p:cNvPr id="2242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7BAB6CC-125E-4AE3-BF69-A67EFCAE6C24}" type="slidenum">
              <a:rPr lang="en-US" sz="1200">
                <a:latin typeface="Calibri" charset="0"/>
                <a:ea typeface="Arial" charset="0"/>
                <a:cs typeface="Arial" charset="0"/>
              </a:rPr>
              <a:pPr algn="r"/>
              <a:t>46</a:t>
            </a:fld>
            <a:endParaRPr lang="en-US" sz="1200">
              <a:latin typeface="Calibri" charset="0"/>
              <a:ea typeface="Arial" charset="0"/>
              <a:cs typeface="Arial" charset="0"/>
            </a:endParaRPr>
          </a:p>
        </p:txBody>
      </p:sp>
      <p:sp>
        <p:nvSpPr>
          <p:cNvPr id="22425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426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4018975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372E27-3178-49B6-8D8E-97AE36FC9511}" type="slidenum">
              <a:rPr lang="en-US">
                <a:ea typeface="ＭＳ Ｐゴシック" charset="-128"/>
                <a:cs typeface="ＭＳ Ｐゴシック" charset="-128"/>
              </a:rPr>
              <a:pPr fontAlgn="base">
                <a:spcBef>
                  <a:spcPct val="0"/>
                </a:spcBef>
                <a:spcAft>
                  <a:spcPct val="0"/>
                </a:spcAft>
                <a:defRPr/>
              </a:pPr>
              <a:t>47</a:t>
            </a:fld>
            <a:endParaRPr lang="en-US">
              <a:ea typeface="ＭＳ Ｐゴシック" charset="-128"/>
              <a:cs typeface="ＭＳ Ｐゴシック" charset="-128"/>
            </a:endParaRPr>
          </a:p>
        </p:txBody>
      </p:sp>
      <p:sp>
        <p:nvSpPr>
          <p:cNvPr id="2263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BAA073F-713F-4EB7-B0C0-CD55AE5C19BC}" type="slidenum">
              <a:rPr lang="en-US" sz="1200">
                <a:latin typeface="Calibri" charset="0"/>
                <a:ea typeface="Arial" charset="0"/>
                <a:cs typeface="Arial" charset="0"/>
              </a:rPr>
              <a:pPr algn="r"/>
              <a:t>47</a:t>
            </a:fld>
            <a:endParaRPr lang="en-US" sz="1200">
              <a:latin typeface="Calibri" charset="0"/>
              <a:ea typeface="Arial" charset="0"/>
              <a:cs typeface="Arial" charset="0"/>
            </a:endParaRPr>
          </a:p>
        </p:txBody>
      </p:sp>
      <p:sp>
        <p:nvSpPr>
          <p:cNvPr id="22630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630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5216259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EA6007-1426-4B47-A8E1-ABBC2C2AF5C4}" type="slidenum">
              <a:rPr lang="en-US">
                <a:ea typeface="ＭＳ Ｐゴシック" charset="-128"/>
                <a:cs typeface="ＭＳ Ｐゴシック" charset="-128"/>
              </a:rPr>
              <a:pPr fontAlgn="base">
                <a:spcBef>
                  <a:spcPct val="0"/>
                </a:spcBef>
                <a:spcAft>
                  <a:spcPct val="0"/>
                </a:spcAft>
                <a:defRPr/>
              </a:pPr>
              <a:t>48</a:t>
            </a:fld>
            <a:endParaRPr lang="en-US">
              <a:ea typeface="ＭＳ Ｐゴシック" charset="-128"/>
              <a:cs typeface="ＭＳ Ｐゴシック" charset="-128"/>
            </a:endParaRPr>
          </a:p>
        </p:txBody>
      </p:sp>
      <p:sp>
        <p:nvSpPr>
          <p:cNvPr id="2283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1E55706-1D6C-44B2-8641-5CFF72DC9FF3}" type="slidenum">
              <a:rPr lang="en-US" sz="1200">
                <a:latin typeface="Calibri" charset="0"/>
                <a:ea typeface="Arial" charset="0"/>
                <a:cs typeface="Arial" charset="0"/>
              </a:rPr>
              <a:pPr algn="r"/>
              <a:t>48</a:t>
            </a:fld>
            <a:endParaRPr lang="en-US" sz="1200">
              <a:latin typeface="Calibri" charset="0"/>
              <a:ea typeface="Arial" charset="0"/>
              <a:cs typeface="Arial" charset="0"/>
            </a:endParaRPr>
          </a:p>
        </p:txBody>
      </p:sp>
      <p:sp>
        <p:nvSpPr>
          <p:cNvPr id="2283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835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351711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776C36-305A-4B0F-AF20-E2D7E77A4F30}" type="slidenum">
              <a:rPr lang="en-US">
                <a:ea typeface="ＭＳ Ｐゴシック" charset="-128"/>
                <a:cs typeface="ＭＳ Ｐゴシック" charset="-128"/>
              </a:rPr>
              <a:pPr fontAlgn="base">
                <a:spcBef>
                  <a:spcPct val="0"/>
                </a:spcBef>
                <a:spcAft>
                  <a:spcPct val="0"/>
                </a:spcAft>
                <a:defRPr/>
              </a:pPr>
              <a:t>4</a:t>
            </a:fld>
            <a:endParaRPr lang="en-US">
              <a:ea typeface="ＭＳ Ｐゴシック" charset="-128"/>
              <a:cs typeface="ＭＳ Ｐゴシック" charset="-128"/>
            </a:endParaRPr>
          </a:p>
        </p:txBody>
      </p:sp>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DD84030-FA1F-4D1B-82B3-68E754BE02F3}" type="slidenum">
              <a:rPr lang="en-US" sz="1200">
                <a:latin typeface="Calibri" charset="0"/>
                <a:ea typeface="Arial" charset="0"/>
                <a:cs typeface="Arial" charset="0"/>
              </a:rPr>
              <a:pPr algn="r"/>
              <a:t>4</a:t>
            </a:fld>
            <a:endParaRPr lang="en-US" sz="1200">
              <a:latin typeface="Calibri" charset="0"/>
              <a:ea typeface="Arial" charset="0"/>
              <a:cs typeface="Arial" charset="0"/>
            </a:endParaRPr>
          </a:p>
        </p:txBody>
      </p:sp>
      <p:sp>
        <p:nvSpPr>
          <p:cNvPr id="399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994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1239534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2561A7-4DA8-4371-82AE-ABD1E77C9982}" type="slidenum">
              <a:rPr lang="en-US">
                <a:ea typeface="ＭＳ Ｐゴシック" charset="-128"/>
                <a:cs typeface="ＭＳ Ｐゴシック" charset="-128"/>
              </a:rPr>
              <a:pPr fontAlgn="base">
                <a:spcBef>
                  <a:spcPct val="0"/>
                </a:spcBef>
                <a:spcAft>
                  <a:spcPct val="0"/>
                </a:spcAft>
                <a:defRPr/>
              </a:pPr>
              <a:t>49</a:t>
            </a:fld>
            <a:endParaRPr lang="en-US">
              <a:ea typeface="ＭＳ Ｐゴシック" charset="-128"/>
              <a:cs typeface="ＭＳ Ｐゴシック" charset="-128"/>
            </a:endParaRPr>
          </a:p>
        </p:txBody>
      </p:sp>
      <p:sp>
        <p:nvSpPr>
          <p:cNvPr id="2304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4354668-D0FC-4B49-935D-543C63AF8C9B}" type="slidenum">
              <a:rPr lang="en-US" sz="1200">
                <a:latin typeface="Calibri" charset="0"/>
                <a:ea typeface="Arial" charset="0"/>
                <a:cs typeface="Arial" charset="0"/>
              </a:rPr>
              <a:pPr algn="r"/>
              <a:t>49</a:t>
            </a:fld>
            <a:endParaRPr lang="en-US" sz="1200">
              <a:latin typeface="Calibri" charset="0"/>
              <a:ea typeface="Arial" charset="0"/>
              <a:cs typeface="Arial" charset="0"/>
            </a:endParaRPr>
          </a:p>
        </p:txBody>
      </p:sp>
      <p:sp>
        <p:nvSpPr>
          <p:cNvPr id="2304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3040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8350177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16569D-5418-4D57-9B70-6464073A46FA}" type="slidenum">
              <a:rPr lang="en-US">
                <a:ea typeface="ＭＳ Ｐゴシック" charset="-128"/>
                <a:cs typeface="ＭＳ Ｐゴシック" charset="-128"/>
              </a:rPr>
              <a:pPr fontAlgn="base">
                <a:spcBef>
                  <a:spcPct val="0"/>
                </a:spcBef>
                <a:spcAft>
                  <a:spcPct val="0"/>
                </a:spcAft>
                <a:defRPr/>
              </a:pPr>
              <a:t>50</a:t>
            </a:fld>
            <a:endParaRPr lang="en-US">
              <a:ea typeface="ＭＳ Ｐゴシック" charset="-128"/>
              <a:cs typeface="ＭＳ Ｐゴシック" charset="-128"/>
            </a:endParaRPr>
          </a:p>
        </p:txBody>
      </p:sp>
      <p:sp>
        <p:nvSpPr>
          <p:cNvPr id="2324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AE3B89D-1165-4705-B390-143A6D60B4AB}" type="slidenum">
              <a:rPr lang="en-US" sz="1200">
                <a:latin typeface="Calibri" charset="0"/>
                <a:ea typeface="Arial" charset="0"/>
                <a:cs typeface="Arial" charset="0"/>
              </a:rPr>
              <a:pPr algn="r"/>
              <a:t>50</a:t>
            </a:fld>
            <a:endParaRPr lang="en-US" sz="1200">
              <a:latin typeface="Calibri" charset="0"/>
              <a:ea typeface="Arial" charset="0"/>
              <a:cs typeface="Arial" charset="0"/>
            </a:endParaRPr>
          </a:p>
        </p:txBody>
      </p:sp>
      <p:sp>
        <p:nvSpPr>
          <p:cNvPr id="2324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3245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8705992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CFA9D4-5C56-4465-9E1D-7C3B8FD1B726}" type="slidenum">
              <a:rPr lang="en-US">
                <a:ea typeface="ＭＳ Ｐゴシック" charset="-128"/>
                <a:cs typeface="ＭＳ Ｐゴシック" charset="-128"/>
              </a:rPr>
              <a:pPr fontAlgn="base">
                <a:spcBef>
                  <a:spcPct val="0"/>
                </a:spcBef>
                <a:spcAft>
                  <a:spcPct val="0"/>
                </a:spcAft>
                <a:defRPr/>
              </a:pPr>
              <a:t>51</a:t>
            </a:fld>
            <a:endParaRPr lang="en-US">
              <a:ea typeface="ＭＳ Ｐゴシック" charset="-128"/>
              <a:cs typeface="ＭＳ Ｐゴシック" charset="-128"/>
            </a:endParaRPr>
          </a:p>
        </p:txBody>
      </p:sp>
      <p:sp>
        <p:nvSpPr>
          <p:cNvPr id="2344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4984AAF-84F8-4EDC-95DF-2F87E79C1B11}" type="slidenum">
              <a:rPr lang="en-US" sz="1200">
                <a:latin typeface="Calibri" charset="0"/>
                <a:ea typeface="Arial" charset="0"/>
                <a:cs typeface="Arial" charset="0"/>
              </a:rPr>
              <a:pPr algn="r"/>
              <a:t>51</a:t>
            </a:fld>
            <a:endParaRPr lang="en-US" sz="1200">
              <a:latin typeface="Calibri" charset="0"/>
              <a:ea typeface="Arial" charset="0"/>
              <a:cs typeface="Arial" charset="0"/>
            </a:endParaRPr>
          </a:p>
        </p:txBody>
      </p:sp>
      <p:sp>
        <p:nvSpPr>
          <p:cNvPr id="2344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3450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8018817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9C689F-C4B5-434E-8D2C-0179014994B9}" type="slidenum">
              <a:rPr lang="en-US">
                <a:ea typeface="ＭＳ Ｐゴシック" charset="-128"/>
                <a:cs typeface="ＭＳ Ｐゴシック" charset="-128"/>
              </a:rPr>
              <a:pPr fontAlgn="base">
                <a:spcBef>
                  <a:spcPct val="0"/>
                </a:spcBef>
                <a:spcAft>
                  <a:spcPct val="0"/>
                </a:spcAft>
                <a:defRPr/>
              </a:pPr>
              <a:t>52</a:t>
            </a:fld>
            <a:endParaRPr lang="en-US">
              <a:ea typeface="ＭＳ Ｐゴシック" charset="-128"/>
              <a:cs typeface="ＭＳ Ｐゴシック" charset="-128"/>
            </a:endParaRPr>
          </a:p>
        </p:txBody>
      </p:sp>
      <p:sp>
        <p:nvSpPr>
          <p:cNvPr id="2365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E3977F0-91CA-4EE3-A99D-926AB1ECD2E2}" type="slidenum">
              <a:rPr lang="en-US" sz="1200">
                <a:latin typeface="Calibri" charset="0"/>
                <a:ea typeface="Arial" charset="0"/>
                <a:cs typeface="Arial" charset="0"/>
              </a:rPr>
              <a:pPr algn="r"/>
              <a:t>52</a:t>
            </a:fld>
            <a:endParaRPr lang="en-US" sz="1200">
              <a:latin typeface="Calibri" charset="0"/>
              <a:ea typeface="Arial" charset="0"/>
              <a:cs typeface="Arial" charset="0"/>
            </a:endParaRPr>
          </a:p>
        </p:txBody>
      </p:sp>
      <p:sp>
        <p:nvSpPr>
          <p:cNvPr id="23654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3654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20368350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C21ABE-A059-4A3E-87C7-5269BBF773E0}" type="slidenum">
              <a:rPr lang="en-US">
                <a:ea typeface="ＭＳ Ｐゴシック" charset="-128"/>
                <a:cs typeface="ＭＳ Ｐゴシック" charset="-128"/>
              </a:rPr>
              <a:pPr fontAlgn="base">
                <a:spcBef>
                  <a:spcPct val="0"/>
                </a:spcBef>
                <a:spcAft>
                  <a:spcPct val="0"/>
                </a:spcAft>
                <a:defRPr/>
              </a:pPr>
              <a:t>53</a:t>
            </a:fld>
            <a:endParaRPr lang="en-US">
              <a:ea typeface="ＭＳ Ｐゴシック" charset="-128"/>
              <a:cs typeface="ＭＳ Ｐゴシック" charset="-128"/>
            </a:endParaRPr>
          </a:p>
        </p:txBody>
      </p:sp>
      <p:sp>
        <p:nvSpPr>
          <p:cNvPr id="2385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7DF8E7C-070E-4844-8D20-2EF846EAD427}" type="slidenum">
              <a:rPr lang="en-US" sz="1200">
                <a:latin typeface="Calibri" charset="0"/>
                <a:ea typeface="Arial" charset="0"/>
                <a:cs typeface="Arial" charset="0"/>
              </a:rPr>
              <a:pPr algn="r"/>
              <a:t>53</a:t>
            </a:fld>
            <a:endParaRPr lang="en-US" sz="1200">
              <a:latin typeface="Calibri" charset="0"/>
              <a:ea typeface="Arial" charset="0"/>
              <a:cs typeface="Arial" charset="0"/>
            </a:endParaRPr>
          </a:p>
        </p:txBody>
      </p:sp>
      <p:sp>
        <p:nvSpPr>
          <p:cNvPr id="2385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3859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69237660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D3B949-FD7D-46F3-9038-126882D546C2}" type="slidenum">
              <a:rPr lang="en-US">
                <a:ea typeface="ＭＳ Ｐゴシック" charset="-128"/>
                <a:cs typeface="ＭＳ Ｐゴシック" charset="-128"/>
              </a:rPr>
              <a:pPr fontAlgn="base">
                <a:spcBef>
                  <a:spcPct val="0"/>
                </a:spcBef>
                <a:spcAft>
                  <a:spcPct val="0"/>
                </a:spcAft>
                <a:defRPr/>
              </a:pPr>
              <a:t>54</a:t>
            </a:fld>
            <a:endParaRPr lang="en-US">
              <a:ea typeface="ＭＳ Ｐゴシック" charset="-128"/>
              <a:cs typeface="ＭＳ Ｐゴシック" charset="-128"/>
            </a:endParaRPr>
          </a:p>
        </p:txBody>
      </p:sp>
      <p:sp>
        <p:nvSpPr>
          <p:cNvPr id="240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2539829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86FBC7-B442-4255-8279-BF6FF3DC9B49}" type="slidenum">
              <a:rPr lang="en-US">
                <a:ea typeface="ＭＳ Ｐゴシック" charset="-128"/>
                <a:cs typeface="ＭＳ Ｐゴシック" charset="-128"/>
              </a:rPr>
              <a:pPr fontAlgn="base">
                <a:spcBef>
                  <a:spcPct val="0"/>
                </a:spcBef>
                <a:spcAft>
                  <a:spcPct val="0"/>
                </a:spcAft>
                <a:defRPr/>
              </a:pPr>
              <a:t>55</a:t>
            </a:fld>
            <a:endParaRPr lang="en-US">
              <a:ea typeface="ＭＳ Ｐゴシック" charset="-128"/>
              <a:cs typeface="ＭＳ Ｐゴシック" charset="-128"/>
            </a:endParaRPr>
          </a:p>
        </p:txBody>
      </p:sp>
      <p:sp>
        <p:nvSpPr>
          <p:cNvPr id="2426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26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97794648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C4060B-CD95-4A6B-9AD7-81A6E0735800}" type="slidenum">
              <a:rPr lang="en-US">
                <a:ea typeface="ＭＳ Ｐゴシック" charset="-128"/>
                <a:cs typeface="ＭＳ Ｐゴシック" charset="-128"/>
              </a:rPr>
              <a:pPr fontAlgn="base">
                <a:spcBef>
                  <a:spcPct val="0"/>
                </a:spcBef>
                <a:spcAft>
                  <a:spcPct val="0"/>
                </a:spcAft>
                <a:defRPr/>
              </a:pPr>
              <a:t>56</a:t>
            </a:fld>
            <a:endParaRPr lang="en-US">
              <a:ea typeface="ＭＳ Ｐゴシック" charset="-128"/>
              <a:cs typeface="ＭＳ Ｐゴシック" charset="-128"/>
            </a:endParaRPr>
          </a:p>
        </p:txBody>
      </p:sp>
      <p:sp>
        <p:nvSpPr>
          <p:cNvPr id="2447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47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9058319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B06EC0-6F51-4DF9-9C40-422CE118FF8B}" type="slidenum">
              <a:rPr lang="en-US">
                <a:ea typeface="ＭＳ Ｐゴシック" charset="-128"/>
                <a:cs typeface="ＭＳ Ｐゴシック" charset="-128"/>
              </a:rPr>
              <a:pPr fontAlgn="base">
                <a:spcBef>
                  <a:spcPct val="0"/>
                </a:spcBef>
                <a:spcAft>
                  <a:spcPct val="0"/>
                </a:spcAft>
                <a:defRPr/>
              </a:pPr>
              <a:t>57</a:t>
            </a:fld>
            <a:endParaRPr lang="en-US">
              <a:ea typeface="ＭＳ Ｐゴシック" charset="-128"/>
              <a:cs typeface="ＭＳ Ｐゴシック" charset="-128"/>
            </a:endParaRPr>
          </a:p>
        </p:txBody>
      </p:sp>
      <p:sp>
        <p:nvSpPr>
          <p:cNvPr id="2467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67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924971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1B64B2-EDD8-442B-941C-DDE9E6A87C1F}" type="slidenum">
              <a:rPr lang="en-US">
                <a:ea typeface="ＭＳ Ｐゴシック" charset="-128"/>
                <a:cs typeface="ＭＳ Ｐゴシック" charset="-128"/>
              </a:rPr>
              <a:pPr fontAlgn="base">
                <a:spcBef>
                  <a:spcPct val="0"/>
                </a:spcBef>
                <a:spcAft>
                  <a:spcPct val="0"/>
                </a:spcAft>
                <a:defRPr/>
              </a:pPr>
              <a:t>58</a:t>
            </a:fld>
            <a:endParaRPr lang="en-US">
              <a:ea typeface="ＭＳ Ｐゴシック" charset="-128"/>
              <a:cs typeface="ＭＳ Ｐゴシック" charset="-128"/>
            </a:endParaRPr>
          </a:p>
        </p:txBody>
      </p:sp>
      <p:sp>
        <p:nvSpPr>
          <p:cNvPr id="2488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ECD1672-9B34-4AF8-AE6F-1A354591B94C}" type="slidenum">
              <a:rPr lang="en-US" sz="1200">
                <a:latin typeface="Calibri" charset="0"/>
                <a:ea typeface="Arial" charset="0"/>
                <a:cs typeface="Arial" charset="0"/>
              </a:rPr>
              <a:pPr algn="r"/>
              <a:t>58</a:t>
            </a:fld>
            <a:endParaRPr lang="en-US" sz="1200">
              <a:latin typeface="Calibri" charset="0"/>
              <a:ea typeface="Arial" charset="0"/>
              <a:cs typeface="Arial" charset="0"/>
            </a:endParaRPr>
          </a:p>
        </p:txBody>
      </p:sp>
      <p:sp>
        <p:nvSpPr>
          <p:cNvPr id="2488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4883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007216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C387DF-CC94-4A7D-A4F8-B1AC2FBB4D8A}" type="slidenum">
              <a:rPr lang="en-US">
                <a:ea typeface="ＭＳ Ｐゴシック" charset="-128"/>
                <a:cs typeface="ＭＳ Ｐゴシック" charset="-128"/>
              </a:rPr>
              <a:pPr fontAlgn="base">
                <a:spcBef>
                  <a:spcPct val="0"/>
                </a:spcBef>
                <a:spcAft>
                  <a:spcPct val="0"/>
                </a:spcAft>
                <a:defRPr/>
              </a:pPr>
              <a:t>5</a:t>
            </a:fld>
            <a:endParaRPr lang="en-US">
              <a:ea typeface="ＭＳ Ｐゴシック" charset="-128"/>
              <a:cs typeface="ＭＳ Ｐゴシック" charset="-128"/>
            </a:endParaRPr>
          </a:p>
        </p:txBody>
      </p:sp>
      <p:sp>
        <p:nvSpPr>
          <p:cNvPr id="419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1D296DD-985E-4C35-918F-984A0F2E68AB}" type="slidenum">
              <a:rPr lang="en-US" sz="1200">
                <a:latin typeface="Calibri" charset="0"/>
                <a:ea typeface="Arial" charset="0"/>
                <a:cs typeface="Arial" charset="0"/>
              </a:rPr>
              <a:pPr algn="r"/>
              <a:t>5</a:t>
            </a:fld>
            <a:endParaRPr lang="en-US" sz="1200">
              <a:latin typeface="Calibri" charset="0"/>
              <a:ea typeface="Arial" charset="0"/>
              <a:cs typeface="Arial" charset="0"/>
            </a:endParaRPr>
          </a:p>
        </p:txBody>
      </p:sp>
      <p:sp>
        <p:nvSpPr>
          <p:cNvPr id="419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4198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12054810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6DDDA7-2290-4657-9FD9-F0434C9B0E97}" type="slidenum">
              <a:rPr lang="en-US">
                <a:solidFill>
                  <a:srgbClr val="000000"/>
                </a:solidFill>
                <a:ea typeface="ＭＳ Ｐゴシック" charset="-128"/>
                <a:cs typeface="ＭＳ Ｐゴシック" charset="-128"/>
              </a:rPr>
              <a:pPr fontAlgn="base">
                <a:spcBef>
                  <a:spcPct val="0"/>
                </a:spcBef>
                <a:spcAft>
                  <a:spcPct val="0"/>
                </a:spcAft>
                <a:defRPr/>
              </a:pPr>
              <a:t>59</a:t>
            </a:fld>
            <a:endParaRPr lang="en-US">
              <a:solidFill>
                <a:srgbClr val="000000"/>
              </a:solidFill>
              <a:ea typeface="ＭＳ Ｐゴシック" charset="-128"/>
              <a:cs typeface="ＭＳ Ｐゴシック" charset="-128"/>
            </a:endParaRPr>
          </a:p>
        </p:txBody>
      </p:sp>
      <p:sp>
        <p:nvSpPr>
          <p:cNvPr id="2508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08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72952738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2080F9-5C13-4F9B-B3B8-BD1FA6B50B9A}" type="slidenum">
              <a:rPr lang="en-US">
                <a:solidFill>
                  <a:srgbClr val="000000"/>
                </a:solidFill>
                <a:ea typeface="ＭＳ Ｐゴシック" charset="-128"/>
                <a:cs typeface="ＭＳ Ｐゴシック" charset="-128"/>
              </a:rPr>
              <a:pPr fontAlgn="base">
                <a:spcBef>
                  <a:spcPct val="0"/>
                </a:spcBef>
                <a:spcAft>
                  <a:spcPct val="0"/>
                </a:spcAft>
                <a:defRPr/>
              </a:pPr>
              <a:t>60</a:t>
            </a:fld>
            <a:endParaRPr lang="en-US">
              <a:solidFill>
                <a:srgbClr val="000000"/>
              </a:solidFill>
              <a:ea typeface="ＭＳ Ｐゴシック" charset="-128"/>
              <a:cs typeface="ＭＳ Ｐゴシック" charset="-128"/>
            </a:endParaRPr>
          </a:p>
        </p:txBody>
      </p:sp>
      <p:sp>
        <p:nvSpPr>
          <p:cNvPr id="2529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29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69650600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98E38A-CC27-4A87-9D52-1268EDACF23E}" type="slidenum">
              <a:rPr lang="en-US">
                <a:solidFill>
                  <a:srgbClr val="000000"/>
                </a:solidFill>
                <a:ea typeface="ＭＳ Ｐゴシック" charset="-128"/>
                <a:cs typeface="ＭＳ Ｐゴシック" charset="-128"/>
              </a:rPr>
              <a:pPr fontAlgn="base">
                <a:spcBef>
                  <a:spcPct val="0"/>
                </a:spcBef>
                <a:spcAft>
                  <a:spcPct val="0"/>
                </a:spcAft>
                <a:defRPr/>
              </a:pPr>
              <a:t>61</a:t>
            </a:fld>
            <a:endParaRPr lang="en-US">
              <a:solidFill>
                <a:srgbClr val="000000"/>
              </a:solidFill>
              <a:ea typeface="ＭＳ Ｐゴシック" charset="-128"/>
              <a:cs typeface="ＭＳ Ｐゴシック" charset="-128"/>
            </a:endParaRPr>
          </a:p>
        </p:txBody>
      </p:sp>
      <p:sp>
        <p:nvSpPr>
          <p:cNvPr id="2549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49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79872113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A7CCD1-6E0F-46AD-B3DE-4A43D949636C}" type="slidenum">
              <a:rPr lang="en-US">
                <a:solidFill>
                  <a:srgbClr val="000000"/>
                </a:solidFill>
                <a:ea typeface="ＭＳ Ｐゴシック" charset="-128"/>
                <a:cs typeface="ＭＳ Ｐゴシック" charset="-128"/>
              </a:rPr>
              <a:pPr fontAlgn="base">
                <a:spcBef>
                  <a:spcPct val="0"/>
                </a:spcBef>
                <a:spcAft>
                  <a:spcPct val="0"/>
                </a:spcAft>
                <a:defRPr/>
              </a:pPr>
              <a:t>62</a:t>
            </a:fld>
            <a:endParaRPr lang="en-US">
              <a:solidFill>
                <a:srgbClr val="000000"/>
              </a:solidFill>
              <a:ea typeface="ＭＳ Ｐゴシック" charset="-128"/>
              <a:cs typeface="ＭＳ Ｐゴシック" charset="-128"/>
            </a:endParaRPr>
          </a:p>
        </p:txBody>
      </p:sp>
      <p:sp>
        <p:nvSpPr>
          <p:cNvPr id="2570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70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690721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A92218-965C-45A0-8650-DD2F80880E35}" type="slidenum">
              <a:rPr lang="en-US">
                <a:ea typeface="ＭＳ Ｐゴシック" charset="-128"/>
                <a:cs typeface="ＭＳ Ｐゴシック" charset="-128"/>
              </a:rPr>
              <a:pPr fontAlgn="base">
                <a:spcBef>
                  <a:spcPct val="0"/>
                </a:spcBef>
                <a:spcAft>
                  <a:spcPct val="0"/>
                </a:spcAft>
                <a:defRPr/>
              </a:pPr>
              <a:t>6</a:t>
            </a:fld>
            <a:endParaRPr lang="en-US">
              <a:ea typeface="ＭＳ Ｐゴシック" charset="-128"/>
              <a:cs typeface="ＭＳ Ｐゴシック" charset="-128"/>
            </a:endParaRPr>
          </a:p>
        </p:txBody>
      </p:sp>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9AA5BAB-D00B-4CA2-B86C-1F42A91F6967}" type="slidenum">
              <a:rPr lang="en-US" sz="1200">
                <a:latin typeface="Calibri" charset="0"/>
                <a:ea typeface="Arial" charset="0"/>
                <a:cs typeface="Arial" charset="0"/>
              </a:rPr>
              <a:pPr algn="r"/>
              <a:t>6</a:t>
            </a:fld>
            <a:endParaRPr lang="en-US" sz="1200">
              <a:latin typeface="Calibri" charset="0"/>
              <a:ea typeface="Arial" charset="0"/>
              <a:cs typeface="Arial" charset="0"/>
            </a:endParaRPr>
          </a:p>
        </p:txBody>
      </p:sp>
      <p:sp>
        <p:nvSpPr>
          <p:cNvPr id="225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53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12227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F9DB53-EC3B-44ED-9160-D405C1A1D666}" type="slidenum">
              <a:rPr lang="en-US">
                <a:ea typeface="ＭＳ Ｐゴシック" charset="-128"/>
                <a:cs typeface="ＭＳ Ｐゴシック" charset="-128"/>
              </a:rPr>
              <a:pPr fontAlgn="base">
                <a:spcBef>
                  <a:spcPct val="0"/>
                </a:spcBef>
                <a:spcAft>
                  <a:spcPct val="0"/>
                </a:spcAft>
                <a:defRPr/>
              </a:pPr>
              <a:t>7</a:t>
            </a:fld>
            <a:endParaRPr lang="en-US">
              <a:ea typeface="ＭＳ Ｐゴシック" charset="-128"/>
              <a:cs typeface="ＭＳ Ｐゴシック" charset="-128"/>
            </a:endParaRPr>
          </a:p>
        </p:txBody>
      </p:sp>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1500B9F-61F7-4F53-8389-51208F7631AD}" type="slidenum">
              <a:rPr lang="en-US" sz="1200">
                <a:latin typeface="Calibri" charset="0"/>
                <a:ea typeface="Arial" charset="0"/>
                <a:cs typeface="Arial" charset="0"/>
              </a:rPr>
              <a:pPr algn="r"/>
              <a:t>7</a:t>
            </a:fld>
            <a:endParaRPr lang="en-US" sz="1200">
              <a:latin typeface="Calibri" charset="0"/>
              <a:ea typeface="Arial" charset="0"/>
              <a:cs typeface="Arial" charset="0"/>
            </a:endParaRPr>
          </a:p>
        </p:txBody>
      </p:sp>
      <p:sp>
        <p:nvSpPr>
          <p:cNvPr id="245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458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046006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588266-2AE6-4C64-8854-70AFC04DB226}" type="slidenum">
              <a:rPr lang="en-US">
                <a:ea typeface="ＭＳ Ｐゴシック" charset="-128"/>
                <a:cs typeface="ＭＳ Ｐゴシック" charset="-128"/>
              </a:rPr>
              <a:pPr fontAlgn="base">
                <a:spcBef>
                  <a:spcPct val="0"/>
                </a:spcBef>
                <a:spcAft>
                  <a:spcPct val="0"/>
                </a:spcAft>
                <a:defRPr/>
              </a:pPr>
              <a:t>8</a:t>
            </a:fld>
            <a:endParaRPr lang="en-US">
              <a:ea typeface="ＭＳ Ｐゴシック" charset="-128"/>
              <a:cs typeface="ＭＳ Ｐゴシック" charset="-128"/>
            </a:endParaRPr>
          </a:p>
        </p:txBody>
      </p:sp>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394655B-9886-4A11-A9F1-693C37E91353}" type="slidenum">
              <a:rPr lang="en-US" sz="1200">
                <a:latin typeface="Calibri" charset="0"/>
                <a:ea typeface="Arial" charset="0"/>
                <a:cs typeface="Arial" charset="0"/>
              </a:rPr>
              <a:pPr algn="r"/>
              <a:t>8</a:t>
            </a:fld>
            <a:endParaRPr lang="en-US" sz="1200">
              <a:latin typeface="Calibri" charset="0"/>
              <a:ea typeface="Arial" charset="0"/>
              <a:cs typeface="Arial" charset="0"/>
            </a:endParaRPr>
          </a:p>
        </p:txBody>
      </p:sp>
      <p:sp>
        <p:nvSpPr>
          <p:cNvPr id="266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662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985933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5" name="TextBox 4"/>
          <p:cNvSpPr txBox="1"/>
          <p:nvPr userDrawn="1"/>
        </p:nvSpPr>
        <p:spPr>
          <a:xfrm>
            <a:off x="152400" y="4138613"/>
            <a:ext cx="6858000" cy="2208297"/>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4</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The </a:t>
            </a:r>
            <a:r>
              <a:rPr lang="en-US" sz="4800" dirty="0">
                <a:solidFill>
                  <a:prstClr val="black"/>
                </a:solidFill>
                <a:latin typeface="Times New Roman" pitchFamily="18" charset="0"/>
                <a:ea typeface="+mn-ea"/>
                <a:cs typeface="Times New Roman" pitchFamily="18" charset="0"/>
              </a:rPr>
              <a:t>Market Forces of Supply and Demand</a:t>
            </a:r>
          </a:p>
        </p:txBody>
      </p:sp>
      <p:sp>
        <p:nvSpPr>
          <p:cNvPr id="7" name="TextBox 6"/>
          <p:cNvSpPr txBox="1"/>
          <p:nvPr userDrawn="1"/>
        </p:nvSpPr>
        <p:spPr>
          <a:xfrm>
            <a:off x="0" y="6362514"/>
            <a:ext cx="5649913" cy="461665"/>
          </a:xfrm>
          <a:prstGeom prst="rect">
            <a:avLst/>
          </a:prstGeom>
          <a:noFill/>
        </p:spPr>
        <p:txBody>
          <a:bodyPr>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543800" y="6324600"/>
            <a:ext cx="1143000" cy="354013"/>
          </a:xfrm>
          <a:prstGeom prst="rect">
            <a:avLst/>
          </a:prstGeom>
          <a:noFill/>
        </p:spPr>
        <p:txBody>
          <a:bodyPr>
            <a:prstTxWarp prst="textNoShape">
              <a:avLst/>
            </a:prstTxWarp>
            <a:spAutoFit/>
          </a:bodyPr>
          <a:lstStyle/>
          <a:p>
            <a:pPr algn="r"/>
            <a:fld id="{72AA5DB0-0D30-4042-B157-27A1D8472018}"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B6B78CB0-6D83-47F9-B461-02C65354F5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543800" y="6324600"/>
            <a:ext cx="1143000" cy="354013"/>
          </a:xfrm>
          <a:prstGeom prst="rect">
            <a:avLst/>
          </a:prstGeom>
          <a:noFill/>
        </p:spPr>
        <p:txBody>
          <a:bodyPr>
            <a:prstTxWarp prst="textNoShape">
              <a:avLst/>
            </a:prstTxWarp>
            <a:spAutoFit/>
          </a:bodyPr>
          <a:lstStyle/>
          <a:p>
            <a:pPr algn="r"/>
            <a:fld id="{A09008E7-7E5E-47D4-9561-3647DC4A54A1}"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3" name="TextBox 2"/>
          <p:cNvSpPr txBox="1"/>
          <p:nvPr userDrawn="1"/>
        </p:nvSpPr>
        <p:spPr>
          <a:xfrm>
            <a:off x="7543800" y="6324600"/>
            <a:ext cx="1143000" cy="354013"/>
          </a:xfrm>
          <a:prstGeom prst="rect">
            <a:avLst/>
          </a:prstGeom>
          <a:noFill/>
        </p:spPr>
        <p:txBody>
          <a:bodyPr>
            <a:prstTxWarp prst="textNoShape">
              <a:avLst/>
            </a:prstTxWarp>
            <a:spAutoFit/>
          </a:bodyPr>
          <a:lstStyle/>
          <a:p>
            <a:pPr algn="r"/>
            <a:fld id="{46A8A3C3-7588-47DC-A986-0C3757F8D527}"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3555"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userDrawn="1"/>
        </p:nvSpPr>
        <p:spPr>
          <a:xfrm>
            <a:off x="0" y="6396335"/>
            <a:ext cx="5649913" cy="461665"/>
          </a:xfrm>
          <a:prstGeom prst="rect">
            <a:avLst/>
          </a:prstGeom>
          <a:noFill/>
        </p:spPr>
        <p:txBody>
          <a:bodyPr>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a:t>
            </a:r>
            <a:r>
              <a:rPr lang="en-US" sz="800" i="1" dirty="0" smtClean="0">
                <a:solidFill>
                  <a:srgbClr val="777777"/>
                </a:solidFill>
                <a:latin typeface="Times New Roman" pitchFamily="18" charset="0"/>
                <a:ea typeface="+mn-ea"/>
                <a:cs typeface="Times New Roman" pitchFamily="18" charset="0"/>
              </a:rPr>
              <a:t>.</a:t>
            </a:r>
            <a:r>
              <a:rPr lang="en-US" sz="800" i="1" baseline="0" dirty="0" smtClean="0">
                <a:solidFill>
                  <a:srgbClr val="777777"/>
                </a:solidFill>
                <a:latin typeface="Times New Roman" pitchFamily="18" charset="0"/>
                <a:ea typeface="+mn-ea"/>
                <a:cs typeface="Times New Roman" pitchFamily="18" charset="0"/>
              </a:rPr>
              <a:t> EMEA.</a:t>
            </a:r>
            <a:r>
              <a:rPr lang="en-US" sz="800" i="1" dirty="0" smtClean="0">
                <a:solidFill>
                  <a:srgbClr val="777777"/>
                </a:solidFill>
                <a:latin typeface="Times New Roman" pitchFamily="18" charset="0"/>
                <a:ea typeface="+mn-ea"/>
                <a:cs typeface="Times New Roman" pitchFamily="18" charset="0"/>
              </a:rPr>
              <a:t>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5" name="TextBox 4"/>
          <p:cNvSpPr txBox="1"/>
          <p:nvPr userDrawn="1"/>
        </p:nvSpPr>
        <p:spPr>
          <a:xfrm>
            <a:off x="7543800" y="6324600"/>
            <a:ext cx="1143000" cy="354013"/>
          </a:xfrm>
          <a:prstGeom prst="rect">
            <a:avLst/>
          </a:prstGeom>
          <a:noFill/>
        </p:spPr>
        <p:txBody>
          <a:bodyPr>
            <a:prstTxWarp prst="textNoShape">
              <a:avLst/>
            </a:prstTxWarp>
            <a:spAutoFit/>
          </a:bodyPr>
          <a:lstStyle/>
          <a:p>
            <a:pPr algn="r"/>
            <a:fld id="{769DE641-6B06-44D0-AFE7-54883047313A}"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400" b="1" kern="1200">
          <a:solidFill>
            <a:srgbClr val="006699"/>
          </a:solidFill>
          <a:latin typeface="Tahoma" pitchFamily="34" charset="0"/>
          <a:ea typeface="Tahoma" pitchFamily="34" charset="0"/>
          <a:cs typeface="Tahoma" pitchFamily="34" charset="0"/>
        </a:defRPr>
      </a:lvl1pPr>
      <a:lvl2pPr algn="l" rtl="0" eaLnBrk="0" fontAlgn="base" hangingPunct="0">
        <a:spcBef>
          <a:spcPct val="0"/>
        </a:spcBef>
        <a:spcAft>
          <a:spcPct val="0"/>
        </a:spcAft>
        <a:defRPr sz="3400" b="1">
          <a:solidFill>
            <a:srgbClr val="006699"/>
          </a:solidFill>
          <a:latin typeface="Tahoma" charset="0"/>
          <a:ea typeface="Tahoma" charset="0"/>
          <a:cs typeface="Tahoma" charset="0"/>
        </a:defRPr>
      </a:lvl2pPr>
      <a:lvl3pPr algn="l" rtl="0" eaLnBrk="0" fontAlgn="base" hangingPunct="0">
        <a:spcBef>
          <a:spcPct val="0"/>
        </a:spcBef>
        <a:spcAft>
          <a:spcPct val="0"/>
        </a:spcAft>
        <a:defRPr sz="3400" b="1">
          <a:solidFill>
            <a:srgbClr val="006699"/>
          </a:solidFill>
          <a:latin typeface="Tahoma" charset="0"/>
          <a:ea typeface="Tahoma" charset="0"/>
          <a:cs typeface="Tahoma" charset="0"/>
        </a:defRPr>
      </a:lvl3pPr>
      <a:lvl4pPr algn="l" rtl="0" eaLnBrk="0" fontAlgn="base" hangingPunct="0">
        <a:spcBef>
          <a:spcPct val="0"/>
        </a:spcBef>
        <a:spcAft>
          <a:spcPct val="0"/>
        </a:spcAft>
        <a:defRPr sz="3400" b="1">
          <a:solidFill>
            <a:srgbClr val="006699"/>
          </a:solidFill>
          <a:latin typeface="Tahoma" charset="0"/>
          <a:ea typeface="Tahoma" charset="0"/>
          <a:cs typeface="Tahoma" charset="0"/>
        </a:defRPr>
      </a:lvl4pPr>
      <a:lvl5pPr algn="l" rtl="0" eaLnBrk="0" fontAlgn="base" hangingPunct="0">
        <a:spcBef>
          <a:spcPct val="0"/>
        </a:spcBef>
        <a:spcAft>
          <a:spcPct val="0"/>
        </a:spcAft>
        <a:defRPr sz="3400" b="1">
          <a:solidFill>
            <a:srgbClr val="006699"/>
          </a:solidFill>
          <a:latin typeface="Tahoma" charset="0"/>
          <a:ea typeface="Tahoma" charset="0"/>
          <a:cs typeface="Tahoma" charset="0"/>
        </a:defRPr>
      </a:lvl5pPr>
      <a:lvl6pPr marL="457200" algn="l" rtl="0" fontAlgn="base">
        <a:spcBef>
          <a:spcPct val="0"/>
        </a:spcBef>
        <a:spcAft>
          <a:spcPct val="0"/>
        </a:spcAft>
        <a:defRPr sz="3400" b="1">
          <a:solidFill>
            <a:srgbClr val="006699"/>
          </a:solidFill>
          <a:latin typeface="Tahoma" charset="0"/>
          <a:ea typeface="Tahoma" charset="0"/>
          <a:cs typeface="Tahoma" charset="0"/>
        </a:defRPr>
      </a:lvl6pPr>
      <a:lvl7pPr marL="914400" algn="l" rtl="0" fontAlgn="base">
        <a:spcBef>
          <a:spcPct val="0"/>
        </a:spcBef>
        <a:spcAft>
          <a:spcPct val="0"/>
        </a:spcAft>
        <a:defRPr sz="3400" b="1">
          <a:solidFill>
            <a:srgbClr val="006699"/>
          </a:solidFill>
          <a:latin typeface="Tahoma" charset="0"/>
          <a:ea typeface="Tahoma" charset="0"/>
          <a:cs typeface="Tahoma" charset="0"/>
        </a:defRPr>
      </a:lvl7pPr>
      <a:lvl8pPr marL="1371600" algn="l" rtl="0" fontAlgn="base">
        <a:spcBef>
          <a:spcPct val="0"/>
        </a:spcBef>
        <a:spcAft>
          <a:spcPct val="0"/>
        </a:spcAft>
        <a:defRPr sz="3400" b="1">
          <a:solidFill>
            <a:srgbClr val="006699"/>
          </a:solidFill>
          <a:latin typeface="Tahoma" charset="0"/>
          <a:ea typeface="Tahoma" charset="0"/>
          <a:cs typeface="Tahoma" charset="0"/>
        </a:defRPr>
      </a:lvl8pPr>
      <a:lvl9pPr marL="1828800" algn="l" rtl="0" fontAlgn="base">
        <a:spcBef>
          <a:spcPct val="0"/>
        </a:spcBef>
        <a:spcAft>
          <a:spcPct val="0"/>
        </a:spcAft>
        <a:defRPr sz="3400" b="1">
          <a:solidFill>
            <a:srgbClr val="006699"/>
          </a:solidFill>
          <a:latin typeface="Tahoma" charset="0"/>
          <a:ea typeface="Tahoma" charset="0"/>
          <a:cs typeface="Tahoma"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Arial" pitchFamily="34" charset="0"/>
          <a:ea typeface="ＭＳ Ｐゴシック" charset="-128"/>
          <a:cs typeface="ＭＳ Ｐゴシック" charset="-128"/>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Arial" pitchFamily="34" charset="0"/>
          <a:ea typeface="ＭＳ Ｐゴシック" charset="-128"/>
          <a:cs typeface="ＭＳ Ｐゴシック" charset="-128"/>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Arial" pitchFamily="34" charset="0"/>
          <a:ea typeface="ＭＳ Ｐゴシック" charset="-128"/>
          <a:cs typeface="ＭＳ Ｐゴシック" charset="-128"/>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4.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image" Target="../media/image5.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Microsoft_Excel_97-2003_Worksheet5.xls"/><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image" Target="../media/image6.emf"/><Relationship Id="rId5" Type="http://schemas.openxmlformats.org/officeDocument/2006/relationships/oleObject" Target="../embeddings/Microsoft_Excel_97-2003_Worksheet6.xls"/><Relationship Id="rId4" Type="http://schemas.openxmlformats.org/officeDocument/2006/relationships/oleObject" Target="../embeddings/oleObject6.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image" Target="../media/image6.emf"/><Relationship Id="rId5" Type="http://schemas.openxmlformats.org/officeDocument/2006/relationships/oleObject" Target="../embeddings/Microsoft_Excel_97-2003_Worksheet7.xls"/><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image" Target="../media/image6.emf"/><Relationship Id="rId5" Type="http://schemas.openxmlformats.org/officeDocument/2006/relationships/oleObject" Target="../embeddings/Microsoft_Excel_97-2003_Worksheet8.xls"/><Relationship Id="rId4" Type="http://schemas.openxmlformats.org/officeDocument/2006/relationships/oleObject" Target="../embeddings/oleObject8.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image" Target="../media/image6.emf"/><Relationship Id="rId5" Type="http://schemas.openxmlformats.org/officeDocument/2006/relationships/oleObject" Target="../embeddings/Microsoft_Excel_97-2003_Worksheet9.xls"/><Relationship Id="rId4" Type="http://schemas.openxmlformats.org/officeDocument/2006/relationships/oleObject" Target="../embeddings/oleObject9.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image" Target="../media/image6.emf"/><Relationship Id="rId5" Type="http://schemas.openxmlformats.org/officeDocument/2006/relationships/oleObject" Target="../embeddings/Microsoft_Excel_97-2003_Worksheet10.xls"/><Relationship Id="rId4" Type="http://schemas.openxmlformats.org/officeDocument/2006/relationships/oleObject" Target="../embeddings/oleObject10.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image" Target="../media/image6.emf"/><Relationship Id="rId5" Type="http://schemas.openxmlformats.org/officeDocument/2006/relationships/oleObject" Target="../embeddings/Microsoft_Excel_97-2003_Worksheet11.xls"/><Relationship Id="rId4" Type="http://schemas.openxmlformats.org/officeDocument/2006/relationships/oleObject" Target="../embeddings/oleObject11.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12.vml"/><Relationship Id="rId6" Type="http://schemas.openxmlformats.org/officeDocument/2006/relationships/image" Target="../media/image6.emf"/><Relationship Id="rId5" Type="http://schemas.openxmlformats.org/officeDocument/2006/relationships/oleObject" Target="../embeddings/Microsoft_Excel_97-2003_Worksheet12.xls"/><Relationship Id="rId4" Type="http://schemas.openxmlformats.org/officeDocument/2006/relationships/oleObject" Target="../embeddings/oleObject12.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image" Target="../media/image7.emf"/><Relationship Id="rId5" Type="http://schemas.openxmlformats.org/officeDocument/2006/relationships/oleObject" Target="../embeddings/Microsoft_Excel_97-2003_Worksheet13.xls"/><Relationship Id="rId4" Type="http://schemas.openxmlformats.org/officeDocument/2006/relationships/oleObject" Target="../embeddings/oleObject13.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14.vml"/><Relationship Id="rId6" Type="http://schemas.openxmlformats.org/officeDocument/2006/relationships/image" Target="../media/image7.emf"/><Relationship Id="rId5" Type="http://schemas.openxmlformats.org/officeDocument/2006/relationships/oleObject" Target="../embeddings/Microsoft_Excel_97-2003_Worksheet14.xls"/><Relationship Id="rId4" Type="http://schemas.openxmlformats.org/officeDocument/2006/relationships/oleObject" Target="../embeddings/oleObject14.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Program%20Files/TurningPoint/2003/Questions.html" TargetMode="Externa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hyperlink" Target="../../../../Program%20Files/TurningPoint/2003/Questions.html"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a:t>
            </a:r>
            <a:r>
              <a:rPr lang="en-US" sz="300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Rashwan</a:t>
            </a:r>
            <a:endParaRPr lang="en-US" sz="3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30724"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30726"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dirty="0">
                  <a:solidFill>
                    <a:srgbClr val="5F5F5F"/>
                  </a:solidFill>
                  <a:latin typeface="Times New Roman" charset="0"/>
                  <a:ea typeface="Times New Roman" charset="0"/>
                  <a:cs typeface="Times New Roman" charset="0"/>
                </a:rPr>
                <a:t>Principles of</a:t>
              </a:r>
            </a:p>
          </p:txBody>
        </p:sp>
        <p:sp>
          <p:nvSpPr>
            <p:cNvPr id="30727"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World Edition</a:t>
              </a:r>
              <a:endParaRPr lang="en-US"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Demand Curve Shifters: </a:t>
            </a:r>
            <a:r>
              <a:rPr lang="en-US" smtClean="0">
                <a:solidFill>
                  <a:srgbClr val="008080"/>
                </a:solidFill>
                <a:latin typeface="Tahoma" charset="0"/>
                <a:ea typeface="Tahoma" charset="0"/>
                <a:cs typeface="Tahoma" charset="0"/>
              </a:rPr>
              <a:t> # of Buyers</a:t>
            </a:r>
          </a:p>
        </p:txBody>
      </p:sp>
      <p:sp>
        <p:nvSpPr>
          <p:cNvPr id="29701"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Increase in # of buyers </a:t>
            </a:r>
            <a:br>
              <a:rPr lang="en-US" smtClean="0">
                <a:latin typeface="Arial" charset="0"/>
                <a:cs typeface="ＭＳ Ｐゴシック" charset="-128"/>
              </a:rPr>
            </a:br>
            <a:r>
              <a:rPr lang="en-US" smtClean="0">
                <a:latin typeface="Arial" charset="0"/>
                <a:cs typeface="ＭＳ Ｐゴシック" charset="-128"/>
              </a:rPr>
              <a:t>increases quantity demanded at each price, shifts </a:t>
            </a:r>
            <a:r>
              <a:rPr lang="en-US" b="1" i="1" smtClean="0">
                <a:latin typeface="Arial" charset="0"/>
                <a:cs typeface="ＭＳ Ｐゴシック" charset="-128"/>
              </a:rPr>
              <a:t>D</a:t>
            </a:r>
            <a:r>
              <a:rPr lang="en-US" smtClean="0">
                <a:latin typeface="Arial" charset="0"/>
                <a:cs typeface="ＭＳ Ｐゴシック" charset="-128"/>
              </a:rPr>
              <a:t> curve to the right. </a:t>
            </a:r>
          </a:p>
        </p:txBody>
      </p:sp>
      <p:sp>
        <p:nvSpPr>
          <p:cNvPr id="2765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Group 2"/>
          <p:cNvGrpSpPr>
            <a:grpSpLocks/>
          </p:cNvGrpSpPr>
          <p:nvPr/>
        </p:nvGrpSpPr>
        <p:grpSpPr bwMode="auto">
          <a:xfrm>
            <a:off x="236538" y="1166813"/>
            <a:ext cx="6669087" cy="5108575"/>
            <a:chOff x="149" y="735"/>
            <a:chExt cx="4201" cy="3218"/>
          </a:xfrm>
        </p:grpSpPr>
        <p:grpSp>
          <p:nvGrpSpPr>
            <p:cNvPr id="2078" name="Group 3"/>
            <p:cNvGrpSpPr>
              <a:grpSpLocks/>
            </p:cNvGrpSpPr>
            <p:nvPr/>
          </p:nvGrpSpPr>
          <p:grpSpPr bwMode="auto">
            <a:xfrm>
              <a:off x="149" y="735"/>
              <a:ext cx="4201" cy="3218"/>
              <a:chOff x="149" y="735"/>
              <a:chExt cx="4201" cy="3218"/>
            </a:xfrm>
          </p:grpSpPr>
          <p:graphicFrame>
            <p:nvGraphicFramePr>
              <p:cNvPr id="2050" name="Object 4"/>
              <p:cNvGraphicFramePr>
                <a:graphicFrameLocks noChangeAspect="1"/>
              </p:cNvGraphicFramePr>
              <p:nvPr/>
            </p:nvGraphicFramePr>
            <p:xfrm>
              <a:off x="149" y="735"/>
              <a:ext cx="4150" cy="3218"/>
            </p:xfrm>
            <a:graphic>
              <a:graphicData uri="http://schemas.openxmlformats.org/presentationml/2006/ole">
                <mc:AlternateContent xmlns:mc="http://schemas.openxmlformats.org/markup-compatibility/2006">
                  <mc:Choice xmlns:v="urn:schemas-microsoft-com:vml" Requires="v">
                    <p:oleObj spid="_x0000_s2051" name="Chart" r:id="rId5" imgW="5638800" imgH="4432300" progId="Excel.Sheet.8">
                      <p:embed/>
                    </p:oleObj>
                  </mc:Choice>
                  <mc:Fallback>
                    <p:oleObj name="Chart" r:id="rId5" imgW="5638800" imgH="4432300" progId="Excel.Shee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 y="735"/>
                            <a:ext cx="4150" cy="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080" name="Group 5"/>
              <p:cNvGrpSpPr>
                <a:grpSpLocks/>
              </p:cNvGrpSpPr>
              <p:nvPr/>
            </p:nvGrpSpPr>
            <p:grpSpPr bwMode="auto">
              <a:xfrm>
                <a:off x="842" y="1605"/>
                <a:ext cx="883" cy="1871"/>
                <a:chOff x="357" y="2450"/>
                <a:chExt cx="795" cy="646"/>
              </a:xfrm>
            </p:grpSpPr>
            <p:sp>
              <p:nvSpPr>
                <p:cNvPr id="2106" name="Line 6"/>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107" name="Line 7"/>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2081" name="Text Box 8"/>
              <p:cNvSpPr txBox="1">
                <a:spLocks noChangeArrowheads="1"/>
              </p:cNvSpPr>
              <p:nvPr/>
            </p:nvSpPr>
            <p:spPr bwMode="auto">
              <a:xfrm>
                <a:off x="696" y="820"/>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2082" name="Text Box 9"/>
              <p:cNvSpPr txBox="1">
                <a:spLocks noChangeArrowheads="1"/>
              </p:cNvSpPr>
              <p:nvPr/>
            </p:nvSpPr>
            <p:spPr bwMode="auto">
              <a:xfrm>
                <a:off x="4077" y="335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nvGrpSpPr>
              <p:cNvPr id="2083" name="Group 10"/>
              <p:cNvGrpSpPr>
                <a:grpSpLocks/>
              </p:cNvGrpSpPr>
              <p:nvPr/>
            </p:nvGrpSpPr>
            <p:grpSpPr bwMode="auto">
              <a:xfrm>
                <a:off x="841" y="2731"/>
                <a:ext cx="1747" cy="744"/>
                <a:chOff x="357" y="2450"/>
                <a:chExt cx="795" cy="646"/>
              </a:xfrm>
            </p:grpSpPr>
            <p:sp>
              <p:nvSpPr>
                <p:cNvPr id="2104" name="Line 1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105" name="Line 1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2084" name="Group 13"/>
              <p:cNvGrpSpPr>
                <a:grpSpLocks/>
              </p:cNvGrpSpPr>
              <p:nvPr/>
            </p:nvGrpSpPr>
            <p:grpSpPr bwMode="auto">
              <a:xfrm>
                <a:off x="841" y="3092"/>
                <a:ext cx="2032" cy="368"/>
                <a:chOff x="357" y="2450"/>
                <a:chExt cx="795" cy="646"/>
              </a:xfrm>
            </p:grpSpPr>
            <p:sp>
              <p:nvSpPr>
                <p:cNvPr id="2102" name="Line 14"/>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103" name="Line 15"/>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2085" name="Group 16"/>
              <p:cNvGrpSpPr>
                <a:grpSpLocks/>
              </p:cNvGrpSpPr>
              <p:nvPr/>
            </p:nvGrpSpPr>
            <p:grpSpPr bwMode="auto">
              <a:xfrm>
                <a:off x="843" y="2345"/>
                <a:ext cx="1452" cy="1114"/>
                <a:chOff x="357" y="2450"/>
                <a:chExt cx="795" cy="646"/>
              </a:xfrm>
            </p:grpSpPr>
            <p:sp>
              <p:nvSpPr>
                <p:cNvPr id="2100" name="Line 1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101" name="Line 1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2086" name="Group 19"/>
              <p:cNvGrpSpPr>
                <a:grpSpLocks/>
              </p:cNvGrpSpPr>
              <p:nvPr/>
            </p:nvGrpSpPr>
            <p:grpSpPr bwMode="auto">
              <a:xfrm>
                <a:off x="840" y="1977"/>
                <a:ext cx="1172" cy="1484"/>
                <a:chOff x="357" y="2450"/>
                <a:chExt cx="795" cy="646"/>
              </a:xfrm>
            </p:grpSpPr>
            <p:sp>
              <p:nvSpPr>
                <p:cNvPr id="2098" name="Line 20"/>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099" name="Line 21"/>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2087" name="Group 22"/>
              <p:cNvGrpSpPr>
                <a:grpSpLocks/>
              </p:cNvGrpSpPr>
              <p:nvPr/>
            </p:nvGrpSpPr>
            <p:grpSpPr bwMode="auto">
              <a:xfrm>
                <a:off x="1235" y="999"/>
                <a:ext cx="1923" cy="2450"/>
                <a:chOff x="1235" y="999"/>
                <a:chExt cx="1923" cy="2450"/>
              </a:xfrm>
            </p:grpSpPr>
            <p:sp>
              <p:nvSpPr>
                <p:cNvPr id="2091" name="Line 23"/>
                <p:cNvSpPr>
                  <a:spLocks noChangeShapeType="1"/>
                </p:cNvSpPr>
                <p:nvPr/>
              </p:nvSpPr>
              <p:spPr bwMode="auto">
                <a:xfrm>
                  <a:off x="1235" y="999"/>
                  <a:ext cx="1923" cy="2450"/>
                </a:xfrm>
                <a:prstGeom prst="line">
                  <a:avLst/>
                </a:prstGeom>
                <a:noFill/>
                <a:ln w="50800">
                  <a:solidFill>
                    <a:srgbClr val="777777"/>
                  </a:solidFill>
                  <a:round/>
                  <a:headEnd/>
                  <a:tailEnd/>
                </a:ln>
              </p:spPr>
              <p:txBody>
                <a:bodyPr>
                  <a:prstTxWarp prst="textNoShape">
                    <a:avLst/>
                  </a:prstTxWarp>
                </a:bodyPr>
                <a:lstStyle/>
                <a:p>
                  <a:endParaRPr lang="en-US"/>
                </a:p>
              </p:txBody>
            </p:sp>
            <p:sp>
              <p:nvSpPr>
                <p:cNvPr id="2092" name="Oval 24"/>
                <p:cNvSpPr>
                  <a:spLocks noChangeArrowheads="1"/>
                </p:cNvSpPr>
                <p:nvPr/>
              </p:nvSpPr>
              <p:spPr bwMode="auto">
                <a:xfrm>
                  <a:off x="1678" y="1569"/>
                  <a:ext cx="89"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093" name="Oval 25"/>
                <p:cNvSpPr>
                  <a:spLocks noChangeArrowheads="1"/>
                </p:cNvSpPr>
                <p:nvPr/>
              </p:nvSpPr>
              <p:spPr bwMode="auto">
                <a:xfrm>
                  <a:off x="2547" y="2682"/>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094" name="Oval 26"/>
                <p:cNvSpPr>
                  <a:spLocks noChangeArrowheads="1"/>
                </p:cNvSpPr>
                <p:nvPr/>
              </p:nvSpPr>
              <p:spPr bwMode="auto">
                <a:xfrm>
                  <a:off x="2832" y="3047"/>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095" name="Oval 27"/>
                <p:cNvSpPr>
                  <a:spLocks noChangeArrowheads="1"/>
                </p:cNvSpPr>
                <p:nvPr/>
              </p:nvSpPr>
              <p:spPr bwMode="auto">
                <a:xfrm>
                  <a:off x="2251" y="2303"/>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096" name="Oval 28"/>
                <p:cNvSpPr>
                  <a:spLocks noChangeArrowheads="1"/>
                </p:cNvSpPr>
                <p:nvPr/>
              </p:nvSpPr>
              <p:spPr bwMode="auto">
                <a:xfrm>
                  <a:off x="1960" y="1936"/>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097" name="Oval 29"/>
                <p:cNvSpPr>
                  <a:spLocks noChangeArrowheads="1"/>
                </p:cNvSpPr>
                <p:nvPr/>
              </p:nvSpPr>
              <p:spPr bwMode="auto">
                <a:xfrm>
                  <a:off x="1389" y="1192"/>
                  <a:ext cx="91"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2088" name="Group 30"/>
              <p:cNvGrpSpPr>
                <a:grpSpLocks/>
              </p:cNvGrpSpPr>
              <p:nvPr/>
            </p:nvGrpSpPr>
            <p:grpSpPr bwMode="auto">
              <a:xfrm>
                <a:off x="840" y="1231"/>
                <a:ext cx="598" cy="2241"/>
                <a:chOff x="357" y="2450"/>
                <a:chExt cx="795" cy="646"/>
              </a:xfrm>
            </p:grpSpPr>
            <p:sp>
              <p:nvSpPr>
                <p:cNvPr id="2089" name="Line 3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2090" name="Line 3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sp>
          <p:nvSpPr>
            <p:cNvPr id="2079" name="Oval 33"/>
            <p:cNvSpPr>
              <a:spLocks noChangeArrowheads="1"/>
            </p:cNvSpPr>
            <p:nvPr/>
          </p:nvSpPr>
          <p:spPr bwMode="auto">
            <a:xfrm>
              <a:off x="3114" y="3411"/>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78882" name="Text Box 34"/>
          <p:cNvSpPr txBox="1">
            <a:spLocks noChangeArrowheads="1"/>
          </p:cNvSpPr>
          <p:nvPr/>
        </p:nvSpPr>
        <p:spPr bwMode="auto">
          <a:xfrm>
            <a:off x="5324475" y="1193800"/>
            <a:ext cx="3421063" cy="2219325"/>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lnSpc>
                <a:spcPct val="105000"/>
              </a:lnSpc>
              <a:spcBef>
                <a:spcPct val="50000"/>
              </a:spcBef>
              <a:spcAft>
                <a:spcPts val="0"/>
              </a:spcAft>
              <a:defRPr/>
            </a:pPr>
            <a:r>
              <a:rPr lang="en-US" sz="2600" dirty="0">
                <a:latin typeface="+mn-lt"/>
                <a:ea typeface="+mn-ea"/>
                <a:cs typeface="Arial" charset="0"/>
              </a:rPr>
              <a:t>Suppose the number of buyers increases.  </a:t>
            </a:r>
          </a:p>
          <a:p>
            <a:pPr fontAlgn="auto">
              <a:lnSpc>
                <a:spcPct val="105000"/>
              </a:lnSpc>
              <a:spcBef>
                <a:spcPct val="10000"/>
              </a:spcBef>
              <a:spcAft>
                <a:spcPts val="0"/>
              </a:spcAft>
              <a:defRPr/>
            </a:pPr>
            <a:r>
              <a:rPr lang="en-US" sz="2600" dirty="0">
                <a:latin typeface="+mn-lt"/>
                <a:ea typeface="+mn-ea"/>
                <a:cs typeface="Arial" charset="0"/>
              </a:rPr>
              <a:t>Then, at each </a:t>
            </a:r>
            <a:r>
              <a:rPr lang="en-US" sz="2600" b="1" i="1" dirty="0">
                <a:latin typeface="+mn-lt"/>
                <a:ea typeface="+mn-ea"/>
                <a:cs typeface="Arial" charset="0"/>
              </a:rPr>
              <a:t>P</a:t>
            </a:r>
            <a:r>
              <a:rPr lang="en-US" sz="2600" dirty="0">
                <a:latin typeface="+mn-lt"/>
                <a:ea typeface="+mn-ea"/>
                <a:cs typeface="Arial" charset="0"/>
              </a:rPr>
              <a:t>, </a:t>
            </a:r>
            <a:br>
              <a:rPr lang="en-US" sz="2600" dirty="0">
                <a:latin typeface="+mn-lt"/>
                <a:ea typeface="+mn-ea"/>
                <a:cs typeface="Arial" charset="0"/>
              </a:rPr>
            </a:br>
            <a:r>
              <a:rPr lang="en-US" sz="2600" b="1" i="1" dirty="0" err="1">
                <a:latin typeface="+mn-lt"/>
                <a:ea typeface="+mn-ea"/>
                <a:cs typeface="Arial" charset="0"/>
              </a:rPr>
              <a:t>Q</a:t>
            </a:r>
            <a:r>
              <a:rPr lang="en-US" sz="2600" b="1" i="1" baseline="30000" dirty="0" err="1">
                <a:latin typeface="+mn-lt"/>
                <a:ea typeface="+mn-ea"/>
                <a:cs typeface="Arial" charset="0"/>
              </a:rPr>
              <a:t>d</a:t>
            </a:r>
            <a:r>
              <a:rPr lang="en-US" sz="2600" dirty="0">
                <a:latin typeface="+mn-lt"/>
                <a:ea typeface="+mn-ea"/>
                <a:cs typeface="Arial" charset="0"/>
              </a:rPr>
              <a:t> will increase </a:t>
            </a:r>
            <a:br>
              <a:rPr lang="en-US" sz="2600" dirty="0">
                <a:latin typeface="+mn-lt"/>
                <a:ea typeface="+mn-ea"/>
                <a:cs typeface="Arial" charset="0"/>
              </a:rPr>
            </a:br>
            <a:r>
              <a:rPr lang="en-US" sz="2600" dirty="0">
                <a:latin typeface="+mn-lt"/>
                <a:ea typeface="+mn-ea"/>
                <a:cs typeface="Arial" charset="0"/>
              </a:rPr>
              <a:t>(by 5 in this example).</a:t>
            </a:r>
          </a:p>
        </p:txBody>
      </p:sp>
      <p:sp>
        <p:nvSpPr>
          <p:cNvPr id="78883" name="Line 35"/>
          <p:cNvSpPr>
            <a:spLocks noChangeShapeType="1"/>
          </p:cNvSpPr>
          <p:nvPr/>
        </p:nvSpPr>
        <p:spPr bwMode="auto">
          <a:xfrm>
            <a:off x="2719388" y="1563688"/>
            <a:ext cx="3074987" cy="3949700"/>
          </a:xfrm>
          <a:prstGeom prst="line">
            <a:avLst/>
          </a:prstGeom>
          <a:noFill/>
          <a:ln w="50800">
            <a:solidFill>
              <a:srgbClr val="CC0000"/>
            </a:solidFill>
            <a:round/>
            <a:headEnd/>
            <a:tailEnd/>
          </a:ln>
        </p:spPr>
        <p:txBody>
          <a:bodyPr>
            <a:prstTxWarp prst="textNoShape">
              <a:avLst/>
            </a:prstTxWarp>
          </a:bodyPr>
          <a:lstStyle/>
          <a:p>
            <a:endParaRPr lang="en-US"/>
          </a:p>
        </p:txBody>
      </p:sp>
      <p:grpSp>
        <p:nvGrpSpPr>
          <p:cNvPr id="11" name="Group 36"/>
          <p:cNvGrpSpPr>
            <a:grpSpLocks/>
          </p:cNvGrpSpPr>
          <p:nvPr/>
        </p:nvGrpSpPr>
        <p:grpSpPr bwMode="auto">
          <a:xfrm>
            <a:off x="5099050" y="5435600"/>
            <a:ext cx="755650" cy="138113"/>
            <a:chOff x="3210" y="3415"/>
            <a:chExt cx="476" cy="87"/>
          </a:xfrm>
        </p:grpSpPr>
        <p:sp>
          <p:nvSpPr>
            <p:cNvPr id="2076" name="Oval 37"/>
            <p:cNvSpPr>
              <a:spLocks noChangeArrowheads="1"/>
            </p:cNvSpPr>
            <p:nvPr/>
          </p:nvSpPr>
          <p:spPr bwMode="auto">
            <a:xfrm>
              <a:off x="3598" y="3415"/>
              <a:ext cx="88" cy="87"/>
            </a:xfrm>
            <a:prstGeom prst="ellipse">
              <a:avLst/>
            </a:prstGeom>
            <a:solidFill>
              <a:srgbClr val="CC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2077" name="Line 38"/>
            <p:cNvSpPr>
              <a:spLocks noChangeShapeType="1"/>
            </p:cNvSpPr>
            <p:nvPr/>
          </p:nvSpPr>
          <p:spPr bwMode="auto">
            <a:xfrm>
              <a:off x="3210" y="3456"/>
              <a:ext cx="392" cy="0"/>
            </a:xfrm>
            <a:prstGeom prst="line">
              <a:avLst/>
            </a:prstGeom>
            <a:noFill/>
            <a:ln w="38100">
              <a:solidFill>
                <a:srgbClr val="990000"/>
              </a:solidFill>
              <a:round/>
              <a:headEnd/>
              <a:tailEnd type="triangle" w="lg" len="med"/>
            </a:ln>
          </p:spPr>
          <p:txBody>
            <a:bodyPr>
              <a:prstTxWarp prst="textNoShape">
                <a:avLst/>
              </a:prstTxWarp>
            </a:bodyPr>
            <a:lstStyle/>
            <a:p>
              <a:endParaRPr lang="en-US"/>
            </a:p>
          </p:txBody>
        </p:sp>
      </p:grpSp>
      <p:grpSp>
        <p:nvGrpSpPr>
          <p:cNvPr id="12" name="Group 39"/>
          <p:cNvGrpSpPr>
            <a:grpSpLocks/>
          </p:cNvGrpSpPr>
          <p:nvPr/>
        </p:nvGrpSpPr>
        <p:grpSpPr bwMode="auto">
          <a:xfrm>
            <a:off x="4638675" y="4827588"/>
            <a:ext cx="752475" cy="138112"/>
            <a:chOff x="2922" y="3041"/>
            <a:chExt cx="474" cy="87"/>
          </a:xfrm>
        </p:grpSpPr>
        <p:sp>
          <p:nvSpPr>
            <p:cNvPr id="2074" name="Oval 40"/>
            <p:cNvSpPr>
              <a:spLocks noChangeArrowheads="1"/>
            </p:cNvSpPr>
            <p:nvPr/>
          </p:nvSpPr>
          <p:spPr bwMode="auto">
            <a:xfrm>
              <a:off x="3308" y="3041"/>
              <a:ext cx="88" cy="87"/>
            </a:xfrm>
            <a:prstGeom prst="ellipse">
              <a:avLst/>
            </a:prstGeom>
            <a:solidFill>
              <a:srgbClr val="CC0000"/>
            </a:solidFill>
            <a:ln w="9525">
              <a:solidFill>
                <a:srgbClr val="CC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2075" name="Line 41"/>
            <p:cNvSpPr>
              <a:spLocks noChangeShapeType="1"/>
            </p:cNvSpPr>
            <p:nvPr/>
          </p:nvSpPr>
          <p:spPr bwMode="auto">
            <a:xfrm>
              <a:off x="2922" y="3094"/>
              <a:ext cx="392" cy="0"/>
            </a:xfrm>
            <a:prstGeom prst="line">
              <a:avLst/>
            </a:prstGeom>
            <a:noFill/>
            <a:ln w="38100">
              <a:solidFill>
                <a:srgbClr val="990000"/>
              </a:solidFill>
              <a:round/>
              <a:headEnd/>
              <a:tailEnd type="triangle" w="lg" len="med"/>
            </a:ln>
          </p:spPr>
          <p:txBody>
            <a:bodyPr>
              <a:prstTxWarp prst="textNoShape">
                <a:avLst/>
              </a:prstTxWarp>
            </a:bodyPr>
            <a:lstStyle/>
            <a:p>
              <a:endParaRPr lang="en-US"/>
            </a:p>
          </p:txBody>
        </p:sp>
      </p:grpSp>
      <p:grpSp>
        <p:nvGrpSpPr>
          <p:cNvPr id="13" name="Group 42"/>
          <p:cNvGrpSpPr>
            <a:grpSpLocks/>
          </p:cNvGrpSpPr>
          <p:nvPr/>
        </p:nvGrpSpPr>
        <p:grpSpPr bwMode="auto">
          <a:xfrm>
            <a:off x="4181475" y="4248150"/>
            <a:ext cx="757238" cy="138113"/>
            <a:chOff x="2634" y="2676"/>
            <a:chExt cx="477" cy="87"/>
          </a:xfrm>
        </p:grpSpPr>
        <p:sp>
          <p:nvSpPr>
            <p:cNvPr id="2072" name="Oval 43"/>
            <p:cNvSpPr>
              <a:spLocks noChangeArrowheads="1"/>
            </p:cNvSpPr>
            <p:nvPr/>
          </p:nvSpPr>
          <p:spPr bwMode="auto">
            <a:xfrm>
              <a:off x="3023" y="2676"/>
              <a:ext cx="88" cy="87"/>
            </a:xfrm>
            <a:prstGeom prst="ellipse">
              <a:avLst/>
            </a:prstGeom>
            <a:solidFill>
              <a:srgbClr val="CC0000"/>
            </a:solidFill>
            <a:ln w="9525">
              <a:solidFill>
                <a:srgbClr val="CC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2073" name="Line 44"/>
            <p:cNvSpPr>
              <a:spLocks noChangeShapeType="1"/>
            </p:cNvSpPr>
            <p:nvPr/>
          </p:nvSpPr>
          <p:spPr bwMode="auto">
            <a:xfrm>
              <a:off x="2634" y="2725"/>
              <a:ext cx="392" cy="0"/>
            </a:xfrm>
            <a:prstGeom prst="line">
              <a:avLst/>
            </a:prstGeom>
            <a:noFill/>
            <a:ln w="38100">
              <a:solidFill>
                <a:srgbClr val="990000"/>
              </a:solidFill>
              <a:round/>
              <a:headEnd/>
              <a:tailEnd type="triangle" w="lg" len="med"/>
            </a:ln>
          </p:spPr>
          <p:txBody>
            <a:bodyPr>
              <a:prstTxWarp prst="textNoShape">
                <a:avLst/>
              </a:prstTxWarp>
            </a:bodyPr>
            <a:lstStyle/>
            <a:p>
              <a:endParaRPr lang="en-US"/>
            </a:p>
          </p:txBody>
        </p:sp>
      </p:grpSp>
      <p:grpSp>
        <p:nvGrpSpPr>
          <p:cNvPr id="14" name="Group 45"/>
          <p:cNvGrpSpPr>
            <a:grpSpLocks/>
          </p:cNvGrpSpPr>
          <p:nvPr/>
        </p:nvGrpSpPr>
        <p:grpSpPr bwMode="auto">
          <a:xfrm>
            <a:off x="3724275" y="3646488"/>
            <a:ext cx="744538" cy="138112"/>
            <a:chOff x="2346" y="2297"/>
            <a:chExt cx="469" cy="87"/>
          </a:xfrm>
        </p:grpSpPr>
        <p:sp>
          <p:nvSpPr>
            <p:cNvPr id="2070" name="Oval 46"/>
            <p:cNvSpPr>
              <a:spLocks noChangeArrowheads="1"/>
            </p:cNvSpPr>
            <p:nvPr/>
          </p:nvSpPr>
          <p:spPr bwMode="auto">
            <a:xfrm>
              <a:off x="2727" y="2297"/>
              <a:ext cx="88" cy="87"/>
            </a:xfrm>
            <a:prstGeom prst="ellipse">
              <a:avLst/>
            </a:prstGeom>
            <a:solidFill>
              <a:srgbClr val="CC0000"/>
            </a:solidFill>
            <a:ln w="9525">
              <a:solidFill>
                <a:srgbClr val="CC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2071" name="Line 47"/>
            <p:cNvSpPr>
              <a:spLocks noChangeShapeType="1"/>
            </p:cNvSpPr>
            <p:nvPr/>
          </p:nvSpPr>
          <p:spPr bwMode="auto">
            <a:xfrm>
              <a:off x="2346" y="2345"/>
              <a:ext cx="392" cy="0"/>
            </a:xfrm>
            <a:prstGeom prst="line">
              <a:avLst/>
            </a:prstGeom>
            <a:noFill/>
            <a:ln w="38100">
              <a:solidFill>
                <a:srgbClr val="990000"/>
              </a:solidFill>
              <a:round/>
              <a:headEnd/>
              <a:tailEnd type="triangle" w="lg" len="med"/>
            </a:ln>
          </p:spPr>
          <p:txBody>
            <a:bodyPr>
              <a:prstTxWarp prst="textNoShape">
                <a:avLst/>
              </a:prstTxWarp>
            </a:bodyPr>
            <a:lstStyle/>
            <a:p>
              <a:endParaRPr lang="en-US"/>
            </a:p>
          </p:txBody>
        </p:sp>
      </p:grpSp>
      <p:grpSp>
        <p:nvGrpSpPr>
          <p:cNvPr id="15" name="Group 48"/>
          <p:cNvGrpSpPr>
            <a:grpSpLocks/>
          </p:cNvGrpSpPr>
          <p:nvPr/>
        </p:nvGrpSpPr>
        <p:grpSpPr bwMode="auto">
          <a:xfrm>
            <a:off x="3252788" y="3063875"/>
            <a:ext cx="754062" cy="138113"/>
            <a:chOff x="2049" y="1930"/>
            <a:chExt cx="475" cy="87"/>
          </a:xfrm>
        </p:grpSpPr>
        <p:sp>
          <p:nvSpPr>
            <p:cNvPr id="2068" name="Oval 49"/>
            <p:cNvSpPr>
              <a:spLocks noChangeArrowheads="1"/>
            </p:cNvSpPr>
            <p:nvPr/>
          </p:nvSpPr>
          <p:spPr bwMode="auto">
            <a:xfrm>
              <a:off x="2436" y="1930"/>
              <a:ext cx="88" cy="87"/>
            </a:xfrm>
            <a:prstGeom prst="ellipse">
              <a:avLst/>
            </a:prstGeom>
            <a:solidFill>
              <a:srgbClr val="CC0000"/>
            </a:solidFill>
            <a:ln w="9525">
              <a:solidFill>
                <a:srgbClr val="CC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2069" name="Line 50"/>
            <p:cNvSpPr>
              <a:spLocks noChangeShapeType="1"/>
            </p:cNvSpPr>
            <p:nvPr/>
          </p:nvSpPr>
          <p:spPr bwMode="auto">
            <a:xfrm>
              <a:off x="2049" y="1975"/>
              <a:ext cx="392" cy="0"/>
            </a:xfrm>
            <a:prstGeom prst="line">
              <a:avLst/>
            </a:prstGeom>
            <a:noFill/>
            <a:ln w="38100">
              <a:solidFill>
                <a:srgbClr val="990000"/>
              </a:solidFill>
              <a:round/>
              <a:headEnd/>
              <a:tailEnd type="triangle" w="lg" len="med"/>
            </a:ln>
          </p:spPr>
          <p:txBody>
            <a:bodyPr>
              <a:prstTxWarp prst="textNoShape">
                <a:avLst/>
              </a:prstTxWarp>
            </a:bodyPr>
            <a:lstStyle/>
            <a:p>
              <a:endParaRPr lang="en-US"/>
            </a:p>
          </p:txBody>
        </p:sp>
      </p:grpSp>
      <p:grpSp>
        <p:nvGrpSpPr>
          <p:cNvPr id="16" name="Group 51"/>
          <p:cNvGrpSpPr>
            <a:grpSpLocks/>
          </p:cNvGrpSpPr>
          <p:nvPr/>
        </p:nvGrpSpPr>
        <p:grpSpPr bwMode="auto">
          <a:xfrm>
            <a:off x="2809875" y="2481263"/>
            <a:ext cx="750888" cy="138112"/>
            <a:chOff x="1770" y="1563"/>
            <a:chExt cx="473" cy="87"/>
          </a:xfrm>
        </p:grpSpPr>
        <p:sp>
          <p:nvSpPr>
            <p:cNvPr id="2066" name="Oval 52"/>
            <p:cNvSpPr>
              <a:spLocks noChangeArrowheads="1"/>
            </p:cNvSpPr>
            <p:nvPr/>
          </p:nvSpPr>
          <p:spPr bwMode="auto">
            <a:xfrm>
              <a:off x="2154" y="1563"/>
              <a:ext cx="89" cy="87"/>
            </a:xfrm>
            <a:prstGeom prst="ellipse">
              <a:avLst/>
            </a:prstGeom>
            <a:solidFill>
              <a:srgbClr val="CC0000"/>
            </a:solidFill>
            <a:ln w="9525">
              <a:solidFill>
                <a:srgbClr val="CC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2067" name="Line 53"/>
            <p:cNvSpPr>
              <a:spLocks noChangeShapeType="1"/>
            </p:cNvSpPr>
            <p:nvPr/>
          </p:nvSpPr>
          <p:spPr bwMode="auto">
            <a:xfrm>
              <a:off x="1770" y="1605"/>
              <a:ext cx="392" cy="0"/>
            </a:xfrm>
            <a:prstGeom prst="line">
              <a:avLst/>
            </a:prstGeom>
            <a:noFill/>
            <a:ln w="38100">
              <a:solidFill>
                <a:srgbClr val="990000"/>
              </a:solidFill>
              <a:round/>
              <a:headEnd/>
              <a:tailEnd type="triangle" w="lg" len="med"/>
            </a:ln>
          </p:spPr>
          <p:txBody>
            <a:bodyPr>
              <a:prstTxWarp prst="textNoShape">
                <a:avLst/>
              </a:prstTxWarp>
            </a:bodyPr>
            <a:lstStyle/>
            <a:p>
              <a:endParaRPr lang="en-US"/>
            </a:p>
          </p:txBody>
        </p:sp>
      </p:grpSp>
      <p:grpSp>
        <p:nvGrpSpPr>
          <p:cNvPr id="17" name="Group 54"/>
          <p:cNvGrpSpPr>
            <a:grpSpLocks/>
          </p:cNvGrpSpPr>
          <p:nvPr/>
        </p:nvGrpSpPr>
        <p:grpSpPr bwMode="auto">
          <a:xfrm>
            <a:off x="2352675" y="1882775"/>
            <a:ext cx="752475" cy="138113"/>
            <a:chOff x="1482" y="1186"/>
            <a:chExt cx="474" cy="87"/>
          </a:xfrm>
        </p:grpSpPr>
        <p:sp>
          <p:nvSpPr>
            <p:cNvPr id="2" name="Oval 55"/>
            <p:cNvSpPr>
              <a:spLocks noChangeArrowheads="1"/>
            </p:cNvSpPr>
            <p:nvPr/>
          </p:nvSpPr>
          <p:spPr bwMode="auto">
            <a:xfrm>
              <a:off x="1865" y="1186"/>
              <a:ext cx="91" cy="87"/>
            </a:xfrm>
            <a:prstGeom prst="ellipse">
              <a:avLst/>
            </a:prstGeom>
            <a:solidFill>
              <a:srgbClr val="CC0000"/>
            </a:solidFill>
            <a:ln w="9525">
              <a:solidFill>
                <a:srgbClr val="CC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2065" name="Line 56"/>
            <p:cNvSpPr>
              <a:spLocks noChangeShapeType="1"/>
            </p:cNvSpPr>
            <p:nvPr/>
          </p:nvSpPr>
          <p:spPr bwMode="auto">
            <a:xfrm>
              <a:off x="1482" y="1234"/>
              <a:ext cx="392" cy="0"/>
            </a:xfrm>
            <a:prstGeom prst="line">
              <a:avLst/>
            </a:prstGeom>
            <a:noFill/>
            <a:ln w="38100">
              <a:solidFill>
                <a:srgbClr val="990000"/>
              </a:solidFill>
              <a:round/>
              <a:headEnd/>
              <a:tailEnd type="triangle" w="lg" len="med"/>
            </a:ln>
          </p:spPr>
          <p:txBody>
            <a:bodyPr>
              <a:prstTxWarp prst="textNoShape">
                <a:avLst/>
              </a:prstTxWarp>
            </a:bodyPr>
            <a:lstStyle/>
            <a:p>
              <a:endParaRPr lang="en-US"/>
            </a:p>
          </p:txBody>
        </p:sp>
      </p:grpSp>
      <p:sp>
        <p:nvSpPr>
          <p:cNvPr id="2062"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2064" name="Rectangle 61"/>
          <p:cNvSpPr>
            <a:spLocks noGrp="1" noChangeArrowheads="1"/>
          </p:cNvSpPr>
          <p:nvPr>
            <p:ph type="title"/>
          </p:nvPr>
        </p:nvSpPr>
        <p:spPr>
          <a:xfrm>
            <a:off x="469900" y="265113"/>
            <a:ext cx="8039100" cy="681037"/>
          </a:xfrm>
        </p:spPr>
        <p:txBody>
          <a:bodyPr rtlCol="0">
            <a:normAutofit fontScale="90000"/>
          </a:bodyPr>
          <a:lstStyle/>
          <a:p>
            <a:pPr eaLnBrk="1" fontAlgn="auto" hangingPunct="1">
              <a:spcAft>
                <a:spcPts val="0"/>
              </a:spcAft>
              <a:defRPr/>
            </a:pPr>
            <a:r>
              <a:rPr lang="en-US" smtClean="0"/>
              <a:t>Demand Curve Shifters: </a:t>
            </a:r>
            <a:r>
              <a:rPr lang="en-US" smtClean="0">
                <a:solidFill>
                  <a:srgbClr val="008080"/>
                </a:solidFill>
              </a:rPr>
              <a:t> # of Buyers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882"/>
                                        </p:tgtEl>
                                        <p:attrNameLst>
                                          <p:attrName>style.visibility</p:attrName>
                                        </p:attrNameLst>
                                      </p:cBhvr>
                                      <p:to>
                                        <p:strVal val="visible"/>
                                      </p:to>
                                    </p:set>
                                    <p:animEffect transition="in" filter="fade">
                                      <p:cBhvr>
                                        <p:cTn id="7" dur="500"/>
                                        <p:tgtEl>
                                          <p:spTgt spid="788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par>
                                <p:cTn id="28" presetID="22" presetClass="entr" presetSubtype="8"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par>
                                <p:cTn id="31" presetID="22" presetClass="entr" presetSubtype="8"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par>
                                <p:cTn id="34" presetID="22" presetClass="entr" presetSubtype="8"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left)">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78883"/>
                                        </p:tgtEl>
                                        <p:attrNameLst>
                                          <p:attrName>style.visibility</p:attrName>
                                        </p:attrNameLst>
                                      </p:cBhvr>
                                      <p:to>
                                        <p:strVal val="visible"/>
                                      </p:to>
                                    </p:set>
                                    <p:animEffect transition="in" filter="strips(downRight)">
                                      <p:cBhvr>
                                        <p:cTn id="41" dur="500"/>
                                        <p:tgtEl>
                                          <p:spTgt spid="78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82" grpId="0" animBg="1"/>
      <p:bldP spid="7888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3"/>
          <p:cNvSpPr>
            <a:spLocks noGrp="1" noChangeArrowheads="1"/>
          </p:cNvSpPr>
          <p:nvPr>
            <p:ph type="title"/>
          </p:nvPr>
        </p:nvSpPr>
        <p:spPr/>
        <p:txBody>
          <a:bodyPr/>
          <a:lstStyle/>
          <a:p>
            <a:pPr eaLnBrk="1" hangingPunct="1"/>
            <a:r>
              <a:rPr lang="en-US" smtClean="0">
                <a:latin typeface="Tahoma" charset="0"/>
                <a:ea typeface="Tahoma" charset="0"/>
                <a:cs typeface="Tahoma" charset="0"/>
              </a:rPr>
              <a:t>Demand Curve Shifters: </a:t>
            </a:r>
            <a:r>
              <a:rPr lang="en-US" smtClean="0">
                <a:solidFill>
                  <a:srgbClr val="008080"/>
                </a:solidFill>
                <a:latin typeface="Tahoma" charset="0"/>
                <a:ea typeface="Tahoma" charset="0"/>
                <a:cs typeface="Tahoma" charset="0"/>
              </a:rPr>
              <a:t> Income</a:t>
            </a:r>
          </a:p>
        </p:txBody>
      </p:sp>
      <p:sp>
        <p:nvSpPr>
          <p:cNvPr id="30724" name="Rectangle 2"/>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Demand for a </a:t>
            </a:r>
            <a:r>
              <a:rPr lang="en-US" b="1" smtClean="0">
                <a:solidFill>
                  <a:srgbClr val="CC0000"/>
                </a:solidFill>
                <a:latin typeface="Arial" charset="0"/>
                <a:cs typeface="ＭＳ Ｐゴシック" charset="-128"/>
              </a:rPr>
              <a:t>normal good</a:t>
            </a:r>
            <a:r>
              <a:rPr lang="en-US" smtClean="0">
                <a:latin typeface="Arial" charset="0"/>
                <a:cs typeface="ＭＳ Ｐゴシック" charset="-128"/>
              </a:rPr>
              <a:t> is positively related to income.  </a:t>
            </a:r>
          </a:p>
          <a:p>
            <a:pPr lvl="1" eaLnBrk="1" hangingPunct="1">
              <a:buFont typeface="Wingdings" charset="2"/>
              <a:buChar char="§"/>
            </a:pPr>
            <a:r>
              <a:rPr lang="en-US" sz="2800" smtClean="0">
                <a:latin typeface="Arial" charset="0"/>
              </a:rPr>
              <a:t>Increase in income causes </a:t>
            </a:r>
            <a:br>
              <a:rPr lang="en-US" sz="2800" smtClean="0">
                <a:latin typeface="Arial" charset="0"/>
              </a:rPr>
            </a:br>
            <a:r>
              <a:rPr lang="en-US" sz="2800" smtClean="0">
                <a:latin typeface="Arial" charset="0"/>
              </a:rPr>
              <a:t>increase in quantity demanded at each price, shifts </a:t>
            </a:r>
            <a:r>
              <a:rPr lang="en-US" sz="2800" b="1" i="1" smtClean="0">
                <a:latin typeface="Arial" charset="0"/>
              </a:rPr>
              <a:t>D</a:t>
            </a:r>
            <a:r>
              <a:rPr lang="en-US" sz="2800" smtClean="0">
                <a:latin typeface="Arial" charset="0"/>
              </a:rPr>
              <a:t> curve to the right.  </a:t>
            </a:r>
          </a:p>
          <a:p>
            <a:pPr eaLnBrk="1" hangingPunct="1">
              <a:spcBef>
                <a:spcPct val="60000"/>
              </a:spcBef>
              <a:buFont typeface="Wingdings" charset="2"/>
              <a:buNone/>
            </a:pPr>
            <a:r>
              <a:rPr lang="en-US" smtClean="0">
                <a:latin typeface="Arial" charset="0"/>
                <a:cs typeface="ＭＳ Ｐゴシック" charset="-128"/>
              </a:rPr>
              <a:t>	(Demand for an </a:t>
            </a:r>
            <a:r>
              <a:rPr lang="en-US" b="1" smtClean="0">
                <a:solidFill>
                  <a:srgbClr val="CC0000"/>
                </a:solidFill>
                <a:latin typeface="Arial" charset="0"/>
                <a:cs typeface="ＭＳ Ｐゴシック" charset="-128"/>
              </a:rPr>
              <a:t>inferior good</a:t>
            </a:r>
            <a:r>
              <a:rPr lang="en-US" smtClean="0">
                <a:latin typeface="Arial" charset="0"/>
                <a:cs typeface="ＭＳ Ｐゴシック" charset="-128"/>
              </a:rPr>
              <a:t> is negatively related to income.  An increase in income shifts </a:t>
            </a:r>
            <a:r>
              <a:rPr lang="en-US" b="1" i="1" smtClean="0">
                <a:latin typeface="Arial" charset="0"/>
                <a:cs typeface="ＭＳ Ｐゴシック" charset="-128"/>
              </a:rPr>
              <a:t>D</a:t>
            </a:r>
            <a:r>
              <a:rPr lang="en-US" smtClean="0">
                <a:latin typeface="Arial" charset="0"/>
                <a:cs typeface="ＭＳ Ｐゴシック" charset="-128"/>
              </a:rPr>
              <a:t> curves for inferior goods to the left.)  </a:t>
            </a:r>
          </a:p>
        </p:txBody>
      </p:sp>
      <p:sp>
        <p:nvSpPr>
          <p:cNvPr id="15155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Effect transition="in" filter="wipe(left)">
                                      <p:cBhvr>
                                        <p:cTn id="7" dur="500"/>
                                        <p:tgtEl>
                                          <p:spTgt spid="307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4">
                                            <p:txEl>
                                              <p:pRg st="1" end="1"/>
                                            </p:txEl>
                                          </p:spTgt>
                                        </p:tgtEl>
                                        <p:attrNameLst>
                                          <p:attrName>style.visibility</p:attrName>
                                        </p:attrNameLst>
                                      </p:cBhvr>
                                      <p:to>
                                        <p:strVal val="visible"/>
                                      </p:to>
                                    </p:set>
                                    <p:animEffect transition="in" filter="wipe(left)">
                                      <p:cBhvr>
                                        <p:cTn id="12" dur="500"/>
                                        <p:tgtEl>
                                          <p:spTgt spid="307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4">
                                            <p:txEl>
                                              <p:pRg st="2" end="2"/>
                                            </p:txEl>
                                          </p:spTgt>
                                        </p:tgtEl>
                                        <p:attrNameLst>
                                          <p:attrName>style.visibility</p:attrName>
                                        </p:attrNameLst>
                                      </p:cBhvr>
                                      <p:to>
                                        <p:strVal val="visible"/>
                                      </p:to>
                                    </p:set>
                                    <p:animEffect transition="in" filter="wipe(left)">
                                      <p:cBhvr>
                                        <p:cTn id="17" dur="500"/>
                                        <p:tgtEl>
                                          <p:spTgt spid="307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body" idx="4294967295"/>
          </p:nvPr>
        </p:nvSpPr>
        <p:spPr>
          <a:xfrm>
            <a:off x="409575" y="1389063"/>
            <a:ext cx="8466138" cy="5016500"/>
          </a:xfrm>
        </p:spPr>
        <p:txBody>
          <a:bodyPr/>
          <a:lstStyle/>
          <a:p>
            <a:pPr marL="290513" indent="-290513" eaLnBrk="1" hangingPunct="1">
              <a:spcBef>
                <a:spcPct val="50000"/>
              </a:spcBef>
            </a:pPr>
            <a:r>
              <a:rPr lang="en-US" sz="2700" smtClean="0">
                <a:latin typeface="Arial" charset="0"/>
              </a:rPr>
              <a:t>Two goods are </a:t>
            </a:r>
            <a:r>
              <a:rPr lang="en-US" sz="2700" b="1" smtClean="0">
                <a:solidFill>
                  <a:srgbClr val="CC0000"/>
                </a:solidFill>
                <a:latin typeface="Arial" charset="0"/>
              </a:rPr>
              <a:t>substitutes</a:t>
            </a:r>
            <a:r>
              <a:rPr lang="en-US" sz="2700" smtClean="0">
                <a:latin typeface="Arial" charset="0"/>
              </a:rPr>
              <a:t> if </a:t>
            </a:r>
            <a:br>
              <a:rPr lang="en-US" sz="2700" smtClean="0">
                <a:latin typeface="Arial" charset="0"/>
              </a:rPr>
            </a:br>
            <a:r>
              <a:rPr lang="en-US" sz="2700" smtClean="0">
                <a:latin typeface="Arial" charset="0"/>
              </a:rPr>
              <a:t>   an increase in the price of one </a:t>
            </a:r>
            <a:br>
              <a:rPr lang="en-US" sz="2700" smtClean="0">
                <a:latin typeface="Arial" charset="0"/>
              </a:rPr>
            </a:br>
            <a:r>
              <a:rPr lang="en-US" sz="2700" smtClean="0">
                <a:latin typeface="Arial" charset="0"/>
              </a:rPr>
              <a:t>   causes an increase in demand for the other.  </a:t>
            </a:r>
          </a:p>
          <a:p>
            <a:pPr marL="290513" indent="-290513" eaLnBrk="1" hangingPunct="1">
              <a:spcBef>
                <a:spcPct val="50000"/>
              </a:spcBef>
            </a:pPr>
            <a:r>
              <a:rPr lang="en-US" sz="2700" smtClean="0">
                <a:latin typeface="Arial" charset="0"/>
              </a:rPr>
              <a:t>Example:  tea and coffee.  </a:t>
            </a:r>
            <a:br>
              <a:rPr lang="en-US" sz="2700" smtClean="0">
                <a:latin typeface="Arial" charset="0"/>
              </a:rPr>
            </a:br>
            <a:r>
              <a:rPr lang="en-US" sz="2700" smtClean="0">
                <a:latin typeface="Arial" charset="0"/>
              </a:rPr>
              <a:t>An increase in the price of tea </a:t>
            </a:r>
            <a:br>
              <a:rPr lang="en-US" sz="2700" smtClean="0">
                <a:latin typeface="Arial" charset="0"/>
              </a:rPr>
            </a:br>
            <a:r>
              <a:rPr lang="en-US" sz="2700" smtClean="0">
                <a:latin typeface="Arial" charset="0"/>
              </a:rPr>
              <a:t>   increases demand for coffee, </a:t>
            </a:r>
            <a:br>
              <a:rPr lang="en-US" sz="2700" smtClean="0">
                <a:latin typeface="Arial" charset="0"/>
              </a:rPr>
            </a:br>
            <a:r>
              <a:rPr lang="en-US" sz="2700" smtClean="0">
                <a:latin typeface="Arial" charset="0"/>
              </a:rPr>
              <a:t>   shifting coffee demand curve to the right.  </a:t>
            </a:r>
          </a:p>
          <a:p>
            <a:pPr marL="290513" indent="-290513" eaLnBrk="1" hangingPunct="1">
              <a:spcBef>
                <a:spcPct val="50000"/>
              </a:spcBef>
            </a:pPr>
            <a:r>
              <a:rPr lang="en-US" sz="2700" smtClean="0">
                <a:latin typeface="Arial" charset="0"/>
              </a:rPr>
              <a:t>Other examples:  laptops and desktop computers, </a:t>
            </a:r>
            <a:br>
              <a:rPr lang="en-US" sz="2700" smtClean="0">
                <a:latin typeface="Arial" charset="0"/>
              </a:rPr>
            </a:br>
            <a:r>
              <a:rPr lang="en-US" sz="2700" smtClean="0">
                <a:latin typeface="Arial" charset="0"/>
              </a:rPr>
              <a:t>CDs and music downloads, lamb and chicken</a:t>
            </a:r>
          </a:p>
        </p:txBody>
      </p:sp>
      <p:sp>
        <p:nvSpPr>
          <p:cNvPr id="31749" name="Rectangle 3"/>
          <p:cNvSpPr>
            <a:spLocks noGrp="1" noChangeArrowheads="1"/>
          </p:cNvSpPr>
          <p:nvPr>
            <p:ph type="title" idx="4294967295"/>
          </p:nvPr>
        </p:nvSpPr>
        <p:spPr>
          <a:xfrm>
            <a:off x="457200" y="300038"/>
            <a:ext cx="8337550" cy="1087437"/>
          </a:xfrm>
        </p:spPr>
        <p:txBody>
          <a:bodyPr rtlCol="0">
            <a:normAutofit fontScale="90000"/>
          </a:bodyPr>
          <a:lstStyle/>
          <a:p>
            <a:pPr eaLnBrk="1" fontAlgn="auto" hangingPunct="1">
              <a:spcAft>
                <a:spcPts val="0"/>
              </a:spcAft>
              <a:tabLst>
                <a:tab pos="5197475" algn="l"/>
              </a:tabLst>
              <a:defRPr/>
            </a:pPr>
            <a:r>
              <a:rPr lang="en-US" smtClean="0"/>
              <a:t>Demand Curve Shifters: 	</a:t>
            </a:r>
            <a:r>
              <a:rPr lang="en-US" smtClean="0">
                <a:solidFill>
                  <a:srgbClr val="008080"/>
                </a:solidFill>
              </a:rPr>
              <a:t>Prices of 	Related Goods</a:t>
            </a:r>
          </a:p>
        </p:txBody>
      </p:sp>
      <p:sp>
        <p:nvSpPr>
          <p:cNvPr id="15360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animEffect transition="in" filter="wipe(left)">
                                      <p:cBhvr>
                                        <p:cTn id="7" dur="500"/>
                                        <p:tgtEl>
                                          <p:spTgt spid="317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8">
                                            <p:txEl>
                                              <p:pRg st="1" end="1"/>
                                            </p:txEl>
                                          </p:spTgt>
                                        </p:tgtEl>
                                        <p:attrNameLst>
                                          <p:attrName>style.visibility</p:attrName>
                                        </p:attrNameLst>
                                      </p:cBhvr>
                                      <p:to>
                                        <p:strVal val="visible"/>
                                      </p:to>
                                    </p:set>
                                    <p:animEffect transition="in" filter="wipe(left)">
                                      <p:cBhvr>
                                        <p:cTn id="12" dur="500"/>
                                        <p:tgtEl>
                                          <p:spTgt spid="3174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8">
                                            <p:txEl>
                                              <p:pRg st="2" end="2"/>
                                            </p:txEl>
                                          </p:spTgt>
                                        </p:tgtEl>
                                        <p:attrNameLst>
                                          <p:attrName>style.visibility</p:attrName>
                                        </p:attrNameLst>
                                      </p:cBhvr>
                                      <p:to>
                                        <p:strVal val="visible"/>
                                      </p:to>
                                    </p:set>
                                    <p:animEffect transition="in" filter="wipe(left)">
                                      <p:cBhvr>
                                        <p:cTn id="17" dur="500"/>
                                        <p:tgtEl>
                                          <p:spTgt spid="317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body" idx="4294967295"/>
          </p:nvPr>
        </p:nvSpPr>
        <p:spPr>
          <a:xfrm>
            <a:off x="361950" y="1376363"/>
            <a:ext cx="8194675" cy="5057775"/>
          </a:xfrm>
        </p:spPr>
        <p:txBody>
          <a:bodyPr/>
          <a:lstStyle/>
          <a:p>
            <a:pPr marL="290513" indent="-290513" eaLnBrk="1" hangingPunct="1">
              <a:spcBef>
                <a:spcPct val="50000"/>
              </a:spcBef>
            </a:pPr>
            <a:r>
              <a:rPr lang="en-US" sz="2700" smtClean="0">
                <a:latin typeface="Arial" charset="0"/>
              </a:rPr>
              <a:t>Two goods are </a:t>
            </a:r>
            <a:r>
              <a:rPr lang="en-US" sz="2700" b="1" smtClean="0">
                <a:solidFill>
                  <a:srgbClr val="CC0000"/>
                </a:solidFill>
                <a:latin typeface="Arial" charset="0"/>
              </a:rPr>
              <a:t>complements</a:t>
            </a:r>
            <a:r>
              <a:rPr lang="en-US" sz="2700" smtClean="0">
                <a:latin typeface="Arial" charset="0"/>
              </a:rPr>
              <a:t> if </a:t>
            </a:r>
            <a:br>
              <a:rPr lang="en-US" sz="2700" smtClean="0">
                <a:latin typeface="Arial" charset="0"/>
              </a:rPr>
            </a:br>
            <a:r>
              <a:rPr lang="en-US" sz="2700" smtClean="0">
                <a:latin typeface="Arial" charset="0"/>
              </a:rPr>
              <a:t>   an increase in the price of one </a:t>
            </a:r>
            <a:br>
              <a:rPr lang="en-US" sz="2700" smtClean="0">
                <a:latin typeface="Arial" charset="0"/>
              </a:rPr>
            </a:br>
            <a:r>
              <a:rPr lang="en-US" sz="2700" smtClean="0">
                <a:latin typeface="Arial" charset="0"/>
              </a:rPr>
              <a:t>   causes a fall in demand for the other.  </a:t>
            </a:r>
          </a:p>
          <a:p>
            <a:pPr marL="290513" indent="-290513" eaLnBrk="1" hangingPunct="1">
              <a:spcBef>
                <a:spcPct val="50000"/>
              </a:spcBef>
            </a:pPr>
            <a:r>
              <a:rPr lang="en-US" sz="2700" smtClean="0">
                <a:latin typeface="Arial" charset="0"/>
              </a:rPr>
              <a:t>Example:  computers and software.  </a:t>
            </a:r>
            <a:br>
              <a:rPr lang="en-US" sz="2700" smtClean="0">
                <a:latin typeface="Arial" charset="0"/>
              </a:rPr>
            </a:br>
            <a:r>
              <a:rPr lang="en-US" sz="2700" smtClean="0">
                <a:latin typeface="Arial" charset="0"/>
              </a:rPr>
              <a:t>If price of computers rises, </a:t>
            </a:r>
            <a:br>
              <a:rPr lang="en-US" sz="2700" smtClean="0">
                <a:latin typeface="Arial" charset="0"/>
              </a:rPr>
            </a:br>
            <a:r>
              <a:rPr lang="en-US" sz="2700" smtClean="0">
                <a:latin typeface="Arial" charset="0"/>
              </a:rPr>
              <a:t>   people buy fewer computers, </a:t>
            </a:r>
            <a:br>
              <a:rPr lang="en-US" sz="2700" smtClean="0">
                <a:latin typeface="Arial" charset="0"/>
              </a:rPr>
            </a:br>
            <a:r>
              <a:rPr lang="en-US" sz="2700" smtClean="0">
                <a:latin typeface="Arial" charset="0"/>
              </a:rPr>
              <a:t>   and therefore less software.  </a:t>
            </a:r>
            <a:br>
              <a:rPr lang="en-US" sz="2700" smtClean="0">
                <a:latin typeface="Arial" charset="0"/>
              </a:rPr>
            </a:br>
            <a:r>
              <a:rPr lang="en-US" sz="2700" smtClean="0">
                <a:latin typeface="Arial" charset="0"/>
              </a:rPr>
              <a:t>Software demand curve shifts left. </a:t>
            </a:r>
          </a:p>
          <a:p>
            <a:pPr marL="290513" indent="-290513" eaLnBrk="1" hangingPunct="1">
              <a:spcBef>
                <a:spcPct val="50000"/>
              </a:spcBef>
            </a:pPr>
            <a:r>
              <a:rPr lang="en-US" sz="2700" smtClean="0">
                <a:latin typeface="Arial" charset="0"/>
              </a:rPr>
              <a:t>Other examples: university tuition and textbooks,  </a:t>
            </a:r>
            <a:br>
              <a:rPr lang="en-US" sz="2700" smtClean="0">
                <a:latin typeface="Arial" charset="0"/>
              </a:rPr>
            </a:br>
            <a:r>
              <a:rPr lang="en-US" sz="2700" smtClean="0">
                <a:latin typeface="Arial" charset="0"/>
              </a:rPr>
              <a:t>bread and cheese, DVD players and DVD’s</a:t>
            </a:r>
          </a:p>
        </p:txBody>
      </p:sp>
      <p:sp>
        <p:nvSpPr>
          <p:cNvPr id="32773" name="Rectangle 3"/>
          <p:cNvSpPr>
            <a:spLocks noGrp="1" noChangeArrowheads="1"/>
          </p:cNvSpPr>
          <p:nvPr>
            <p:ph type="title" idx="4294967295"/>
          </p:nvPr>
        </p:nvSpPr>
        <p:spPr>
          <a:xfrm>
            <a:off x="457200" y="300038"/>
            <a:ext cx="8337550" cy="1087437"/>
          </a:xfrm>
        </p:spPr>
        <p:txBody>
          <a:bodyPr rtlCol="0">
            <a:normAutofit fontScale="90000"/>
          </a:bodyPr>
          <a:lstStyle/>
          <a:p>
            <a:pPr eaLnBrk="1" fontAlgn="auto" hangingPunct="1">
              <a:spcAft>
                <a:spcPts val="0"/>
              </a:spcAft>
              <a:tabLst>
                <a:tab pos="5197475" algn="l"/>
              </a:tabLst>
              <a:defRPr/>
            </a:pPr>
            <a:r>
              <a:rPr lang="en-US" smtClean="0"/>
              <a:t>Demand Curve Shifters: </a:t>
            </a:r>
            <a:r>
              <a:rPr lang="en-US" smtClean="0">
                <a:solidFill>
                  <a:srgbClr val="008080"/>
                </a:solidFill>
              </a:rPr>
              <a:t>	Prices of 	Related Goods</a:t>
            </a:r>
          </a:p>
        </p:txBody>
      </p:sp>
      <p:sp>
        <p:nvSpPr>
          <p:cNvPr id="155651"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wipe(left)">
                                      <p:cBhvr>
                                        <p:cTn id="7" dur="5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wipe(left)">
                                      <p:cBhvr>
                                        <p:cTn id="12" dur="500"/>
                                        <p:tgtEl>
                                          <p:spTgt spid="32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wipe(left)">
                                      <p:cBhvr>
                                        <p:cTn id="17" dur="500"/>
                                        <p:tgtEl>
                                          <p:spTgt spid="327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3"/>
          <p:cNvSpPr>
            <a:spLocks noGrp="1" noChangeArrowheads="1"/>
          </p:cNvSpPr>
          <p:nvPr>
            <p:ph type="title"/>
          </p:nvPr>
        </p:nvSpPr>
        <p:spPr/>
        <p:txBody>
          <a:bodyPr/>
          <a:lstStyle/>
          <a:p>
            <a:pPr eaLnBrk="1" hangingPunct="1"/>
            <a:r>
              <a:rPr lang="en-US" smtClean="0">
                <a:latin typeface="Tahoma" charset="0"/>
                <a:ea typeface="Tahoma" charset="0"/>
                <a:cs typeface="Tahoma" charset="0"/>
              </a:rPr>
              <a:t>Demand Curve Shifters:  </a:t>
            </a:r>
            <a:r>
              <a:rPr lang="en-US" smtClean="0">
                <a:solidFill>
                  <a:srgbClr val="008080"/>
                </a:solidFill>
                <a:latin typeface="Tahoma" charset="0"/>
                <a:ea typeface="Tahoma" charset="0"/>
                <a:cs typeface="Tahoma" charset="0"/>
              </a:rPr>
              <a:t>Tastes</a:t>
            </a:r>
          </a:p>
        </p:txBody>
      </p:sp>
      <p:sp>
        <p:nvSpPr>
          <p:cNvPr id="33796" name="Rectangle 2"/>
          <p:cNvSpPr>
            <a:spLocks noGrp="1" noChangeArrowheads="1"/>
          </p:cNvSpPr>
          <p:nvPr>
            <p:ph idx="1"/>
          </p:nvPr>
        </p:nvSpPr>
        <p:spPr>
          <a:xfrm>
            <a:off x="457200" y="1219200"/>
            <a:ext cx="8229600" cy="4979988"/>
          </a:xfrm>
        </p:spPr>
        <p:txBody>
          <a:bodyPr/>
          <a:lstStyle/>
          <a:p>
            <a:pPr marL="290513" indent="-290513" eaLnBrk="1" hangingPunct="1">
              <a:spcBef>
                <a:spcPct val="55000"/>
              </a:spcBef>
              <a:buFont typeface="Wingdings" charset="2"/>
              <a:buChar char="§"/>
            </a:pPr>
            <a:r>
              <a:rPr lang="en-US" sz="2700" smtClean="0">
                <a:latin typeface="Arial" charset="0"/>
                <a:cs typeface="ＭＳ Ｐゴシック" charset="-128"/>
              </a:rPr>
              <a:t>Anything that causes a shift in tastes </a:t>
            </a:r>
            <a:r>
              <a:rPr lang="en-US" sz="2700" i="1" smtClean="0">
                <a:latin typeface="Arial" charset="0"/>
                <a:cs typeface="ＭＳ Ｐゴシック" charset="-128"/>
              </a:rPr>
              <a:t>toward</a:t>
            </a:r>
            <a:r>
              <a:rPr lang="en-US" sz="2700" smtClean="0">
                <a:latin typeface="Arial" charset="0"/>
                <a:cs typeface="ＭＳ Ｐゴシック" charset="-128"/>
              </a:rPr>
              <a:t> a good will increase demand for that good </a:t>
            </a:r>
            <a:br>
              <a:rPr lang="en-US" sz="2700" smtClean="0">
                <a:latin typeface="Arial" charset="0"/>
                <a:cs typeface="ＭＳ Ｐゴシック" charset="-128"/>
              </a:rPr>
            </a:br>
            <a:r>
              <a:rPr lang="en-US" sz="2700" smtClean="0">
                <a:latin typeface="Arial" charset="0"/>
                <a:cs typeface="ＭＳ Ｐゴシック" charset="-128"/>
              </a:rPr>
              <a:t>and shift its </a:t>
            </a:r>
            <a:r>
              <a:rPr lang="en-US" sz="2700" b="1" i="1" smtClean="0">
                <a:latin typeface="Arial" charset="0"/>
                <a:cs typeface="ＭＳ Ｐゴシック" charset="-128"/>
              </a:rPr>
              <a:t>D</a:t>
            </a:r>
            <a:r>
              <a:rPr lang="en-US" sz="2700" smtClean="0">
                <a:latin typeface="Arial" charset="0"/>
                <a:cs typeface="ＭＳ Ｐゴシック" charset="-128"/>
              </a:rPr>
              <a:t> curve to the right.</a:t>
            </a:r>
          </a:p>
          <a:p>
            <a:pPr marL="290513" indent="-290513" eaLnBrk="1" hangingPunct="1">
              <a:spcBef>
                <a:spcPct val="55000"/>
              </a:spcBef>
              <a:buFont typeface="Wingdings" charset="2"/>
              <a:buChar char="§"/>
            </a:pPr>
            <a:r>
              <a:rPr lang="en-US" sz="2700" smtClean="0">
                <a:latin typeface="Arial" charset="0"/>
                <a:cs typeface="ＭＳ Ｐゴシック" charset="-128"/>
              </a:rPr>
              <a:t>Example:  </a:t>
            </a:r>
            <a:br>
              <a:rPr lang="en-US" sz="2700" smtClean="0">
                <a:latin typeface="Arial" charset="0"/>
                <a:cs typeface="ＭＳ Ｐゴシック" charset="-128"/>
              </a:rPr>
            </a:br>
            <a:r>
              <a:rPr lang="en-US" sz="2700" smtClean="0">
                <a:latin typeface="Arial" charset="0"/>
                <a:cs typeface="ＭＳ Ｐゴシック" charset="-128"/>
              </a:rPr>
              <a:t>If scientists say that Oranges help to stop people getting colds this may increase in demand for Oranges and shift the Orange demand curve to the right.  </a:t>
            </a:r>
          </a:p>
        </p:txBody>
      </p:sp>
      <p:sp>
        <p:nvSpPr>
          <p:cNvPr id="15769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wipe(left)">
                                      <p:cBhvr>
                                        <p:cTn id="7" dur="500"/>
                                        <p:tgtEl>
                                          <p:spTgt spid="337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6">
                                            <p:txEl>
                                              <p:pRg st="1" end="1"/>
                                            </p:txEl>
                                          </p:spTgt>
                                        </p:tgtEl>
                                        <p:attrNameLst>
                                          <p:attrName>style.visibility</p:attrName>
                                        </p:attrNameLst>
                                      </p:cBhvr>
                                      <p:to>
                                        <p:strVal val="visible"/>
                                      </p:to>
                                    </p:set>
                                    <p:animEffect transition="in" filter="wipe(left)">
                                      <p:cBhvr>
                                        <p:cTn id="12" dur="500"/>
                                        <p:tgtEl>
                                          <p:spTgt spid="337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Demand Curve Shifters: </a:t>
            </a:r>
            <a:r>
              <a:rPr lang="en-US" smtClean="0">
                <a:solidFill>
                  <a:srgbClr val="008080"/>
                </a:solidFill>
              </a:rPr>
              <a:t> Expectations</a:t>
            </a:r>
          </a:p>
        </p:txBody>
      </p:sp>
      <p:sp>
        <p:nvSpPr>
          <p:cNvPr id="34820" name="Rectangle 2"/>
          <p:cNvSpPr>
            <a:spLocks noGrp="1" noChangeArrowheads="1"/>
          </p:cNvSpPr>
          <p:nvPr>
            <p:ph idx="1"/>
          </p:nvPr>
        </p:nvSpPr>
        <p:spPr>
          <a:xfrm>
            <a:off x="457200" y="1219200"/>
            <a:ext cx="8229600" cy="4979988"/>
          </a:xfrm>
        </p:spPr>
        <p:txBody>
          <a:bodyPr/>
          <a:lstStyle/>
          <a:p>
            <a:pPr marL="290513" indent="-290513" eaLnBrk="1" hangingPunct="1">
              <a:spcBef>
                <a:spcPct val="65000"/>
              </a:spcBef>
              <a:buFont typeface="Wingdings" charset="2"/>
              <a:buChar char="§"/>
            </a:pPr>
            <a:r>
              <a:rPr lang="en-US" smtClean="0">
                <a:latin typeface="Arial" charset="0"/>
                <a:cs typeface="ＭＳ Ｐゴシック" charset="-128"/>
              </a:rPr>
              <a:t>Expectations affect consumers’ buying decisions.</a:t>
            </a:r>
          </a:p>
          <a:p>
            <a:pPr marL="290513" indent="-290513" eaLnBrk="1" hangingPunct="1">
              <a:spcBef>
                <a:spcPct val="40000"/>
              </a:spcBef>
              <a:buFont typeface="Wingdings" charset="2"/>
              <a:buChar char="§"/>
            </a:pPr>
            <a:r>
              <a:rPr lang="en-US" smtClean="0">
                <a:latin typeface="Arial" charset="0"/>
                <a:cs typeface="ＭＳ Ｐゴシック" charset="-128"/>
              </a:rPr>
              <a:t>Examples:  </a:t>
            </a:r>
          </a:p>
          <a:p>
            <a:pPr lvl="1" eaLnBrk="1" hangingPunct="1">
              <a:spcBef>
                <a:spcPct val="35000"/>
              </a:spcBef>
              <a:buFont typeface="Wingdings" charset="2"/>
              <a:buChar char="§"/>
            </a:pPr>
            <a:r>
              <a:rPr lang="en-US" sz="2800" smtClean="0">
                <a:latin typeface="Arial" charset="0"/>
              </a:rPr>
              <a:t>If people expect their incomes to rise, </a:t>
            </a:r>
            <a:br>
              <a:rPr lang="en-US" sz="2800" smtClean="0">
                <a:latin typeface="Arial" charset="0"/>
              </a:rPr>
            </a:br>
            <a:r>
              <a:rPr lang="en-US" sz="2800" smtClean="0">
                <a:latin typeface="Arial" charset="0"/>
              </a:rPr>
              <a:t>their demand for meals at expensive restaurants may increase now.</a:t>
            </a:r>
          </a:p>
          <a:p>
            <a:pPr lvl="1" eaLnBrk="1" hangingPunct="1">
              <a:spcBef>
                <a:spcPct val="35000"/>
              </a:spcBef>
              <a:buFont typeface="Wingdings" charset="2"/>
              <a:buChar char="§"/>
            </a:pPr>
            <a:r>
              <a:rPr lang="en-US" sz="2800" smtClean="0">
                <a:latin typeface="Arial" charset="0"/>
              </a:rPr>
              <a:t>If the economy sours and people worry about their future job security, demand for new autos may fall now.  </a:t>
            </a:r>
          </a:p>
        </p:txBody>
      </p:sp>
      <p:sp>
        <p:nvSpPr>
          <p:cNvPr id="15974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wipe(left)">
                                      <p:cBhvr>
                                        <p:cTn id="7" dur="500"/>
                                        <p:tgtEl>
                                          <p:spTgt spid="34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wipe(left)">
                                      <p:cBhvr>
                                        <p:cTn id="12" dur="500"/>
                                        <p:tgtEl>
                                          <p:spTgt spid="348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Effect transition="in" filter="wipe(left)">
                                      <p:cBhvr>
                                        <p:cTn id="17" dur="500"/>
                                        <p:tgtEl>
                                          <p:spTgt spid="348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0">
                                            <p:txEl>
                                              <p:pRg st="3" end="3"/>
                                            </p:txEl>
                                          </p:spTgt>
                                        </p:tgtEl>
                                        <p:attrNameLst>
                                          <p:attrName>style.visibility</p:attrName>
                                        </p:attrNameLst>
                                      </p:cBhvr>
                                      <p:to>
                                        <p:strVal val="visible"/>
                                      </p:to>
                                    </p:set>
                                    <p:animEffect transition="in" filter="wipe(left)">
                                      <p:cBhvr>
                                        <p:cTn id="22" dur="500"/>
                                        <p:tgtEl>
                                          <p:spTgt spid="348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ChangeArrowheads="1"/>
          </p:cNvSpPr>
          <p:nvPr/>
        </p:nvSpPr>
        <p:spPr bwMode="auto">
          <a:xfrm>
            <a:off x="666750" y="987425"/>
            <a:ext cx="7359650" cy="5283200"/>
          </a:xfrm>
          <a:prstGeom prst="rect">
            <a:avLst/>
          </a:prstGeom>
          <a:solidFill>
            <a:srgbClr val="FFFFCC"/>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61794" name="Rectangle 3"/>
          <p:cNvSpPr>
            <a:spLocks noGrp="1" noChangeArrowheads="1"/>
          </p:cNvSpPr>
          <p:nvPr>
            <p:ph type="title" idx="4294967295"/>
          </p:nvPr>
        </p:nvSpPr>
        <p:spPr>
          <a:xfrm>
            <a:off x="0" y="254000"/>
            <a:ext cx="9144000" cy="635000"/>
          </a:xfrm>
        </p:spPr>
        <p:txBody>
          <a:bodyPr/>
          <a:lstStyle/>
          <a:p>
            <a:pPr algn="ctr" eaLnBrk="1" hangingPunct="1"/>
            <a:r>
              <a:rPr lang="en-US" sz="3100" smtClean="0">
                <a:latin typeface="Tahoma" charset="0"/>
                <a:ea typeface="Tahoma" charset="0"/>
                <a:cs typeface="Tahoma" charset="0"/>
              </a:rPr>
              <a:t>Summary:  Variables That Influence Buyers</a:t>
            </a:r>
          </a:p>
        </p:txBody>
      </p:sp>
      <p:sp>
        <p:nvSpPr>
          <p:cNvPr id="161795" name="Rectangle 4"/>
          <p:cNvSpPr>
            <a:spLocks noGrp="1" noChangeArrowheads="1"/>
          </p:cNvSpPr>
          <p:nvPr>
            <p:ph type="body" idx="4294967295"/>
          </p:nvPr>
        </p:nvSpPr>
        <p:spPr>
          <a:xfrm>
            <a:off x="661988" y="1023938"/>
            <a:ext cx="7726362" cy="534987"/>
          </a:xfrm>
        </p:spPr>
        <p:txBody>
          <a:bodyPr/>
          <a:lstStyle/>
          <a:p>
            <a:pPr marL="0" indent="0" eaLnBrk="1" hangingPunct="1">
              <a:buFont typeface="Wingdings" charset="2"/>
              <a:buNone/>
              <a:tabLst>
                <a:tab pos="2684463" algn="l"/>
              </a:tabLst>
            </a:pPr>
            <a:r>
              <a:rPr lang="en-US" sz="2700" b="1" smtClean="0">
                <a:latin typeface="Arial" charset="0"/>
              </a:rPr>
              <a:t>Variable	A change in this variable… </a:t>
            </a:r>
          </a:p>
        </p:txBody>
      </p:sp>
      <p:sp>
        <p:nvSpPr>
          <p:cNvPr id="87045" name="Rectangle 5"/>
          <p:cNvSpPr>
            <a:spLocks noChangeArrowheads="1"/>
          </p:cNvSpPr>
          <p:nvPr/>
        </p:nvSpPr>
        <p:spPr bwMode="auto">
          <a:xfrm>
            <a:off x="863600" y="1711325"/>
            <a:ext cx="7142163" cy="4683125"/>
          </a:xfrm>
          <a:prstGeom prst="rect">
            <a:avLst/>
          </a:prstGeom>
          <a:noFill/>
          <a:ln w="9525">
            <a:noFill/>
            <a:miter lim="800000"/>
            <a:headEnd/>
            <a:tailEnd/>
          </a:ln>
        </p:spPr>
        <p:txBody>
          <a:bodyPr>
            <a:prstTxWarp prst="textNoShape">
              <a:avLst/>
            </a:prstTxWarp>
          </a:bodyPr>
          <a:lstStyle/>
          <a:p>
            <a:pPr>
              <a:spcBef>
                <a:spcPct val="50000"/>
              </a:spcBef>
              <a:buClr>
                <a:srgbClr val="00B85C"/>
              </a:buClr>
              <a:buSzPct val="120000"/>
              <a:buFont typeface="Wingdings" charset="2"/>
              <a:buNone/>
              <a:tabLst>
                <a:tab pos="2684463" algn="l"/>
              </a:tabLst>
            </a:pPr>
            <a:r>
              <a:rPr lang="en-US" sz="2700">
                <a:ea typeface="Arial" charset="0"/>
                <a:cs typeface="Arial" charset="0"/>
              </a:rPr>
              <a:t>Price	…causes a movement </a:t>
            </a:r>
            <a:br>
              <a:rPr lang="en-US" sz="2700">
                <a:ea typeface="Arial" charset="0"/>
                <a:cs typeface="Arial" charset="0"/>
              </a:rPr>
            </a:br>
            <a:r>
              <a:rPr lang="en-US" sz="2700">
                <a:ea typeface="Arial" charset="0"/>
                <a:cs typeface="Arial" charset="0"/>
              </a:rPr>
              <a:t>	    along the </a:t>
            </a:r>
            <a:r>
              <a:rPr lang="en-US" sz="2700" b="1" i="1">
                <a:ea typeface="Arial" charset="0"/>
                <a:cs typeface="Arial" charset="0"/>
              </a:rPr>
              <a:t>D</a:t>
            </a:r>
            <a:r>
              <a:rPr lang="en-US" sz="2700">
                <a:ea typeface="Arial" charset="0"/>
                <a:cs typeface="Arial" charset="0"/>
              </a:rPr>
              <a:t> curve</a:t>
            </a:r>
          </a:p>
          <a:p>
            <a:pPr>
              <a:spcBef>
                <a:spcPct val="50000"/>
              </a:spcBef>
              <a:buClr>
                <a:srgbClr val="00B85C"/>
              </a:buClr>
              <a:buSzPct val="120000"/>
              <a:buFont typeface="Wingdings" charset="2"/>
              <a:buNone/>
              <a:tabLst>
                <a:tab pos="2684463" algn="l"/>
              </a:tabLst>
            </a:pPr>
            <a:r>
              <a:rPr lang="en-US" sz="2700">
                <a:ea typeface="Arial" charset="0"/>
                <a:cs typeface="Arial" charset="0"/>
              </a:rPr>
              <a:t># of buyers	…shifts the </a:t>
            </a:r>
            <a:r>
              <a:rPr lang="en-US" sz="2700" b="1" i="1">
                <a:ea typeface="Arial" charset="0"/>
                <a:cs typeface="Arial" charset="0"/>
              </a:rPr>
              <a:t>D</a:t>
            </a:r>
            <a:r>
              <a:rPr lang="en-US" sz="2700">
                <a:ea typeface="Arial" charset="0"/>
                <a:cs typeface="Arial" charset="0"/>
              </a:rPr>
              <a:t> curve</a:t>
            </a:r>
          </a:p>
          <a:p>
            <a:pPr>
              <a:spcBef>
                <a:spcPct val="50000"/>
              </a:spcBef>
              <a:buClr>
                <a:srgbClr val="00B85C"/>
              </a:buClr>
              <a:buSzPct val="120000"/>
              <a:buFont typeface="Wingdings" charset="2"/>
              <a:buNone/>
              <a:tabLst>
                <a:tab pos="2684463" algn="l"/>
              </a:tabLst>
            </a:pPr>
            <a:r>
              <a:rPr lang="en-US" sz="2700">
                <a:ea typeface="Arial" charset="0"/>
                <a:cs typeface="Arial" charset="0"/>
              </a:rPr>
              <a:t>Income	…shifts the </a:t>
            </a:r>
            <a:r>
              <a:rPr lang="en-US" sz="2700" b="1" i="1">
                <a:ea typeface="Arial" charset="0"/>
                <a:cs typeface="Arial" charset="0"/>
              </a:rPr>
              <a:t>D</a:t>
            </a:r>
            <a:r>
              <a:rPr lang="en-US" sz="2700">
                <a:ea typeface="Arial" charset="0"/>
                <a:cs typeface="Arial" charset="0"/>
              </a:rPr>
              <a:t> curve</a:t>
            </a:r>
          </a:p>
          <a:p>
            <a:pPr>
              <a:spcBef>
                <a:spcPct val="50000"/>
              </a:spcBef>
              <a:buClr>
                <a:srgbClr val="00B85C"/>
              </a:buClr>
              <a:buSzPct val="120000"/>
              <a:buFont typeface="Wingdings" charset="2"/>
              <a:buNone/>
              <a:tabLst>
                <a:tab pos="2684463" algn="l"/>
              </a:tabLst>
            </a:pPr>
            <a:r>
              <a:rPr lang="en-US" sz="2700">
                <a:ea typeface="Arial" charset="0"/>
                <a:cs typeface="Arial" charset="0"/>
              </a:rPr>
              <a:t>Price of</a:t>
            </a:r>
            <a:br>
              <a:rPr lang="en-US" sz="2700">
                <a:ea typeface="Arial" charset="0"/>
                <a:cs typeface="Arial" charset="0"/>
              </a:rPr>
            </a:br>
            <a:r>
              <a:rPr lang="en-US" sz="2700">
                <a:ea typeface="Arial" charset="0"/>
                <a:cs typeface="Arial" charset="0"/>
              </a:rPr>
              <a:t>related goods	…shifts the </a:t>
            </a:r>
            <a:r>
              <a:rPr lang="en-US" sz="2700" b="1" i="1">
                <a:ea typeface="Arial" charset="0"/>
                <a:cs typeface="Arial" charset="0"/>
              </a:rPr>
              <a:t>D</a:t>
            </a:r>
            <a:r>
              <a:rPr lang="en-US" sz="2700">
                <a:ea typeface="Arial" charset="0"/>
                <a:cs typeface="Arial" charset="0"/>
              </a:rPr>
              <a:t> curve</a:t>
            </a:r>
          </a:p>
          <a:p>
            <a:pPr>
              <a:spcBef>
                <a:spcPct val="50000"/>
              </a:spcBef>
              <a:buClr>
                <a:srgbClr val="00B85C"/>
              </a:buClr>
              <a:buSzPct val="120000"/>
              <a:buFont typeface="Wingdings" charset="2"/>
              <a:buNone/>
              <a:tabLst>
                <a:tab pos="2684463" algn="l"/>
              </a:tabLst>
            </a:pPr>
            <a:r>
              <a:rPr lang="en-US" sz="2700">
                <a:ea typeface="Arial" charset="0"/>
                <a:cs typeface="Arial" charset="0"/>
              </a:rPr>
              <a:t>Tastes	…shifts the </a:t>
            </a:r>
            <a:r>
              <a:rPr lang="en-US" sz="2700" b="1" i="1">
                <a:ea typeface="Arial" charset="0"/>
                <a:cs typeface="Arial" charset="0"/>
              </a:rPr>
              <a:t>D</a:t>
            </a:r>
            <a:r>
              <a:rPr lang="en-US" sz="2700">
                <a:ea typeface="Arial" charset="0"/>
                <a:cs typeface="Arial" charset="0"/>
              </a:rPr>
              <a:t> curve</a:t>
            </a:r>
          </a:p>
          <a:p>
            <a:pPr>
              <a:spcBef>
                <a:spcPct val="50000"/>
              </a:spcBef>
              <a:buClr>
                <a:srgbClr val="00B85C"/>
              </a:buClr>
              <a:buSzPct val="120000"/>
              <a:buFont typeface="Wingdings" charset="2"/>
              <a:buNone/>
              <a:tabLst>
                <a:tab pos="2684463" algn="l"/>
              </a:tabLst>
            </a:pPr>
            <a:r>
              <a:rPr lang="en-US" sz="2700">
                <a:ea typeface="Arial" charset="0"/>
                <a:cs typeface="Arial" charset="0"/>
              </a:rPr>
              <a:t>Expectations	…shifts the </a:t>
            </a:r>
            <a:r>
              <a:rPr lang="en-US" sz="2700" b="1" i="1">
                <a:ea typeface="Arial" charset="0"/>
                <a:cs typeface="Arial" charset="0"/>
              </a:rPr>
              <a:t>D</a:t>
            </a:r>
            <a:r>
              <a:rPr lang="en-US" sz="2700">
                <a:ea typeface="Arial" charset="0"/>
                <a:cs typeface="Arial" charset="0"/>
              </a:rPr>
              <a:t> curve</a:t>
            </a:r>
          </a:p>
        </p:txBody>
      </p:sp>
      <p:sp>
        <p:nvSpPr>
          <p:cNvPr id="161797" name="Line 6"/>
          <p:cNvSpPr>
            <a:spLocks noChangeShapeType="1"/>
          </p:cNvSpPr>
          <p:nvPr/>
        </p:nvSpPr>
        <p:spPr bwMode="auto">
          <a:xfrm>
            <a:off x="850900" y="1624013"/>
            <a:ext cx="6981825"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61798"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5">
                                            <p:txEl>
                                              <p:pRg st="0" end="0"/>
                                            </p:txEl>
                                          </p:spTgt>
                                        </p:tgtEl>
                                        <p:attrNameLst>
                                          <p:attrName>style.visibility</p:attrName>
                                        </p:attrNameLst>
                                      </p:cBhvr>
                                      <p:to>
                                        <p:strVal val="visible"/>
                                      </p:to>
                                    </p:set>
                                    <p:animEffect transition="in" filter="wipe(left)">
                                      <p:cBhvr>
                                        <p:cTn id="7" dur="500"/>
                                        <p:tgtEl>
                                          <p:spTgt spid="870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5">
                                            <p:txEl>
                                              <p:pRg st="1" end="1"/>
                                            </p:txEl>
                                          </p:spTgt>
                                        </p:tgtEl>
                                        <p:attrNameLst>
                                          <p:attrName>style.visibility</p:attrName>
                                        </p:attrNameLst>
                                      </p:cBhvr>
                                      <p:to>
                                        <p:strVal val="visible"/>
                                      </p:to>
                                    </p:set>
                                    <p:animEffect transition="in" filter="wipe(left)">
                                      <p:cBhvr>
                                        <p:cTn id="12" dur="500"/>
                                        <p:tgtEl>
                                          <p:spTgt spid="870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5">
                                            <p:txEl>
                                              <p:pRg st="2" end="2"/>
                                            </p:txEl>
                                          </p:spTgt>
                                        </p:tgtEl>
                                        <p:attrNameLst>
                                          <p:attrName>style.visibility</p:attrName>
                                        </p:attrNameLst>
                                      </p:cBhvr>
                                      <p:to>
                                        <p:strVal val="visible"/>
                                      </p:to>
                                    </p:set>
                                    <p:animEffect transition="in" filter="wipe(left)">
                                      <p:cBhvr>
                                        <p:cTn id="17" dur="500"/>
                                        <p:tgtEl>
                                          <p:spTgt spid="870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7045">
                                            <p:txEl>
                                              <p:pRg st="3" end="3"/>
                                            </p:txEl>
                                          </p:spTgt>
                                        </p:tgtEl>
                                        <p:attrNameLst>
                                          <p:attrName>style.visibility</p:attrName>
                                        </p:attrNameLst>
                                      </p:cBhvr>
                                      <p:to>
                                        <p:strVal val="visible"/>
                                      </p:to>
                                    </p:set>
                                    <p:animEffect transition="in" filter="wipe(left)">
                                      <p:cBhvr>
                                        <p:cTn id="22" dur="500"/>
                                        <p:tgtEl>
                                          <p:spTgt spid="870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7045">
                                            <p:txEl>
                                              <p:pRg st="4" end="4"/>
                                            </p:txEl>
                                          </p:spTgt>
                                        </p:tgtEl>
                                        <p:attrNameLst>
                                          <p:attrName>style.visibility</p:attrName>
                                        </p:attrNameLst>
                                      </p:cBhvr>
                                      <p:to>
                                        <p:strVal val="visible"/>
                                      </p:to>
                                    </p:set>
                                    <p:animEffect transition="in" filter="wipe(left)">
                                      <p:cBhvr>
                                        <p:cTn id="27" dur="500"/>
                                        <p:tgtEl>
                                          <p:spTgt spid="8704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7045">
                                            <p:txEl>
                                              <p:pRg st="5" end="5"/>
                                            </p:txEl>
                                          </p:spTgt>
                                        </p:tgtEl>
                                        <p:attrNameLst>
                                          <p:attrName>style.visibility</p:attrName>
                                        </p:attrNameLst>
                                      </p:cBhvr>
                                      <p:to>
                                        <p:strVal val="visible"/>
                                      </p:to>
                                    </p:set>
                                    <p:animEffect transition="in" filter="wipe(left)">
                                      <p:cBhvr>
                                        <p:cTn id="32" dur="500"/>
                                        <p:tgtEl>
                                          <p:spTgt spid="870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6384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Demand Curve</a:t>
            </a:r>
          </a:p>
        </p:txBody>
      </p:sp>
      <p:sp>
        <p:nvSpPr>
          <p:cNvPr id="163844"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163845" name="Rectangle 2"/>
          <p:cNvSpPr txBox="1">
            <a:spLocks noChangeArrowheads="1"/>
          </p:cNvSpPr>
          <p:nvPr/>
        </p:nvSpPr>
        <p:spPr bwMode="auto">
          <a:xfrm>
            <a:off x="625475" y="2933700"/>
            <a:ext cx="4005263" cy="3157538"/>
          </a:xfrm>
          <a:prstGeom prst="rect">
            <a:avLst/>
          </a:prstGeom>
          <a:noFill/>
          <a:ln w="9525">
            <a:noFill/>
            <a:miter lim="800000"/>
            <a:headEnd/>
            <a:tailEnd/>
          </a:ln>
        </p:spPr>
        <p:txBody>
          <a:bodyPr>
            <a:prstTxWarp prst="textNoShape">
              <a:avLst/>
            </a:prstTxWarp>
          </a:bodyPr>
          <a:lstStyle/>
          <a:p>
            <a:pPr marL="517525" indent="-517525">
              <a:lnSpc>
                <a:spcPct val="105000"/>
              </a:lnSpc>
              <a:spcBef>
                <a:spcPts val="1200"/>
              </a:spcBef>
              <a:buClr>
                <a:srgbClr val="A3C167"/>
              </a:buClr>
              <a:buSzPct val="115000"/>
              <a:buFont typeface="Wingdings" charset="2"/>
              <a:buNone/>
            </a:pPr>
            <a:r>
              <a:rPr lang="en-US" sz="2600" b="1">
                <a:solidFill>
                  <a:srgbClr val="C00000"/>
                </a:solidFill>
                <a:ea typeface="Arial" charset="0"/>
                <a:cs typeface="Arial" charset="0"/>
              </a:rPr>
              <a:t>A.	</a:t>
            </a:r>
            <a:r>
              <a:rPr lang="en-US" sz="2700">
                <a:ea typeface="Arial" charset="0"/>
                <a:cs typeface="Arial" charset="0"/>
              </a:rPr>
              <a:t>The price of computers falls</a:t>
            </a:r>
          </a:p>
          <a:p>
            <a:pPr marL="517525" indent="-517525">
              <a:lnSpc>
                <a:spcPct val="105000"/>
              </a:lnSpc>
              <a:spcBef>
                <a:spcPts val="1200"/>
              </a:spcBef>
              <a:buClr>
                <a:srgbClr val="A3C167"/>
              </a:buClr>
              <a:buSzPct val="115000"/>
              <a:buFont typeface="Wingdings" charset="2"/>
              <a:buNone/>
            </a:pPr>
            <a:r>
              <a:rPr lang="en-US" sz="2600" b="1">
                <a:solidFill>
                  <a:srgbClr val="C00000"/>
                </a:solidFill>
                <a:ea typeface="Arial" charset="0"/>
                <a:cs typeface="Arial" charset="0"/>
              </a:rPr>
              <a:t>B.	</a:t>
            </a:r>
            <a:r>
              <a:rPr lang="en-US" sz="2700">
                <a:ea typeface="Arial" charset="0"/>
                <a:cs typeface="Arial" charset="0"/>
              </a:rPr>
              <a:t>The price of software downloads falls</a:t>
            </a:r>
          </a:p>
          <a:p>
            <a:pPr marL="517525" indent="-517525">
              <a:lnSpc>
                <a:spcPct val="105000"/>
              </a:lnSpc>
              <a:spcBef>
                <a:spcPts val="1200"/>
              </a:spcBef>
              <a:buClr>
                <a:srgbClr val="A3C167"/>
              </a:buClr>
              <a:buSzPct val="115000"/>
              <a:buFont typeface="Wingdings" charset="2"/>
              <a:buNone/>
            </a:pPr>
            <a:r>
              <a:rPr lang="en-US" sz="2600" b="1">
                <a:solidFill>
                  <a:srgbClr val="C00000"/>
                </a:solidFill>
                <a:ea typeface="Arial" charset="0"/>
                <a:cs typeface="Arial" charset="0"/>
              </a:rPr>
              <a:t>C.	</a:t>
            </a:r>
            <a:r>
              <a:rPr lang="en-US" sz="2700">
                <a:ea typeface="Arial" charset="0"/>
                <a:cs typeface="Arial" charset="0"/>
              </a:rPr>
              <a:t>The price of software CDs falls</a:t>
            </a:r>
          </a:p>
        </p:txBody>
      </p:sp>
      <p:sp>
        <p:nvSpPr>
          <p:cNvPr id="163846" name="Rectangle 7"/>
          <p:cNvSpPr>
            <a:spLocks noChangeArrowheads="1"/>
          </p:cNvSpPr>
          <p:nvPr/>
        </p:nvSpPr>
        <p:spPr bwMode="auto">
          <a:xfrm>
            <a:off x="617538" y="1381125"/>
            <a:ext cx="7646987" cy="1481138"/>
          </a:xfrm>
          <a:prstGeom prst="rect">
            <a:avLst/>
          </a:prstGeom>
          <a:noFill/>
          <a:ln w="9525">
            <a:noFill/>
            <a:miter lim="800000"/>
            <a:headEnd/>
            <a:tailEnd/>
          </a:ln>
        </p:spPr>
        <p:txBody>
          <a:bodyPr>
            <a:prstTxWarp prst="textNoShape">
              <a:avLst/>
            </a:prstTxWarp>
          </a:bodyPr>
          <a:lstStyle/>
          <a:p>
            <a:pPr>
              <a:lnSpc>
                <a:spcPct val="105000"/>
              </a:lnSpc>
              <a:spcBef>
                <a:spcPct val="60000"/>
              </a:spcBef>
              <a:buClr>
                <a:srgbClr val="00B85C"/>
              </a:buClr>
              <a:buSzPct val="120000"/>
              <a:buFont typeface="Wingdings" charset="2"/>
              <a:buNone/>
            </a:pPr>
            <a:r>
              <a:rPr lang="en-US" sz="2700">
                <a:ea typeface="Arial" charset="0"/>
                <a:cs typeface="Arial" charset="0"/>
              </a:rPr>
              <a:t>Draw a demand curve for software downloads.  What happens to it in each of </a:t>
            </a:r>
            <a:br>
              <a:rPr lang="en-US" sz="2700">
                <a:ea typeface="Arial" charset="0"/>
                <a:cs typeface="Arial" charset="0"/>
              </a:rPr>
            </a:br>
            <a:r>
              <a:rPr lang="en-US" sz="2700">
                <a:ea typeface="Arial" charset="0"/>
                <a:cs typeface="Arial" charset="0"/>
              </a:rPr>
              <a:t>the following scenarios?  Why?</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grpSp>
        <p:nvGrpSpPr>
          <p:cNvPr id="3" name="Group 8"/>
          <p:cNvGrpSpPr>
            <a:grpSpLocks/>
          </p:cNvGrpSpPr>
          <p:nvPr/>
        </p:nvGrpSpPr>
        <p:grpSpPr bwMode="auto">
          <a:xfrm>
            <a:off x="2951163" y="3543300"/>
            <a:ext cx="1254125" cy="2365375"/>
            <a:chOff x="1859" y="2232"/>
            <a:chExt cx="790" cy="1490"/>
          </a:xfrm>
        </p:grpSpPr>
        <p:grpSp>
          <p:nvGrpSpPr>
            <p:cNvPr id="165917" name="Group 9"/>
            <p:cNvGrpSpPr>
              <a:grpSpLocks/>
            </p:cNvGrpSpPr>
            <p:nvPr/>
          </p:nvGrpSpPr>
          <p:grpSpPr bwMode="auto">
            <a:xfrm>
              <a:off x="1859" y="2232"/>
              <a:ext cx="599" cy="1243"/>
              <a:chOff x="357" y="2450"/>
              <a:chExt cx="795" cy="646"/>
            </a:xfrm>
          </p:grpSpPr>
          <p:sp>
            <p:nvSpPr>
              <p:cNvPr id="165919" name="Line 1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65920" name="Line 1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65918" name="Text Box 12"/>
            <p:cNvSpPr txBox="1">
              <a:spLocks noChangeArrowheads="1"/>
            </p:cNvSpPr>
            <p:nvPr/>
          </p:nvSpPr>
          <p:spPr bwMode="auto">
            <a:xfrm>
              <a:off x="2269" y="3453"/>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2</a:t>
              </a:r>
            </a:p>
          </p:txBody>
        </p:sp>
      </p:grpSp>
      <p:grpSp>
        <p:nvGrpSpPr>
          <p:cNvPr id="5" name="Group 13"/>
          <p:cNvGrpSpPr>
            <a:grpSpLocks/>
          </p:cNvGrpSpPr>
          <p:nvPr/>
        </p:nvGrpSpPr>
        <p:grpSpPr bwMode="auto">
          <a:xfrm>
            <a:off x="142875" y="1546225"/>
            <a:ext cx="6386513" cy="4657725"/>
            <a:chOff x="90" y="974"/>
            <a:chExt cx="4023" cy="2934"/>
          </a:xfrm>
        </p:grpSpPr>
        <p:grpSp>
          <p:nvGrpSpPr>
            <p:cNvPr id="165912" name="Group 14"/>
            <p:cNvGrpSpPr>
              <a:grpSpLocks/>
            </p:cNvGrpSpPr>
            <p:nvPr/>
          </p:nvGrpSpPr>
          <p:grpSpPr bwMode="auto">
            <a:xfrm>
              <a:off x="1023" y="1097"/>
              <a:ext cx="2970" cy="2378"/>
              <a:chOff x="2602" y="1083"/>
              <a:chExt cx="3055" cy="2115"/>
            </a:xfrm>
          </p:grpSpPr>
          <p:sp>
            <p:nvSpPr>
              <p:cNvPr id="165915" name="Line 15"/>
              <p:cNvSpPr>
                <a:spLocks noChangeShapeType="1"/>
              </p:cNvSpPr>
              <p:nvPr/>
            </p:nvSpPr>
            <p:spPr bwMode="auto">
              <a:xfrm>
                <a:off x="2603" y="1083"/>
                <a:ext cx="0" cy="2115"/>
              </a:xfrm>
              <a:prstGeom prst="line">
                <a:avLst/>
              </a:prstGeom>
              <a:noFill/>
              <a:ln w="12700">
                <a:solidFill>
                  <a:schemeClr val="tx1"/>
                </a:solidFill>
                <a:round/>
                <a:headEnd/>
                <a:tailEnd/>
              </a:ln>
            </p:spPr>
            <p:txBody>
              <a:bodyPr>
                <a:prstTxWarp prst="textNoShape">
                  <a:avLst/>
                </a:prstTxWarp>
              </a:bodyPr>
              <a:lstStyle/>
              <a:p>
                <a:endParaRPr lang="en-US"/>
              </a:p>
            </p:txBody>
          </p:sp>
          <p:sp>
            <p:nvSpPr>
              <p:cNvPr id="165916" name="Line 16"/>
              <p:cNvSpPr>
                <a:spLocks noChangeShapeType="1"/>
              </p:cNvSpPr>
              <p:nvPr/>
            </p:nvSpPr>
            <p:spPr bwMode="auto">
              <a:xfrm>
                <a:off x="2602" y="3197"/>
                <a:ext cx="3055"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65913" name="Text Box 17"/>
            <p:cNvSpPr txBox="1">
              <a:spLocks noChangeArrowheads="1"/>
            </p:cNvSpPr>
            <p:nvPr/>
          </p:nvSpPr>
          <p:spPr bwMode="auto">
            <a:xfrm>
              <a:off x="90" y="974"/>
              <a:ext cx="893" cy="826"/>
            </a:xfrm>
            <a:prstGeom prst="rect">
              <a:avLst/>
            </a:prstGeom>
            <a:noFill/>
            <a:ln w="9525">
              <a:noFill/>
              <a:miter lim="800000"/>
              <a:headEnd/>
              <a:tailEnd/>
            </a:ln>
          </p:spPr>
          <p:txBody>
            <a:bodyPr>
              <a:prstTxWarp prst="textNoShape">
                <a:avLst/>
              </a:prstTxWarp>
              <a:spAutoFit/>
            </a:bodyPr>
            <a:lstStyle/>
            <a:p>
              <a:pPr algn="r">
                <a:spcBef>
                  <a:spcPct val="50000"/>
                </a:spcBef>
              </a:pPr>
              <a:r>
                <a:rPr lang="en-US" sz="2000">
                  <a:ea typeface="Arial" charset="0"/>
                  <a:cs typeface="Arial" charset="0"/>
                </a:rPr>
                <a:t>Price of software down-loads</a:t>
              </a:r>
              <a:endParaRPr lang="en-US" sz="2200">
                <a:ea typeface="Arial" charset="0"/>
                <a:cs typeface="Arial" charset="0"/>
              </a:endParaRPr>
            </a:p>
          </p:txBody>
        </p:sp>
        <p:sp>
          <p:nvSpPr>
            <p:cNvPr id="165914" name="Text Box 18"/>
            <p:cNvSpPr txBox="1">
              <a:spLocks noChangeArrowheads="1"/>
            </p:cNvSpPr>
            <p:nvPr/>
          </p:nvSpPr>
          <p:spPr bwMode="auto">
            <a:xfrm>
              <a:off x="2453" y="3466"/>
              <a:ext cx="1660" cy="442"/>
            </a:xfrm>
            <a:prstGeom prst="rect">
              <a:avLst/>
            </a:prstGeom>
            <a:noFill/>
            <a:ln w="9525">
              <a:noFill/>
              <a:miter lim="800000"/>
              <a:headEnd/>
              <a:tailEnd/>
            </a:ln>
          </p:spPr>
          <p:txBody>
            <a:bodyPr>
              <a:prstTxWarp prst="textNoShape">
                <a:avLst/>
              </a:prstTxWarp>
              <a:spAutoFit/>
            </a:bodyPr>
            <a:lstStyle/>
            <a:p>
              <a:pPr algn="r">
                <a:spcBef>
                  <a:spcPct val="50000"/>
                </a:spcBef>
              </a:pPr>
              <a:r>
                <a:rPr lang="en-US" sz="2000">
                  <a:ea typeface="Arial" charset="0"/>
                  <a:cs typeface="Arial" charset="0"/>
                </a:rPr>
                <a:t>Quantity of </a:t>
              </a:r>
              <a:br>
                <a:rPr lang="en-US" sz="2000">
                  <a:ea typeface="Arial" charset="0"/>
                  <a:cs typeface="Arial" charset="0"/>
                </a:rPr>
              </a:br>
              <a:r>
                <a:rPr lang="en-US" sz="2000">
                  <a:ea typeface="Arial" charset="0"/>
                  <a:cs typeface="Arial" charset="0"/>
                </a:rPr>
                <a:t>software downloads</a:t>
              </a:r>
              <a:endParaRPr lang="en-US" sz="2200">
                <a:ea typeface="Arial" charset="0"/>
                <a:cs typeface="Arial" charset="0"/>
              </a:endParaRPr>
            </a:p>
          </p:txBody>
        </p:sp>
      </p:grpSp>
      <p:grpSp>
        <p:nvGrpSpPr>
          <p:cNvPr id="7" name="Group 19"/>
          <p:cNvGrpSpPr>
            <a:grpSpLocks/>
          </p:cNvGrpSpPr>
          <p:nvPr/>
        </p:nvGrpSpPr>
        <p:grpSpPr bwMode="auto">
          <a:xfrm>
            <a:off x="1806575" y="2136775"/>
            <a:ext cx="2732088" cy="3149600"/>
            <a:chOff x="1138" y="1346"/>
            <a:chExt cx="1721" cy="1984"/>
          </a:xfrm>
        </p:grpSpPr>
        <p:sp>
          <p:nvSpPr>
            <p:cNvPr id="165910" name="Line 20"/>
            <p:cNvSpPr>
              <a:spLocks noChangeShapeType="1"/>
            </p:cNvSpPr>
            <p:nvPr/>
          </p:nvSpPr>
          <p:spPr bwMode="auto">
            <a:xfrm>
              <a:off x="1138" y="1346"/>
              <a:ext cx="1412" cy="1756"/>
            </a:xfrm>
            <a:prstGeom prst="line">
              <a:avLst/>
            </a:prstGeom>
            <a:noFill/>
            <a:ln w="38100">
              <a:solidFill>
                <a:schemeClr val="tx1"/>
              </a:solidFill>
              <a:round/>
              <a:headEnd/>
              <a:tailEnd/>
            </a:ln>
          </p:spPr>
          <p:txBody>
            <a:bodyPr>
              <a:prstTxWarp prst="textNoShape">
                <a:avLst/>
              </a:prstTxWarp>
            </a:bodyPr>
            <a:lstStyle/>
            <a:p>
              <a:endParaRPr lang="en-US"/>
            </a:p>
          </p:txBody>
        </p:sp>
        <p:sp>
          <p:nvSpPr>
            <p:cNvPr id="165911" name="Text Box 21"/>
            <p:cNvSpPr txBox="1">
              <a:spLocks noChangeArrowheads="1"/>
            </p:cNvSpPr>
            <p:nvPr/>
          </p:nvSpPr>
          <p:spPr bwMode="auto">
            <a:xfrm>
              <a:off x="2479" y="3061"/>
              <a:ext cx="380" cy="269"/>
            </a:xfrm>
            <a:prstGeom prst="rect">
              <a:avLst/>
            </a:prstGeom>
            <a:noFill/>
            <a:ln w="9525">
              <a:noFill/>
              <a:miter lim="800000"/>
              <a:headEnd/>
              <a:tailEnd/>
            </a:ln>
          </p:spPr>
          <p:txBody>
            <a:bodyPr>
              <a:prstTxWarp prst="textNoShape">
                <a:avLst/>
              </a:prstTxWarp>
              <a:spAutoFit/>
            </a:bodyPr>
            <a:lstStyle/>
            <a:p>
              <a:pPr>
                <a:spcBef>
                  <a:spcPct val="50000"/>
                </a:spcBef>
              </a:pPr>
              <a:r>
                <a:rPr lang="en-US" sz="2200" b="1" i="1">
                  <a:latin typeface="Tahoma" charset="0"/>
                  <a:ea typeface="Arial" charset="0"/>
                  <a:cs typeface="Arial" charset="0"/>
                </a:rPr>
                <a:t>D</a:t>
              </a:r>
              <a:r>
                <a:rPr lang="en-US" sz="2200" b="1" baseline="-25000">
                  <a:latin typeface="Tahoma" charset="0"/>
                  <a:ea typeface="Arial" charset="0"/>
                  <a:cs typeface="Arial" charset="0"/>
                </a:rPr>
                <a:t>1</a:t>
              </a:r>
            </a:p>
          </p:txBody>
        </p:sp>
      </p:grpSp>
      <p:grpSp>
        <p:nvGrpSpPr>
          <p:cNvPr id="8" name="Group 22"/>
          <p:cNvGrpSpPr>
            <a:grpSpLocks/>
          </p:cNvGrpSpPr>
          <p:nvPr/>
        </p:nvGrpSpPr>
        <p:grpSpPr bwMode="auto">
          <a:xfrm>
            <a:off x="2759075" y="2138363"/>
            <a:ext cx="2732088" cy="3092450"/>
            <a:chOff x="1738" y="1347"/>
            <a:chExt cx="1721" cy="1948"/>
          </a:xfrm>
        </p:grpSpPr>
        <p:sp>
          <p:nvSpPr>
            <p:cNvPr id="165908" name="Line 23"/>
            <p:cNvSpPr>
              <a:spLocks noChangeShapeType="1"/>
            </p:cNvSpPr>
            <p:nvPr/>
          </p:nvSpPr>
          <p:spPr bwMode="auto">
            <a:xfrm>
              <a:off x="1738" y="1347"/>
              <a:ext cx="1412" cy="1756"/>
            </a:xfrm>
            <a:prstGeom prst="line">
              <a:avLst/>
            </a:prstGeom>
            <a:noFill/>
            <a:ln w="38100">
              <a:solidFill>
                <a:srgbClr val="339966"/>
              </a:solidFill>
              <a:round/>
              <a:headEnd/>
              <a:tailEnd/>
            </a:ln>
          </p:spPr>
          <p:txBody>
            <a:bodyPr>
              <a:prstTxWarp prst="textNoShape">
                <a:avLst/>
              </a:prstTxWarp>
            </a:bodyPr>
            <a:lstStyle/>
            <a:p>
              <a:endParaRPr lang="en-US"/>
            </a:p>
          </p:txBody>
        </p:sp>
        <p:sp>
          <p:nvSpPr>
            <p:cNvPr id="165909" name="Text Box 24"/>
            <p:cNvSpPr txBox="1">
              <a:spLocks noChangeArrowheads="1"/>
            </p:cNvSpPr>
            <p:nvPr/>
          </p:nvSpPr>
          <p:spPr bwMode="auto">
            <a:xfrm>
              <a:off x="3079" y="3026"/>
              <a:ext cx="380" cy="269"/>
            </a:xfrm>
            <a:prstGeom prst="rect">
              <a:avLst/>
            </a:prstGeom>
            <a:noFill/>
            <a:ln w="9525">
              <a:noFill/>
              <a:miter lim="800000"/>
              <a:headEnd/>
              <a:tailEnd/>
            </a:ln>
          </p:spPr>
          <p:txBody>
            <a:bodyPr>
              <a:prstTxWarp prst="textNoShape">
                <a:avLst/>
              </a:prstTxWarp>
              <a:spAutoFit/>
            </a:bodyPr>
            <a:lstStyle/>
            <a:p>
              <a:pPr>
                <a:spcBef>
                  <a:spcPct val="50000"/>
                </a:spcBef>
              </a:pPr>
              <a:r>
                <a:rPr lang="en-US" sz="2200" b="1" i="1">
                  <a:solidFill>
                    <a:srgbClr val="006600"/>
                  </a:solidFill>
                  <a:latin typeface="Tahoma" charset="0"/>
                  <a:ea typeface="Arial" charset="0"/>
                  <a:cs typeface="Arial" charset="0"/>
                </a:rPr>
                <a:t>D</a:t>
              </a:r>
              <a:r>
                <a:rPr lang="en-US" sz="2200" b="1" baseline="-25000">
                  <a:solidFill>
                    <a:srgbClr val="006600"/>
                  </a:solidFill>
                  <a:latin typeface="Tahoma" charset="0"/>
                  <a:ea typeface="Arial" charset="0"/>
                  <a:cs typeface="Arial" charset="0"/>
                </a:rPr>
                <a:t>2</a:t>
              </a:r>
            </a:p>
          </p:txBody>
        </p:sp>
      </p:grpSp>
      <p:grpSp>
        <p:nvGrpSpPr>
          <p:cNvPr id="9" name="Group 25"/>
          <p:cNvGrpSpPr>
            <a:grpSpLocks/>
          </p:cNvGrpSpPr>
          <p:nvPr/>
        </p:nvGrpSpPr>
        <p:grpSpPr bwMode="auto">
          <a:xfrm>
            <a:off x="3005138" y="3473450"/>
            <a:ext cx="960437" cy="138113"/>
            <a:chOff x="1893" y="2188"/>
            <a:chExt cx="605" cy="87"/>
          </a:xfrm>
        </p:grpSpPr>
        <p:sp>
          <p:nvSpPr>
            <p:cNvPr id="165906" name="Line 26"/>
            <p:cNvSpPr>
              <a:spLocks noChangeShapeType="1"/>
            </p:cNvSpPr>
            <p:nvPr/>
          </p:nvSpPr>
          <p:spPr bwMode="auto">
            <a:xfrm>
              <a:off x="1893" y="2231"/>
              <a:ext cx="519" cy="0"/>
            </a:xfrm>
            <a:prstGeom prst="line">
              <a:avLst/>
            </a:prstGeom>
            <a:noFill/>
            <a:ln w="44450">
              <a:solidFill>
                <a:srgbClr val="00CC00"/>
              </a:solidFill>
              <a:round/>
              <a:headEnd/>
              <a:tailEnd type="triangle" w="lg" len="lg"/>
            </a:ln>
          </p:spPr>
          <p:txBody>
            <a:bodyPr>
              <a:prstTxWarp prst="textNoShape">
                <a:avLst/>
              </a:prstTxWarp>
            </a:bodyPr>
            <a:lstStyle/>
            <a:p>
              <a:endParaRPr lang="en-US"/>
            </a:p>
          </p:txBody>
        </p:sp>
        <p:sp>
          <p:nvSpPr>
            <p:cNvPr id="165907" name="Oval 27"/>
            <p:cNvSpPr>
              <a:spLocks noChangeArrowheads="1"/>
            </p:cNvSpPr>
            <p:nvPr/>
          </p:nvSpPr>
          <p:spPr bwMode="auto">
            <a:xfrm>
              <a:off x="2410" y="2188"/>
              <a:ext cx="88" cy="87"/>
            </a:xfrm>
            <a:prstGeom prst="ellipse">
              <a:avLst/>
            </a:prstGeom>
            <a:solidFill>
              <a:srgbClr val="00CC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0" name="Group 28"/>
          <p:cNvGrpSpPr>
            <a:grpSpLocks/>
          </p:cNvGrpSpPr>
          <p:nvPr/>
        </p:nvGrpSpPr>
        <p:grpSpPr bwMode="auto">
          <a:xfrm>
            <a:off x="1050925" y="3317875"/>
            <a:ext cx="2176463" cy="2606675"/>
            <a:chOff x="662" y="2090"/>
            <a:chExt cx="1371" cy="1642"/>
          </a:xfrm>
        </p:grpSpPr>
        <p:grpSp>
          <p:nvGrpSpPr>
            <p:cNvPr id="165900" name="Group 29"/>
            <p:cNvGrpSpPr>
              <a:grpSpLocks/>
            </p:cNvGrpSpPr>
            <p:nvPr/>
          </p:nvGrpSpPr>
          <p:grpSpPr bwMode="auto">
            <a:xfrm>
              <a:off x="1026" y="2228"/>
              <a:ext cx="819" cy="1243"/>
              <a:chOff x="357" y="2450"/>
              <a:chExt cx="795" cy="646"/>
            </a:xfrm>
          </p:grpSpPr>
          <p:sp>
            <p:nvSpPr>
              <p:cNvPr id="165904" name="Line 3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65905" name="Line 3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65901" name="Oval 32"/>
            <p:cNvSpPr>
              <a:spLocks noChangeArrowheads="1"/>
            </p:cNvSpPr>
            <p:nvPr/>
          </p:nvSpPr>
          <p:spPr bwMode="auto">
            <a:xfrm>
              <a:off x="1802" y="2190"/>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165902" name="Text Box 33"/>
            <p:cNvSpPr txBox="1">
              <a:spLocks noChangeArrowheads="1"/>
            </p:cNvSpPr>
            <p:nvPr/>
          </p:nvSpPr>
          <p:spPr bwMode="auto">
            <a:xfrm>
              <a:off x="662" y="2090"/>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P</a:t>
              </a:r>
              <a:r>
                <a:rPr lang="en-US" sz="2200" b="1" baseline="-25000">
                  <a:latin typeface="Tahoma" charset="0"/>
                  <a:ea typeface="Arial" charset="0"/>
                  <a:cs typeface="Arial" charset="0"/>
                </a:rPr>
                <a:t>1</a:t>
              </a:r>
            </a:p>
          </p:txBody>
        </p:sp>
        <p:sp>
          <p:nvSpPr>
            <p:cNvPr id="165903" name="Text Box 34"/>
            <p:cNvSpPr txBox="1">
              <a:spLocks noChangeArrowheads="1"/>
            </p:cNvSpPr>
            <p:nvPr/>
          </p:nvSpPr>
          <p:spPr bwMode="auto">
            <a:xfrm>
              <a:off x="1653" y="3463"/>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1</a:t>
              </a:r>
            </a:p>
          </p:txBody>
        </p:sp>
      </p:grpSp>
      <p:sp>
        <p:nvSpPr>
          <p:cNvPr id="252963" name="Text Box 35"/>
          <p:cNvSpPr txBox="1">
            <a:spLocks noChangeArrowheads="1"/>
          </p:cNvSpPr>
          <p:nvPr/>
        </p:nvSpPr>
        <p:spPr bwMode="auto">
          <a:xfrm>
            <a:off x="5794375" y="1219200"/>
            <a:ext cx="2962275" cy="3962400"/>
          </a:xfrm>
          <a:prstGeom prst="rect">
            <a:avLst/>
          </a:prstGeom>
          <a:solidFill>
            <a:schemeClr val="bg1"/>
          </a:solidFill>
          <a:ln w="9525">
            <a:noFill/>
            <a:miter lim="800000"/>
            <a:headEnd/>
            <a:tailEnd/>
          </a:ln>
          <a:effectLst>
            <a:outerShdw blurRad="50800" dist="38100" dir="2700000" algn="tl" rotWithShape="0">
              <a:prstClr val="black">
                <a:alpha val="40000"/>
              </a:prstClr>
            </a:outerShdw>
          </a:effectLst>
        </p:spPr>
        <p:txBody>
          <a:bodyPr>
            <a:prstTxWarp prst="textNoShape">
              <a:avLst/>
            </a:prstTxWarp>
          </a:bodyPr>
          <a:lstStyle/>
          <a:p>
            <a:pPr>
              <a:lnSpc>
                <a:spcPct val="105000"/>
              </a:lnSpc>
              <a:spcBef>
                <a:spcPct val="30000"/>
              </a:spcBef>
              <a:defRPr/>
            </a:pPr>
            <a:r>
              <a:rPr lang="en-US">
                <a:ea typeface="Arial" charset="0"/>
                <a:cs typeface="Arial" charset="0"/>
              </a:rPr>
              <a:t>Software downloads and computers are complements. </a:t>
            </a:r>
          </a:p>
          <a:p>
            <a:pPr>
              <a:lnSpc>
                <a:spcPct val="105000"/>
              </a:lnSpc>
              <a:spcBef>
                <a:spcPct val="30000"/>
              </a:spcBef>
              <a:defRPr/>
            </a:pPr>
            <a:r>
              <a:rPr lang="en-US">
                <a:ea typeface="Arial" charset="0"/>
                <a:cs typeface="Arial" charset="0"/>
              </a:rPr>
              <a:t>A fall in price of computers shifts the demand curve for software downloads </a:t>
            </a:r>
            <a:br>
              <a:rPr lang="en-US">
                <a:ea typeface="Arial" charset="0"/>
                <a:cs typeface="Arial" charset="0"/>
              </a:rPr>
            </a:br>
            <a:r>
              <a:rPr lang="en-US">
                <a:ea typeface="Arial" charset="0"/>
                <a:cs typeface="Arial" charset="0"/>
              </a:rPr>
              <a:t>to the right.</a:t>
            </a:r>
            <a:endParaRPr lang="en-US" sz="2600">
              <a:ea typeface="Arial" charset="0"/>
              <a:cs typeface="Arial" charset="0"/>
            </a:endParaRPr>
          </a:p>
        </p:txBody>
      </p:sp>
      <p:sp>
        <p:nvSpPr>
          <p:cNvPr id="37" name="Rectangle 4"/>
          <p:cNvSpPr>
            <a:spLocks noGrp="1" noChangeArrowheads="1"/>
          </p:cNvSpPr>
          <p:nvPr>
            <p:ph type="title"/>
          </p:nvPr>
        </p:nvSpPr>
        <p:spPr>
          <a:xfrm>
            <a:off x="533400" y="152400"/>
            <a:ext cx="8208963" cy="954088"/>
          </a:xfrm>
        </p:spPr>
        <p:txBody>
          <a:bodyPr>
            <a:normAutofit fontScale="90000"/>
          </a:bodyPr>
          <a:lstStyle/>
          <a:p>
            <a:pPr eaLnBrk="1" hangingPunct="1">
              <a:defRPr/>
            </a:pPr>
            <a:r>
              <a:rPr lang="en-US" sz="2200" b="0" smtClean="0">
                <a:solidFill>
                  <a:srgbClr val="996633"/>
                </a:solidFill>
                <a:effectLst>
                  <a:outerShdw blurRad="38100" dist="38100" dir="2700000" algn="tl">
                    <a:srgbClr val="000000"/>
                  </a:outerShdw>
                </a:effectLst>
                <a:latin typeface="Tahoma" charset="0"/>
                <a:ea typeface="Arial" charset="0"/>
                <a:cs typeface="Arial" charset="0"/>
              </a:rPr>
              <a:t>ACTIVE LEARNING   </a:t>
            </a:r>
            <a:r>
              <a:rPr lang="en-US" sz="6400" baseline="-10000" smtClean="0">
                <a:solidFill>
                  <a:srgbClr val="C00000"/>
                </a:solidFill>
                <a:latin typeface="Century" charset="0"/>
                <a:ea typeface="Times New Roman" charset="0"/>
                <a:cs typeface="Times New Roman" charset="0"/>
              </a:rPr>
              <a:t>1</a:t>
            </a:r>
            <a:r>
              <a:rPr lang="en-US" sz="2200" b="0" smtClean="0">
                <a:solidFill>
                  <a:srgbClr val="996633"/>
                </a:solidFill>
                <a:effectLst>
                  <a:outerShdw blurRad="38100" dist="38100" dir="2700000" algn="tl">
                    <a:srgbClr val="000000"/>
                  </a:outerShdw>
                </a:effectLst>
                <a:latin typeface="Tahoma" charset="0"/>
                <a:ea typeface="Arial" charset="0"/>
                <a:cs typeface="Arial" charset="0"/>
              </a:rPr>
              <a:t>   </a:t>
            </a:r>
            <a:br>
              <a:rPr lang="en-US" sz="2200" b="0" smtClean="0">
                <a:solidFill>
                  <a:srgbClr val="996633"/>
                </a:solidFill>
                <a:effectLst>
                  <a:outerShdw blurRad="38100" dist="38100" dir="2700000" algn="tl">
                    <a:srgbClr val="000000"/>
                  </a:outerShdw>
                </a:effectLst>
                <a:latin typeface="Tahoma" charset="0"/>
                <a:ea typeface="Arial" charset="0"/>
                <a:cs typeface="Arial" charset="0"/>
              </a:rPr>
            </a:br>
            <a:r>
              <a:rPr lang="en-US" sz="3200" smtClean="0">
                <a:solidFill>
                  <a:srgbClr val="CC9900"/>
                </a:solidFill>
                <a:effectLst>
                  <a:outerShdw blurRad="38100" dist="38100" dir="2700000" algn="tl">
                    <a:srgbClr val="000000"/>
                  </a:outerShdw>
                </a:effectLst>
                <a:latin typeface="Tahoma" charset="0"/>
                <a:ea typeface="Arial" charset="0"/>
                <a:cs typeface="Arial" charset="0"/>
              </a:rPr>
              <a:t>A.  Price of computers falls</a:t>
            </a:r>
          </a:p>
        </p:txBody>
      </p:sp>
      <p:sp>
        <p:nvSpPr>
          <p:cNvPr id="16589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65899" name="TextBox 38"/>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Righ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2963"/>
                                        </p:tgtEl>
                                        <p:attrNameLst>
                                          <p:attrName>style.visibility</p:attrName>
                                        </p:attrNameLst>
                                      </p:cBhvr>
                                      <p:to>
                                        <p:strVal val="visible"/>
                                      </p:to>
                                    </p:set>
                                    <p:animEffect transition="in" filter="fade">
                                      <p:cBhvr>
                                        <p:cTn id="22" dur="500"/>
                                        <p:tgtEl>
                                          <p:spTgt spid="25296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500"/>
                            </p:stCondLst>
                            <p:childTnLst>
                              <p:par>
                                <p:cTn id="29" presetID="18" presetClass="entr" presetSubtype="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trips(downRight)">
                                      <p:cBhvr>
                                        <p:cTn id="31" dur="500"/>
                                        <p:tgtEl>
                                          <p:spTgt spid="8"/>
                                        </p:tgtEl>
                                      </p:cBhvr>
                                    </p:animEffect>
                                  </p:childTnLst>
                                </p:cTn>
                              </p:par>
                            </p:childTnLst>
                          </p:cTn>
                        </p:par>
                        <p:par>
                          <p:cTn id="32" fill="hold">
                            <p:stCondLst>
                              <p:cond delay="1000"/>
                            </p:stCondLst>
                            <p:childTnLst>
                              <p:par>
                                <p:cTn id="33" presetID="18" presetClass="entr" presetSubtype="6"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strips(downRight)">
                                      <p:cBhvr>
                                        <p:cTn id="3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32771"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smtClean="0">
                <a:latin typeface="Arial" charset="0"/>
                <a:cs typeface="ＭＳ Ｐゴシック" charset="-128"/>
              </a:rPr>
              <a:t>What factors affect buyers’ demand for goods?</a:t>
            </a:r>
          </a:p>
          <a:p>
            <a:pPr marL="285750" indent="-285750" eaLnBrk="1" hangingPunct="1">
              <a:buClr>
                <a:srgbClr val="6C45BB"/>
              </a:buClr>
              <a:buSzPct val="120000"/>
              <a:buFont typeface="Arial" charset="0"/>
              <a:buChar char="•"/>
            </a:pPr>
            <a:r>
              <a:rPr lang="en-US" smtClean="0">
                <a:latin typeface="Arial" charset="0"/>
                <a:cs typeface="ＭＳ Ｐゴシック" charset="-128"/>
              </a:rPr>
              <a:t>What factors affect sellers’ supply of goods? </a:t>
            </a:r>
          </a:p>
          <a:p>
            <a:pPr marL="285750" indent="-285750" eaLnBrk="1" hangingPunct="1">
              <a:buClr>
                <a:srgbClr val="6C45BB"/>
              </a:buClr>
              <a:buSzPct val="120000"/>
              <a:buFont typeface="Arial" charset="0"/>
              <a:buChar char="•"/>
            </a:pPr>
            <a:r>
              <a:rPr lang="en-US" smtClean="0">
                <a:latin typeface="Arial" charset="0"/>
                <a:cs typeface="ＭＳ Ｐゴシック" charset="-128"/>
              </a:rPr>
              <a:t>How do supply and demand determine the price of a good and the quantity sold?  </a:t>
            </a:r>
          </a:p>
          <a:p>
            <a:pPr marL="285750" indent="-285750" eaLnBrk="1" hangingPunct="1">
              <a:buClr>
                <a:srgbClr val="6C45BB"/>
              </a:buClr>
              <a:buSzPct val="120000"/>
              <a:buFont typeface="Arial" charset="0"/>
              <a:buChar char="•"/>
            </a:pPr>
            <a:r>
              <a:rPr lang="en-US" smtClean="0">
                <a:latin typeface="Arial" charset="0"/>
                <a:cs typeface="ＭＳ Ｐゴシック" charset="-128"/>
              </a:rPr>
              <a:t>How do changes in the factors that affect demand or supply affect the market price and quantity of a good?  </a:t>
            </a:r>
          </a:p>
          <a:p>
            <a:pPr marL="285750" indent="-285750" eaLnBrk="1" hangingPunct="1">
              <a:buClr>
                <a:srgbClr val="6C45BB"/>
              </a:buClr>
              <a:buSzPct val="120000"/>
              <a:buFont typeface="Arial" charset="0"/>
              <a:buChar char="•"/>
            </a:pPr>
            <a:r>
              <a:rPr lang="en-US" smtClean="0">
                <a:latin typeface="Arial" charset="0"/>
                <a:cs typeface="ＭＳ Ｐゴシック" charset="-128"/>
              </a:rPr>
              <a:t>How do markets allocate resources?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54984" name="Text Box 8"/>
          <p:cNvSpPr txBox="1">
            <a:spLocks noChangeArrowheads="1"/>
          </p:cNvSpPr>
          <p:nvPr/>
        </p:nvSpPr>
        <p:spPr bwMode="auto">
          <a:xfrm>
            <a:off x="4857750" y="1814513"/>
            <a:ext cx="3408363" cy="2351087"/>
          </a:xfrm>
          <a:prstGeom prst="rect">
            <a:avLst/>
          </a:prstGeom>
          <a:solidFill>
            <a:schemeClr val="bg1"/>
          </a:solidFill>
          <a:ln w="9525">
            <a:noFill/>
            <a:miter lim="800000"/>
            <a:headEnd/>
            <a:tailEnd/>
          </a:ln>
          <a:effectLst>
            <a:outerShdw blurRad="50800" dist="38100" dir="2700000" algn="tl" rotWithShape="0">
              <a:prstClr val="black">
                <a:alpha val="40000"/>
              </a:prstClr>
            </a:outerShdw>
          </a:effectLst>
        </p:spPr>
        <p:txBody>
          <a:bodyPr/>
          <a:lstStyle/>
          <a:p>
            <a:pPr fontAlgn="auto">
              <a:lnSpc>
                <a:spcPct val="105000"/>
              </a:lnSpc>
              <a:spcBef>
                <a:spcPct val="30000"/>
              </a:spcBef>
              <a:spcAft>
                <a:spcPts val="0"/>
              </a:spcAft>
              <a:defRPr/>
            </a:pPr>
            <a:r>
              <a:rPr lang="en-US" sz="2600" dirty="0">
                <a:latin typeface="+mn-lt"/>
                <a:ea typeface="+mn-ea"/>
                <a:cs typeface="Arial" charset="0"/>
              </a:rPr>
              <a:t>The </a:t>
            </a:r>
            <a:r>
              <a:rPr lang="en-US" sz="2600" b="1" i="1" dirty="0">
                <a:latin typeface="+mn-lt"/>
                <a:ea typeface="+mn-ea"/>
                <a:cs typeface="Arial" charset="0"/>
              </a:rPr>
              <a:t>D</a:t>
            </a:r>
            <a:r>
              <a:rPr lang="en-US" sz="2600" dirty="0">
                <a:latin typeface="+mn-lt"/>
                <a:ea typeface="+mn-ea"/>
                <a:cs typeface="Arial" charset="0"/>
              </a:rPr>
              <a:t> curve </a:t>
            </a:r>
            <a:br>
              <a:rPr lang="en-US" sz="2600" dirty="0">
                <a:latin typeface="+mn-lt"/>
                <a:ea typeface="+mn-ea"/>
                <a:cs typeface="Arial" charset="0"/>
              </a:rPr>
            </a:br>
            <a:r>
              <a:rPr lang="en-US" sz="2600" dirty="0">
                <a:latin typeface="+mn-lt"/>
                <a:ea typeface="+mn-ea"/>
                <a:cs typeface="Arial" charset="0"/>
              </a:rPr>
              <a:t>does not shift.  </a:t>
            </a:r>
          </a:p>
          <a:p>
            <a:pPr fontAlgn="auto">
              <a:lnSpc>
                <a:spcPct val="105000"/>
              </a:lnSpc>
              <a:spcBef>
                <a:spcPct val="25000"/>
              </a:spcBef>
              <a:spcAft>
                <a:spcPts val="0"/>
              </a:spcAft>
              <a:defRPr/>
            </a:pPr>
            <a:r>
              <a:rPr lang="en-US" sz="2600" dirty="0">
                <a:latin typeface="+mn-lt"/>
                <a:ea typeface="+mn-ea"/>
                <a:cs typeface="Arial" charset="0"/>
              </a:rPr>
              <a:t>Move down along curve to a point with lower </a:t>
            </a:r>
            <a:r>
              <a:rPr lang="en-US" sz="2600" b="1" i="1" dirty="0">
                <a:latin typeface="+mn-lt"/>
                <a:ea typeface="+mn-ea"/>
                <a:cs typeface="Arial" charset="0"/>
              </a:rPr>
              <a:t>P</a:t>
            </a:r>
            <a:r>
              <a:rPr lang="en-US" sz="2600" dirty="0">
                <a:latin typeface="+mn-lt"/>
                <a:ea typeface="+mn-ea"/>
                <a:cs typeface="Arial" charset="0"/>
              </a:rPr>
              <a:t>, higher </a:t>
            </a:r>
            <a:r>
              <a:rPr lang="en-US" sz="2600" b="1" i="1" dirty="0">
                <a:latin typeface="+mn-lt"/>
                <a:ea typeface="+mn-ea"/>
                <a:cs typeface="Arial" charset="0"/>
              </a:rPr>
              <a:t>Q</a:t>
            </a:r>
            <a:r>
              <a:rPr lang="en-US" sz="2600" dirty="0">
                <a:latin typeface="+mn-lt"/>
                <a:ea typeface="+mn-ea"/>
                <a:cs typeface="Arial" charset="0"/>
              </a:rPr>
              <a:t>. </a:t>
            </a:r>
          </a:p>
        </p:txBody>
      </p:sp>
      <p:grpSp>
        <p:nvGrpSpPr>
          <p:cNvPr id="167939" name="Group 9"/>
          <p:cNvGrpSpPr>
            <a:grpSpLocks/>
          </p:cNvGrpSpPr>
          <p:nvPr/>
        </p:nvGrpSpPr>
        <p:grpSpPr bwMode="auto">
          <a:xfrm>
            <a:off x="1624013" y="1741488"/>
            <a:ext cx="4714875" cy="3775075"/>
            <a:chOff x="2602" y="1083"/>
            <a:chExt cx="3055" cy="2115"/>
          </a:xfrm>
        </p:grpSpPr>
        <p:sp>
          <p:nvSpPr>
            <p:cNvPr id="167964" name="Line 10"/>
            <p:cNvSpPr>
              <a:spLocks noChangeShapeType="1"/>
            </p:cNvSpPr>
            <p:nvPr/>
          </p:nvSpPr>
          <p:spPr bwMode="auto">
            <a:xfrm>
              <a:off x="2603" y="1083"/>
              <a:ext cx="0" cy="2115"/>
            </a:xfrm>
            <a:prstGeom prst="line">
              <a:avLst/>
            </a:prstGeom>
            <a:noFill/>
            <a:ln w="12700">
              <a:solidFill>
                <a:schemeClr val="tx1"/>
              </a:solidFill>
              <a:round/>
              <a:headEnd/>
              <a:tailEnd/>
            </a:ln>
          </p:spPr>
          <p:txBody>
            <a:bodyPr>
              <a:prstTxWarp prst="textNoShape">
                <a:avLst/>
              </a:prstTxWarp>
            </a:bodyPr>
            <a:lstStyle/>
            <a:p>
              <a:endParaRPr lang="en-US"/>
            </a:p>
          </p:txBody>
        </p:sp>
        <p:sp>
          <p:nvSpPr>
            <p:cNvPr id="167965" name="Line 11"/>
            <p:cNvSpPr>
              <a:spLocks noChangeShapeType="1"/>
            </p:cNvSpPr>
            <p:nvPr/>
          </p:nvSpPr>
          <p:spPr bwMode="auto">
            <a:xfrm>
              <a:off x="2602" y="3197"/>
              <a:ext cx="3055"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67940" name="Text Box 12"/>
          <p:cNvSpPr txBox="1">
            <a:spLocks noChangeArrowheads="1"/>
          </p:cNvSpPr>
          <p:nvPr/>
        </p:nvSpPr>
        <p:spPr bwMode="auto">
          <a:xfrm>
            <a:off x="260350" y="1546225"/>
            <a:ext cx="1300163" cy="1311275"/>
          </a:xfrm>
          <a:prstGeom prst="rect">
            <a:avLst/>
          </a:prstGeom>
          <a:noFill/>
          <a:ln w="9525">
            <a:noFill/>
            <a:miter lim="800000"/>
            <a:headEnd/>
            <a:tailEnd/>
          </a:ln>
        </p:spPr>
        <p:txBody>
          <a:bodyPr>
            <a:prstTxWarp prst="textNoShape">
              <a:avLst/>
            </a:prstTxWarp>
            <a:spAutoFit/>
          </a:bodyPr>
          <a:lstStyle/>
          <a:p>
            <a:pPr algn="r">
              <a:spcBef>
                <a:spcPct val="50000"/>
              </a:spcBef>
            </a:pPr>
            <a:r>
              <a:rPr lang="en-US" sz="2000">
                <a:ea typeface="Arial" charset="0"/>
                <a:cs typeface="Arial" charset="0"/>
              </a:rPr>
              <a:t>Price of software down-loads</a:t>
            </a:r>
            <a:endParaRPr lang="en-US" sz="2200">
              <a:ea typeface="Arial" charset="0"/>
              <a:cs typeface="Arial" charset="0"/>
            </a:endParaRPr>
          </a:p>
        </p:txBody>
      </p:sp>
      <p:sp>
        <p:nvSpPr>
          <p:cNvPr id="167941" name="Text Box 13"/>
          <p:cNvSpPr txBox="1">
            <a:spLocks noChangeArrowheads="1"/>
          </p:cNvSpPr>
          <p:nvPr/>
        </p:nvSpPr>
        <p:spPr bwMode="auto">
          <a:xfrm>
            <a:off x="3894138" y="5502275"/>
            <a:ext cx="2635250" cy="701675"/>
          </a:xfrm>
          <a:prstGeom prst="rect">
            <a:avLst/>
          </a:prstGeom>
          <a:noFill/>
          <a:ln w="9525">
            <a:noFill/>
            <a:miter lim="800000"/>
            <a:headEnd/>
            <a:tailEnd/>
          </a:ln>
        </p:spPr>
        <p:txBody>
          <a:bodyPr>
            <a:prstTxWarp prst="textNoShape">
              <a:avLst/>
            </a:prstTxWarp>
            <a:spAutoFit/>
          </a:bodyPr>
          <a:lstStyle/>
          <a:p>
            <a:pPr algn="r">
              <a:spcBef>
                <a:spcPct val="50000"/>
              </a:spcBef>
            </a:pPr>
            <a:r>
              <a:rPr lang="en-US" sz="2000">
                <a:ea typeface="Arial" charset="0"/>
                <a:cs typeface="Arial" charset="0"/>
              </a:rPr>
              <a:t>Quantity of </a:t>
            </a:r>
            <a:br>
              <a:rPr lang="en-US" sz="2000">
                <a:ea typeface="Arial" charset="0"/>
                <a:cs typeface="Arial" charset="0"/>
              </a:rPr>
            </a:br>
            <a:r>
              <a:rPr lang="en-US" sz="2000">
                <a:ea typeface="Arial" charset="0"/>
                <a:cs typeface="Arial" charset="0"/>
              </a:rPr>
              <a:t>software downloads</a:t>
            </a:r>
            <a:endParaRPr lang="en-US" sz="2200">
              <a:ea typeface="Arial" charset="0"/>
              <a:cs typeface="Arial" charset="0"/>
            </a:endParaRPr>
          </a:p>
        </p:txBody>
      </p:sp>
      <p:sp>
        <p:nvSpPr>
          <p:cNvPr id="167942" name="Line 14"/>
          <p:cNvSpPr>
            <a:spLocks noChangeShapeType="1"/>
          </p:cNvSpPr>
          <p:nvPr/>
        </p:nvSpPr>
        <p:spPr bwMode="auto">
          <a:xfrm>
            <a:off x="1806575" y="2136775"/>
            <a:ext cx="2241550" cy="2787650"/>
          </a:xfrm>
          <a:prstGeom prst="line">
            <a:avLst/>
          </a:prstGeom>
          <a:noFill/>
          <a:ln w="38100">
            <a:solidFill>
              <a:schemeClr val="tx1"/>
            </a:solidFill>
            <a:round/>
            <a:headEnd/>
            <a:tailEnd/>
          </a:ln>
        </p:spPr>
        <p:txBody>
          <a:bodyPr>
            <a:prstTxWarp prst="textNoShape">
              <a:avLst/>
            </a:prstTxWarp>
          </a:bodyPr>
          <a:lstStyle/>
          <a:p>
            <a:endParaRPr lang="en-US"/>
          </a:p>
        </p:txBody>
      </p:sp>
      <p:sp>
        <p:nvSpPr>
          <p:cNvPr id="167943" name="Text Box 15"/>
          <p:cNvSpPr txBox="1">
            <a:spLocks noChangeArrowheads="1"/>
          </p:cNvSpPr>
          <p:nvPr/>
        </p:nvSpPr>
        <p:spPr bwMode="auto">
          <a:xfrm>
            <a:off x="3935413" y="4859338"/>
            <a:ext cx="603250" cy="427037"/>
          </a:xfrm>
          <a:prstGeom prst="rect">
            <a:avLst/>
          </a:prstGeom>
          <a:noFill/>
          <a:ln w="9525">
            <a:noFill/>
            <a:miter lim="800000"/>
            <a:headEnd/>
            <a:tailEnd/>
          </a:ln>
        </p:spPr>
        <p:txBody>
          <a:bodyPr>
            <a:prstTxWarp prst="textNoShape">
              <a:avLst/>
            </a:prstTxWarp>
            <a:spAutoFit/>
          </a:bodyPr>
          <a:lstStyle/>
          <a:p>
            <a:pPr>
              <a:spcBef>
                <a:spcPct val="50000"/>
              </a:spcBef>
            </a:pPr>
            <a:r>
              <a:rPr lang="en-US" sz="2200" b="1" i="1">
                <a:latin typeface="Tahoma" charset="0"/>
                <a:ea typeface="Arial" charset="0"/>
                <a:cs typeface="Arial" charset="0"/>
              </a:rPr>
              <a:t>D</a:t>
            </a:r>
            <a:r>
              <a:rPr lang="en-US" sz="2200" b="1" baseline="-25000">
                <a:latin typeface="Tahoma" charset="0"/>
                <a:ea typeface="Arial" charset="0"/>
                <a:cs typeface="Arial" charset="0"/>
              </a:rPr>
              <a:t>1</a:t>
            </a:r>
          </a:p>
        </p:txBody>
      </p:sp>
      <p:grpSp>
        <p:nvGrpSpPr>
          <p:cNvPr id="167944" name="Group 16"/>
          <p:cNvGrpSpPr>
            <a:grpSpLocks/>
          </p:cNvGrpSpPr>
          <p:nvPr/>
        </p:nvGrpSpPr>
        <p:grpSpPr bwMode="auto">
          <a:xfrm>
            <a:off x="1628775" y="3536950"/>
            <a:ext cx="1300163" cy="1973263"/>
            <a:chOff x="357" y="2450"/>
            <a:chExt cx="795" cy="646"/>
          </a:xfrm>
        </p:grpSpPr>
        <p:sp>
          <p:nvSpPr>
            <p:cNvPr id="167962" name="Line 17"/>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67963" name="Line 18"/>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67945" name="Oval 19"/>
          <p:cNvSpPr>
            <a:spLocks noChangeArrowheads="1"/>
          </p:cNvSpPr>
          <p:nvPr/>
        </p:nvSpPr>
        <p:spPr bwMode="auto">
          <a:xfrm>
            <a:off x="2860675" y="3476625"/>
            <a:ext cx="139700" cy="138113"/>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54996" name="Line 20"/>
          <p:cNvSpPr>
            <a:spLocks noChangeShapeType="1"/>
          </p:cNvSpPr>
          <p:nvPr/>
        </p:nvSpPr>
        <p:spPr bwMode="auto">
          <a:xfrm rot="5400000">
            <a:off x="1416050" y="3897313"/>
            <a:ext cx="704850" cy="0"/>
          </a:xfrm>
          <a:prstGeom prst="line">
            <a:avLst/>
          </a:prstGeom>
          <a:noFill/>
          <a:ln w="38100">
            <a:solidFill>
              <a:srgbClr val="003399"/>
            </a:solidFill>
            <a:round/>
            <a:headEnd/>
            <a:tailEnd type="triangle" w="lg" len="lg"/>
          </a:ln>
        </p:spPr>
        <p:txBody>
          <a:bodyPr>
            <a:prstTxWarp prst="textNoShape">
              <a:avLst/>
            </a:prstTxWarp>
          </a:bodyPr>
          <a:lstStyle/>
          <a:p>
            <a:endParaRPr lang="en-US"/>
          </a:p>
        </p:txBody>
      </p:sp>
      <p:sp>
        <p:nvSpPr>
          <p:cNvPr id="167947" name="Text Box 21"/>
          <p:cNvSpPr txBox="1">
            <a:spLocks noChangeArrowheads="1"/>
          </p:cNvSpPr>
          <p:nvPr/>
        </p:nvSpPr>
        <p:spPr bwMode="auto">
          <a:xfrm>
            <a:off x="1050925" y="3317875"/>
            <a:ext cx="603250" cy="42703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P</a:t>
            </a:r>
            <a:r>
              <a:rPr lang="en-US" sz="2200" b="1" baseline="-25000">
                <a:latin typeface="Tahoma" charset="0"/>
                <a:ea typeface="Arial" charset="0"/>
                <a:cs typeface="Arial" charset="0"/>
              </a:rPr>
              <a:t>1</a:t>
            </a:r>
          </a:p>
        </p:txBody>
      </p:sp>
      <p:sp>
        <p:nvSpPr>
          <p:cNvPr id="167948" name="Text Box 22"/>
          <p:cNvSpPr txBox="1">
            <a:spLocks noChangeArrowheads="1"/>
          </p:cNvSpPr>
          <p:nvPr/>
        </p:nvSpPr>
        <p:spPr bwMode="auto">
          <a:xfrm>
            <a:off x="2590800" y="5497513"/>
            <a:ext cx="603250" cy="42703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1</a:t>
            </a:r>
          </a:p>
        </p:txBody>
      </p:sp>
      <p:grpSp>
        <p:nvGrpSpPr>
          <p:cNvPr id="5" name="Group 23"/>
          <p:cNvGrpSpPr>
            <a:grpSpLocks/>
          </p:cNvGrpSpPr>
          <p:nvPr/>
        </p:nvGrpSpPr>
        <p:grpSpPr bwMode="auto">
          <a:xfrm>
            <a:off x="1058863" y="4025900"/>
            <a:ext cx="2790825" cy="1882775"/>
            <a:chOff x="667" y="2536"/>
            <a:chExt cx="1758" cy="1186"/>
          </a:xfrm>
        </p:grpSpPr>
        <p:sp>
          <p:nvSpPr>
            <p:cNvPr id="167953" name="Oval 24"/>
            <p:cNvSpPr>
              <a:spLocks noChangeArrowheads="1"/>
            </p:cNvSpPr>
            <p:nvPr/>
          </p:nvSpPr>
          <p:spPr bwMode="auto">
            <a:xfrm>
              <a:off x="2162" y="2637"/>
              <a:ext cx="88" cy="87"/>
            </a:xfrm>
            <a:prstGeom prst="ellipse">
              <a:avLst/>
            </a:prstGeom>
            <a:solidFill>
              <a:srgbClr val="0000FF"/>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nvGrpSpPr>
            <p:cNvPr id="167954" name="Group 25"/>
            <p:cNvGrpSpPr>
              <a:grpSpLocks/>
            </p:cNvGrpSpPr>
            <p:nvPr/>
          </p:nvGrpSpPr>
          <p:grpSpPr bwMode="auto">
            <a:xfrm>
              <a:off x="667" y="2536"/>
              <a:ext cx="1758" cy="1186"/>
              <a:chOff x="667" y="2536"/>
              <a:chExt cx="1758" cy="1186"/>
            </a:xfrm>
          </p:grpSpPr>
          <p:sp>
            <p:nvSpPr>
              <p:cNvPr id="167955" name="Line 26"/>
              <p:cNvSpPr>
                <a:spLocks noChangeShapeType="1"/>
              </p:cNvSpPr>
              <p:nvPr/>
            </p:nvSpPr>
            <p:spPr bwMode="auto">
              <a:xfrm>
                <a:off x="1844" y="3393"/>
                <a:ext cx="361" cy="0"/>
              </a:xfrm>
              <a:prstGeom prst="line">
                <a:avLst/>
              </a:prstGeom>
              <a:noFill/>
              <a:ln w="38100">
                <a:solidFill>
                  <a:srgbClr val="003399"/>
                </a:solidFill>
                <a:round/>
                <a:headEnd/>
                <a:tailEnd type="triangle" w="lg" len="lg"/>
              </a:ln>
            </p:spPr>
            <p:txBody>
              <a:bodyPr>
                <a:prstTxWarp prst="textNoShape">
                  <a:avLst/>
                </a:prstTxWarp>
              </a:bodyPr>
              <a:lstStyle/>
              <a:p>
                <a:endParaRPr lang="en-US"/>
              </a:p>
            </p:txBody>
          </p:sp>
          <p:grpSp>
            <p:nvGrpSpPr>
              <p:cNvPr id="167956" name="Group 27"/>
              <p:cNvGrpSpPr>
                <a:grpSpLocks/>
              </p:cNvGrpSpPr>
              <p:nvPr/>
            </p:nvGrpSpPr>
            <p:grpSpPr bwMode="auto">
              <a:xfrm>
                <a:off x="667" y="2536"/>
                <a:ext cx="1758" cy="1186"/>
                <a:chOff x="667" y="2536"/>
                <a:chExt cx="1758" cy="1186"/>
              </a:xfrm>
            </p:grpSpPr>
            <p:grpSp>
              <p:nvGrpSpPr>
                <p:cNvPr id="167957" name="Group 28"/>
                <p:cNvGrpSpPr>
                  <a:grpSpLocks/>
                </p:cNvGrpSpPr>
                <p:nvPr/>
              </p:nvGrpSpPr>
              <p:grpSpPr bwMode="auto">
                <a:xfrm>
                  <a:off x="1023" y="2678"/>
                  <a:ext cx="1182" cy="796"/>
                  <a:chOff x="357" y="2450"/>
                  <a:chExt cx="795" cy="646"/>
                </a:xfrm>
              </p:grpSpPr>
              <p:sp>
                <p:nvSpPr>
                  <p:cNvPr id="167960" name="Line 29"/>
                  <p:cNvSpPr>
                    <a:spLocks noChangeShapeType="1"/>
                  </p:cNvSpPr>
                  <p:nvPr/>
                </p:nvSpPr>
                <p:spPr bwMode="auto">
                  <a:xfrm>
                    <a:off x="357" y="2450"/>
                    <a:ext cx="795" cy="0"/>
                  </a:xfrm>
                  <a:prstGeom prst="line">
                    <a:avLst/>
                  </a:prstGeom>
                  <a:noFill/>
                  <a:ln w="9525">
                    <a:solidFill>
                      <a:srgbClr val="0000FF"/>
                    </a:solidFill>
                    <a:prstDash val="lgDash"/>
                    <a:round/>
                    <a:headEnd/>
                    <a:tailEnd/>
                  </a:ln>
                </p:spPr>
                <p:txBody>
                  <a:bodyPr>
                    <a:prstTxWarp prst="textNoShape">
                      <a:avLst/>
                    </a:prstTxWarp>
                  </a:bodyPr>
                  <a:lstStyle/>
                  <a:p>
                    <a:endParaRPr lang="en-US"/>
                  </a:p>
                </p:txBody>
              </p:sp>
              <p:sp>
                <p:nvSpPr>
                  <p:cNvPr id="167961" name="Line 30"/>
                  <p:cNvSpPr>
                    <a:spLocks noChangeShapeType="1"/>
                  </p:cNvSpPr>
                  <p:nvPr/>
                </p:nvSpPr>
                <p:spPr bwMode="auto">
                  <a:xfrm>
                    <a:off x="1152" y="2451"/>
                    <a:ext cx="0" cy="645"/>
                  </a:xfrm>
                  <a:prstGeom prst="line">
                    <a:avLst/>
                  </a:prstGeom>
                  <a:noFill/>
                  <a:ln w="9525">
                    <a:solidFill>
                      <a:srgbClr val="0000FF"/>
                    </a:solidFill>
                    <a:prstDash val="lgDash"/>
                    <a:round/>
                    <a:headEnd/>
                    <a:tailEnd/>
                  </a:ln>
                </p:spPr>
                <p:txBody>
                  <a:bodyPr>
                    <a:prstTxWarp prst="textNoShape">
                      <a:avLst/>
                    </a:prstTxWarp>
                  </a:bodyPr>
                  <a:lstStyle/>
                  <a:p>
                    <a:endParaRPr lang="en-US"/>
                  </a:p>
                </p:txBody>
              </p:sp>
            </p:grpSp>
            <p:sp>
              <p:nvSpPr>
                <p:cNvPr id="167958" name="Text Box 31"/>
                <p:cNvSpPr txBox="1">
                  <a:spLocks noChangeArrowheads="1"/>
                </p:cNvSpPr>
                <p:nvPr/>
              </p:nvSpPr>
              <p:spPr bwMode="auto">
                <a:xfrm>
                  <a:off x="2045" y="3453"/>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2</a:t>
                  </a:r>
                </a:p>
              </p:txBody>
            </p:sp>
            <p:sp>
              <p:nvSpPr>
                <p:cNvPr id="167959" name="Text Box 32"/>
                <p:cNvSpPr txBox="1">
                  <a:spLocks noChangeArrowheads="1"/>
                </p:cNvSpPr>
                <p:nvPr/>
              </p:nvSpPr>
              <p:spPr bwMode="auto">
                <a:xfrm>
                  <a:off x="667" y="2536"/>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P</a:t>
                  </a:r>
                  <a:r>
                    <a:rPr lang="en-US" sz="2200" b="1" baseline="-25000">
                      <a:latin typeface="Tahoma" charset="0"/>
                      <a:ea typeface="Arial" charset="0"/>
                      <a:cs typeface="Arial" charset="0"/>
                    </a:rPr>
                    <a:t>2</a:t>
                  </a:r>
                </a:p>
              </p:txBody>
            </p:sp>
          </p:grpSp>
        </p:grpSp>
      </p:grpSp>
      <p:sp>
        <p:nvSpPr>
          <p:cNvPr id="34"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B.  Price of music downloads falls</a:t>
            </a:r>
          </a:p>
        </p:txBody>
      </p:sp>
      <p:sp>
        <p:nvSpPr>
          <p:cNvPr id="167951"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67952" name="TextBox 35"/>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4984"/>
                                        </p:tgtEl>
                                        <p:attrNameLst>
                                          <p:attrName>style.visibility</p:attrName>
                                        </p:attrNameLst>
                                      </p:cBhvr>
                                      <p:to>
                                        <p:strVal val="visible"/>
                                      </p:to>
                                    </p:set>
                                    <p:animEffect transition="in" filter="fade">
                                      <p:cBhvr>
                                        <p:cTn id="7" dur="500"/>
                                        <p:tgtEl>
                                          <p:spTgt spid="2549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4996"/>
                                        </p:tgtEl>
                                        <p:attrNameLst>
                                          <p:attrName>style.visibility</p:attrName>
                                        </p:attrNameLst>
                                      </p:cBhvr>
                                      <p:to>
                                        <p:strVal val="visible"/>
                                      </p:to>
                                    </p:set>
                                    <p:animEffect transition="in" filter="wipe(up)">
                                      <p:cBhvr>
                                        <p:cTn id="12" dur="500"/>
                                        <p:tgtEl>
                                          <p:spTgt spid="254996"/>
                                        </p:tgtEl>
                                      </p:cBhvr>
                                    </p:animEffect>
                                  </p:childTnLst>
                                </p:cTn>
                              </p:par>
                            </p:childTnLst>
                          </p:cTn>
                        </p:par>
                        <p:par>
                          <p:cTn id="13" fill="hold">
                            <p:stCondLst>
                              <p:cond delay="500"/>
                            </p:stCondLst>
                            <p:childTnLst>
                              <p:par>
                                <p:cTn id="14" presetID="18" presetClass="entr" presetSubtype="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downRight)">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4" grpId="0" animBg="1"/>
      <p:bldP spid="254996"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grpSp>
        <p:nvGrpSpPr>
          <p:cNvPr id="169986" name="Group 8"/>
          <p:cNvGrpSpPr>
            <a:grpSpLocks/>
          </p:cNvGrpSpPr>
          <p:nvPr/>
        </p:nvGrpSpPr>
        <p:grpSpPr bwMode="auto">
          <a:xfrm>
            <a:off x="1050925" y="3317875"/>
            <a:ext cx="2754313" cy="2606675"/>
            <a:chOff x="662" y="2090"/>
            <a:chExt cx="1735" cy="1642"/>
          </a:xfrm>
        </p:grpSpPr>
        <p:grpSp>
          <p:nvGrpSpPr>
            <p:cNvPr id="170009" name="Group 9"/>
            <p:cNvGrpSpPr>
              <a:grpSpLocks/>
            </p:cNvGrpSpPr>
            <p:nvPr/>
          </p:nvGrpSpPr>
          <p:grpSpPr bwMode="auto">
            <a:xfrm>
              <a:off x="1026" y="2228"/>
              <a:ext cx="1181" cy="1243"/>
              <a:chOff x="357" y="2450"/>
              <a:chExt cx="795" cy="646"/>
            </a:xfrm>
          </p:grpSpPr>
          <p:sp>
            <p:nvSpPr>
              <p:cNvPr id="170013" name="Line 1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70014" name="Line 1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70010" name="Oval 12"/>
            <p:cNvSpPr>
              <a:spLocks noChangeArrowheads="1"/>
            </p:cNvSpPr>
            <p:nvPr/>
          </p:nvSpPr>
          <p:spPr bwMode="auto">
            <a:xfrm>
              <a:off x="2166" y="2190"/>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170011" name="Text Box 13"/>
            <p:cNvSpPr txBox="1">
              <a:spLocks noChangeArrowheads="1"/>
            </p:cNvSpPr>
            <p:nvPr/>
          </p:nvSpPr>
          <p:spPr bwMode="auto">
            <a:xfrm>
              <a:off x="662" y="2090"/>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P</a:t>
              </a:r>
              <a:r>
                <a:rPr lang="en-US" sz="2200" b="1" baseline="-25000">
                  <a:latin typeface="Tahoma" charset="0"/>
                  <a:ea typeface="Arial" charset="0"/>
                  <a:cs typeface="Arial" charset="0"/>
                </a:rPr>
                <a:t>1</a:t>
              </a:r>
            </a:p>
          </p:txBody>
        </p:sp>
        <p:sp>
          <p:nvSpPr>
            <p:cNvPr id="170012" name="Text Box 14"/>
            <p:cNvSpPr txBox="1">
              <a:spLocks noChangeArrowheads="1"/>
            </p:cNvSpPr>
            <p:nvPr/>
          </p:nvSpPr>
          <p:spPr bwMode="auto">
            <a:xfrm>
              <a:off x="2017" y="3463"/>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1</a:t>
              </a:r>
            </a:p>
          </p:txBody>
        </p:sp>
      </p:grpSp>
      <p:sp>
        <p:nvSpPr>
          <p:cNvPr id="257039" name="Text Box 15"/>
          <p:cNvSpPr txBox="1">
            <a:spLocks noChangeArrowheads="1"/>
          </p:cNvSpPr>
          <p:nvPr/>
        </p:nvSpPr>
        <p:spPr bwMode="auto">
          <a:xfrm>
            <a:off x="5248275" y="1460500"/>
            <a:ext cx="3255963" cy="3165475"/>
          </a:xfrm>
          <a:prstGeom prst="rect">
            <a:avLst/>
          </a:prstGeom>
          <a:solidFill>
            <a:schemeClr val="bg1"/>
          </a:solidFill>
          <a:ln w="9525">
            <a:noFill/>
            <a:miter lim="800000"/>
            <a:headEnd/>
            <a:tailEnd/>
          </a:ln>
          <a:effectLst>
            <a:outerShdw blurRad="50800" dist="38100" dir="2700000" algn="tl" rotWithShape="0">
              <a:prstClr val="black">
                <a:alpha val="40000"/>
              </a:prstClr>
            </a:outerShdw>
          </a:effectLst>
        </p:spPr>
        <p:txBody>
          <a:bodyPr>
            <a:prstTxWarp prst="textNoShape">
              <a:avLst/>
            </a:prstTxWarp>
          </a:bodyPr>
          <a:lstStyle/>
          <a:p>
            <a:pPr>
              <a:lnSpc>
                <a:spcPct val="105000"/>
              </a:lnSpc>
              <a:spcBef>
                <a:spcPct val="30000"/>
              </a:spcBef>
              <a:defRPr/>
            </a:pPr>
            <a:r>
              <a:rPr lang="en-US" sz="2600">
                <a:ea typeface="Arial" charset="0"/>
                <a:cs typeface="Arial" charset="0"/>
              </a:rPr>
              <a:t>Software CDs and </a:t>
            </a:r>
            <a:br>
              <a:rPr lang="en-US" sz="2600">
                <a:ea typeface="Arial" charset="0"/>
                <a:cs typeface="Arial" charset="0"/>
              </a:rPr>
            </a:br>
            <a:r>
              <a:rPr lang="en-US" sz="2600">
                <a:ea typeface="Arial" charset="0"/>
                <a:cs typeface="Arial" charset="0"/>
              </a:rPr>
              <a:t>software downloads are substitutes.  </a:t>
            </a:r>
          </a:p>
          <a:p>
            <a:pPr>
              <a:lnSpc>
                <a:spcPct val="105000"/>
              </a:lnSpc>
              <a:spcBef>
                <a:spcPct val="30000"/>
              </a:spcBef>
              <a:defRPr/>
            </a:pPr>
            <a:r>
              <a:rPr lang="en-US" sz="2600">
                <a:ea typeface="Arial" charset="0"/>
                <a:cs typeface="Arial" charset="0"/>
              </a:rPr>
              <a:t>A fall in price of CDs shifts demand for downloads to the left. </a:t>
            </a:r>
          </a:p>
        </p:txBody>
      </p:sp>
      <p:grpSp>
        <p:nvGrpSpPr>
          <p:cNvPr id="169988" name="Group 16"/>
          <p:cNvGrpSpPr>
            <a:grpSpLocks/>
          </p:cNvGrpSpPr>
          <p:nvPr/>
        </p:nvGrpSpPr>
        <p:grpSpPr bwMode="auto">
          <a:xfrm>
            <a:off x="1624013" y="1741488"/>
            <a:ext cx="4714875" cy="3775075"/>
            <a:chOff x="2602" y="1083"/>
            <a:chExt cx="3055" cy="2115"/>
          </a:xfrm>
        </p:grpSpPr>
        <p:sp>
          <p:nvSpPr>
            <p:cNvPr id="170007" name="Line 17"/>
            <p:cNvSpPr>
              <a:spLocks noChangeShapeType="1"/>
            </p:cNvSpPr>
            <p:nvPr/>
          </p:nvSpPr>
          <p:spPr bwMode="auto">
            <a:xfrm>
              <a:off x="2603" y="1083"/>
              <a:ext cx="0" cy="2115"/>
            </a:xfrm>
            <a:prstGeom prst="line">
              <a:avLst/>
            </a:prstGeom>
            <a:noFill/>
            <a:ln w="12700">
              <a:solidFill>
                <a:schemeClr val="tx1"/>
              </a:solidFill>
              <a:round/>
              <a:headEnd/>
              <a:tailEnd/>
            </a:ln>
          </p:spPr>
          <p:txBody>
            <a:bodyPr>
              <a:prstTxWarp prst="textNoShape">
                <a:avLst/>
              </a:prstTxWarp>
            </a:bodyPr>
            <a:lstStyle/>
            <a:p>
              <a:endParaRPr lang="en-US"/>
            </a:p>
          </p:txBody>
        </p:sp>
        <p:sp>
          <p:nvSpPr>
            <p:cNvPr id="170008" name="Line 18"/>
            <p:cNvSpPr>
              <a:spLocks noChangeShapeType="1"/>
            </p:cNvSpPr>
            <p:nvPr/>
          </p:nvSpPr>
          <p:spPr bwMode="auto">
            <a:xfrm>
              <a:off x="2602" y="3197"/>
              <a:ext cx="3055"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69989" name="Text Box 19"/>
          <p:cNvSpPr txBox="1">
            <a:spLocks noChangeArrowheads="1"/>
          </p:cNvSpPr>
          <p:nvPr/>
        </p:nvSpPr>
        <p:spPr bwMode="auto">
          <a:xfrm>
            <a:off x="260350" y="1546225"/>
            <a:ext cx="1300163" cy="1311275"/>
          </a:xfrm>
          <a:prstGeom prst="rect">
            <a:avLst/>
          </a:prstGeom>
          <a:noFill/>
          <a:ln w="9525">
            <a:noFill/>
            <a:miter lim="800000"/>
            <a:headEnd/>
            <a:tailEnd/>
          </a:ln>
        </p:spPr>
        <p:txBody>
          <a:bodyPr>
            <a:prstTxWarp prst="textNoShape">
              <a:avLst/>
            </a:prstTxWarp>
            <a:spAutoFit/>
          </a:bodyPr>
          <a:lstStyle/>
          <a:p>
            <a:pPr algn="r">
              <a:spcBef>
                <a:spcPct val="50000"/>
              </a:spcBef>
            </a:pPr>
            <a:r>
              <a:rPr lang="en-US" sz="2000">
                <a:ea typeface="Arial" charset="0"/>
                <a:cs typeface="Arial" charset="0"/>
              </a:rPr>
              <a:t>Price of software down-loads</a:t>
            </a:r>
            <a:endParaRPr lang="en-US" sz="2200">
              <a:ea typeface="Arial" charset="0"/>
              <a:cs typeface="Arial" charset="0"/>
            </a:endParaRPr>
          </a:p>
        </p:txBody>
      </p:sp>
      <p:sp>
        <p:nvSpPr>
          <p:cNvPr id="169990" name="Text Box 20"/>
          <p:cNvSpPr txBox="1">
            <a:spLocks noChangeArrowheads="1"/>
          </p:cNvSpPr>
          <p:nvPr/>
        </p:nvSpPr>
        <p:spPr bwMode="auto">
          <a:xfrm>
            <a:off x="3894138" y="5502275"/>
            <a:ext cx="2635250" cy="701675"/>
          </a:xfrm>
          <a:prstGeom prst="rect">
            <a:avLst/>
          </a:prstGeom>
          <a:noFill/>
          <a:ln w="9525">
            <a:noFill/>
            <a:miter lim="800000"/>
            <a:headEnd/>
            <a:tailEnd/>
          </a:ln>
        </p:spPr>
        <p:txBody>
          <a:bodyPr>
            <a:prstTxWarp prst="textNoShape">
              <a:avLst/>
            </a:prstTxWarp>
            <a:spAutoFit/>
          </a:bodyPr>
          <a:lstStyle/>
          <a:p>
            <a:pPr algn="r">
              <a:spcBef>
                <a:spcPct val="50000"/>
              </a:spcBef>
            </a:pPr>
            <a:r>
              <a:rPr lang="en-US" sz="2000">
                <a:ea typeface="Arial" charset="0"/>
                <a:cs typeface="Arial" charset="0"/>
              </a:rPr>
              <a:t>Quantity of </a:t>
            </a:r>
            <a:br>
              <a:rPr lang="en-US" sz="2000">
                <a:ea typeface="Arial" charset="0"/>
                <a:cs typeface="Arial" charset="0"/>
              </a:rPr>
            </a:br>
            <a:r>
              <a:rPr lang="en-US" sz="2000">
                <a:ea typeface="Arial" charset="0"/>
                <a:cs typeface="Arial" charset="0"/>
              </a:rPr>
              <a:t>software downloads</a:t>
            </a:r>
            <a:endParaRPr lang="en-US" sz="2200">
              <a:ea typeface="Arial" charset="0"/>
              <a:cs typeface="Arial" charset="0"/>
            </a:endParaRPr>
          </a:p>
        </p:txBody>
      </p:sp>
      <p:grpSp>
        <p:nvGrpSpPr>
          <p:cNvPr id="169991" name="Group 21"/>
          <p:cNvGrpSpPr>
            <a:grpSpLocks/>
          </p:cNvGrpSpPr>
          <p:nvPr/>
        </p:nvGrpSpPr>
        <p:grpSpPr bwMode="auto">
          <a:xfrm>
            <a:off x="2384425" y="2136775"/>
            <a:ext cx="2732088" cy="3149600"/>
            <a:chOff x="1502" y="1346"/>
            <a:chExt cx="1721" cy="1984"/>
          </a:xfrm>
        </p:grpSpPr>
        <p:sp>
          <p:nvSpPr>
            <p:cNvPr id="170005" name="Line 22"/>
            <p:cNvSpPr>
              <a:spLocks noChangeShapeType="1"/>
            </p:cNvSpPr>
            <p:nvPr/>
          </p:nvSpPr>
          <p:spPr bwMode="auto">
            <a:xfrm>
              <a:off x="1502" y="1346"/>
              <a:ext cx="1412" cy="1756"/>
            </a:xfrm>
            <a:prstGeom prst="line">
              <a:avLst/>
            </a:prstGeom>
            <a:noFill/>
            <a:ln w="38100">
              <a:solidFill>
                <a:schemeClr val="tx1"/>
              </a:solidFill>
              <a:round/>
              <a:headEnd/>
              <a:tailEnd/>
            </a:ln>
          </p:spPr>
          <p:txBody>
            <a:bodyPr>
              <a:prstTxWarp prst="textNoShape">
                <a:avLst/>
              </a:prstTxWarp>
            </a:bodyPr>
            <a:lstStyle/>
            <a:p>
              <a:endParaRPr lang="en-US"/>
            </a:p>
          </p:txBody>
        </p:sp>
        <p:sp>
          <p:nvSpPr>
            <p:cNvPr id="170006" name="Text Box 23"/>
            <p:cNvSpPr txBox="1">
              <a:spLocks noChangeArrowheads="1"/>
            </p:cNvSpPr>
            <p:nvPr/>
          </p:nvSpPr>
          <p:spPr bwMode="auto">
            <a:xfrm>
              <a:off x="2843" y="3061"/>
              <a:ext cx="380" cy="269"/>
            </a:xfrm>
            <a:prstGeom prst="rect">
              <a:avLst/>
            </a:prstGeom>
            <a:noFill/>
            <a:ln w="9525">
              <a:noFill/>
              <a:miter lim="800000"/>
              <a:headEnd/>
              <a:tailEnd/>
            </a:ln>
          </p:spPr>
          <p:txBody>
            <a:bodyPr>
              <a:prstTxWarp prst="textNoShape">
                <a:avLst/>
              </a:prstTxWarp>
              <a:spAutoFit/>
            </a:bodyPr>
            <a:lstStyle/>
            <a:p>
              <a:pPr>
                <a:spcBef>
                  <a:spcPct val="50000"/>
                </a:spcBef>
              </a:pPr>
              <a:r>
                <a:rPr lang="en-US" sz="2200" b="1" i="1">
                  <a:latin typeface="Tahoma" charset="0"/>
                  <a:ea typeface="Arial" charset="0"/>
                  <a:cs typeface="Arial" charset="0"/>
                </a:rPr>
                <a:t>D</a:t>
              </a:r>
              <a:r>
                <a:rPr lang="en-US" sz="2200" b="1" baseline="-25000">
                  <a:latin typeface="Tahoma" charset="0"/>
                  <a:ea typeface="Arial" charset="0"/>
                  <a:cs typeface="Arial" charset="0"/>
                </a:rPr>
                <a:t>1</a:t>
              </a:r>
            </a:p>
          </p:txBody>
        </p:sp>
      </p:grpSp>
      <p:grpSp>
        <p:nvGrpSpPr>
          <p:cNvPr id="7" name="Group 24"/>
          <p:cNvGrpSpPr>
            <a:grpSpLocks/>
          </p:cNvGrpSpPr>
          <p:nvPr/>
        </p:nvGrpSpPr>
        <p:grpSpPr bwMode="auto">
          <a:xfrm>
            <a:off x="1866900" y="2670175"/>
            <a:ext cx="2482850" cy="2705100"/>
            <a:chOff x="1176" y="1682"/>
            <a:chExt cx="1564" cy="1704"/>
          </a:xfrm>
        </p:grpSpPr>
        <p:sp>
          <p:nvSpPr>
            <p:cNvPr id="170003" name="Line 25"/>
            <p:cNvSpPr>
              <a:spLocks noChangeShapeType="1"/>
            </p:cNvSpPr>
            <p:nvPr/>
          </p:nvSpPr>
          <p:spPr bwMode="auto">
            <a:xfrm>
              <a:off x="1176" y="1682"/>
              <a:ext cx="1238" cy="1555"/>
            </a:xfrm>
            <a:prstGeom prst="line">
              <a:avLst/>
            </a:prstGeom>
            <a:noFill/>
            <a:ln w="38100">
              <a:solidFill>
                <a:srgbClr val="CC0000"/>
              </a:solidFill>
              <a:round/>
              <a:headEnd/>
              <a:tailEnd/>
            </a:ln>
          </p:spPr>
          <p:txBody>
            <a:bodyPr>
              <a:prstTxWarp prst="textNoShape">
                <a:avLst/>
              </a:prstTxWarp>
            </a:bodyPr>
            <a:lstStyle/>
            <a:p>
              <a:endParaRPr lang="en-US"/>
            </a:p>
          </p:txBody>
        </p:sp>
        <p:sp>
          <p:nvSpPr>
            <p:cNvPr id="170004" name="Text Box 26"/>
            <p:cNvSpPr txBox="1">
              <a:spLocks noChangeArrowheads="1"/>
            </p:cNvSpPr>
            <p:nvPr/>
          </p:nvSpPr>
          <p:spPr bwMode="auto">
            <a:xfrm>
              <a:off x="2360" y="3117"/>
              <a:ext cx="380" cy="269"/>
            </a:xfrm>
            <a:prstGeom prst="rect">
              <a:avLst/>
            </a:prstGeom>
            <a:noFill/>
            <a:ln w="9525">
              <a:noFill/>
              <a:miter lim="800000"/>
              <a:headEnd/>
              <a:tailEnd/>
            </a:ln>
          </p:spPr>
          <p:txBody>
            <a:bodyPr>
              <a:prstTxWarp prst="textNoShape">
                <a:avLst/>
              </a:prstTxWarp>
              <a:spAutoFit/>
            </a:bodyPr>
            <a:lstStyle/>
            <a:p>
              <a:pPr>
                <a:spcBef>
                  <a:spcPct val="50000"/>
                </a:spcBef>
              </a:pPr>
              <a:r>
                <a:rPr lang="en-US" sz="2200" b="1" i="1">
                  <a:solidFill>
                    <a:srgbClr val="A50021"/>
                  </a:solidFill>
                  <a:latin typeface="Tahoma" charset="0"/>
                  <a:ea typeface="Arial" charset="0"/>
                  <a:cs typeface="Arial" charset="0"/>
                </a:rPr>
                <a:t>D</a:t>
              </a:r>
              <a:r>
                <a:rPr lang="en-US" sz="2200" b="1" baseline="-25000">
                  <a:solidFill>
                    <a:srgbClr val="A50021"/>
                  </a:solidFill>
                  <a:latin typeface="Tahoma" charset="0"/>
                  <a:ea typeface="Arial" charset="0"/>
                  <a:cs typeface="Arial" charset="0"/>
                </a:rPr>
                <a:t>2</a:t>
              </a:r>
            </a:p>
          </p:txBody>
        </p:sp>
      </p:grpSp>
      <p:sp>
        <p:nvSpPr>
          <p:cNvPr id="257051" name="Line 27"/>
          <p:cNvSpPr>
            <a:spLocks noChangeShapeType="1"/>
          </p:cNvSpPr>
          <p:nvPr/>
        </p:nvSpPr>
        <p:spPr bwMode="auto">
          <a:xfrm rot="10800000">
            <a:off x="2620963" y="3538538"/>
            <a:ext cx="823912" cy="0"/>
          </a:xfrm>
          <a:prstGeom prst="line">
            <a:avLst/>
          </a:prstGeom>
          <a:noFill/>
          <a:ln w="44450">
            <a:solidFill>
              <a:srgbClr val="CC0000"/>
            </a:solidFill>
            <a:round/>
            <a:headEnd/>
            <a:tailEnd type="triangle" w="lg" len="lg"/>
          </a:ln>
        </p:spPr>
        <p:txBody>
          <a:bodyPr>
            <a:prstTxWarp prst="textNoShape">
              <a:avLst/>
            </a:prstTxWarp>
          </a:bodyPr>
          <a:lstStyle/>
          <a:p>
            <a:endParaRPr lang="en-US"/>
          </a:p>
        </p:txBody>
      </p:sp>
      <p:grpSp>
        <p:nvGrpSpPr>
          <p:cNvPr id="8" name="Group 28"/>
          <p:cNvGrpSpPr>
            <a:grpSpLocks/>
          </p:cNvGrpSpPr>
          <p:nvPr/>
        </p:nvGrpSpPr>
        <p:grpSpPr bwMode="auto">
          <a:xfrm>
            <a:off x="1620838" y="3470275"/>
            <a:ext cx="1247775" cy="2457450"/>
            <a:chOff x="1021" y="2186"/>
            <a:chExt cx="786" cy="1548"/>
          </a:xfrm>
        </p:grpSpPr>
        <p:grpSp>
          <p:nvGrpSpPr>
            <p:cNvPr id="169998" name="Group 29"/>
            <p:cNvGrpSpPr>
              <a:grpSpLocks/>
            </p:cNvGrpSpPr>
            <p:nvPr/>
          </p:nvGrpSpPr>
          <p:grpSpPr bwMode="auto">
            <a:xfrm>
              <a:off x="1021" y="2229"/>
              <a:ext cx="587" cy="1243"/>
              <a:chOff x="357" y="2450"/>
              <a:chExt cx="795" cy="646"/>
            </a:xfrm>
          </p:grpSpPr>
          <p:sp>
            <p:nvSpPr>
              <p:cNvPr id="170001" name="Line 3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70002" name="Line 3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69999" name="Oval 32"/>
            <p:cNvSpPr>
              <a:spLocks noChangeArrowheads="1"/>
            </p:cNvSpPr>
            <p:nvPr/>
          </p:nvSpPr>
          <p:spPr bwMode="auto">
            <a:xfrm>
              <a:off x="1561" y="2186"/>
              <a:ext cx="88" cy="87"/>
            </a:xfrm>
            <a:prstGeom prst="ellipse">
              <a:avLst/>
            </a:prstGeom>
            <a:solidFill>
              <a:srgbClr val="FF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170000" name="Text Box 33"/>
            <p:cNvSpPr txBox="1">
              <a:spLocks noChangeArrowheads="1"/>
            </p:cNvSpPr>
            <p:nvPr/>
          </p:nvSpPr>
          <p:spPr bwMode="auto">
            <a:xfrm>
              <a:off x="1427" y="3465"/>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2</a:t>
              </a:r>
            </a:p>
          </p:txBody>
        </p:sp>
      </p:grpSp>
      <p:sp>
        <p:nvSpPr>
          <p:cNvPr id="35" name="Rectangle 4"/>
          <p:cNvSpPr>
            <a:spLocks noGrp="1" noChangeArrowheads="1"/>
          </p:cNvSpPr>
          <p:nvPr>
            <p:ph type="title"/>
          </p:nvPr>
        </p:nvSpPr>
        <p:spPr>
          <a:xfrm>
            <a:off x="533400" y="152400"/>
            <a:ext cx="8208963" cy="954088"/>
          </a:xfrm>
        </p:spPr>
        <p:txBody>
          <a:bodyPr>
            <a:normAutofit fontScale="90000"/>
          </a:bodyPr>
          <a:lstStyle/>
          <a:p>
            <a:pPr eaLnBrk="1" hangingPunct="1">
              <a:defRPr/>
            </a:pPr>
            <a:r>
              <a:rPr lang="en-US" sz="2200" b="0" smtClean="0">
                <a:solidFill>
                  <a:srgbClr val="996633"/>
                </a:solidFill>
                <a:effectLst>
                  <a:outerShdw blurRad="38100" dist="38100" dir="2700000" algn="tl">
                    <a:srgbClr val="000000"/>
                  </a:outerShdw>
                </a:effectLst>
                <a:latin typeface="Tahoma" charset="0"/>
                <a:ea typeface="Arial" charset="0"/>
                <a:cs typeface="Arial" charset="0"/>
              </a:rPr>
              <a:t>ACTIVE LEARNING   </a:t>
            </a:r>
            <a:r>
              <a:rPr lang="en-US" sz="6400" baseline="-10000" smtClean="0">
                <a:solidFill>
                  <a:srgbClr val="C00000"/>
                </a:solidFill>
                <a:latin typeface="Century" charset="0"/>
                <a:ea typeface="Times New Roman" charset="0"/>
                <a:cs typeface="Times New Roman" charset="0"/>
              </a:rPr>
              <a:t>1</a:t>
            </a:r>
            <a:r>
              <a:rPr lang="en-US" sz="2200" b="0" smtClean="0">
                <a:solidFill>
                  <a:srgbClr val="996633"/>
                </a:solidFill>
                <a:effectLst>
                  <a:outerShdw blurRad="38100" dist="38100" dir="2700000" algn="tl">
                    <a:srgbClr val="000000"/>
                  </a:outerShdw>
                </a:effectLst>
                <a:latin typeface="Tahoma" charset="0"/>
                <a:ea typeface="Arial" charset="0"/>
                <a:cs typeface="Arial" charset="0"/>
              </a:rPr>
              <a:t>   </a:t>
            </a:r>
            <a:br>
              <a:rPr lang="en-US" sz="2200" b="0" smtClean="0">
                <a:solidFill>
                  <a:srgbClr val="996633"/>
                </a:solidFill>
                <a:effectLst>
                  <a:outerShdw blurRad="38100" dist="38100" dir="2700000" algn="tl">
                    <a:srgbClr val="000000"/>
                  </a:outerShdw>
                </a:effectLst>
                <a:latin typeface="Tahoma" charset="0"/>
                <a:ea typeface="Arial" charset="0"/>
                <a:cs typeface="Arial" charset="0"/>
              </a:rPr>
            </a:br>
            <a:r>
              <a:rPr lang="en-US" sz="3200" smtClean="0">
                <a:solidFill>
                  <a:srgbClr val="CC9900"/>
                </a:solidFill>
                <a:effectLst>
                  <a:outerShdw blurRad="38100" dist="38100" dir="2700000" algn="tl">
                    <a:srgbClr val="000000"/>
                  </a:outerShdw>
                </a:effectLst>
                <a:latin typeface="Tahoma" charset="0"/>
                <a:ea typeface="Arial" charset="0"/>
                <a:cs typeface="Arial" charset="0"/>
              </a:rPr>
              <a:t>C.  Price of software CDs falls</a:t>
            </a:r>
          </a:p>
        </p:txBody>
      </p:sp>
      <p:sp>
        <p:nvSpPr>
          <p:cNvPr id="16999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69997" name="TextBox 3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7039"/>
                                        </p:tgtEl>
                                        <p:attrNameLst>
                                          <p:attrName>style.visibility</p:attrName>
                                        </p:attrNameLst>
                                      </p:cBhvr>
                                      <p:to>
                                        <p:strVal val="visible"/>
                                      </p:to>
                                    </p:set>
                                    <p:animEffect transition="in" filter="fade">
                                      <p:cBhvr>
                                        <p:cTn id="7" dur="500"/>
                                        <p:tgtEl>
                                          <p:spTgt spid="2570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57051"/>
                                        </p:tgtEl>
                                        <p:attrNameLst>
                                          <p:attrName>style.visibility</p:attrName>
                                        </p:attrNameLst>
                                      </p:cBhvr>
                                      <p:to>
                                        <p:strVal val="visible"/>
                                      </p:to>
                                    </p:set>
                                    <p:animEffect transition="in" filter="wipe(right)">
                                      <p:cBhvr>
                                        <p:cTn id="12" dur="500"/>
                                        <p:tgtEl>
                                          <p:spTgt spid="257051"/>
                                        </p:tgtEl>
                                      </p:cBhvr>
                                    </p:animEffect>
                                  </p:childTnLst>
                                </p:cTn>
                              </p:par>
                            </p:childTnLst>
                          </p:cTn>
                        </p:par>
                        <p:par>
                          <p:cTn id="13" fill="hold">
                            <p:stCondLst>
                              <p:cond delay="500"/>
                            </p:stCondLst>
                            <p:childTnLst>
                              <p:par>
                                <p:cTn id="14" presetID="18" presetClass="entr" presetSubtype="6"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Right)">
                                      <p:cBhvr>
                                        <p:cTn id="16" dur="500"/>
                                        <p:tgtEl>
                                          <p:spTgt spid="7"/>
                                        </p:tgtEl>
                                      </p:cBhvr>
                                    </p:animEffect>
                                  </p:childTnLst>
                                </p:cTn>
                              </p:par>
                            </p:childTnLst>
                          </p:cTn>
                        </p:par>
                        <p:par>
                          <p:cTn id="17" fill="hold">
                            <p:stCondLst>
                              <p:cond delay="1000"/>
                            </p:stCondLst>
                            <p:childTnLst>
                              <p:par>
                                <p:cTn id="18" presetID="18" presetClass="entr" presetSubtype="12"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strips(downLef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9" grpId="0" animBg="1"/>
      <p:bldP spid="25705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Supply</a:t>
            </a:r>
          </a:p>
        </p:txBody>
      </p:sp>
      <p:sp>
        <p:nvSpPr>
          <p:cNvPr id="4096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The </a:t>
            </a:r>
            <a:r>
              <a:rPr lang="en-US" b="1" smtClean="0">
                <a:solidFill>
                  <a:srgbClr val="CC0000"/>
                </a:solidFill>
                <a:latin typeface="Arial" charset="0"/>
                <a:cs typeface="ＭＳ Ｐゴシック" charset="-128"/>
              </a:rPr>
              <a:t>quantity supplied</a:t>
            </a:r>
            <a:r>
              <a:rPr lang="en-US" smtClean="0">
                <a:latin typeface="Arial" charset="0"/>
                <a:cs typeface="ＭＳ Ｐゴシック" charset="-128"/>
              </a:rPr>
              <a:t> of any good is the amount that sellers are willing and able to sell. </a:t>
            </a:r>
          </a:p>
          <a:p>
            <a:pPr eaLnBrk="1" hangingPunct="1">
              <a:buFont typeface="Wingdings" charset="2"/>
              <a:buChar char="§"/>
            </a:pPr>
            <a:r>
              <a:rPr lang="en-US" b="1" smtClean="0">
                <a:solidFill>
                  <a:srgbClr val="CC0000"/>
                </a:solidFill>
                <a:latin typeface="Arial" charset="0"/>
                <a:cs typeface="ＭＳ Ｐゴシック" charset="-128"/>
              </a:rPr>
              <a:t>Law of supply</a:t>
            </a:r>
            <a:r>
              <a:rPr lang="en-US" smtClean="0">
                <a:latin typeface="Arial" charset="0"/>
                <a:cs typeface="ＭＳ Ｐゴシック" charset="-128"/>
              </a:rPr>
              <a:t>:  the claim that the quantity supplied of a good rises when the price of the good rises, other things equal  </a:t>
            </a:r>
          </a:p>
        </p:txBody>
      </p:sp>
      <p:sp>
        <p:nvSpPr>
          <p:cNvPr id="17203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3"/>
          <p:cNvSpPr>
            <a:spLocks noGrp="1" noChangeArrowheads="1"/>
          </p:cNvSpPr>
          <p:nvPr>
            <p:ph type="body" idx="4294967295"/>
          </p:nvPr>
        </p:nvSpPr>
        <p:spPr>
          <a:xfrm>
            <a:off x="609600" y="1003300"/>
            <a:ext cx="5099050" cy="3527425"/>
          </a:xfrm>
        </p:spPr>
        <p:txBody>
          <a:bodyPr/>
          <a:lstStyle/>
          <a:p>
            <a:pPr eaLnBrk="1" hangingPunct="1">
              <a:buClr>
                <a:srgbClr val="77933C"/>
              </a:buClr>
            </a:pPr>
            <a:r>
              <a:rPr lang="en-US" b="1" smtClean="0">
                <a:solidFill>
                  <a:srgbClr val="CC0000"/>
                </a:solidFill>
                <a:latin typeface="Arial" charset="0"/>
              </a:rPr>
              <a:t>Supply schedule</a:t>
            </a:r>
            <a:r>
              <a:rPr lang="en-US" smtClean="0">
                <a:latin typeface="Arial" charset="0"/>
              </a:rPr>
              <a:t>:   </a:t>
            </a:r>
            <a:br>
              <a:rPr lang="en-US" smtClean="0">
                <a:latin typeface="Arial" charset="0"/>
              </a:rPr>
            </a:br>
            <a:r>
              <a:rPr lang="en-US" smtClean="0">
                <a:latin typeface="Arial" charset="0"/>
              </a:rPr>
              <a:t>A table that shows the relationship between the price of a good and the quantity supplied. </a:t>
            </a:r>
          </a:p>
          <a:p>
            <a:pPr eaLnBrk="1" hangingPunct="1">
              <a:spcBef>
                <a:spcPct val="60000"/>
              </a:spcBef>
              <a:buClr>
                <a:srgbClr val="77933C"/>
              </a:buClr>
            </a:pPr>
            <a:r>
              <a:rPr lang="en-US" smtClean="0">
                <a:latin typeface="Arial" charset="0"/>
              </a:rPr>
              <a:t>Example:  </a:t>
            </a:r>
            <a:br>
              <a:rPr lang="en-US" smtClean="0">
                <a:latin typeface="Arial" charset="0"/>
              </a:rPr>
            </a:br>
            <a:r>
              <a:rPr lang="en-US" smtClean="0">
                <a:latin typeface="Arial" charset="0"/>
              </a:rPr>
              <a:t>A café’s supply of teas.</a:t>
            </a:r>
          </a:p>
        </p:txBody>
      </p:sp>
      <p:sp>
        <p:nvSpPr>
          <p:cNvPr id="174082" name="Rectangle 2"/>
          <p:cNvSpPr>
            <a:spLocks noGrp="1" noChangeArrowheads="1"/>
          </p:cNvSpPr>
          <p:nvPr>
            <p:ph type="title" idx="4294967295"/>
          </p:nvPr>
        </p:nvSpPr>
        <p:spPr>
          <a:xfrm>
            <a:off x="457200" y="88900"/>
            <a:ext cx="8686800" cy="901700"/>
          </a:xfrm>
        </p:spPr>
        <p:txBody>
          <a:bodyPr/>
          <a:lstStyle/>
          <a:p>
            <a:pPr eaLnBrk="1" hangingPunct="1"/>
            <a:r>
              <a:rPr lang="en-US" smtClean="0">
                <a:latin typeface="Tahoma" charset="0"/>
                <a:ea typeface="Tahoma" charset="0"/>
                <a:cs typeface="Tahoma" charset="0"/>
              </a:rPr>
              <a:t>The Supply Schedule</a:t>
            </a:r>
          </a:p>
        </p:txBody>
      </p:sp>
      <p:sp>
        <p:nvSpPr>
          <p:cNvPr id="94212" name="Rectangle 4"/>
          <p:cNvSpPr>
            <a:spLocks noChangeArrowheads="1"/>
          </p:cNvSpPr>
          <p:nvPr/>
        </p:nvSpPr>
        <p:spPr bwMode="auto">
          <a:xfrm>
            <a:off x="554038" y="4679950"/>
            <a:ext cx="4840287" cy="1555750"/>
          </a:xfrm>
          <a:prstGeom prst="rect">
            <a:avLst/>
          </a:prstGeom>
          <a:noFill/>
          <a:ln w="9525">
            <a:noFill/>
            <a:miter lim="800000"/>
            <a:headEnd/>
            <a:tailEnd/>
          </a:ln>
        </p:spPr>
        <p:txBody>
          <a:bodyPr>
            <a:prstTxWarp prst="textNoShape">
              <a:avLst/>
            </a:prstTxWarp>
          </a:bodyPr>
          <a:lstStyle/>
          <a:p>
            <a:pPr marL="342900" indent="-342900">
              <a:lnSpc>
                <a:spcPct val="105000"/>
              </a:lnSpc>
              <a:spcBef>
                <a:spcPct val="45000"/>
              </a:spcBef>
              <a:buClr>
                <a:srgbClr val="77933C"/>
              </a:buClr>
              <a:buSzPct val="100000"/>
              <a:buFont typeface="Wingdings" charset="2"/>
              <a:buChar char="§"/>
            </a:pPr>
            <a:r>
              <a:rPr lang="en-US" sz="2800">
                <a:ea typeface="Arial" charset="0"/>
                <a:cs typeface="Arial" charset="0"/>
              </a:rPr>
              <a:t>Notice that the café supply schedule obeys the </a:t>
            </a:r>
            <a:br>
              <a:rPr lang="en-US" sz="2800">
                <a:ea typeface="Arial" charset="0"/>
                <a:cs typeface="Arial" charset="0"/>
              </a:rPr>
            </a:br>
            <a:r>
              <a:rPr lang="en-US" sz="2800">
                <a:ea typeface="Arial" charset="0"/>
                <a:cs typeface="Arial" charset="0"/>
              </a:rPr>
              <a:t>law of supply.  </a:t>
            </a:r>
          </a:p>
        </p:txBody>
      </p:sp>
      <p:graphicFrame>
        <p:nvGraphicFramePr>
          <p:cNvPr id="54304" name="Group 32"/>
          <p:cNvGraphicFramePr>
            <a:graphicFrameLocks noGrp="1"/>
          </p:cNvGraphicFramePr>
          <p:nvPr/>
        </p:nvGraphicFramePr>
        <p:xfrm>
          <a:off x="6048375" y="889000"/>
          <a:ext cx="2651125" cy="4572000"/>
        </p:xfrm>
        <a:graphic>
          <a:graphicData uri="http://schemas.openxmlformats.org/drawingml/2006/table">
            <a:tbl>
              <a:tblPr/>
              <a:tblGrid>
                <a:gridCol w="1084263"/>
                <a:gridCol w="1566862"/>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Price </a:t>
                      </a:r>
                      <a:b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b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of teas</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Quantity </a:t>
                      </a:r>
                      <a:b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b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of teas supplied</a:t>
                      </a: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$0.00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3</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2.00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3.00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9</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4.00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12</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5.00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18</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r>
            </a:tbl>
          </a:graphicData>
        </a:graphic>
      </p:graphicFrame>
      <p:sp>
        <p:nvSpPr>
          <p:cNvPr id="17410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9">
                                            <p:txEl>
                                              <p:pRg st="0" end="0"/>
                                            </p:txEl>
                                          </p:spTgt>
                                        </p:tgtEl>
                                        <p:attrNameLst>
                                          <p:attrName>style.visibility</p:attrName>
                                        </p:attrNameLst>
                                      </p:cBhvr>
                                      <p:to>
                                        <p:strVal val="visible"/>
                                      </p:to>
                                    </p:set>
                                    <p:animEffect transition="in" filter="wipe(left)">
                                      <p:cBhvr>
                                        <p:cTn id="7" dur="500"/>
                                        <p:tgtEl>
                                          <p:spTgt spid="419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9">
                                            <p:txEl>
                                              <p:pRg st="1" end="1"/>
                                            </p:txEl>
                                          </p:spTgt>
                                        </p:tgtEl>
                                        <p:attrNameLst>
                                          <p:attrName>style.visibility</p:attrName>
                                        </p:attrNameLst>
                                      </p:cBhvr>
                                      <p:to>
                                        <p:strVal val="visible"/>
                                      </p:to>
                                    </p:set>
                                    <p:animEffect transition="in" filter="wipe(left)">
                                      <p:cBhvr>
                                        <p:cTn id="12" dur="500"/>
                                        <p:tgtEl>
                                          <p:spTgt spid="41989">
                                            <p:txEl>
                                              <p:pRg st="1" end="1"/>
                                            </p:txEl>
                                          </p:spTgt>
                                        </p:tgtEl>
                                      </p:cBhvr>
                                    </p:animEffect>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499"/>
                                          </p:stCondLst>
                                        </p:cTn>
                                        <p:tgtEl>
                                          <p:spTgt spid="5430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4212"/>
                                        </p:tgtEl>
                                        <p:attrNameLst>
                                          <p:attrName>style.visibility</p:attrName>
                                        </p:attrNameLst>
                                      </p:cBhvr>
                                      <p:to>
                                        <p:strVal val="visible"/>
                                      </p:to>
                                    </p:set>
                                    <p:animEffect transition="in" filter="wipe(left)">
                                      <p:cBhvr>
                                        <p:cTn id="20"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bldLvl="4" autoUpdateAnimBg="0"/>
      <p:bldP spid="9421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277813" y="1157288"/>
          <a:ext cx="5151437" cy="5121275"/>
        </p:xfrm>
        <a:graphic>
          <a:graphicData uri="http://schemas.openxmlformats.org/presentationml/2006/ole">
            <mc:AlternateContent xmlns:mc="http://schemas.openxmlformats.org/markup-compatibility/2006">
              <mc:Choice xmlns:v="urn:schemas-microsoft-com:vml" Requires="v">
                <p:oleObj spid="_x0000_s9219" name="Worksheet" r:id="rId5" imgW="4432300" imgH="4419600" progId="Excel.Sheet.8">
                  <p:embed/>
                </p:oleObj>
              </mc:Choice>
              <mc:Fallback>
                <p:oleObj name="Worksheet" r:id="rId5" imgW="4432300" imgH="4419600" progId="Excel.Shee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813" y="1157288"/>
                        <a:ext cx="5151437"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3"/>
          <p:cNvGrpSpPr>
            <a:grpSpLocks/>
          </p:cNvGrpSpPr>
          <p:nvPr/>
        </p:nvGrpSpPr>
        <p:grpSpPr bwMode="auto">
          <a:xfrm>
            <a:off x="1312863" y="4256088"/>
            <a:ext cx="1157287" cy="1262062"/>
            <a:chOff x="827" y="2681"/>
            <a:chExt cx="729" cy="795"/>
          </a:xfrm>
        </p:grpSpPr>
        <p:grpSp>
          <p:nvGrpSpPr>
            <p:cNvPr id="9284" name="Group 4"/>
            <p:cNvGrpSpPr>
              <a:grpSpLocks/>
            </p:cNvGrpSpPr>
            <p:nvPr/>
          </p:nvGrpSpPr>
          <p:grpSpPr bwMode="auto">
            <a:xfrm>
              <a:off x="827" y="2724"/>
              <a:ext cx="685" cy="752"/>
              <a:chOff x="357" y="2450"/>
              <a:chExt cx="795" cy="646"/>
            </a:xfrm>
          </p:grpSpPr>
          <p:sp>
            <p:nvSpPr>
              <p:cNvPr id="9286" name="Line 5"/>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9287" name="Line 6"/>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9285" name="Oval 7"/>
            <p:cNvSpPr>
              <a:spLocks noChangeArrowheads="1"/>
            </p:cNvSpPr>
            <p:nvPr/>
          </p:nvSpPr>
          <p:spPr bwMode="auto">
            <a:xfrm>
              <a:off x="1468" y="2681"/>
              <a:ext cx="88" cy="87"/>
            </a:xfrm>
            <a:prstGeom prst="ellipse">
              <a:avLst/>
            </a:prstGeom>
            <a:solidFill>
              <a:srgbClr val="008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4" name="Group 8"/>
          <p:cNvGrpSpPr>
            <a:grpSpLocks/>
          </p:cNvGrpSpPr>
          <p:nvPr/>
        </p:nvGrpSpPr>
        <p:grpSpPr bwMode="auto">
          <a:xfrm>
            <a:off x="1316038" y="3671888"/>
            <a:ext cx="1689100" cy="1852612"/>
            <a:chOff x="829" y="2313"/>
            <a:chExt cx="1064" cy="1167"/>
          </a:xfrm>
        </p:grpSpPr>
        <p:grpSp>
          <p:nvGrpSpPr>
            <p:cNvPr id="9280" name="Group 9"/>
            <p:cNvGrpSpPr>
              <a:grpSpLocks/>
            </p:cNvGrpSpPr>
            <p:nvPr/>
          </p:nvGrpSpPr>
          <p:grpSpPr bwMode="auto">
            <a:xfrm>
              <a:off x="829" y="2355"/>
              <a:ext cx="1022" cy="1125"/>
              <a:chOff x="357" y="2450"/>
              <a:chExt cx="795" cy="646"/>
            </a:xfrm>
          </p:grpSpPr>
          <p:sp>
            <p:nvSpPr>
              <p:cNvPr id="9282" name="Line 10"/>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9283" name="Line 11"/>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9281" name="Oval 12"/>
            <p:cNvSpPr>
              <a:spLocks noChangeArrowheads="1"/>
            </p:cNvSpPr>
            <p:nvPr/>
          </p:nvSpPr>
          <p:spPr bwMode="auto">
            <a:xfrm>
              <a:off x="1805" y="2313"/>
              <a:ext cx="88" cy="87"/>
            </a:xfrm>
            <a:prstGeom prst="ellipse">
              <a:avLst/>
            </a:prstGeom>
            <a:solidFill>
              <a:srgbClr val="008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95245" name="Line 13"/>
          <p:cNvSpPr>
            <a:spLocks noChangeShapeType="1"/>
          </p:cNvSpPr>
          <p:nvPr/>
        </p:nvSpPr>
        <p:spPr bwMode="auto">
          <a:xfrm flipV="1">
            <a:off x="1323975" y="1766888"/>
            <a:ext cx="3390900" cy="3733800"/>
          </a:xfrm>
          <a:prstGeom prst="line">
            <a:avLst/>
          </a:prstGeom>
          <a:noFill/>
          <a:ln w="50800">
            <a:solidFill>
              <a:srgbClr val="006600"/>
            </a:solidFill>
            <a:round/>
            <a:headEnd/>
            <a:tailEnd/>
          </a:ln>
        </p:spPr>
        <p:txBody>
          <a:bodyPr>
            <a:prstTxWarp prst="textNoShape">
              <a:avLst/>
            </a:prstTxWarp>
          </a:bodyPr>
          <a:lstStyle/>
          <a:p>
            <a:endParaRPr lang="en-US"/>
          </a:p>
        </p:txBody>
      </p:sp>
      <p:sp>
        <p:nvSpPr>
          <p:cNvPr id="95246" name="Oval 14"/>
          <p:cNvSpPr>
            <a:spLocks noChangeArrowheads="1"/>
          </p:cNvSpPr>
          <p:nvPr/>
        </p:nvSpPr>
        <p:spPr bwMode="auto">
          <a:xfrm>
            <a:off x="1247775" y="5438775"/>
            <a:ext cx="139700" cy="138113"/>
          </a:xfrm>
          <a:prstGeom prst="ellipse">
            <a:avLst/>
          </a:prstGeom>
          <a:solidFill>
            <a:srgbClr val="008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9224" name="Rectangle 15"/>
          <p:cNvSpPr>
            <a:spLocks noGrp="1" noChangeArrowheads="1"/>
          </p:cNvSpPr>
          <p:nvPr>
            <p:ph type="title" idx="4294967295"/>
          </p:nvPr>
        </p:nvSpPr>
        <p:spPr>
          <a:xfrm>
            <a:off x="404813" y="109538"/>
            <a:ext cx="8129587" cy="677862"/>
          </a:xfrm>
        </p:spPr>
        <p:txBody>
          <a:bodyPr/>
          <a:lstStyle/>
          <a:p>
            <a:pPr eaLnBrk="1" hangingPunct="1"/>
            <a:r>
              <a:rPr lang="en-US" sz="3200" smtClean="0">
                <a:latin typeface="Tahoma" charset="0"/>
                <a:ea typeface="Tahoma" charset="0"/>
                <a:cs typeface="Tahoma" charset="0"/>
              </a:rPr>
              <a:t>Café Supply Schedule &amp; Curve</a:t>
            </a:r>
          </a:p>
        </p:txBody>
      </p:sp>
      <p:graphicFrame>
        <p:nvGraphicFramePr>
          <p:cNvPr id="9290" name="Group 74"/>
          <p:cNvGraphicFramePr>
            <a:graphicFrameLocks noGrp="1"/>
          </p:cNvGraphicFramePr>
          <p:nvPr/>
        </p:nvGraphicFramePr>
        <p:xfrm>
          <a:off x="6048375" y="889000"/>
          <a:ext cx="2651125" cy="4572000"/>
        </p:xfrm>
        <a:graphic>
          <a:graphicData uri="http://schemas.openxmlformats.org/drawingml/2006/table">
            <a:tbl>
              <a:tblPr/>
              <a:tblGrid>
                <a:gridCol w="1084263"/>
                <a:gridCol w="1566862"/>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Price </a:t>
                      </a:r>
                      <a:b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b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of teas</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Quantity </a:t>
                      </a:r>
                      <a:b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b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of teas supplied</a:t>
                      </a: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$0.00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3</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2.00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3.00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9</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4.00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12</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5.00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18</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r>
            </a:tbl>
          </a:graphicData>
        </a:graphic>
      </p:graphicFrame>
      <p:grpSp>
        <p:nvGrpSpPr>
          <p:cNvPr id="6" name="Group 61"/>
          <p:cNvGrpSpPr>
            <a:grpSpLocks/>
          </p:cNvGrpSpPr>
          <p:nvPr/>
        </p:nvGrpSpPr>
        <p:grpSpPr bwMode="auto">
          <a:xfrm>
            <a:off x="1311275" y="4860925"/>
            <a:ext cx="601663" cy="655638"/>
            <a:chOff x="826" y="3062"/>
            <a:chExt cx="379" cy="413"/>
          </a:xfrm>
        </p:grpSpPr>
        <p:grpSp>
          <p:nvGrpSpPr>
            <p:cNvPr id="9276" name="Group 62"/>
            <p:cNvGrpSpPr>
              <a:grpSpLocks/>
            </p:cNvGrpSpPr>
            <p:nvPr/>
          </p:nvGrpSpPr>
          <p:grpSpPr bwMode="auto">
            <a:xfrm>
              <a:off x="826" y="3103"/>
              <a:ext cx="341" cy="372"/>
              <a:chOff x="357" y="2450"/>
              <a:chExt cx="795" cy="646"/>
            </a:xfrm>
          </p:grpSpPr>
          <p:sp>
            <p:nvSpPr>
              <p:cNvPr id="9278" name="Line 63"/>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9279" name="Line 64"/>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9277" name="Oval 65"/>
            <p:cNvSpPr>
              <a:spLocks noChangeArrowheads="1"/>
            </p:cNvSpPr>
            <p:nvPr/>
          </p:nvSpPr>
          <p:spPr bwMode="auto">
            <a:xfrm>
              <a:off x="1117" y="3062"/>
              <a:ext cx="88" cy="87"/>
            </a:xfrm>
            <a:prstGeom prst="ellipse">
              <a:avLst/>
            </a:prstGeom>
            <a:solidFill>
              <a:srgbClr val="008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8" name="Group 66"/>
          <p:cNvGrpSpPr>
            <a:grpSpLocks/>
          </p:cNvGrpSpPr>
          <p:nvPr/>
        </p:nvGrpSpPr>
        <p:grpSpPr bwMode="auto">
          <a:xfrm>
            <a:off x="1314450" y="3071813"/>
            <a:ext cx="2219325" cy="2444750"/>
            <a:chOff x="828" y="1935"/>
            <a:chExt cx="1398" cy="1540"/>
          </a:xfrm>
        </p:grpSpPr>
        <p:grpSp>
          <p:nvGrpSpPr>
            <p:cNvPr id="9272" name="Group 67"/>
            <p:cNvGrpSpPr>
              <a:grpSpLocks/>
            </p:cNvGrpSpPr>
            <p:nvPr/>
          </p:nvGrpSpPr>
          <p:grpSpPr bwMode="auto">
            <a:xfrm>
              <a:off x="828" y="1975"/>
              <a:ext cx="1358" cy="1500"/>
              <a:chOff x="357" y="2450"/>
              <a:chExt cx="795" cy="646"/>
            </a:xfrm>
          </p:grpSpPr>
          <p:sp>
            <p:nvSpPr>
              <p:cNvPr id="9274" name="Line 6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9275" name="Line 6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9273" name="Oval 70"/>
            <p:cNvSpPr>
              <a:spLocks noChangeArrowheads="1"/>
            </p:cNvSpPr>
            <p:nvPr/>
          </p:nvSpPr>
          <p:spPr bwMode="auto">
            <a:xfrm>
              <a:off x="2138" y="1935"/>
              <a:ext cx="88" cy="87"/>
            </a:xfrm>
            <a:prstGeom prst="ellipse">
              <a:avLst/>
            </a:prstGeom>
            <a:solidFill>
              <a:srgbClr val="008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0" name="Group 71"/>
          <p:cNvGrpSpPr>
            <a:grpSpLocks/>
          </p:cNvGrpSpPr>
          <p:nvPr/>
        </p:nvGrpSpPr>
        <p:grpSpPr bwMode="auto">
          <a:xfrm>
            <a:off x="1316038" y="2479675"/>
            <a:ext cx="2759075" cy="3048000"/>
            <a:chOff x="829" y="1562"/>
            <a:chExt cx="1738" cy="1920"/>
          </a:xfrm>
        </p:grpSpPr>
        <p:grpSp>
          <p:nvGrpSpPr>
            <p:cNvPr id="9268" name="Group 72"/>
            <p:cNvGrpSpPr>
              <a:grpSpLocks/>
            </p:cNvGrpSpPr>
            <p:nvPr/>
          </p:nvGrpSpPr>
          <p:grpSpPr bwMode="auto">
            <a:xfrm>
              <a:off x="829" y="1602"/>
              <a:ext cx="1695" cy="1880"/>
              <a:chOff x="357" y="2450"/>
              <a:chExt cx="795" cy="646"/>
            </a:xfrm>
          </p:grpSpPr>
          <p:sp>
            <p:nvSpPr>
              <p:cNvPr id="9270" name="Line 73"/>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9271" name="Line 74"/>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9269" name="Oval 75"/>
            <p:cNvSpPr>
              <a:spLocks noChangeArrowheads="1"/>
            </p:cNvSpPr>
            <p:nvPr/>
          </p:nvSpPr>
          <p:spPr bwMode="auto">
            <a:xfrm>
              <a:off x="2479" y="1562"/>
              <a:ext cx="88" cy="87"/>
            </a:xfrm>
            <a:prstGeom prst="ellipse">
              <a:avLst/>
            </a:prstGeom>
            <a:solidFill>
              <a:srgbClr val="008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2" name="Group 76"/>
          <p:cNvGrpSpPr>
            <a:grpSpLocks/>
          </p:cNvGrpSpPr>
          <p:nvPr/>
        </p:nvGrpSpPr>
        <p:grpSpPr bwMode="auto">
          <a:xfrm>
            <a:off x="1314450" y="1873250"/>
            <a:ext cx="3316288" cy="3640138"/>
            <a:chOff x="828" y="1180"/>
            <a:chExt cx="2089" cy="2293"/>
          </a:xfrm>
        </p:grpSpPr>
        <p:grpSp>
          <p:nvGrpSpPr>
            <p:cNvPr id="9264" name="Group 77"/>
            <p:cNvGrpSpPr>
              <a:grpSpLocks/>
            </p:cNvGrpSpPr>
            <p:nvPr/>
          </p:nvGrpSpPr>
          <p:grpSpPr bwMode="auto">
            <a:xfrm>
              <a:off x="828" y="1224"/>
              <a:ext cx="2043" cy="2249"/>
              <a:chOff x="357" y="2450"/>
              <a:chExt cx="795" cy="646"/>
            </a:xfrm>
          </p:grpSpPr>
          <p:sp>
            <p:nvSpPr>
              <p:cNvPr id="9266" name="Line 7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9267" name="Line 7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9265" name="Oval 80"/>
            <p:cNvSpPr>
              <a:spLocks noChangeArrowheads="1"/>
            </p:cNvSpPr>
            <p:nvPr/>
          </p:nvSpPr>
          <p:spPr bwMode="auto">
            <a:xfrm>
              <a:off x="2829" y="1180"/>
              <a:ext cx="88" cy="87"/>
            </a:xfrm>
            <a:prstGeom prst="ellipse">
              <a:avLst/>
            </a:prstGeom>
            <a:solidFill>
              <a:srgbClr val="008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95313" name="Line 81"/>
          <p:cNvSpPr>
            <a:spLocks noChangeShapeType="1"/>
          </p:cNvSpPr>
          <p:nvPr/>
        </p:nvSpPr>
        <p:spPr bwMode="auto">
          <a:xfrm>
            <a:off x="5502275" y="2386013"/>
            <a:ext cx="552450" cy="0"/>
          </a:xfrm>
          <a:prstGeom prst="line">
            <a:avLst/>
          </a:prstGeom>
          <a:noFill/>
          <a:ln w="57150">
            <a:solidFill>
              <a:srgbClr val="006600"/>
            </a:solidFill>
            <a:round/>
            <a:headEnd/>
            <a:tailEnd type="triangle" w="lg" len="med"/>
          </a:ln>
        </p:spPr>
        <p:txBody>
          <a:bodyPr>
            <a:prstTxWarp prst="textNoShape">
              <a:avLst/>
            </a:prstTxWarp>
          </a:bodyPr>
          <a:lstStyle/>
          <a:p>
            <a:endParaRPr lang="en-US"/>
          </a:p>
        </p:txBody>
      </p:sp>
      <p:sp>
        <p:nvSpPr>
          <p:cNvPr id="95314" name="Line 82"/>
          <p:cNvSpPr>
            <a:spLocks noChangeShapeType="1"/>
          </p:cNvSpPr>
          <p:nvPr/>
        </p:nvSpPr>
        <p:spPr bwMode="auto">
          <a:xfrm>
            <a:off x="5494338" y="2857500"/>
            <a:ext cx="552450" cy="0"/>
          </a:xfrm>
          <a:prstGeom prst="line">
            <a:avLst/>
          </a:prstGeom>
          <a:noFill/>
          <a:ln w="57150">
            <a:solidFill>
              <a:srgbClr val="006600"/>
            </a:solidFill>
            <a:round/>
            <a:headEnd/>
            <a:tailEnd type="triangle" w="lg" len="med"/>
          </a:ln>
        </p:spPr>
        <p:txBody>
          <a:bodyPr>
            <a:prstTxWarp prst="textNoShape">
              <a:avLst/>
            </a:prstTxWarp>
          </a:bodyPr>
          <a:lstStyle/>
          <a:p>
            <a:endParaRPr lang="en-US"/>
          </a:p>
        </p:txBody>
      </p:sp>
      <p:sp>
        <p:nvSpPr>
          <p:cNvPr id="95315" name="Line 83"/>
          <p:cNvSpPr>
            <a:spLocks noChangeShapeType="1"/>
          </p:cNvSpPr>
          <p:nvPr/>
        </p:nvSpPr>
        <p:spPr bwMode="auto">
          <a:xfrm>
            <a:off x="5503863" y="3327400"/>
            <a:ext cx="552450" cy="0"/>
          </a:xfrm>
          <a:prstGeom prst="line">
            <a:avLst/>
          </a:prstGeom>
          <a:noFill/>
          <a:ln w="57150">
            <a:solidFill>
              <a:srgbClr val="006600"/>
            </a:solidFill>
            <a:round/>
            <a:headEnd/>
            <a:tailEnd type="triangle" w="lg" len="med"/>
          </a:ln>
        </p:spPr>
        <p:txBody>
          <a:bodyPr>
            <a:prstTxWarp prst="textNoShape">
              <a:avLst/>
            </a:prstTxWarp>
          </a:bodyPr>
          <a:lstStyle/>
          <a:p>
            <a:endParaRPr lang="en-US"/>
          </a:p>
        </p:txBody>
      </p:sp>
      <p:sp>
        <p:nvSpPr>
          <p:cNvPr id="95316" name="Line 84"/>
          <p:cNvSpPr>
            <a:spLocks noChangeShapeType="1"/>
          </p:cNvSpPr>
          <p:nvPr/>
        </p:nvSpPr>
        <p:spPr bwMode="auto">
          <a:xfrm>
            <a:off x="5494338" y="3800475"/>
            <a:ext cx="552450" cy="0"/>
          </a:xfrm>
          <a:prstGeom prst="line">
            <a:avLst/>
          </a:prstGeom>
          <a:noFill/>
          <a:ln w="57150">
            <a:solidFill>
              <a:srgbClr val="006600"/>
            </a:solidFill>
            <a:round/>
            <a:headEnd/>
            <a:tailEnd type="triangle" w="lg" len="med"/>
          </a:ln>
        </p:spPr>
        <p:txBody>
          <a:bodyPr>
            <a:prstTxWarp prst="textNoShape">
              <a:avLst/>
            </a:prstTxWarp>
          </a:bodyPr>
          <a:lstStyle/>
          <a:p>
            <a:endParaRPr lang="en-US"/>
          </a:p>
        </p:txBody>
      </p:sp>
      <p:sp>
        <p:nvSpPr>
          <p:cNvPr id="95317" name="Line 85"/>
          <p:cNvSpPr>
            <a:spLocks noChangeShapeType="1"/>
          </p:cNvSpPr>
          <p:nvPr/>
        </p:nvSpPr>
        <p:spPr bwMode="auto">
          <a:xfrm>
            <a:off x="5502275" y="4286250"/>
            <a:ext cx="552450" cy="0"/>
          </a:xfrm>
          <a:prstGeom prst="line">
            <a:avLst/>
          </a:prstGeom>
          <a:noFill/>
          <a:ln w="57150">
            <a:solidFill>
              <a:srgbClr val="006600"/>
            </a:solidFill>
            <a:round/>
            <a:headEnd/>
            <a:tailEnd type="triangle" w="lg" len="med"/>
          </a:ln>
        </p:spPr>
        <p:txBody>
          <a:bodyPr>
            <a:prstTxWarp prst="textNoShape">
              <a:avLst/>
            </a:prstTxWarp>
          </a:bodyPr>
          <a:lstStyle/>
          <a:p>
            <a:endParaRPr lang="en-US"/>
          </a:p>
        </p:txBody>
      </p:sp>
      <p:sp>
        <p:nvSpPr>
          <p:cNvPr id="95318" name="Line 86"/>
          <p:cNvSpPr>
            <a:spLocks noChangeShapeType="1"/>
          </p:cNvSpPr>
          <p:nvPr/>
        </p:nvSpPr>
        <p:spPr bwMode="auto">
          <a:xfrm>
            <a:off x="5495925" y="4757738"/>
            <a:ext cx="552450" cy="0"/>
          </a:xfrm>
          <a:prstGeom prst="line">
            <a:avLst/>
          </a:prstGeom>
          <a:noFill/>
          <a:ln w="57150">
            <a:solidFill>
              <a:srgbClr val="006600"/>
            </a:solidFill>
            <a:round/>
            <a:headEnd/>
            <a:tailEnd type="triangle" w="lg" len="med"/>
          </a:ln>
        </p:spPr>
        <p:txBody>
          <a:bodyPr>
            <a:prstTxWarp prst="textNoShape">
              <a:avLst/>
            </a:prstTxWarp>
          </a:bodyPr>
          <a:lstStyle/>
          <a:p>
            <a:endParaRPr lang="en-US"/>
          </a:p>
        </p:txBody>
      </p:sp>
      <p:sp>
        <p:nvSpPr>
          <p:cNvPr id="95319" name="Line 87"/>
          <p:cNvSpPr>
            <a:spLocks noChangeShapeType="1"/>
          </p:cNvSpPr>
          <p:nvPr/>
        </p:nvSpPr>
        <p:spPr bwMode="auto">
          <a:xfrm>
            <a:off x="5486400" y="5229225"/>
            <a:ext cx="552450" cy="0"/>
          </a:xfrm>
          <a:prstGeom prst="line">
            <a:avLst/>
          </a:prstGeom>
          <a:noFill/>
          <a:ln w="57150">
            <a:solidFill>
              <a:srgbClr val="006600"/>
            </a:solidFill>
            <a:round/>
            <a:headEnd/>
            <a:tailEnd type="triangle" w="lg" len="med"/>
          </a:ln>
        </p:spPr>
        <p:txBody>
          <a:bodyPr>
            <a:prstTxWarp prst="textNoShape">
              <a:avLst/>
            </a:prstTxWarp>
          </a:bodyPr>
          <a:lstStyle/>
          <a:p>
            <a:endParaRPr lang="en-US"/>
          </a:p>
        </p:txBody>
      </p:sp>
      <p:sp>
        <p:nvSpPr>
          <p:cNvPr id="9261" name="Text Box 88"/>
          <p:cNvSpPr txBox="1">
            <a:spLocks noChangeArrowheads="1"/>
          </p:cNvSpPr>
          <p:nvPr/>
        </p:nvSpPr>
        <p:spPr bwMode="auto">
          <a:xfrm>
            <a:off x="1089025" y="1301750"/>
            <a:ext cx="415925" cy="488950"/>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9262" name="Text Box 89"/>
          <p:cNvSpPr txBox="1">
            <a:spLocks noChangeArrowheads="1"/>
          </p:cNvSpPr>
          <p:nvPr/>
        </p:nvSpPr>
        <p:spPr bwMode="auto">
          <a:xfrm>
            <a:off x="4852988" y="5373688"/>
            <a:ext cx="433387" cy="396875"/>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sp>
        <p:nvSpPr>
          <p:cNvPr id="9263"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5246"/>
                                        </p:tgtEl>
                                        <p:attrNameLst>
                                          <p:attrName>style.visibility</p:attrName>
                                        </p:attrNameLst>
                                      </p:cBhvr>
                                      <p:to>
                                        <p:strVal val="visible"/>
                                      </p:to>
                                    </p:set>
                                    <p:animEffect transition="in" filter="dissolve">
                                      <p:cBhvr>
                                        <p:cTn id="7" dur="500"/>
                                        <p:tgtEl>
                                          <p:spTgt spid="952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5313"/>
                                        </p:tgtEl>
                                        <p:attrNameLst>
                                          <p:attrName>style.visibility</p:attrName>
                                        </p:attrNameLst>
                                      </p:cBhvr>
                                      <p:to>
                                        <p:strVal val="visible"/>
                                      </p:to>
                                    </p:set>
                                    <p:animEffect transition="in" filter="fade">
                                      <p:cBhvr>
                                        <p:cTn id="10" dur="500"/>
                                        <p:tgtEl>
                                          <p:spTgt spid="95313"/>
                                        </p:tgtEl>
                                      </p:cBhvr>
                                    </p:animEffect>
                                  </p:childTnLst>
                                  <p:subTnLst>
                                    <p:animClr clrSpc="rgb" dir="cw">
                                      <p:cBhvr override="childStyle">
                                        <p:cTn dur="1" fill="hold" display="0" masterRel="nextClick" afterEffect="1"/>
                                        <p:tgtEl>
                                          <p:spTgt spid="95313"/>
                                        </p:tgtEl>
                                        <p:attrNameLst>
                                          <p:attrName>ppt_c</p:attrName>
                                        </p:attrNameLst>
                                      </p:cBhvr>
                                      <p:to>
                                        <a:schemeClr val="bg1"/>
                                      </p:to>
                                    </p:animClr>
                                  </p:subTnLst>
                                </p:cTn>
                              </p:par>
                            </p:childTnLst>
                          </p:cTn>
                        </p:par>
                      </p:childTnLst>
                    </p:cTn>
                  </p:par>
                  <p:par>
                    <p:cTn id="11" fill="hold">
                      <p:stCondLst>
                        <p:cond delay="indefinite"/>
                      </p:stCondLst>
                      <p:childTnLst>
                        <p:par>
                          <p:cTn id="12" fill="hold">
                            <p:stCondLst>
                              <p:cond delay="0"/>
                            </p:stCondLst>
                            <p:childTnLst>
                              <p:par>
                                <p:cTn id="13" presetID="18" presetClass="entr" presetSubtype="3"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upRight)">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5314"/>
                                        </p:tgtEl>
                                        <p:attrNameLst>
                                          <p:attrName>style.visibility</p:attrName>
                                        </p:attrNameLst>
                                      </p:cBhvr>
                                      <p:to>
                                        <p:strVal val="visible"/>
                                      </p:to>
                                    </p:set>
                                    <p:animEffect transition="in" filter="fade">
                                      <p:cBhvr>
                                        <p:cTn id="18" dur="500"/>
                                        <p:tgtEl>
                                          <p:spTgt spid="95314"/>
                                        </p:tgtEl>
                                      </p:cBhvr>
                                    </p:animEffect>
                                  </p:childTnLst>
                                  <p:subTnLst>
                                    <p:animClr clrSpc="rgb" dir="cw">
                                      <p:cBhvr override="childStyle">
                                        <p:cTn dur="1" fill="hold" display="0" masterRel="nextClick" afterEffect="1"/>
                                        <p:tgtEl>
                                          <p:spTgt spid="95314"/>
                                        </p:tgtEl>
                                        <p:attrNameLst>
                                          <p:attrName>ppt_c</p:attrName>
                                        </p:attrNameLst>
                                      </p:cBhvr>
                                      <p:to>
                                        <a:schemeClr val="bg1"/>
                                      </p:to>
                                    </p:animClr>
                                  </p:subTnLst>
                                </p:cTn>
                              </p:par>
                            </p:childTnLst>
                          </p:cTn>
                        </p:par>
                      </p:childTnLst>
                    </p:cTn>
                  </p:par>
                  <p:par>
                    <p:cTn id="19" fill="hold">
                      <p:stCondLst>
                        <p:cond delay="indefinite"/>
                      </p:stCondLst>
                      <p:childTnLst>
                        <p:par>
                          <p:cTn id="20" fill="hold">
                            <p:stCondLst>
                              <p:cond delay="0"/>
                            </p:stCondLst>
                            <p:childTnLst>
                              <p:par>
                                <p:cTn id="21" presetID="18" presetClass="entr" presetSubtype="3"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strips(upRight)">
                                      <p:cBhvr>
                                        <p:cTn id="23" dur="500"/>
                                        <p:tgtEl>
                                          <p:spTgt spid="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5315"/>
                                        </p:tgtEl>
                                        <p:attrNameLst>
                                          <p:attrName>style.visibility</p:attrName>
                                        </p:attrNameLst>
                                      </p:cBhvr>
                                      <p:to>
                                        <p:strVal val="visible"/>
                                      </p:to>
                                    </p:set>
                                    <p:animEffect transition="in" filter="fade">
                                      <p:cBhvr>
                                        <p:cTn id="26" dur="500"/>
                                        <p:tgtEl>
                                          <p:spTgt spid="95315"/>
                                        </p:tgtEl>
                                      </p:cBhvr>
                                    </p:animEffect>
                                  </p:childTnLst>
                                  <p:subTnLst>
                                    <p:animClr clrSpc="rgb" dir="cw">
                                      <p:cBhvr override="childStyle">
                                        <p:cTn dur="1" fill="hold" display="0" masterRel="nextClick" afterEffect="1"/>
                                        <p:tgtEl>
                                          <p:spTgt spid="95315"/>
                                        </p:tgtEl>
                                        <p:attrNameLst>
                                          <p:attrName>ppt_c</p:attrName>
                                        </p:attrNameLst>
                                      </p:cBhvr>
                                      <p:to>
                                        <a:schemeClr val="bg1"/>
                                      </p:to>
                                    </p:animClr>
                                  </p:subTnLst>
                                </p:cTn>
                              </p:par>
                            </p:childTnLst>
                          </p:cTn>
                        </p:par>
                      </p:childTnLst>
                    </p:cTn>
                  </p:par>
                  <p:par>
                    <p:cTn id="27" fill="hold">
                      <p:stCondLst>
                        <p:cond delay="indefinite"/>
                      </p:stCondLst>
                      <p:childTnLst>
                        <p:par>
                          <p:cTn id="28" fill="hold">
                            <p:stCondLst>
                              <p:cond delay="0"/>
                            </p:stCondLst>
                            <p:childTnLst>
                              <p:par>
                                <p:cTn id="29" presetID="18" presetClass="entr" presetSubtype="3"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strips(upRight)">
                                      <p:cBhvr>
                                        <p:cTn id="31" dur="500"/>
                                        <p:tgtEl>
                                          <p:spTgt spid="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5316"/>
                                        </p:tgtEl>
                                        <p:attrNameLst>
                                          <p:attrName>style.visibility</p:attrName>
                                        </p:attrNameLst>
                                      </p:cBhvr>
                                      <p:to>
                                        <p:strVal val="visible"/>
                                      </p:to>
                                    </p:set>
                                    <p:animEffect transition="in" filter="fade">
                                      <p:cBhvr>
                                        <p:cTn id="34" dur="500"/>
                                        <p:tgtEl>
                                          <p:spTgt spid="95316"/>
                                        </p:tgtEl>
                                      </p:cBhvr>
                                    </p:animEffect>
                                  </p:childTnLst>
                                  <p:subTnLst>
                                    <p:animClr clrSpc="rgb" dir="cw">
                                      <p:cBhvr override="childStyle">
                                        <p:cTn dur="1" fill="hold" display="0" masterRel="nextClick" afterEffect="1"/>
                                        <p:tgtEl>
                                          <p:spTgt spid="95316"/>
                                        </p:tgtEl>
                                        <p:attrNameLst>
                                          <p:attrName>ppt_c</p:attrName>
                                        </p:attrNameLst>
                                      </p:cBhvr>
                                      <p:to>
                                        <a:schemeClr val="bg1"/>
                                      </p:to>
                                    </p:animClr>
                                  </p:subTnLst>
                                </p:cTn>
                              </p:par>
                            </p:childTnLst>
                          </p:cTn>
                        </p:par>
                      </p:childTnLst>
                    </p:cTn>
                  </p:par>
                  <p:par>
                    <p:cTn id="35" fill="hold">
                      <p:stCondLst>
                        <p:cond delay="indefinite"/>
                      </p:stCondLst>
                      <p:childTnLst>
                        <p:par>
                          <p:cTn id="36" fill="hold">
                            <p:stCondLst>
                              <p:cond delay="0"/>
                            </p:stCondLst>
                            <p:childTnLst>
                              <p:par>
                                <p:cTn id="37" presetID="18" presetClass="entr" presetSubtype="3"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strips(upRight)">
                                      <p:cBhvr>
                                        <p:cTn id="39" dur="500"/>
                                        <p:tgtEl>
                                          <p:spTgt spid="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5317"/>
                                        </p:tgtEl>
                                        <p:attrNameLst>
                                          <p:attrName>style.visibility</p:attrName>
                                        </p:attrNameLst>
                                      </p:cBhvr>
                                      <p:to>
                                        <p:strVal val="visible"/>
                                      </p:to>
                                    </p:set>
                                    <p:animEffect transition="in" filter="fade">
                                      <p:cBhvr>
                                        <p:cTn id="42" dur="500"/>
                                        <p:tgtEl>
                                          <p:spTgt spid="95317"/>
                                        </p:tgtEl>
                                      </p:cBhvr>
                                    </p:animEffect>
                                  </p:childTnLst>
                                  <p:subTnLst>
                                    <p:animClr clrSpc="rgb" dir="cw">
                                      <p:cBhvr override="childStyle">
                                        <p:cTn dur="1" fill="hold" display="0" masterRel="nextClick" afterEffect="1"/>
                                        <p:tgtEl>
                                          <p:spTgt spid="95317"/>
                                        </p:tgtEl>
                                        <p:attrNameLst>
                                          <p:attrName>ppt_c</p:attrName>
                                        </p:attrNameLst>
                                      </p:cBhvr>
                                      <p:to>
                                        <a:schemeClr val="bg1"/>
                                      </p:to>
                                    </p:animClr>
                                  </p:subTnLst>
                                </p:cTn>
                              </p:par>
                            </p:childTnLst>
                          </p:cTn>
                        </p:par>
                      </p:childTnLst>
                    </p:cTn>
                  </p:par>
                  <p:par>
                    <p:cTn id="43" fill="hold">
                      <p:stCondLst>
                        <p:cond delay="indefinite"/>
                      </p:stCondLst>
                      <p:childTnLst>
                        <p:par>
                          <p:cTn id="44" fill="hold">
                            <p:stCondLst>
                              <p:cond delay="0"/>
                            </p:stCondLst>
                            <p:childTnLst>
                              <p:par>
                                <p:cTn id="45" presetID="18" presetClass="entr" presetSubtype="3"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strips(upRight)">
                                      <p:cBhvr>
                                        <p:cTn id="47" dur="500"/>
                                        <p:tgtEl>
                                          <p:spTgt spid="1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95318"/>
                                        </p:tgtEl>
                                        <p:attrNameLst>
                                          <p:attrName>style.visibility</p:attrName>
                                        </p:attrNameLst>
                                      </p:cBhvr>
                                      <p:to>
                                        <p:strVal val="visible"/>
                                      </p:to>
                                    </p:set>
                                    <p:animEffect transition="in" filter="fade">
                                      <p:cBhvr>
                                        <p:cTn id="50" dur="500"/>
                                        <p:tgtEl>
                                          <p:spTgt spid="95318"/>
                                        </p:tgtEl>
                                      </p:cBhvr>
                                    </p:animEffect>
                                  </p:childTnLst>
                                  <p:subTnLst>
                                    <p:animClr clrSpc="rgb" dir="cw">
                                      <p:cBhvr override="childStyle">
                                        <p:cTn dur="1" fill="hold" display="0" masterRel="nextClick" afterEffect="1"/>
                                        <p:tgtEl>
                                          <p:spTgt spid="95318"/>
                                        </p:tgtEl>
                                        <p:attrNameLst>
                                          <p:attrName>ppt_c</p:attrName>
                                        </p:attrNameLst>
                                      </p:cBhvr>
                                      <p:to>
                                        <a:schemeClr val="bg1"/>
                                      </p:to>
                                    </p:animClr>
                                  </p:subTnLst>
                                </p:cTn>
                              </p:par>
                            </p:childTnLst>
                          </p:cTn>
                        </p:par>
                      </p:childTnLst>
                    </p:cTn>
                  </p:par>
                  <p:par>
                    <p:cTn id="51" fill="hold">
                      <p:stCondLst>
                        <p:cond delay="indefinite"/>
                      </p:stCondLst>
                      <p:childTnLst>
                        <p:par>
                          <p:cTn id="52" fill="hold">
                            <p:stCondLst>
                              <p:cond delay="0"/>
                            </p:stCondLst>
                            <p:childTnLst>
                              <p:par>
                                <p:cTn id="53" presetID="18" presetClass="entr" presetSubtype="3"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strips(upRight)">
                                      <p:cBhvr>
                                        <p:cTn id="55" dur="500"/>
                                        <p:tgtEl>
                                          <p:spTgt spid="1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5319"/>
                                        </p:tgtEl>
                                        <p:attrNameLst>
                                          <p:attrName>style.visibility</p:attrName>
                                        </p:attrNameLst>
                                      </p:cBhvr>
                                      <p:to>
                                        <p:strVal val="visible"/>
                                      </p:to>
                                    </p:set>
                                    <p:animEffect transition="in" filter="fade">
                                      <p:cBhvr>
                                        <p:cTn id="58" dur="500"/>
                                        <p:tgtEl>
                                          <p:spTgt spid="95319"/>
                                        </p:tgtEl>
                                      </p:cBhvr>
                                    </p:animEffect>
                                  </p:childTnLst>
                                  <p:subTnLst>
                                    <p:animClr clrSpc="rgb" dir="cw">
                                      <p:cBhvr override="childStyle">
                                        <p:cTn dur="1" fill="hold" display="0" masterRel="nextClick" afterEffect="1"/>
                                        <p:tgtEl>
                                          <p:spTgt spid="95319"/>
                                        </p:tgtEl>
                                        <p:attrNameLst>
                                          <p:attrName>ppt_c</p:attrName>
                                        </p:attrNameLst>
                                      </p:cBhvr>
                                      <p:to>
                                        <a:schemeClr val="bg1"/>
                                      </p:to>
                                    </p:animClr>
                                  </p:subTnLst>
                                </p:cTn>
                              </p:par>
                            </p:childTnLst>
                          </p:cTn>
                        </p:par>
                      </p:childTnLst>
                    </p:cTn>
                  </p:par>
                  <p:par>
                    <p:cTn id="59" fill="hold">
                      <p:stCondLst>
                        <p:cond delay="indefinite"/>
                      </p:stCondLst>
                      <p:childTnLst>
                        <p:par>
                          <p:cTn id="60" fill="hold">
                            <p:stCondLst>
                              <p:cond delay="0"/>
                            </p:stCondLst>
                            <p:childTnLst>
                              <p:par>
                                <p:cTn id="61" presetID="18" presetClass="entr" presetSubtype="3" fill="hold" grpId="0" nodeType="clickEffect">
                                  <p:stCondLst>
                                    <p:cond delay="0"/>
                                  </p:stCondLst>
                                  <p:childTnLst>
                                    <p:set>
                                      <p:cBhvr>
                                        <p:cTn id="62" dur="1" fill="hold">
                                          <p:stCondLst>
                                            <p:cond delay="0"/>
                                          </p:stCondLst>
                                        </p:cTn>
                                        <p:tgtEl>
                                          <p:spTgt spid="95245"/>
                                        </p:tgtEl>
                                        <p:attrNameLst>
                                          <p:attrName>style.visibility</p:attrName>
                                        </p:attrNameLst>
                                      </p:cBhvr>
                                      <p:to>
                                        <p:strVal val="visible"/>
                                      </p:to>
                                    </p:set>
                                    <p:animEffect transition="in" filter="strips(upRight)">
                                      <p:cBhvr>
                                        <p:cTn id="63" dur="500"/>
                                        <p:tgtEl>
                                          <p:spTgt spid="95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5" grpId="0" animBg="1"/>
      <p:bldP spid="95246" grpId="0" animBg="1"/>
      <p:bldP spid="95313" grpId="0" animBg="1"/>
      <p:bldP spid="95314" grpId="0" animBg="1"/>
      <p:bldP spid="95315" grpId="0" animBg="1"/>
      <p:bldP spid="95316" grpId="0" animBg="1"/>
      <p:bldP spid="95317" grpId="0" animBg="1"/>
      <p:bldP spid="95318" grpId="0" animBg="1"/>
      <p:bldP spid="95319"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841375" y="2801938"/>
            <a:ext cx="7491413" cy="3863975"/>
            <a:chOff x="530" y="1765"/>
            <a:chExt cx="4719" cy="2434"/>
          </a:xfrm>
        </p:grpSpPr>
        <p:sp>
          <p:nvSpPr>
            <p:cNvPr id="178262" name="Rectangle 3"/>
            <p:cNvSpPr>
              <a:spLocks noChangeArrowheads="1"/>
            </p:cNvSpPr>
            <p:nvPr/>
          </p:nvSpPr>
          <p:spPr bwMode="auto">
            <a:xfrm>
              <a:off x="530" y="1765"/>
              <a:ext cx="4719" cy="2434"/>
            </a:xfrm>
            <a:prstGeom prst="rect">
              <a:avLst/>
            </a:prstGeom>
            <a:solidFill>
              <a:srgbClr val="FFFFCC"/>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78263" name="Line 4"/>
            <p:cNvSpPr>
              <a:spLocks noChangeShapeType="1"/>
            </p:cNvSpPr>
            <p:nvPr/>
          </p:nvSpPr>
          <p:spPr bwMode="auto">
            <a:xfrm>
              <a:off x="582" y="2095"/>
              <a:ext cx="4588"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78178" name="Rectangle 5"/>
          <p:cNvSpPr>
            <a:spLocks noGrp="1" noChangeArrowheads="1"/>
          </p:cNvSpPr>
          <p:nvPr>
            <p:ph type="title" idx="4294967295"/>
          </p:nvPr>
        </p:nvSpPr>
        <p:spPr>
          <a:xfrm>
            <a:off x="0" y="206375"/>
            <a:ext cx="9144000" cy="588963"/>
          </a:xfrm>
        </p:spPr>
        <p:txBody>
          <a:bodyPr/>
          <a:lstStyle/>
          <a:p>
            <a:pPr algn="ctr" eaLnBrk="1" hangingPunct="1"/>
            <a:r>
              <a:rPr lang="en-US" sz="3100" smtClean="0">
                <a:latin typeface="Tahoma" charset="0"/>
                <a:ea typeface="Tahoma" charset="0"/>
                <a:cs typeface="Tahoma" charset="0"/>
              </a:rPr>
              <a:t>Market Supply versus Individual Supply</a:t>
            </a:r>
          </a:p>
        </p:txBody>
      </p:sp>
      <p:sp>
        <p:nvSpPr>
          <p:cNvPr id="43012" name="Rectangle 6"/>
          <p:cNvSpPr>
            <a:spLocks noGrp="1" noChangeArrowheads="1"/>
          </p:cNvSpPr>
          <p:nvPr>
            <p:ph type="body" idx="4294967295"/>
          </p:nvPr>
        </p:nvSpPr>
        <p:spPr>
          <a:xfrm>
            <a:off x="617538" y="803275"/>
            <a:ext cx="8526462" cy="1984375"/>
          </a:xfrm>
        </p:spPr>
        <p:txBody>
          <a:bodyPr/>
          <a:lstStyle/>
          <a:p>
            <a:pPr eaLnBrk="1" hangingPunct="1">
              <a:lnSpc>
                <a:spcPct val="100000"/>
              </a:lnSpc>
              <a:spcBef>
                <a:spcPct val="35000"/>
              </a:spcBef>
            </a:pPr>
            <a:r>
              <a:rPr lang="en-US" sz="2700" smtClean="0">
                <a:latin typeface="Arial" charset="0"/>
              </a:rPr>
              <a:t>The quantity supplied in the market is the sum of </a:t>
            </a:r>
            <a:br>
              <a:rPr lang="en-US" sz="2700" smtClean="0">
                <a:latin typeface="Arial" charset="0"/>
              </a:rPr>
            </a:br>
            <a:r>
              <a:rPr lang="en-US" sz="2700" smtClean="0">
                <a:latin typeface="Arial" charset="0"/>
              </a:rPr>
              <a:t>the quantities supplied by all sellers at each price. </a:t>
            </a:r>
          </a:p>
          <a:p>
            <a:pPr eaLnBrk="1" hangingPunct="1">
              <a:lnSpc>
                <a:spcPct val="100000"/>
              </a:lnSpc>
              <a:spcBef>
                <a:spcPct val="35000"/>
              </a:spcBef>
            </a:pPr>
            <a:r>
              <a:rPr lang="en-US" sz="2700" smtClean="0">
                <a:latin typeface="Arial" charset="0"/>
              </a:rPr>
              <a:t>Suppose Café A and Café B are the only two sellers in this market.     (</a:t>
            </a:r>
            <a:r>
              <a:rPr lang="en-US" sz="2700" b="1" i="1" smtClean="0">
                <a:latin typeface="Arial" charset="0"/>
              </a:rPr>
              <a:t>Q</a:t>
            </a:r>
            <a:r>
              <a:rPr lang="en-US" sz="2700" b="1" i="1" baseline="30000" smtClean="0">
                <a:latin typeface="Arial" charset="0"/>
              </a:rPr>
              <a:t>s</a:t>
            </a:r>
            <a:r>
              <a:rPr lang="en-US" sz="2700" smtClean="0">
                <a:latin typeface="Arial" charset="0"/>
              </a:rPr>
              <a:t> = quantity supplied)</a:t>
            </a:r>
          </a:p>
        </p:txBody>
      </p:sp>
      <p:grpSp>
        <p:nvGrpSpPr>
          <p:cNvPr id="3" name="Group 7"/>
          <p:cNvGrpSpPr>
            <a:grpSpLocks/>
          </p:cNvGrpSpPr>
          <p:nvPr/>
        </p:nvGrpSpPr>
        <p:grpSpPr bwMode="auto">
          <a:xfrm>
            <a:off x="2116138" y="2832100"/>
            <a:ext cx="1873250" cy="3816350"/>
            <a:chOff x="1333" y="1784"/>
            <a:chExt cx="1180" cy="2404"/>
          </a:xfrm>
        </p:grpSpPr>
        <p:sp>
          <p:nvSpPr>
            <p:cNvPr id="178254" name="Rectangle 8"/>
            <p:cNvSpPr>
              <a:spLocks noChangeArrowheads="1"/>
            </p:cNvSpPr>
            <p:nvPr/>
          </p:nvSpPr>
          <p:spPr bwMode="auto">
            <a:xfrm>
              <a:off x="1333" y="3889"/>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18</a:t>
              </a:r>
            </a:p>
          </p:txBody>
        </p:sp>
        <p:sp>
          <p:nvSpPr>
            <p:cNvPr id="178255" name="Rectangle 9"/>
            <p:cNvSpPr>
              <a:spLocks noChangeArrowheads="1"/>
            </p:cNvSpPr>
            <p:nvPr/>
          </p:nvSpPr>
          <p:spPr bwMode="auto">
            <a:xfrm>
              <a:off x="1333" y="3590"/>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15</a:t>
              </a:r>
            </a:p>
          </p:txBody>
        </p:sp>
        <p:sp>
          <p:nvSpPr>
            <p:cNvPr id="178256" name="Rectangle 10"/>
            <p:cNvSpPr>
              <a:spLocks noChangeArrowheads="1"/>
            </p:cNvSpPr>
            <p:nvPr/>
          </p:nvSpPr>
          <p:spPr bwMode="auto">
            <a:xfrm>
              <a:off x="1333" y="3291"/>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12</a:t>
              </a:r>
            </a:p>
          </p:txBody>
        </p:sp>
        <p:sp>
          <p:nvSpPr>
            <p:cNvPr id="178257" name="Rectangle 11"/>
            <p:cNvSpPr>
              <a:spLocks noChangeArrowheads="1"/>
            </p:cNvSpPr>
            <p:nvPr/>
          </p:nvSpPr>
          <p:spPr bwMode="auto">
            <a:xfrm>
              <a:off x="1333" y="2992"/>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9</a:t>
              </a:r>
            </a:p>
          </p:txBody>
        </p:sp>
        <p:sp>
          <p:nvSpPr>
            <p:cNvPr id="178258" name="Rectangle 12"/>
            <p:cNvSpPr>
              <a:spLocks noChangeArrowheads="1"/>
            </p:cNvSpPr>
            <p:nvPr/>
          </p:nvSpPr>
          <p:spPr bwMode="auto">
            <a:xfrm>
              <a:off x="1333" y="2693"/>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6</a:t>
              </a:r>
            </a:p>
          </p:txBody>
        </p:sp>
        <p:sp>
          <p:nvSpPr>
            <p:cNvPr id="178259" name="Rectangle 13"/>
            <p:cNvSpPr>
              <a:spLocks noChangeArrowheads="1"/>
            </p:cNvSpPr>
            <p:nvPr/>
          </p:nvSpPr>
          <p:spPr bwMode="auto">
            <a:xfrm>
              <a:off x="1333" y="2394"/>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3</a:t>
              </a:r>
            </a:p>
          </p:txBody>
        </p:sp>
        <p:sp>
          <p:nvSpPr>
            <p:cNvPr id="178260" name="Rectangle 14"/>
            <p:cNvSpPr>
              <a:spLocks noChangeArrowheads="1"/>
            </p:cNvSpPr>
            <p:nvPr/>
          </p:nvSpPr>
          <p:spPr bwMode="auto">
            <a:xfrm>
              <a:off x="1333" y="2095"/>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0</a:t>
              </a:r>
            </a:p>
          </p:txBody>
        </p:sp>
        <p:sp>
          <p:nvSpPr>
            <p:cNvPr id="178261" name="Rectangle 15"/>
            <p:cNvSpPr>
              <a:spLocks noChangeArrowheads="1"/>
            </p:cNvSpPr>
            <p:nvPr/>
          </p:nvSpPr>
          <p:spPr bwMode="auto">
            <a:xfrm>
              <a:off x="1333" y="1784"/>
              <a:ext cx="1180" cy="311"/>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Café A</a:t>
              </a:r>
            </a:p>
          </p:txBody>
        </p:sp>
      </p:grpSp>
      <p:grpSp>
        <p:nvGrpSpPr>
          <p:cNvPr id="4" name="Group 16"/>
          <p:cNvGrpSpPr>
            <a:grpSpLocks/>
          </p:cNvGrpSpPr>
          <p:nvPr/>
        </p:nvGrpSpPr>
        <p:grpSpPr bwMode="auto">
          <a:xfrm>
            <a:off x="4256088" y="2832100"/>
            <a:ext cx="1598612" cy="3816350"/>
            <a:chOff x="2681" y="1784"/>
            <a:chExt cx="1007" cy="2404"/>
          </a:xfrm>
        </p:grpSpPr>
        <p:sp>
          <p:nvSpPr>
            <p:cNvPr id="178246" name="Rectangle 17"/>
            <p:cNvSpPr>
              <a:spLocks noChangeArrowheads="1"/>
            </p:cNvSpPr>
            <p:nvPr/>
          </p:nvSpPr>
          <p:spPr bwMode="auto">
            <a:xfrm>
              <a:off x="2681" y="3889"/>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12</a:t>
              </a:r>
            </a:p>
          </p:txBody>
        </p:sp>
        <p:sp>
          <p:nvSpPr>
            <p:cNvPr id="178247" name="Rectangle 18"/>
            <p:cNvSpPr>
              <a:spLocks noChangeArrowheads="1"/>
            </p:cNvSpPr>
            <p:nvPr/>
          </p:nvSpPr>
          <p:spPr bwMode="auto">
            <a:xfrm>
              <a:off x="2681" y="3590"/>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10</a:t>
              </a:r>
            </a:p>
          </p:txBody>
        </p:sp>
        <p:sp>
          <p:nvSpPr>
            <p:cNvPr id="178248" name="Rectangle 19"/>
            <p:cNvSpPr>
              <a:spLocks noChangeArrowheads="1"/>
            </p:cNvSpPr>
            <p:nvPr/>
          </p:nvSpPr>
          <p:spPr bwMode="auto">
            <a:xfrm>
              <a:off x="2681" y="3291"/>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8</a:t>
              </a:r>
            </a:p>
          </p:txBody>
        </p:sp>
        <p:sp>
          <p:nvSpPr>
            <p:cNvPr id="178249" name="Rectangle 20"/>
            <p:cNvSpPr>
              <a:spLocks noChangeArrowheads="1"/>
            </p:cNvSpPr>
            <p:nvPr/>
          </p:nvSpPr>
          <p:spPr bwMode="auto">
            <a:xfrm>
              <a:off x="2681" y="2992"/>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6</a:t>
              </a:r>
            </a:p>
          </p:txBody>
        </p:sp>
        <p:sp>
          <p:nvSpPr>
            <p:cNvPr id="178250" name="Rectangle 21"/>
            <p:cNvSpPr>
              <a:spLocks noChangeArrowheads="1"/>
            </p:cNvSpPr>
            <p:nvPr/>
          </p:nvSpPr>
          <p:spPr bwMode="auto">
            <a:xfrm>
              <a:off x="2681" y="2693"/>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4</a:t>
              </a:r>
            </a:p>
          </p:txBody>
        </p:sp>
        <p:sp>
          <p:nvSpPr>
            <p:cNvPr id="178251" name="Rectangle 22"/>
            <p:cNvSpPr>
              <a:spLocks noChangeArrowheads="1"/>
            </p:cNvSpPr>
            <p:nvPr/>
          </p:nvSpPr>
          <p:spPr bwMode="auto">
            <a:xfrm>
              <a:off x="2681" y="2394"/>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2</a:t>
              </a:r>
            </a:p>
          </p:txBody>
        </p:sp>
        <p:sp>
          <p:nvSpPr>
            <p:cNvPr id="178252" name="Rectangle 23"/>
            <p:cNvSpPr>
              <a:spLocks noChangeArrowheads="1"/>
            </p:cNvSpPr>
            <p:nvPr/>
          </p:nvSpPr>
          <p:spPr bwMode="auto">
            <a:xfrm>
              <a:off x="2681" y="2095"/>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0</a:t>
              </a:r>
            </a:p>
          </p:txBody>
        </p:sp>
        <p:sp>
          <p:nvSpPr>
            <p:cNvPr id="178253" name="Rectangle 24"/>
            <p:cNvSpPr>
              <a:spLocks noChangeArrowheads="1"/>
            </p:cNvSpPr>
            <p:nvPr/>
          </p:nvSpPr>
          <p:spPr bwMode="auto">
            <a:xfrm>
              <a:off x="2681" y="1784"/>
              <a:ext cx="1007" cy="311"/>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Café B</a:t>
              </a:r>
            </a:p>
          </p:txBody>
        </p:sp>
      </p:grpSp>
      <p:grpSp>
        <p:nvGrpSpPr>
          <p:cNvPr id="5" name="Group 25"/>
          <p:cNvGrpSpPr>
            <a:grpSpLocks/>
          </p:cNvGrpSpPr>
          <p:nvPr/>
        </p:nvGrpSpPr>
        <p:grpSpPr bwMode="auto">
          <a:xfrm>
            <a:off x="3989388" y="4749800"/>
            <a:ext cx="4217987" cy="1898650"/>
            <a:chOff x="2513" y="2992"/>
            <a:chExt cx="2657" cy="1196"/>
          </a:xfrm>
        </p:grpSpPr>
        <p:sp>
          <p:nvSpPr>
            <p:cNvPr id="178234" name="Rectangle 26"/>
            <p:cNvSpPr>
              <a:spLocks noChangeArrowheads="1"/>
            </p:cNvSpPr>
            <p:nvPr/>
          </p:nvSpPr>
          <p:spPr bwMode="auto">
            <a:xfrm>
              <a:off x="2513" y="3889"/>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35" name="Rectangle 27"/>
            <p:cNvSpPr>
              <a:spLocks noChangeArrowheads="1"/>
            </p:cNvSpPr>
            <p:nvPr/>
          </p:nvSpPr>
          <p:spPr bwMode="auto">
            <a:xfrm>
              <a:off x="2513" y="3590"/>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36" name="Rectangle 28"/>
            <p:cNvSpPr>
              <a:spLocks noChangeArrowheads="1"/>
            </p:cNvSpPr>
            <p:nvPr/>
          </p:nvSpPr>
          <p:spPr bwMode="auto">
            <a:xfrm>
              <a:off x="2513" y="3291"/>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37" name="Rectangle 29"/>
            <p:cNvSpPr>
              <a:spLocks noChangeArrowheads="1"/>
            </p:cNvSpPr>
            <p:nvPr/>
          </p:nvSpPr>
          <p:spPr bwMode="auto">
            <a:xfrm>
              <a:off x="2513" y="2992"/>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38" name="Rectangle 30"/>
            <p:cNvSpPr>
              <a:spLocks noChangeArrowheads="1"/>
            </p:cNvSpPr>
            <p:nvPr/>
          </p:nvSpPr>
          <p:spPr bwMode="auto">
            <a:xfrm>
              <a:off x="3688" y="3889"/>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39" name="Rectangle 31"/>
            <p:cNvSpPr>
              <a:spLocks noChangeArrowheads="1"/>
            </p:cNvSpPr>
            <p:nvPr/>
          </p:nvSpPr>
          <p:spPr bwMode="auto">
            <a:xfrm>
              <a:off x="3688" y="3590"/>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40" name="Rectangle 32"/>
            <p:cNvSpPr>
              <a:spLocks noChangeArrowheads="1"/>
            </p:cNvSpPr>
            <p:nvPr/>
          </p:nvSpPr>
          <p:spPr bwMode="auto">
            <a:xfrm>
              <a:off x="3688" y="3291"/>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41" name="Rectangle 33"/>
            <p:cNvSpPr>
              <a:spLocks noChangeArrowheads="1"/>
            </p:cNvSpPr>
            <p:nvPr/>
          </p:nvSpPr>
          <p:spPr bwMode="auto">
            <a:xfrm>
              <a:off x="3688" y="2992"/>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42" name="Rectangle 34"/>
            <p:cNvSpPr>
              <a:spLocks noChangeArrowheads="1"/>
            </p:cNvSpPr>
            <p:nvPr/>
          </p:nvSpPr>
          <p:spPr bwMode="auto">
            <a:xfrm>
              <a:off x="3973" y="3889"/>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30</a:t>
              </a:r>
            </a:p>
          </p:txBody>
        </p:sp>
        <p:sp>
          <p:nvSpPr>
            <p:cNvPr id="178243" name="Rectangle 35"/>
            <p:cNvSpPr>
              <a:spLocks noChangeArrowheads="1"/>
            </p:cNvSpPr>
            <p:nvPr/>
          </p:nvSpPr>
          <p:spPr bwMode="auto">
            <a:xfrm>
              <a:off x="3973" y="3590"/>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25</a:t>
              </a:r>
            </a:p>
          </p:txBody>
        </p:sp>
        <p:sp>
          <p:nvSpPr>
            <p:cNvPr id="178244" name="Rectangle 36"/>
            <p:cNvSpPr>
              <a:spLocks noChangeArrowheads="1"/>
            </p:cNvSpPr>
            <p:nvPr/>
          </p:nvSpPr>
          <p:spPr bwMode="auto">
            <a:xfrm>
              <a:off x="3973" y="3291"/>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20</a:t>
              </a:r>
            </a:p>
          </p:txBody>
        </p:sp>
        <p:sp>
          <p:nvSpPr>
            <p:cNvPr id="178245" name="Rectangle 37"/>
            <p:cNvSpPr>
              <a:spLocks noChangeArrowheads="1"/>
            </p:cNvSpPr>
            <p:nvPr/>
          </p:nvSpPr>
          <p:spPr bwMode="auto">
            <a:xfrm>
              <a:off x="3973" y="2992"/>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15</a:t>
              </a:r>
            </a:p>
          </p:txBody>
        </p:sp>
      </p:grpSp>
      <p:grpSp>
        <p:nvGrpSpPr>
          <p:cNvPr id="6" name="Group 38"/>
          <p:cNvGrpSpPr>
            <a:grpSpLocks/>
          </p:cNvGrpSpPr>
          <p:nvPr/>
        </p:nvGrpSpPr>
        <p:grpSpPr bwMode="auto">
          <a:xfrm>
            <a:off x="3989388" y="4275138"/>
            <a:ext cx="4217987" cy="474662"/>
            <a:chOff x="2513" y="2693"/>
            <a:chExt cx="2657" cy="299"/>
          </a:xfrm>
        </p:grpSpPr>
        <p:sp>
          <p:nvSpPr>
            <p:cNvPr id="178231" name="Rectangle 39"/>
            <p:cNvSpPr>
              <a:spLocks noChangeArrowheads="1"/>
            </p:cNvSpPr>
            <p:nvPr/>
          </p:nvSpPr>
          <p:spPr bwMode="auto">
            <a:xfrm>
              <a:off x="2513" y="2693"/>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32" name="Rectangle 40"/>
            <p:cNvSpPr>
              <a:spLocks noChangeArrowheads="1"/>
            </p:cNvSpPr>
            <p:nvPr/>
          </p:nvSpPr>
          <p:spPr bwMode="auto">
            <a:xfrm>
              <a:off x="3688" y="2693"/>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33" name="Rectangle 41"/>
            <p:cNvSpPr>
              <a:spLocks noChangeArrowheads="1"/>
            </p:cNvSpPr>
            <p:nvPr/>
          </p:nvSpPr>
          <p:spPr bwMode="auto">
            <a:xfrm>
              <a:off x="3973" y="2693"/>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10</a:t>
              </a:r>
            </a:p>
          </p:txBody>
        </p:sp>
      </p:grpSp>
      <p:grpSp>
        <p:nvGrpSpPr>
          <p:cNvPr id="7" name="Group 42"/>
          <p:cNvGrpSpPr>
            <a:grpSpLocks/>
          </p:cNvGrpSpPr>
          <p:nvPr/>
        </p:nvGrpSpPr>
        <p:grpSpPr bwMode="auto">
          <a:xfrm>
            <a:off x="3989388" y="3800475"/>
            <a:ext cx="4217987" cy="474663"/>
            <a:chOff x="2513" y="2394"/>
            <a:chExt cx="2657" cy="299"/>
          </a:xfrm>
        </p:grpSpPr>
        <p:sp>
          <p:nvSpPr>
            <p:cNvPr id="178228" name="Rectangle 43"/>
            <p:cNvSpPr>
              <a:spLocks noChangeArrowheads="1"/>
            </p:cNvSpPr>
            <p:nvPr/>
          </p:nvSpPr>
          <p:spPr bwMode="auto">
            <a:xfrm>
              <a:off x="2513" y="2394"/>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29" name="Rectangle 44"/>
            <p:cNvSpPr>
              <a:spLocks noChangeArrowheads="1"/>
            </p:cNvSpPr>
            <p:nvPr/>
          </p:nvSpPr>
          <p:spPr bwMode="auto">
            <a:xfrm>
              <a:off x="3688" y="2394"/>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30" name="Rectangle 45"/>
            <p:cNvSpPr>
              <a:spLocks noChangeArrowheads="1"/>
            </p:cNvSpPr>
            <p:nvPr/>
          </p:nvSpPr>
          <p:spPr bwMode="auto">
            <a:xfrm>
              <a:off x="3973" y="2394"/>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5</a:t>
              </a:r>
            </a:p>
          </p:txBody>
        </p:sp>
      </p:grpSp>
      <p:grpSp>
        <p:nvGrpSpPr>
          <p:cNvPr id="8" name="Group 46"/>
          <p:cNvGrpSpPr>
            <a:grpSpLocks/>
          </p:cNvGrpSpPr>
          <p:nvPr/>
        </p:nvGrpSpPr>
        <p:grpSpPr bwMode="auto">
          <a:xfrm>
            <a:off x="3989388" y="3325813"/>
            <a:ext cx="4217987" cy="474662"/>
            <a:chOff x="2513" y="2095"/>
            <a:chExt cx="2657" cy="299"/>
          </a:xfrm>
        </p:grpSpPr>
        <p:sp>
          <p:nvSpPr>
            <p:cNvPr id="178225" name="Rectangle 47"/>
            <p:cNvSpPr>
              <a:spLocks noChangeArrowheads="1"/>
            </p:cNvSpPr>
            <p:nvPr/>
          </p:nvSpPr>
          <p:spPr bwMode="auto">
            <a:xfrm>
              <a:off x="2513" y="2095"/>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26" name="Rectangle 48"/>
            <p:cNvSpPr>
              <a:spLocks noChangeArrowheads="1"/>
            </p:cNvSpPr>
            <p:nvPr/>
          </p:nvSpPr>
          <p:spPr bwMode="auto">
            <a:xfrm>
              <a:off x="3688" y="2095"/>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178227" name="Rectangle 49"/>
            <p:cNvSpPr>
              <a:spLocks noChangeArrowheads="1"/>
            </p:cNvSpPr>
            <p:nvPr/>
          </p:nvSpPr>
          <p:spPr bwMode="auto">
            <a:xfrm>
              <a:off x="3973" y="2095"/>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0</a:t>
              </a:r>
            </a:p>
          </p:txBody>
        </p:sp>
      </p:grpSp>
      <p:sp>
        <p:nvSpPr>
          <p:cNvPr id="96306" name="Rectangle 50"/>
          <p:cNvSpPr>
            <a:spLocks noChangeArrowheads="1"/>
          </p:cNvSpPr>
          <p:nvPr/>
        </p:nvSpPr>
        <p:spPr bwMode="auto">
          <a:xfrm>
            <a:off x="6307138" y="2832100"/>
            <a:ext cx="1900237" cy="49371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Market </a:t>
            </a:r>
            <a:r>
              <a:rPr lang="en-US" b="1" i="1">
                <a:solidFill>
                  <a:srgbClr val="FF0000"/>
                </a:solidFill>
                <a:ea typeface="Arial" charset="0"/>
                <a:cs typeface="Arial" charset="0"/>
              </a:rPr>
              <a:t>Q</a:t>
            </a:r>
            <a:r>
              <a:rPr lang="en-US" b="1" i="1" baseline="30000">
                <a:solidFill>
                  <a:srgbClr val="FF0000"/>
                </a:solidFill>
                <a:ea typeface="Arial" charset="0"/>
                <a:cs typeface="Arial" charset="0"/>
              </a:rPr>
              <a:t>s</a:t>
            </a:r>
            <a:r>
              <a:rPr lang="en-US">
                <a:solidFill>
                  <a:srgbClr val="FF0000"/>
                </a:solidFill>
                <a:ea typeface="Arial" charset="0"/>
                <a:cs typeface="Arial" charset="0"/>
              </a:rPr>
              <a:t> </a:t>
            </a:r>
          </a:p>
        </p:txBody>
      </p:sp>
      <p:grpSp>
        <p:nvGrpSpPr>
          <p:cNvPr id="9" name="Group 51"/>
          <p:cNvGrpSpPr>
            <a:grpSpLocks/>
          </p:cNvGrpSpPr>
          <p:nvPr/>
        </p:nvGrpSpPr>
        <p:grpSpPr bwMode="auto">
          <a:xfrm>
            <a:off x="923925" y="2832100"/>
            <a:ext cx="1192213" cy="3816350"/>
            <a:chOff x="582" y="1784"/>
            <a:chExt cx="751" cy="2404"/>
          </a:xfrm>
        </p:grpSpPr>
        <p:sp>
          <p:nvSpPr>
            <p:cNvPr id="178217" name="Rectangle 52"/>
            <p:cNvSpPr>
              <a:spLocks noChangeArrowheads="1"/>
            </p:cNvSpPr>
            <p:nvPr/>
          </p:nvSpPr>
          <p:spPr bwMode="auto">
            <a:xfrm>
              <a:off x="582" y="2095"/>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$0.00</a:t>
              </a:r>
            </a:p>
          </p:txBody>
        </p:sp>
        <p:sp>
          <p:nvSpPr>
            <p:cNvPr id="178218" name="Rectangle 53"/>
            <p:cNvSpPr>
              <a:spLocks noChangeArrowheads="1"/>
            </p:cNvSpPr>
            <p:nvPr/>
          </p:nvSpPr>
          <p:spPr bwMode="auto">
            <a:xfrm>
              <a:off x="582" y="3889"/>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6.00</a:t>
              </a:r>
            </a:p>
          </p:txBody>
        </p:sp>
        <p:sp>
          <p:nvSpPr>
            <p:cNvPr id="178219" name="Rectangle 54"/>
            <p:cNvSpPr>
              <a:spLocks noChangeArrowheads="1"/>
            </p:cNvSpPr>
            <p:nvPr/>
          </p:nvSpPr>
          <p:spPr bwMode="auto">
            <a:xfrm>
              <a:off x="582" y="3590"/>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5.00</a:t>
              </a:r>
            </a:p>
          </p:txBody>
        </p:sp>
        <p:sp>
          <p:nvSpPr>
            <p:cNvPr id="178220" name="Rectangle 55"/>
            <p:cNvSpPr>
              <a:spLocks noChangeArrowheads="1"/>
            </p:cNvSpPr>
            <p:nvPr/>
          </p:nvSpPr>
          <p:spPr bwMode="auto">
            <a:xfrm>
              <a:off x="582" y="3291"/>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4.00</a:t>
              </a:r>
            </a:p>
          </p:txBody>
        </p:sp>
        <p:sp>
          <p:nvSpPr>
            <p:cNvPr id="178221" name="Rectangle 56"/>
            <p:cNvSpPr>
              <a:spLocks noChangeArrowheads="1"/>
            </p:cNvSpPr>
            <p:nvPr/>
          </p:nvSpPr>
          <p:spPr bwMode="auto">
            <a:xfrm>
              <a:off x="582" y="2992"/>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3.00</a:t>
              </a:r>
            </a:p>
          </p:txBody>
        </p:sp>
        <p:sp>
          <p:nvSpPr>
            <p:cNvPr id="178222" name="Rectangle 57"/>
            <p:cNvSpPr>
              <a:spLocks noChangeArrowheads="1"/>
            </p:cNvSpPr>
            <p:nvPr/>
          </p:nvSpPr>
          <p:spPr bwMode="auto">
            <a:xfrm>
              <a:off x="582" y="2693"/>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2.00</a:t>
              </a:r>
            </a:p>
          </p:txBody>
        </p:sp>
        <p:sp>
          <p:nvSpPr>
            <p:cNvPr id="178223" name="Rectangle 58"/>
            <p:cNvSpPr>
              <a:spLocks noChangeArrowheads="1"/>
            </p:cNvSpPr>
            <p:nvPr/>
          </p:nvSpPr>
          <p:spPr bwMode="auto">
            <a:xfrm>
              <a:off x="582" y="2394"/>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1.00</a:t>
              </a:r>
            </a:p>
          </p:txBody>
        </p:sp>
        <p:sp>
          <p:nvSpPr>
            <p:cNvPr id="178224" name="Rectangle 59"/>
            <p:cNvSpPr>
              <a:spLocks noChangeArrowheads="1"/>
            </p:cNvSpPr>
            <p:nvPr/>
          </p:nvSpPr>
          <p:spPr bwMode="auto">
            <a:xfrm>
              <a:off x="582" y="1784"/>
              <a:ext cx="751" cy="311"/>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Price </a:t>
              </a:r>
            </a:p>
          </p:txBody>
        </p:sp>
      </p:grpSp>
      <p:sp>
        <p:nvSpPr>
          <p:cNvPr id="178188" name="Line 60"/>
          <p:cNvSpPr>
            <a:spLocks noChangeShapeType="1"/>
          </p:cNvSpPr>
          <p:nvPr/>
        </p:nvSpPr>
        <p:spPr bwMode="auto">
          <a:xfrm>
            <a:off x="923925" y="2832100"/>
            <a:ext cx="1192213" cy="0"/>
          </a:xfrm>
          <a:prstGeom prst="line">
            <a:avLst/>
          </a:prstGeom>
          <a:noFill/>
          <a:ln w="28575" cap="sq">
            <a:noFill/>
            <a:round/>
            <a:headEnd/>
            <a:tailEnd/>
          </a:ln>
        </p:spPr>
        <p:txBody>
          <a:bodyPr>
            <a:prstTxWarp prst="textNoShape">
              <a:avLst/>
            </a:prstTxWarp>
          </a:bodyPr>
          <a:lstStyle/>
          <a:p>
            <a:endParaRPr lang="en-US"/>
          </a:p>
        </p:txBody>
      </p:sp>
      <p:sp>
        <p:nvSpPr>
          <p:cNvPr id="178189" name="Line 61"/>
          <p:cNvSpPr>
            <a:spLocks noChangeShapeType="1"/>
          </p:cNvSpPr>
          <p:nvPr/>
        </p:nvSpPr>
        <p:spPr bwMode="auto">
          <a:xfrm>
            <a:off x="923925" y="6648450"/>
            <a:ext cx="1192213" cy="0"/>
          </a:xfrm>
          <a:prstGeom prst="line">
            <a:avLst/>
          </a:prstGeom>
          <a:noFill/>
          <a:ln w="28575" cap="sq">
            <a:noFill/>
            <a:round/>
            <a:headEnd/>
            <a:tailEnd/>
          </a:ln>
        </p:spPr>
        <p:txBody>
          <a:bodyPr>
            <a:prstTxWarp prst="textNoShape">
              <a:avLst/>
            </a:prstTxWarp>
          </a:bodyPr>
          <a:lstStyle/>
          <a:p>
            <a:endParaRPr lang="en-US"/>
          </a:p>
        </p:txBody>
      </p:sp>
      <p:sp>
        <p:nvSpPr>
          <p:cNvPr id="178190" name="Line 62"/>
          <p:cNvSpPr>
            <a:spLocks noChangeShapeType="1"/>
          </p:cNvSpPr>
          <p:nvPr/>
        </p:nvSpPr>
        <p:spPr bwMode="auto">
          <a:xfrm>
            <a:off x="923925" y="2832100"/>
            <a:ext cx="0" cy="493713"/>
          </a:xfrm>
          <a:prstGeom prst="line">
            <a:avLst/>
          </a:prstGeom>
          <a:noFill/>
          <a:ln w="28575" cap="sq">
            <a:noFill/>
            <a:round/>
            <a:headEnd/>
            <a:tailEnd/>
          </a:ln>
        </p:spPr>
        <p:txBody>
          <a:bodyPr>
            <a:prstTxWarp prst="textNoShape">
              <a:avLst/>
            </a:prstTxWarp>
          </a:bodyPr>
          <a:lstStyle/>
          <a:p>
            <a:endParaRPr lang="en-US"/>
          </a:p>
        </p:txBody>
      </p:sp>
      <p:sp>
        <p:nvSpPr>
          <p:cNvPr id="178191" name="Line 63"/>
          <p:cNvSpPr>
            <a:spLocks noChangeShapeType="1"/>
          </p:cNvSpPr>
          <p:nvPr/>
        </p:nvSpPr>
        <p:spPr bwMode="auto">
          <a:xfrm>
            <a:off x="8207375" y="2832100"/>
            <a:ext cx="0" cy="493713"/>
          </a:xfrm>
          <a:prstGeom prst="line">
            <a:avLst/>
          </a:prstGeom>
          <a:noFill/>
          <a:ln w="28575" cap="sq">
            <a:noFill/>
            <a:round/>
            <a:headEnd/>
            <a:tailEnd/>
          </a:ln>
        </p:spPr>
        <p:txBody>
          <a:bodyPr>
            <a:prstTxWarp prst="textNoShape">
              <a:avLst/>
            </a:prstTxWarp>
          </a:bodyPr>
          <a:lstStyle/>
          <a:p>
            <a:endParaRPr lang="en-US"/>
          </a:p>
        </p:txBody>
      </p:sp>
      <p:sp>
        <p:nvSpPr>
          <p:cNvPr id="178192" name="Line 64"/>
          <p:cNvSpPr>
            <a:spLocks noChangeShapeType="1"/>
          </p:cNvSpPr>
          <p:nvPr/>
        </p:nvSpPr>
        <p:spPr bwMode="auto">
          <a:xfrm>
            <a:off x="2116138" y="2832100"/>
            <a:ext cx="1873250" cy="0"/>
          </a:xfrm>
          <a:prstGeom prst="line">
            <a:avLst/>
          </a:prstGeom>
          <a:noFill/>
          <a:ln w="28575" cap="sq">
            <a:noFill/>
            <a:round/>
            <a:headEnd/>
            <a:tailEnd/>
          </a:ln>
        </p:spPr>
        <p:txBody>
          <a:bodyPr>
            <a:prstTxWarp prst="textNoShape">
              <a:avLst/>
            </a:prstTxWarp>
          </a:bodyPr>
          <a:lstStyle/>
          <a:p>
            <a:endParaRPr lang="en-US"/>
          </a:p>
        </p:txBody>
      </p:sp>
      <p:sp>
        <p:nvSpPr>
          <p:cNvPr id="178193" name="Line 65"/>
          <p:cNvSpPr>
            <a:spLocks noChangeShapeType="1"/>
          </p:cNvSpPr>
          <p:nvPr/>
        </p:nvSpPr>
        <p:spPr bwMode="auto">
          <a:xfrm>
            <a:off x="923925" y="3325813"/>
            <a:ext cx="0" cy="474662"/>
          </a:xfrm>
          <a:prstGeom prst="line">
            <a:avLst/>
          </a:prstGeom>
          <a:noFill/>
          <a:ln w="28575" cap="sq">
            <a:noFill/>
            <a:round/>
            <a:headEnd/>
            <a:tailEnd/>
          </a:ln>
        </p:spPr>
        <p:txBody>
          <a:bodyPr>
            <a:prstTxWarp prst="textNoShape">
              <a:avLst/>
            </a:prstTxWarp>
          </a:bodyPr>
          <a:lstStyle/>
          <a:p>
            <a:endParaRPr lang="en-US"/>
          </a:p>
        </p:txBody>
      </p:sp>
      <p:sp>
        <p:nvSpPr>
          <p:cNvPr id="178194" name="Line 66"/>
          <p:cNvSpPr>
            <a:spLocks noChangeShapeType="1"/>
          </p:cNvSpPr>
          <p:nvPr/>
        </p:nvSpPr>
        <p:spPr bwMode="auto">
          <a:xfrm>
            <a:off x="8207375" y="3325813"/>
            <a:ext cx="0" cy="474662"/>
          </a:xfrm>
          <a:prstGeom prst="line">
            <a:avLst/>
          </a:prstGeom>
          <a:noFill/>
          <a:ln w="28575" cap="sq">
            <a:noFill/>
            <a:round/>
            <a:headEnd/>
            <a:tailEnd/>
          </a:ln>
        </p:spPr>
        <p:txBody>
          <a:bodyPr>
            <a:prstTxWarp prst="textNoShape">
              <a:avLst/>
            </a:prstTxWarp>
          </a:bodyPr>
          <a:lstStyle/>
          <a:p>
            <a:endParaRPr lang="en-US"/>
          </a:p>
        </p:txBody>
      </p:sp>
      <p:sp>
        <p:nvSpPr>
          <p:cNvPr id="178195" name="Line 67"/>
          <p:cNvSpPr>
            <a:spLocks noChangeShapeType="1"/>
          </p:cNvSpPr>
          <p:nvPr/>
        </p:nvSpPr>
        <p:spPr bwMode="auto">
          <a:xfrm>
            <a:off x="923925" y="3800475"/>
            <a:ext cx="0" cy="474663"/>
          </a:xfrm>
          <a:prstGeom prst="line">
            <a:avLst/>
          </a:prstGeom>
          <a:noFill/>
          <a:ln w="28575" cap="sq">
            <a:noFill/>
            <a:round/>
            <a:headEnd/>
            <a:tailEnd/>
          </a:ln>
        </p:spPr>
        <p:txBody>
          <a:bodyPr>
            <a:prstTxWarp prst="textNoShape">
              <a:avLst/>
            </a:prstTxWarp>
          </a:bodyPr>
          <a:lstStyle/>
          <a:p>
            <a:endParaRPr lang="en-US"/>
          </a:p>
        </p:txBody>
      </p:sp>
      <p:sp>
        <p:nvSpPr>
          <p:cNvPr id="178196" name="Line 68"/>
          <p:cNvSpPr>
            <a:spLocks noChangeShapeType="1"/>
          </p:cNvSpPr>
          <p:nvPr/>
        </p:nvSpPr>
        <p:spPr bwMode="auto">
          <a:xfrm>
            <a:off x="8207375" y="3800475"/>
            <a:ext cx="0" cy="474663"/>
          </a:xfrm>
          <a:prstGeom prst="line">
            <a:avLst/>
          </a:prstGeom>
          <a:noFill/>
          <a:ln w="28575" cap="sq">
            <a:noFill/>
            <a:round/>
            <a:headEnd/>
            <a:tailEnd/>
          </a:ln>
        </p:spPr>
        <p:txBody>
          <a:bodyPr>
            <a:prstTxWarp prst="textNoShape">
              <a:avLst/>
            </a:prstTxWarp>
          </a:bodyPr>
          <a:lstStyle/>
          <a:p>
            <a:endParaRPr lang="en-US"/>
          </a:p>
        </p:txBody>
      </p:sp>
      <p:sp>
        <p:nvSpPr>
          <p:cNvPr id="178197" name="Line 69"/>
          <p:cNvSpPr>
            <a:spLocks noChangeShapeType="1"/>
          </p:cNvSpPr>
          <p:nvPr/>
        </p:nvSpPr>
        <p:spPr bwMode="auto">
          <a:xfrm>
            <a:off x="923925" y="4275138"/>
            <a:ext cx="0" cy="474662"/>
          </a:xfrm>
          <a:prstGeom prst="line">
            <a:avLst/>
          </a:prstGeom>
          <a:noFill/>
          <a:ln w="28575" cap="sq">
            <a:noFill/>
            <a:round/>
            <a:headEnd/>
            <a:tailEnd/>
          </a:ln>
        </p:spPr>
        <p:txBody>
          <a:bodyPr>
            <a:prstTxWarp prst="textNoShape">
              <a:avLst/>
            </a:prstTxWarp>
          </a:bodyPr>
          <a:lstStyle/>
          <a:p>
            <a:endParaRPr lang="en-US"/>
          </a:p>
        </p:txBody>
      </p:sp>
      <p:sp>
        <p:nvSpPr>
          <p:cNvPr id="178198" name="Line 70"/>
          <p:cNvSpPr>
            <a:spLocks noChangeShapeType="1"/>
          </p:cNvSpPr>
          <p:nvPr/>
        </p:nvSpPr>
        <p:spPr bwMode="auto">
          <a:xfrm>
            <a:off x="8207375" y="4275138"/>
            <a:ext cx="0" cy="474662"/>
          </a:xfrm>
          <a:prstGeom prst="line">
            <a:avLst/>
          </a:prstGeom>
          <a:noFill/>
          <a:ln w="28575" cap="sq">
            <a:noFill/>
            <a:round/>
            <a:headEnd/>
            <a:tailEnd/>
          </a:ln>
        </p:spPr>
        <p:txBody>
          <a:bodyPr>
            <a:prstTxWarp prst="textNoShape">
              <a:avLst/>
            </a:prstTxWarp>
          </a:bodyPr>
          <a:lstStyle/>
          <a:p>
            <a:endParaRPr lang="en-US"/>
          </a:p>
        </p:txBody>
      </p:sp>
      <p:sp>
        <p:nvSpPr>
          <p:cNvPr id="178199" name="Line 71"/>
          <p:cNvSpPr>
            <a:spLocks noChangeShapeType="1"/>
          </p:cNvSpPr>
          <p:nvPr/>
        </p:nvSpPr>
        <p:spPr bwMode="auto">
          <a:xfrm>
            <a:off x="923925" y="4749800"/>
            <a:ext cx="0" cy="474663"/>
          </a:xfrm>
          <a:prstGeom prst="line">
            <a:avLst/>
          </a:prstGeom>
          <a:noFill/>
          <a:ln w="28575" cap="sq">
            <a:noFill/>
            <a:round/>
            <a:headEnd/>
            <a:tailEnd/>
          </a:ln>
        </p:spPr>
        <p:txBody>
          <a:bodyPr>
            <a:prstTxWarp prst="textNoShape">
              <a:avLst/>
            </a:prstTxWarp>
          </a:bodyPr>
          <a:lstStyle/>
          <a:p>
            <a:endParaRPr lang="en-US"/>
          </a:p>
        </p:txBody>
      </p:sp>
      <p:sp>
        <p:nvSpPr>
          <p:cNvPr id="178200" name="Line 72"/>
          <p:cNvSpPr>
            <a:spLocks noChangeShapeType="1"/>
          </p:cNvSpPr>
          <p:nvPr/>
        </p:nvSpPr>
        <p:spPr bwMode="auto">
          <a:xfrm>
            <a:off x="8207375" y="4749800"/>
            <a:ext cx="0" cy="474663"/>
          </a:xfrm>
          <a:prstGeom prst="line">
            <a:avLst/>
          </a:prstGeom>
          <a:noFill/>
          <a:ln w="28575" cap="sq">
            <a:noFill/>
            <a:round/>
            <a:headEnd/>
            <a:tailEnd/>
          </a:ln>
        </p:spPr>
        <p:txBody>
          <a:bodyPr>
            <a:prstTxWarp prst="textNoShape">
              <a:avLst/>
            </a:prstTxWarp>
          </a:bodyPr>
          <a:lstStyle/>
          <a:p>
            <a:endParaRPr lang="en-US"/>
          </a:p>
        </p:txBody>
      </p:sp>
      <p:sp>
        <p:nvSpPr>
          <p:cNvPr id="178201" name="Line 73"/>
          <p:cNvSpPr>
            <a:spLocks noChangeShapeType="1"/>
          </p:cNvSpPr>
          <p:nvPr/>
        </p:nvSpPr>
        <p:spPr bwMode="auto">
          <a:xfrm>
            <a:off x="923925" y="5224463"/>
            <a:ext cx="0" cy="474662"/>
          </a:xfrm>
          <a:prstGeom prst="line">
            <a:avLst/>
          </a:prstGeom>
          <a:noFill/>
          <a:ln w="28575" cap="sq">
            <a:noFill/>
            <a:round/>
            <a:headEnd/>
            <a:tailEnd/>
          </a:ln>
        </p:spPr>
        <p:txBody>
          <a:bodyPr>
            <a:prstTxWarp prst="textNoShape">
              <a:avLst/>
            </a:prstTxWarp>
          </a:bodyPr>
          <a:lstStyle/>
          <a:p>
            <a:endParaRPr lang="en-US"/>
          </a:p>
        </p:txBody>
      </p:sp>
      <p:sp>
        <p:nvSpPr>
          <p:cNvPr id="178202" name="Line 74"/>
          <p:cNvSpPr>
            <a:spLocks noChangeShapeType="1"/>
          </p:cNvSpPr>
          <p:nvPr/>
        </p:nvSpPr>
        <p:spPr bwMode="auto">
          <a:xfrm>
            <a:off x="8207375" y="5224463"/>
            <a:ext cx="0" cy="474662"/>
          </a:xfrm>
          <a:prstGeom prst="line">
            <a:avLst/>
          </a:prstGeom>
          <a:noFill/>
          <a:ln w="28575" cap="sq">
            <a:noFill/>
            <a:round/>
            <a:headEnd/>
            <a:tailEnd/>
          </a:ln>
        </p:spPr>
        <p:txBody>
          <a:bodyPr>
            <a:prstTxWarp prst="textNoShape">
              <a:avLst/>
            </a:prstTxWarp>
          </a:bodyPr>
          <a:lstStyle/>
          <a:p>
            <a:endParaRPr lang="en-US"/>
          </a:p>
        </p:txBody>
      </p:sp>
      <p:sp>
        <p:nvSpPr>
          <p:cNvPr id="178203" name="Line 75"/>
          <p:cNvSpPr>
            <a:spLocks noChangeShapeType="1"/>
          </p:cNvSpPr>
          <p:nvPr/>
        </p:nvSpPr>
        <p:spPr bwMode="auto">
          <a:xfrm>
            <a:off x="923925" y="5699125"/>
            <a:ext cx="0" cy="474663"/>
          </a:xfrm>
          <a:prstGeom prst="line">
            <a:avLst/>
          </a:prstGeom>
          <a:noFill/>
          <a:ln w="28575" cap="sq">
            <a:noFill/>
            <a:round/>
            <a:headEnd/>
            <a:tailEnd/>
          </a:ln>
        </p:spPr>
        <p:txBody>
          <a:bodyPr>
            <a:prstTxWarp prst="textNoShape">
              <a:avLst/>
            </a:prstTxWarp>
          </a:bodyPr>
          <a:lstStyle/>
          <a:p>
            <a:endParaRPr lang="en-US"/>
          </a:p>
        </p:txBody>
      </p:sp>
      <p:sp>
        <p:nvSpPr>
          <p:cNvPr id="178204" name="Line 76"/>
          <p:cNvSpPr>
            <a:spLocks noChangeShapeType="1"/>
          </p:cNvSpPr>
          <p:nvPr/>
        </p:nvSpPr>
        <p:spPr bwMode="auto">
          <a:xfrm>
            <a:off x="8207375" y="5699125"/>
            <a:ext cx="0" cy="474663"/>
          </a:xfrm>
          <a:prstGeom prst="line">
            <a:avLst/>
          </a:prstGeom>
          <a:noFill/>
          <a:ln w="28575" cap="sq">
            <a:noFill/>
            <a:round/>
            <a:headEnd/>
            <a:tailEnd/>
          </a:ln>
        </p:spPr>
        <p:txBody>
          <a:bodyPr>
            <a:prstTxWarp prst="textNoShape">
              <a:avLst/>
            </a:prstTxWarp>
          </a:bodyPr>
          <a:lstStyle/>
          <a:p>
            <a:endParaRPr lang="en-US"/>
          </a:p>
        </p:txBody>
      </p:sp>
      <p:sp>
        <p:nvSpPr>
          <p:cNvPr id="178205" name="Line 77"/>
          <p:cNvSpPr>
            <a:spLocks noChangeShapeType="1"/>
          </p:cNvSpPr>
          <p:nvPr/>
        </p:nvSpPr>
        <p:spPr bwMode="auto">
          <a:xfrm>
            <a:off x="923925" y="6173788"/>
            <a:ext cx="0" cy="474662"/>
          </a:xfrm>
          <a:prstGeom prst="line">
            <a:avLst/>
          </a:prstGeom>
          <a:noFill/>
          <a:ln w="28575" cap="sq">
            <a:noFill/>
            <a:round/>
            <a:headEnd/>
            <a:tailEnd/>
          </a:ln>
        </p:spPr>
        <p:txBody>
          <a:bodyPr>
            <a:prstTxWarp prst="textNoShape">
              <a:avLst/>
            </a:prstTxWarp>
          </a:bodyPr>
          <a:lstStyle/>
          <a:p>
            <a:endParaRPr lang="en-US"/>
          </a:p>
        </p:txBody>
      </p:sp>
      <p:sp>
        <p:nvSpPr>
          <p:cNvPr id="178206" name="Line 78"/>
          <p:cNvSpPr>
            <a:spLocks noChangeShapeType="1"/>
          </p:cNvSpPr>
          <p:nvPr/>
        </p:nvSpPr>
        <p:spPr bwMode="auto">
          <a:xfrm>
            <a:off x="8207375" y="6173788"/>
            <a:ext cx="0" cy="474662"/>
          </a:xfrm>
          <a:prstGeom prst="line">
            <a:avLst/>
          </a:prstGeom>
          <a:noFill/>
          <a:ln w="28575" cap="sq">
            <a:noFill/>
            <a:round/>
            <a:headEnd/>
            <a:tailEnd/>
          </a:ln>
        </p:spPr>
        <p:txBody>
          <a:bodyPr>
            <a:prstTxWarp prst="textNoShape">
              <a:avLst/>
            </a:prstTxWarp>
          </a:bodyPr>
          <a:lstStyle/>
          <a:p>
            <a:endParaRPr lang="en-US"/>
          </a:p>
        </p:txBody>
      </p:sp>
      <p:sp>
        <p:nvSpPr>
          <p:cNvPr id="178207" name="Line 79"/>
          <p:cNvSpPr>
            <a:spLocks noChangeShapeType="1"/>
          </p:cNvSpPr>
          <p:nvPr/>
        </p:nvSpPr>
        <p:spPr bwMode="auto">
          <a:xfrm>
            <a:off x="2116138" y="6648450"/>
            <a:ext cx="1873250" cy="0"/>
          </a:xfrm>
          <a:prstGeom prst="line">
            <a:avLst/>
          </a:prstGeom>
          <a:noFill/>
          <a:ln w="28575" cap="sq">
            <a:noFill/>
            <a:round/>
            <a:headEnd/>
            <a:tailEnd/>
          </a:ln>
        </p:spPr>
        <p:txBody>
          <a:bodyPr>
            <a:prstTxWarp prst="textNoShape">
              <a:avLst/>
            </a:prstTxWarp>
          </a:bodyPr>
          <a:lstStyle/>
          <a:p>
            <a:endParaRPr lang="en-US"/>
          </a:p>
        </p:txBody>
      </p:sp>
      <p:sp>
        <p:nvSpPr>
          <p:cNvPr id="178208" name="Line 80"/>
          <p:cNvSpPr>
            <a:spLocks noChangeShapeType="1"/>
          </p:cNvSpPr>
          <p:nvPr/>
        </p:nvSpPr>
        <p:spPr bwMode="auto">
          <a:xfrm>
            <a:off x="3989388" y="2832100"/>
            <a:ext cx="266700" cy="0"/>
          </a:xfrm>
          <a:prstGeom prst="line">
            <a:avLst/>
          </a:prstGeom>
          <a:noFill/>
          <a:ln w="28575" cap="sq">
            <a:noFill/>
            <a:round/>
            <a:headEnd/>
            <a:tailEnd/>
          </a:ln>
        </p:spPr>
        <p:txBody>
          <a:bodyPr>
            <a:prstTxWarp prst="textNoShape">
              <a:avLst/>
            </a:prstTxWarp>
          </a:bodyPr>
          <a:lstStyle/>
          <a:p>
            <a:endParaRPr lang="en-US"/>
          </a:p>
        </p:txBody>
      </p:sp>
      <p:sp>
        <p:nvSpPr>
          <p:cNvPr id="178209" name="Line 81"/>
          <p:cNvSpPr>
            <a:spLocks noChangeShapeType="1"/>
          </p:cNvSpPr>
          <p:nvPr/>
        </p:nvSpPr>
        <p:spPr bwMode="auto">
          <a:xfrm>
            <a:off x="4256088" y="2832100"/>
            <a:ext cx="1598612" cy="0"/>
          </a:xfrm>
          <a:prstGeom prst="line">
            <a:avLst/>
          </a:prstGeom>
          <a:noFill/>
          <a:ln w="28575" cap="sq">
            <a:noFill/>
            <a:round/>
            <a:headEnd/>
            <a:tailEnd/>
          </a:ln>
        </p:spPr>
        <p:txBody>
          <a:bodyPr>
            <a:prstTxWarp prst="textNoShape">
              <a:avLst/>
            </a:prstTxWarp>
          </a:bodyPr>
          <a:lstStyle/>
          <a:p>
            <a:endParaRPr lang="en-US"/>
          </a:p>
        </p:txBody>
      </p:sp>
      <p:sp>
        <p:nvSpPr>
          <p:cNvPr id="178210" name="Line 82"/>
          <p:cNvSpPr>
            <a:spLocks noChangeShapeType="1"/>
          </p:cNvSpPr>
          <p:nvPr/>
        </p:nvSpPr>
        <p:spPr bwMode="auto">
          <a:xfrm>
            <a:off x="5854700" y="2832100"/>
            <a:ext cx="452438" cy="0"/>
          </a:xfrm>
          <a:prstGeom prst="line">
            <a:avLst/>
          </a:prstGeom>
          <a:noFill/>
          <a:ln w="28575" cap="sq">
            <a:noFill/>
            <a:round/>
            <a:headEnd/>
            <a:tailEnd/>
          </a:ln>
        </p:spPr>
        <p:txBody>
          <a:bodyPr>
            <a:prstTxWarp prst="textNoShape">
              <a:avLst/>
            </a:prstTxWarp>
          </a:bodyPr>
          <a:lstStyle/>
          <a:p>
            <a:endParaRPr lang="en-US"/>
          </a:p>
        </p:txBody>
      </p:sp>
      <p:sp>
        <p:nvSpPr>
          <p:cNvPr id="178211" name="Line 83"/>
          <p:cNvSpPr>
            <a:spLocks noChangeShapeType="1"/>
          </p:cNvSpPr>
          <p:nvPr/>
        </p:nvSpPr>
        <p:spPr bwMode="auto">
          <a:xfrm>
            <a:off x="6307138" y="2832100"/>
            <a:ext cx="1900237" cy="0"/>
          </a:xfrm>
          <a:prstGeom prst="line">
            <a:avLst/>
          </a:prstGeom>
          <a:noFill/>
          <a:ln w="28575" cap="sq">
            <a:noFill/>
            <a:round/>
            <a:headEnd/>
            <a:tailEnd/>
          </a:ln>
        </p:spPr>
        <p:txBody>
          <a:bodyPr>
            <a:prstTxWarp prst="textNoShape">
              <a:avLst/>
            </a:prstTxWarp>
          </a:bodyPr>
          <a:lstStyle/>
          <a:p>
            <a:endParaRPr lang="en-US"/>
          </a:p>
        </p:txBody>
      </p:sp>
      <p:sp>
        <p:nvSpPr>
          <p:cNvPr id="178212" name="Line 84"/>
          <p:cNvSpPr>
            <a:spLocks noChangeShapeType="1"/>
          </p:cNvSpPr>
          <p:nvPr/>
        </p:nvSpPr>
        <p:spPr bwMode="auto">
          <a:xfrm>
            <a:off x="3989388" y="6648450"/>
            <a:ext cx="266700" cy="0"/>
          </a:xfrm>
          <a:prstGeom prst="line">
            <a:avLst/>
          </a:prstGeom>
          <a:noFill/>
          <a:ln w="28575" cap="sq">
            <a:noFill/>
            <a:round/>
            <a:headEnd/>
            <a:tailEnd/>
          </a:ln>
        </p:spPr>
        <p:txBody>
          <a:bodyPr>
            <a:prstTxWarp prst="textNoShape">
              <a:avLst/>
            </a:prstTxWarp>
          </a:bodyPr>
          <a:lstStyle/>
          <a:p>
            <a:endParaRPr lang="en-US"/>
          </a:p>
        </p:txBody>
      </p:sp>
      <p:sp>
        <p:nvSpPr>
          <p:cNvPr id="178213" name="Line 85"/>
          <p:cNvSpPr>
            <a:spLocks noChangeShapeType="1"/>
          </p:cNvSpPr>
          <p:nvPr/>
        </p:nvSpPr>
        <p:spPr bwMode="auto">
          <a:xfrm>
            <a:off x="4256088" y="6648450"/>
            <a:ext cx="1598612" cy="0"/>
          </a:xfrm>
          <a:prstGeom prst="line">
            <a:avLst/>
          </a:prstGeom>
          <a:noFill/>
          <a:ln w="28575" cap="sq">
            <a:noFill/>
            <a:round/>
            <a:headEnd/>
            <a:tailEnd/>
          </a:ln>
        </p:spPr>
        <p:txBody>
          <a:bodyPr>
            <a:prstTxWarp prst="textNoShape">
              <a:avLst/>
            </a:prstTxWarp>
          </a:bodyPr>
          <a:lstStyle/>
          <a:p>
            <a:endParaRPr lang="en-US"/>
          </a:p>
        </p:txBody>
      </p:sp>
      <p:sp>
        <p:nvSpPr>
          <p:cNvPr id="178214" name="Line 86"/>
          <p:cNvSpPr>
            <a:spLocks noChangeShapeType="1"/>
          </p:cNvSpPr>
          <p:nvPr/>
        </p:nvSpPr>
        <p:spPr bwMode="auto">
          <a:xfrm>
            <a:off x="5854700" y="6648450"/>
            <a:ext cx="452438" cy="0"/>
          </a:xfrm>
          <a:prstGeom prst="line">
            <a:avLst/>
          </a:prstGeom>
          <a:noFill/>
          <a:ln w="28575" cap="sq">
            <a:noFill/>
            <a:round/>
            <a:headEnd/>
            <a:tailEnd/>
          </a:ln>
        </p:spPr>
        <p:txBody>
          <a:bodyPr>
            <a:prstTxWarp prst="textNoShape">
              <a:avLst/>
            </a:prstTxWarp>
          </a:bodyPr>
          <a:lstStyle/>
          <a:p>
            <a:endParaRPr lang="en-US"/>
          </a:p>
        </p:txBody>
      </p:sp>
      <p:sp>
        <p:nvSpPr>
          <p:cNvPr id="178215" name="Line 87"/>
          <p:cNvSpPr>
            <a:spLocks noChangeShapeType="1"/>
          </p:cNvSpPr>
          <p:nvPr/>
        </p:nvSpPr>
        <p:spPr bwMode="auto">
          <a:xfrm>
            <a:off x="6307138" y="6648450"/>
            <a:ext cx="1900237" cy="0"/>
          </a:xfrm>
          <a:prstGeom prst="line">
            <a:avLst/>
          </a:prstGeom>
          <a:noFill/>
          <a:ln w="28575" cap="sq">
            <a:noFill/>
            <a:round/>
            <a:headEnd/>
            <a:tailEnd/>
          </a:ln>
        </p:spPr>
        <p:txBody>
          <a:bodyPr>
            <a:prstTxWarp prst="textNoShape">
              <a:avLst/>
            </a:prstTxWarp>
          </a:bodyPr>
          <a:lstStyle/>
          <a:p>
            <a:endParaRPr lang="en-US"/>
          </a:p>
        </p:txBody>
      </p:sp>
      <p:sp>
        <p:nvSpPr>
          <p:cNvPr id="17821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Effect transition="in" filter="wipe(left)">
                                      <p:cBhvr>
                                        <p:cTn id="7" dur="500"/>
                                        <p:tgtEl>
                                          <p:spTgt spid="430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2">
                                            <p:txEl>
                                              <p:pRg st="1" end="1"/>
                                            </p:txEl>
                                          </p:spTgt>
                                        </p:tgtEl>
                                        <p:attrNameLst>
                                          <p:attrName>style.visibility</p:attrName>
                                        </p:attrNameLst>
                                      </p:cBhvr>
                                      <p:to>
                                        <p:strVal val="visible"/>
                                      </p:to>
                                    </p:set>
                                    <p:animEffect transition="in" filter="wipe(left)">
                                      <p:cBhvr>
                                        <p:cTn id="12" dur="500"/>
                                        <p:tgtEl>
                                          <p:spTgt spid="430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1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6306"/>
                                        </p:tgtEl>
                                        <p:attrNameLst>
                                          <p:attrName>style.visibility</p:attrName>
                                        </p:attrNameLst>
                                      </p:cBhvr>
                                      <p:to>
                                        <p:strVal val="visible"/>
                                      </p:to>
                                    </p:set>
                                    <p:animEffect transition="in" filter="wipe(left)">
                                      <p:cBhvr>
                                        <p:cTn id="35" dur="500"/>
                                        <p:tgtEl>
                                          <p:spTgt spid="9630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left)">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5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bldLvl="4"/>
      <p:bldP spid="9630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4" name="Group 2"/>
          <p:cNvGrpSpPr>
            <a:grpSpLocks/>
          </p:cNvGrpSpPr>
          <p:nvPr/>
        </p:nvGrpSpPr>
        <p:grpSpPr bwMode="auto">
          <a:xfrm>
            <a:off x="288925" y="1228725"/>
            <a:ext cx="6221413" cy="5111750"/>
            <a:chOff x="182" y="774"/>
            <a:chExt cx="3919" cy="3220"/>
          </a:xfrm>
        </p:grpSpPr>
        <p:graphicFrame>
          <p:nvGraphicFramePr>
            <p:cNvPr id="10242" name="Object 3"/>
            <p:cNvGraphicFramePr>
              <a:graphicFrameLocks noChangeAspect="1"/>
            </p:cNvGraphicFramePr>
            <p:nvPr/>
          </p:nvGraphicFramePr>
          <p:xfrm>
            <a:off x="182" y="774"/>
            <a:ext cx="3919" cy="3220"/>
          </p:xfrm>
          <a:graphic>
            <a:graphicData uri="http://schemas.openxmlformats.org/presentationml/2006/ole">
              <mc:AlternateContent xmlns:mc="http://schemas.openxmlformats.org/markup-compatibility/2006">
                <mc:Choice xmlns:v="urn:schemas-microsoft-com:vml" Requires="v">
                  <p:oleObj spid="_x0000_s10243" name="Chart" r:id="rId5" imgW="5219700" imgH="4292600" progId="Excel.Sheet.8">
                    <p:embed/>
                  </p:oleObj>
                </mc:Choice>
                <mc:Fallback>
                  <p:oleObj name="Chart" r:id="rId5" imgW="5219700" imgH="42926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 y="774"/>
                          <a:ext cx="3919" cy="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8" name="Text Box 4"/>
            <p:cNvSpPr txBox="1">
              <a:spLocks noChangeArrowheads="1"/>
            </p:cNvSpPr>
            <p:nvPr/>
          </p:nvSpPr>
          <p:spPr bwMode="auto">
            <a:xfrm>
              <a:off x="696" y="870"/>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0299" name="Text Box 5"/>
            <p:cNvSpPr txBox="1">
              <a:spLocks noChangeArrowheads="1"/>
            </p:cNvSpPr>
            <p:nvPr/>
          </p:nvSpPr>
          <p:spPr bwMode="auto">
            <a:xfrm>
              <a:off x="3759" y="337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grpSp>
        <p:nvGrpSpPr>
          <p:cNvPr id="10245" name="Group 6"/>
          <p:cNvGrpSpPr>
            <a:grpSpLocks/>
          </p:cNvGrpSpPr>
          <p:nvPr/>
        </p:nvGrpSpPr>
        <p:grpSpPr bwMode="auto">
          <a:xfrm>
            <a:off x="1355725" y="2022475"/>
            <a:ext cx="3740150" cy="3546475"/>
            <a:chOff x="854" y="1274"/>
            <a:chExt cx="2356" cy="2234"/>
          </a:xfrm>
        </p:grpSpPr>
        <p:grpSp>
          <p:nvGrpSpPr>
            <p:cNvPr id="10280" name="Group 7"/>
            <p:cNvGrpSpPr>
              <a:grpSpLocks/>
            </p:cNvGrpSpPr>
            <p:nvPr/>
          </p:nvGrpSpPr>
          <p:grpSpPr bwMode="auto">
            <a:xfrm>
              <a:off x="860" y="1648"/>
              <a:ext cx="1964" cy="1855"/>
              <a:chOff x="357" y="2450"/>
              <a:chExt cx="795" cy="646"/>
            </a:xfrm>
          </p:grpSpPr>
          <p:sp>
            <p:nvSpPr>
              <p:cNvPr id="10296" name="Line 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297" name="Line 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0281" name="Group 10"/>
            <p:cNvGrpSpPr>
              <a:grpSpLocks/>
            </p:cNvGrpSpPr>
            <p:nvPr/>
          </p:nvGrpSpPr>
          <p:grpSpPr bwMode="auto">
            <a:xfrm>
              <a:off x="854" y="2760"/>
              <a:ext cx="791" cy="747"/>
              <a:chOff x="357" y="2450"/>
              <a:chExt cx="795" cy="646"/>
            </a:xfrm>
          </p:grpSpPr>
          <p:sp>
            <p:nvSpPr>
              <p:cNvPr id="10294" name="Line 1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295" name="Line 1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0282" name="Group 13"/>
            <p:cNvGrpSpPr>
              <a:grpSpLocks/>
            </p:cNvGrpSpPr>
            <p:nvPr/>
          </p:nvGrpSpPr>
          <p:grpSpPr bwMode="auto">
            <a:xfrm>
              <a:off x="856" y="3135"/>
              <a:ext cx="388" cy="371"/>
              <a:chOff x="357" y="2450"/>
              <a:chExt cx="795" cy="646"/>
            </a:xfrm>
          </p:grpSpPr>
          <p:sp>
            <p:nvSpPr>
              <p:cNvPr id="10292" name="Line 14"/>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293" name="Line 15"/>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0283" name="Group 16"/>
            <p:cNvGrpSpPr>
              <a:grpSpLocks/>
            </p:cNvGrpSpPr>
            <p:nvPr/>
          </p:nvGrpSpPr>
          <p:grpSpPr bwMode="auto">
            <a:xfrm>
              <a:off x="857" y="2397"/>
              <a:ext cx="1179" cy="1109"/>
              <a:chOff x="357" y="2450"/>
              <a:chExt cx="795" cy="646"/>
            </a:xfrm>
          </p:grpSpPr>
          <p:sp>
            <p:nvSpPr>
              <p:cNvPr id="10290" name="Line 1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291" name="Line 1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0284" name="Group 19"/>
            <p:cNvGrpSpPr>
              <a:grpSpLocks/>
            </p:cNvGrpSpPr>
            <p:nvPr/>
          </p:nvGrpSpPr>
          <p:grpSpPr bwMode="auto">
            <a:xfrm>
              <a:off x="858" y="2022"/>
              <a:ext cx="1577" cy="1479"/>
              <a:chOff x="357" y="2450"/>
              <a:chExt cx="795" cy="646"/>
            </a:xfrm>
          </p:grpSpPr>
          <p:sp>
            <p:nvSpPr>
              <p:cNvPr id="10288" name="Line 20"/>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289" name="Line 21"/>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0285" name="Group 22"/>
            <p:cNvGrpSpPr>
              <a:grpSpLocks/>
            </p:cNvGrpSpPr>
            <p:nvPr/>
          </p:nvGrpSpPr>
          <p:grpSpPr bwMode="auto">
            <a:xfrm>
              <a:off x="864" y="1274"/>
              <a:ext cx="2346" cy="2234"/>
              <a:chOff x="357" y="2450"/>
              <a:chExt cx="795" cy="646"/>
            </a:xfrm>
          </p:grpSpPr>
          <p:sp>
            <p:nvSpPr>
              <p:cNvPr id="10286" name="Line 23"/>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287" name="Line 24"/>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sp>
        <p:nvSpPr>
          <p:cNvPr id="10246" name="Line 25"/>
          <p:cNvSpPr>
            <a:spLocks noChangeShapeType="1"/>
          </p:cNvSpPr>
          <p:nvPr/>
        </p:nvSpPr>
        <p:spPr bwMode="auto">
          <a:xfrm flipH="1">
            <a:off x="1712913" y="1804988"/>
            <a:ext cx="3611562" cy="3416300"/>
          </a:xfrm>
          <a:prstGeom prst="line">
            <a:avLst/>
          </a:prstGeom>
          <a:noFill/>
          <a:ln w="50800">
            <a:solidFill>
              <a:srgbClr val="FF0000"/>
            </a:solidFill>
            <a:round/>
            <a:headEnd/>
            <a:tailEnd/>
          </a:ln>
        </p:spPr>
        <p:txBody>
          <a:bodyPr>
            <a:prstTxWarp prst="textNoShape">
              <a:avLst/>
            </a:prstTxWarp>
          </a:bodyPr>
          <a:lstStyle/>
          <a:p>
            <a:endParaRPr lang="en-US"/>
          </a:p>
        </p:txBody>
      </p:sp>
      <p:sp>
        <p:nvSpPr>
          <p:cNvPr id="10247" name="Oval 26"/>
          <p:cNvSpPr>
            <a:spLocks noChangeArrowheads="1"/>
          </p:cNvSpPr>
          <p:nvPr/>
        </p:nvSpPr>
        <p:spPr bwMode="auto">
          <a:xfrm>
            <a:off x="5022850" y="1954213"/>
            <a:ext cx="139700" cy="138112"/>
          </a:xfrm>
          <a:prstGeom prst="ellipse">
            <a:avLst/>
          </a:prstGeom>
          <a:solidFill>
            <a:srgbClr val="FF3300"/>
          </a:solidFill>
          <a:ln w="9525">
            <a:solidFill>
              <a:srgbClr val="FF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10248" name="Oval 27"/>
          <p:cNvSpPr>
            <a:spLocks noChangeArrowheads="1"/>
          </p:cNvSpPr>
          <p:nvPr/>
        </p:nvSpPr>
        <p:spPr bwMode="auto">
          <a:xfrm>
            <a:off x="4406900" y="2546350"/>
            <a:ext cx="139700" cy="138113"/>
          </a:xfrm>
          <a:prstGeom prst="ellipse">
            <a:avLst/>
          </a:prstGeom>
          <a:solidFill>
            <a:srgbClr val="FF3300"/>
          </a:solidFill>
          <a:ln w="9525">
            <a:solidFill>
              <a:srgbClr val="FF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10249" name="Oval 28"/>
          <p:cNvSpPr>
            <a:spLocks noChangeArrowheads="1"/>
          </p:cNvSpPr>
          <p:nvPr/>
        </p:nvSpPr>
        <p:spPr bwMode="auto">
          <a:xfrm>
            <a:off x="3784600" y="3132138"/>
            <a:ext cx="139700" cy="138112"/>
          </a:xfrm>
          <a:prstGeom prst="ellipse">
            <a:avLst/>
          </a:prstGeom>
          <a:solidFill>
            <a:srgbClr val="FF3300"/>
          </a:solidFill>
          <a:ln w="9525">
            <a:solidFill>
              <a:srgbClr val="FF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10250" name="Oval 29"/>
          <p:cNvSpPr>
            <a:spLocks noChangeArrowheads="1"/>
          </p:cNvSpPr>
          <p:nvPr/>
        </p:nvSpPr>
        <p:spPr bwMode="auto">
          <a:xfrm>
            <a:off x="3148013" y="3733800"/>
            <a:ext cx="139700" cy="138113"/>
          </a:xfrm>
          <a:prstGeom prst="ellipse">
            <a:avLst/>
          </a:prstGeom>
          <a:solidFill>
            <a:srgbClr val="FF3300"/>
          </a:solidFill>
          <a:ln w="9525">
            <a:solidFill>
              <a:srgbClr val="FF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10251" name="Oval 30"/>
          <p:cNvSpPr>
            <a:spLocks noChangeArrowheads="1"/>
          </p:cNvSpPr>
          <p:nvPr/>
        </p:nvSpPr>
        <p:spPr bwMode="auto">
          <a:xfrm>
            <a:off x="2536825" y="4308475"/>
            <a:ext cx="139700" cy="138113"/>
          </a:xfrm>
          <a:prstGeom prst="ellipse">
            <a:avLst/>
          </a:prstGeom>
          <a:solidFill>
            <a:srgbClr val="FF3300"/>
          </a:solidFill>
          <a:ln w="9525">
            <a:solidFill>
              <a:srgbClr val="FF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10252" name="Oval 31"/>
          <p:cNvSpPr>
            <a:spLocks noChangeArrowheads="1"/>
          </p:cNvSpPr>
          <p:nvPr/>
        </p:nvSpPr>
        <p:spPr bwMode="auto">
          <a:xfrm>
            <a:off x="1901825" y="4905375"/>
            <a:ext cx="139700" cy="138113"/>
          </a:xfrm>
          <a:prstGeom prst="ellipse">
            <a:avLst/>
          </a:prstGeom>
          <a:solidFill>
            <a:srgbClr val="FF3300"/>
          </a:solidFill>
          <a:ln w="9525">
            <a:solidFill>
              <a:srgbClr val="FF0000"/>
            </a:solidFill>
            <a:round/>
            <a:headEnd/>
            <a:tailEnd/>
          </a:ln>
        </p:spPr>
        <p:txBody>
          <a:bodyPr wrap="none" anchor="ctr">
            <a:prstTxWarp prst="textNoShape">
              <a:avLst/>
            </a:prstTxWarp>
          </a:bodyPr>
          <a:lstStyle/>
          <a:p>
            <a:endParaRPr lang="en-US" sz="1800">
              <a:ea typeface="Arial" charset="0"/>
              <a:cs typeface="Arial" charset="0"/>
            </a:endParaRPr>
          </a:p>
        </p:txBody>
      </p:sp>
      <p:graphicFrame>
        <p:nvGraphicFramePr>
          <p:cNvPr id="98337" name="Group 33"/>
          <p:cNvGraphicFramePr>
            <a:graphicFrameLocks noGrp="1"/>
          </p:cNvGraphicFramePr>
          <p:nvPr/>
        </p:nvGraphicFramePr>
        <p:xfrm>
          <a:off x="6111875" y="809625"/>
          <a:ext cx="2651125" cy="4187952"/>
        </p:xfrm>
        <a:graphic>
          <a:graphicData uri="http://schemas.openxmlformats.org/drawingml/2006/table">
            <a:tbl>
              <a:tblPr/>
              <a:tblGrid>
                <a:gridCol w="1084263"/>
                <a:gridCol w="1566862"/>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r>
                        <a:rPr kumimoji="0" lang="en-US" sz="2400" b="1" i="1" u="none" strike="noStrike" cap="none" normalizeH="0" baseline="30000" smtClean="0">
                          <a:ln>
                            <a:noFill/>
                          </a:ln>
                          <a:solidFill>
                            <a:schemeClr val="tx1"/>
                          </a:solidFill>
                          <a:effectLst/>
                          <a:latin typeface="Arial" charset="0"/>
                        </a:rPr>
                        <a:t>S</a:t>
                      </a:r>
                      <a:r>
                        <a:rPr kumimoji="0" lang="en-US" sz="2400" b="0" i="0" u="none" strike="noStrike" cap="none" normalizeH="0" baseline="0" smtClean="0">
                          <a:ln>
                            <a:noFill/>
                          </a:ln>
                          <a:solidFill>
                            <a:schemeClr val="tx1"/>
                          </a:solidFill>
                          <a:effectLst/>
                          <a:latin typeface="Arial" charset="0"/>
                        </a:rPr>
                        <a:t> (Market)</a:t>
                      </a:r>
                      <a:endParaRPr kumimoji="0" lang="en-US" sz="2400" b="1" i="1" u="none" strike="noStrike" cap="none" normalizeH="0" baseline="3000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r>
            </a:tbl>
          </a:graphicData>
        </a:graphic>
      </p:graphicFrame>
      <p:sp>
        <p:nvSpPr>
          <p:cNvPr id="10278"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10279" name="Title 35"/>
          <p:cNvSpPr>
            <a:spLocks noGrp="1"/>
          </p:cNvSpPr>
          <p:nvPr>
            <p:ph type="title"/>
          </p:nvPr>
        </p:nvSpPr>
        <p:spPr/>
        <p:txBody>
          <a:bodyPr/>
          <a:lstStyle/>
          <a:p>
            <a:pPr eaLnBrk="1" hangingPunct="1"/>
            <a:r>
              <a:rPr lang="en-US" smtClean="0">
                <a:latin typeface="Tahoma" charset="0"/>
                <a:ea typeface="Tahoma" charset="0"/>
                <a:cs typeface="Tahoma" charset="0"/>
              </a:rPr>
              <a:t>The Market Supply Curve</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Supply Curve Shifters</a:t>
            </a:r>
          </a:p>
        </p:txBody>
      </p:sp>
      <p:sp>
        <p:nvSpPr>
          <p:cNvPr id="4403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The supply curve shows how price affects quantity supplied, </a:t>
            </a:r>
            <a:r>
              <a:rPr lang="en-US" i="1" smtClean="0">
                <a:latin typeface="Arial" charset="0"/>
                <a:cs typeface="ＭＳ Ｐゴシック" charset="-128"/>
              </a:rPr>
              <a:t>other things being equal</a:t>
            </a:r>
            <a:r>
              <a:rPr lang="en-US" smtClean="0">
                <a:latin typeface="Arial" charset="0"/>
                <a:cs typeface="ＭＳ Ｐゴシック" charset="-128"/>
              </a:rPr>
              <a:t>. </a:t>
            </a:r>
          </a:p>
          <a:p>
            <a:pPr eaLnBrk="1" hangingPunct="1">
              <a:buFont typeface="Wingdings" charset="2"/>
              <a:buChar char="§"/>
            </a:pPr>
            <a:r>
              <a:rPr lang="en-US" smtClean="0">
                <a:latin typeface="Arial" charset="0"/>
                <a:cs typeface="ＭＳ Ｐゴシック" charset="-128"/>
              </a:rPr>
              <a:t>These “other things” are non-price determinants of supply.  </a:t>
            </a:r>
          </a:p>
          <a:p>
            <a:pPr eaLnBrk="1" hangingPunct="1">
              <a:buFont typeface="Wingdings" charset="2"/>
              <a:buChar char="§"/>
            </a:pPr>
            <a:r>
              <a:rPr lang="en-US" smtClean="0">
                <a:latin typeface="Arial" charset="0"/>
                <a:cs typeface="ＭＳ Ｐゴシック" charset="-128"/>
              </a:rPr>
              <a:t>Changes in them shift the </a:t>
            </a:r>
            <a:r>
              <a:rPr lang="en-US" b="1" i="1" smtClean="0">
                <a:latin typeface="Arial" charset="0"/>
                <a:cs typeface="ＭＳ Ｐゴシック" charset="-128"/>
              </a:rPr>
              <a:t>S</a:t>
            </a:r>
            <a:r>
              <a:rPr lang="en-US" smtClean="0">
                <a:latin typeface="Arial" charset="0"/>
                <a:cs typeface="ＭＳ Ｐゴシック" charset="-128"/>
              </a:rPr>
              <a:t> curve… </a:t>
            </a:r>
          </a:p>
        </p:txBody>
      </p:sp>
      <p:sp>
        <p:nvSpPr>
          <p:cNvPr id="18227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7">
                                            <p:txEl>
                                              <p:pRg st="2" end="2"/>
                                            </p:txEl>
                                          </p:spTgt>
                                        </p:tgtEl>
                                        <p:attrNameLst>
                                          <p:attrName>style.visibility</p:attrName>
                                        </p:attrNameLst>
                                      </p:cBhvr>
                                      <p:to>
                                        <p:strVal val="visible"/>
                                      </p:to>
                                    </p:set>
                                    <p:animEffect transition="in" filter="wipe(left)">
                                      <p:cBhvr>
                                        <p:cTn id="17" dur="500"/>
                                        <p:tgtEl>
                                          <p:spTgt spid="440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Supply Curve Shifters:  </a:t>
            </a:r>
            <a:r>
              <a:rPr lang="en-US" smtClean="0">
                <a:solidFill>
                  <a:srgbClr val="008080"/>
                </a:solidFill>
                <a:latin typeface="Tahoma" charset="0"/>
                <a:ea typeface="Tahoma" charset="0"/>
                <a:cs typeface="Tahoma" charset="0"/>
              </a:rPr>
              <a:t>Input Prices</a:t>
            </a:r>
          </a:p>
        </p:txBody>
      </p:sp>
      <p:sp>
        <p:nvSpPr>
          <p:cNvPr id="45061" name="Rectangle 3"/>
          <p:cNvSpPr>
            <a:spLocks noGrp="1" noChangeArrowheads="1"/>
          </p:cNvSpPr>
          <p:nvPr>
            <p:ph idx="1"/>
          </p:nvPr>
        </p:nvSpPr>
        <p:spPr>
          <a:xfrm>
            <a:off x="457200" y="1219200"/>
            <a:ext cx="8229600" cy="4979988"/>
          </a:xfrm>
        </p:spPr>
        <p:txBody>
          <a:bodyPr/>
          <a:lstStyle/>
          <a:p>
            <a:pPr eaLnBrk="1" hangingPunct="1">
              <a:lnSpc>
                <a:spcPct val="110000"/>
              </a:lnSpc>
              <a:spcBef>
                <a:spcPct val="50000"/>
              </a:spcBef>
              <a:buFont typeface="Wingdings" charset="2"/>
              <a:buChar char="§"/>
            </a:pPr>
            <a:r>
              <a:rPr lang="en-US" smtClean="0">
                <a:latin typeface="Arial" charset="0"/>
                <a:cs typeface="ＭＳ Ｐゴシック" charset="-128"/>
              </a:rPr>
              <a:t>Examples of input prices:  </a:t>
            </a:r>
            <a:br>
              <a:rPr lang="en-US" smtClean="0">
                <a:latin typeface="Arial" charset="0"/>
                <a:cs typeface="ＭＳ Ｐゴシック" charset="-128"/>
              </a:rPr>
            </a:br>
            <a:r>
              <a:rPr lang="en-US" smtClean="0">
                <a:latin typeface="Arial" charset="0"/>
                <a:cs typeface="ＭＳ Ｐゴシック" charset="-128"/>
              </a:rPr>
              <a:t>  wages, prices of raw materials.</a:t>
            </a:r>
          </a:p>
          <a:p>
            <a:pPr eaLnBrk="1" hangingPunct="1">
              <a:lnSpc>
                <a:spcPct val="110000"/>
              </a:lnSpc>
              <a:spcBef>
                <a:spcPct val="50000"/>
              </a:spcBef>
              <a:buFont typeface="Wingdings" charset="2"/>
              <a:buChar char="§"/>
            </a:pPr>
            <a:r>
              <a:rPr lang="en-US" smtClean="0">
                <a:latin typeface="Arial" charset="0"/>
                <a:cs typeface="ＭＳ Ｐゴシック" charset="-128"/>
              </a:rPr>
              <a:t>A fall in input prices makes production </a:t>
            </a:r>
            <a:br>
              <a:rPr lang="en-US" smtClean="0">
                <a:latin typeface="Arial" charset="0"/>
                <a:cs typeface="ＭＳ Ｐゴシック" charset="-128"/>
              </a:rPr>
            </a:br>
            <a:r>
              <a:rPr lang="en-US" smtClean="0">
                <a:latin typeface="Arial" charset="0"/>
                <a:cs typeface="ＭＳ Ｐゴシック" charset="-128"/>
              </a:rPr>
              <a:t>more profitable at each output price, </a:t>
            </a:r>
            <a:br>
              <a:rPr lang="en-US" smtClean="0">
                <a:latin typeface="Arial" charset="0"/>
                <a:cs typeface="ＭＳ Ｐゴシック" charset="-128"/>
              </a:rPr>
            </a:br>
            <a:r>
              <a:rPr lang="en-US" smtClean="0">
                <a:latin typeface="Arial" charset="0"/>
                <a:cs typeface="ＭＳ Ｐゴシック" charset="-128"/>
              </a:rPr>
              <a:t>so firms supply a larger quantity at each price, </a:t>
            </a:r>
            <a:br>
              <a:rPr lang="en-US" smtClean="0">
                <a:latin typeface="Arial" charset="0"/>
                <a:cs typeface="ＭＳ Ｐゴシック" charset="-128"/>
              </a:rPr>
            </a:br>
            <a:r>
              <a:rPr lang="en-US" smtClean="0">
                <a:latin typeface="Arial" charset="0"/>
                <a:cs typeface="ＭＳ Ｐゴシック" charset="-128"/>
              </a:rPr>
              <a:t>and the </a:t>
            </a:r>
            <a:r>
              <a:rPr lang="en-US" b="1" i="1" smtClean="0">
                <a:latin typeface="Arial" charset="0"/>
                <a:cs typeface="ＭＳ Ｐゴシック" charset="-128"/>
              </a:rPr>
              <a:t>S</a:t>
            </a:r>
            <a:r>
              <a:rPr lang="en-US" smtClean="0">
                <a:latin typeface="Arial" charset="0"/>
                <a:cs typeface="ＭＳ Ｐゴシック" charset="-128"/>
              </a:rPr>
              <a:t> curve shifts to the right. </a:t>
            </a:r>
          </a:p>
        </p:txBody>
      </p:sp>
      <p:sp>
        <p:nvSpPr>
          <p:cNvPr id="18432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1">
                                            <p:txEl>
                                              <p:pRg st="0" end="0"/>
                                            </p:txEl>
                                          </p:spTgt>
                                        </p:tgtEl>
                                        <p:attrNameLst>
                                          <p:attrName>style.visibility</p:attrName>
                                        </p:attrNameLst>
                                      </p:cBhvr>
                                      <p:to>
                                        <p:strVal val="visible"/>
                                      </p:to>
                                    </p:set>
                                    <p:animEffect transition="in" filter="wipe(left)">
                                      <p:cBhvr>
                                        <p:cTn id="7" dur="500"/>
                                        <p:tgtEl>
                                          <p:spTgt spid="450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61">
                                            <p:txEl>
                                              <p:pRg st="1" end="1"/>
                                            </p:txEl>
                                          </p:spTgt>
                                        </p:tgtEl>
                                        <p:attrNameLst>
                                          <p:attrName>style.visibility</p:attrName>
                                        </p:attrNameLst>
                                      </p:cBhvr>
                                      <p:to>
                                        <p:strVal val="visible"/>
                                      </p:to>
                                    </p:set>
                                    <p:animEffect transition="in" filter="wipe(left)">
                                      <p:cBhvr>
                                        <p:cTn id="12" dur="500"/>
                                        <p:tgtEl>
                                          <p:spTgt spid="4506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bldLvl="4"/>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8" name="Group 2"/>
          <p:cNvGrpSpPr>
            <a:grpSpLocks/>
          </p:cNvGrpSpPr>
          <p:nvPr/>
        </p:nvGrpSpPr>
        <p:grpSpPr bwMode="auto">
          <a:xfrm>
            <a:off x="288925" y="1228725"/>
            <a:ext cx="6221413" cy="5111750"/>
            <a:chOff x="182" y="774"/>
            <a:chExt cx="3919" cy="3220"/>
          </a:xfrm>
        </p:grpSpPr>
        <p:grpSp>
          <p:nvGrpSpPr>
            <p:cNvPr id="11291" name="Group 3"/>
            <p:cNvGrpSpPr>
              <a:grpSpLocks/>
            </p:cNvGrpSpPr>
            <p:nvPr/>
          </p:nvGrpSpPr>
          <p:grpSpPr bwMode="auto">
            <a:xfrm>
              <a:off x="182" y="774"/>
              <a:ext cx="3919" cy="3220"/>
              <a:chOff x="182" y="774"/>
              <a:chExt cx="3919" cy="3220"/>
            </a:xfrm>
          </p:grpSpPr>
          <p:graphicFrame>
            <p:nvGraphicFramePr>
              <p:cNvPr id="11266" name="Object 4"/>
              <p:cNvGraphicFramePr>
                <a:graphicFrameLocks noChangeAspect="1"/>
              </p:cNvGraphicFramePr>
              <p:nvPr/>
            </p:nvGraphicFramePr>
            <p:xfrm>
              <a:off x="182" y="774"/>
              <a:ext cx="3919" cy="3220"/>
            </p:xfrm>
            <a:graphic>
              <a:graphicData uri="http://schemas.openxmlformats.org/presentationml/2006/ole">
                <mc:AlternateContent xmlns:mc="http://schemas.openxmlformats.org/markup-compatibility/2006">
                  <mc:Choice xmlns:v="urn:schemas-microsoft-com:vml" Requires="v">
                    <p:oleObj spid="_x0000_s11267" name="Chart" r:id="rId5" imgW="5219700" imgH="4292600" progId="Excel.Sheet.8">
                      <p:embed/>
                    </p:oleObj>
                  </mc:Choice>
                  <mc:Fallback>
                    <p:oleObj name="Chart" r:id="rId5" imgW="5219700" imgH="4292600" progId="Excel.Shee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 y="774"/>
                            <a:ext cx="3919" cy="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319" name="Text Box 5"/>
              <p:cNvSpPr txBox="1">
                <a:spLocks noChangeArrowheads="1"/>
              </p:cNvSpPr>
              <p:nvPr/>
            </p:nvSpPr>
            <p:spPr bwMode="auto">
              <a:xfrm>
                <a:off x="696" y="870"/>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1320" name="Text Box 6"/>
              <p:cNvSpPr txBox="1">
                <a:spLocks noChangeArrowheads="1"/>
              </p:cNvSpPr>
              <p:nvPr/>
            </p:nvSpPr>
            <p:spPr bwMode="auto">
              <a:xfrm>
                <a:off x="3759" y="337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grpSp>
          <p:nvGrpSpPr>
            <p:cNvPr id="11292" name="Group 7"/>
            <p:cNvGrpSpPr>
              <a:grpSpLocks/>
            </p:cNvGrpSpPr>
            <p:nvPr/>
          </p:nvGrpSpPr>
          <p:grpSpPr bwMode="auto">
            <a:xfrm>
              <a:off x="854" y="1274"/>
              <a:ext cx="2356" cy="2234"/>
              <a:chOff x="854" y="1274"/>
              <a:chExt cx="2356" cy="2234"/>
            </a:xfrm>
          </p:grpSpPr>
          <p:grpSp>
            <p:nvGrpSpPr>
              <p:cNvPr id="11301" name="Group 8"/>
              <p:cNvGrpSpPr>
                <a:grpSpLocks/>
              </p:cNvGrpSpPr>
              <p:nvPr/>
            </p:nvGrpSpPr>
            <p:grpSpPr bwMode="auto">
              <a:xfrm>
                <a:off x="860" y="1648"/>
                <a:ext cx="1964" cy="1855"/>
                <a:chOff x="357" y="2450"/>
                <a:chExt cx="795" cy="646"/>
              </a:xfrm>
            </p:grpSpPr>
            <p:sp>
              <p:nvSpPr>
                <p:cNvPr id="11317" name="Line 9"/>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1318" name="Line 10"/>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1302" name="Group 11"/>
              <p:cNvGrpSpPr>
                <a:grpSpLocks/>
              </p:cNvGrpSpPr>
              <p:nvPr/>
            </p:nvGrpSpPr>
            <p:grpSpPr bwMode="auto">
              <a:xfrm>
                <a:off x="854" y="2760"/>
                <a:ext cx="791" cy="747"/>
                <a:chOff x="357" y="2450"/>
                <a:chExt cx="795" cy="646"/>
              </a:xfrm>
            </p:grpSpPr>
            <p:sp>
              <p:nvSpPr>
                <p:cNvPr id="11315" name="Line 12"/>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1316" name="Line 13"/>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1303" name="Group 14"/>
              <p:cNvGrpSpPr>
                <a:grpSpLocks/>
              </p:cNvGrpSpPr>
              <p:nvPr/>
            </p:nvGrpSpPr>
            <p:grpSpPr bwMode="auto">
              <a:xfrm>
                <a:off x="856" y="3135"/>
                <a:ext cx="388" cy="371"/>
                <a:chOff x="357" y="2450"/>
                <a:chExt cx="795" cy="646"/>
              </a:xfrm>
            </p:grpSpPr>
            <p:sp>
              <p:nvSpPr>
                <p:cNvPr id="11313" name="Line 15"/>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1314" name="Line 16"/>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1304" name="Group 17"/>
              <p:cNvGrpSpPr>
                <a:grpSpLocks/>
              </p:cNvGrpSpPr>
              <p:nvPr/>
            </p:nvGrpSpPr>
            <p:grpSpPr bwMode="auto">
              <a:xfrm>
                <a:off x="857" y="2397"/>
                <a:ext cx="1179" cy="1109"/>
                <a:chOff x="357" y="2450"/>
                <a:chExt cx="795" cy="646"/>
              </a:xfrm>
            </p:grpSpPr>
            <p:sp>
              <p:nvSpPr>
                <p:cNvPr id="11311" name="Line 1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1312" name="Line 1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1305" name="Group 20"/>
              <p:cNvGrpSpPr>
                <a:grpSpLocks/>
              </p:cNvGrpSpPr>
              <p:nvPr/>
            </p:nvGrpSpPr>
            <p:grpSpPr bwMode="auto">
              <a:xfrm>
                <a:off x="858" y="2022"/>
                <a:ext cx="1577" cy="1479"/>
                <a:chOff x="357" y="2450"/>
                <a:chExt cx="795" cy="646"/>
              </a:xfrm>
            </p:grpSpPr>
            <p:sp>
              <p:nvSpPr>
                <p:cNvPr id="11309" name="Line 2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1310" name="Line 2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nvGrpSpPr>
              <p:cNvPr id="11306" name="Group 23"/>
              <p:cNvGrpSpPr>
                <a:grpSpLocks/>
              </p:cNvGrpSpPr>
              <p:nvPr/>
            </p:nvGrpSpPr>
            <p:grpSpPr bwMode="auto">
              <a:xfrm>
                <a:off x="864" y="1274"/>
                <a:ext cx="2346" cy="2234"/>
                <a:chOff x="357" y="2450"/>
                <a:chExt cx="795" cy="646"/>
              </a:xfrm>
            </p:grpSpPr>
            <p:sp>
              <p:nvSpPr>
                <p:cNvPr id="11307" name="Line 24"/>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1308" name="Line 25"/>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grpSp>
        <p:grpSp>
          <p:nvGrpSpPr>
            <p:cNvPr id="11293" name="Group 26"/>
            <p:cNvGrpSpPr>
              <a:grpSpLocks/>
            </p:cNvGrpSpPr>
            <p:nvPr/>
          </p:nvGrpSpPr>
          <p:grpSpPr bwMode="auto">
            <a:xfrm>
              <a:off x="1079" y="1137"/>
              <a:ext cx="2275" cy="2152"/>
              <a:chOff x="1079" y="1137"/>
              <a:chExt cx="2275" cy="2152"/>
            </a:xfrm>
          </p:grpSpPr>
          <p:sp>
            <p:nvSpPr>
              <p:cNvPr id="11294" name="Line 27"/>
              <p:cNvSpPr>
                <a:spLocks noChangeShapeType="1"/>
              </p:cNvSpPr>
              <p:nvPr/>
            </p:nvSpPr>
            <p:spPr bwMode="auto">
              <a:xfrm flipH="1">
                <a:off x="1079" y="1137"/>
                <a:ext cx="2275" cy="2152"/>
              </a:xfrm>
              <a:prstGeom prst="line">
                <a:avLst/>
              </a:prstGeom>
              <a:noFill/>
              <a:ln w="50800">
                <a:solidFill>
                  <a:srgbClr val="777777"/>
                </a:solidFill>
                <a:round/>
                <a:headEnd/>
                <a:tailEnd/>
              </a:ln>
            </p:spPr>
            <p:txBody>
              <a:bodyPr>
                <a:prstTxWarp prst="textNoShape">
                  <a:avLst/>
                </a:prstTxWarp>
              </a:bodyPr>
              <a:lstStyle/>
              <a:p>
                <a:endParaRPr lang="en-US"/>
              </a:p>
            </p:txBody>
          </p:sp>
          <p:sp>
            <p:nvSpPr>
              <p:cNvPr id="11295" name="Oval 28"/>
              <p:cNvSpPr>
                <a:spLocks noChangeArrowheads="1"/>
              </p:cNvSpPr>
              <p:nvPr/>
            </p:nvSpPr>
            <p:spPr bwMode="auto">
              <a:xfrm>
                <a:off x="3164" y="1231"/>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96" name="Oval 29"/>
              <p:cNvSpPr>
                <a:spLocks noChangeArrowheads="1"/>
              </p:cNvSpPr>
              <p:nvPr/>
            </p:nvSpPr>
            <p:spPr bwMode="auto">
              <a:xfrm>
                <a:off x="2776" y="1604"/>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97" name="Oval 30"/>
              <p:cNvSpPr>
                <a:spLocks noChangeArrowheads="1"/>
              </p:cNvSpPr>
              <p:nvPr/>
            </p:nvSpPr>
            <p:spPr bwMode="auto">
              <a:xfrm>
                <a:off x="2384" y="1973"/>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98" name="Oval 31"/>
              <p:cNvSpPr>
                <a:spLocks noChangeArrowheads="1"/>
              </p:cNvSpPr>
              <p:nvPr/>
            </p:nvSpPr>
            <p:spPr bwMode="auto">
              <a:xfrm>
                <a:off x="1983" y="2352"/>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99" name="Oval 32"/>
              <p:cNvSpPr>
                <a:spLocks noChangeArrowheads="1"/>
              </p:cNvSpPr>
              <p:nvPr/>
            </p:nvSpPr>
            <p:spPr bwMode="auto">
              <a:xfrm>
                <a:off x="1598" y="2714"/>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300" name="Oval 33"/>
              <p:cNvSpPr>
                <a:spLocks noChangeArrowheads="1"/>
              </p:cNvSpPr>
              <p:nvPr/>
            </p:nvSpPr>
            <p:spPr bwMode="auto">
              <a:xfrm>
                <a:off x="1198" y="3090"/>
                <a:ext cx="88" cy="87"/>
              </a:xfrm>
              <a:prstGeom prst="ellipse">
                <a:avLst/>
              </a:prstGeom>
              <a:solidFill>
                <a:srgbClr val="777777"/>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sp>
        <p:nvSpPr>
          <p:cNvPr id="101410" name="Text Box 34"/>
          <p:cNvSpPr txBox="1">
            <a:spLocks noChangeArrowheads="1"/>
          </p:cNvSpPr>
          <p:nvPr/>
        </p:nvSpPr>
        <p:spPr bwMode="auto">
          <a:xfrm>
            <a:off x="6086475" y="1247775"/>
            <a:ext cx="2727325" cy="3586163"/>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prstTxWarp prst="textNoShape">
              <a:avLst/>
            </a:prstTxWarp>
            <a:spAutoFit/>
          </a:bodyPr>
          <a:lstStyle/>
          <a:p>
            <a:pPr>
              <a:lnSpc>
                <a:spcPct val="105000"/>
              </a:lnSpc>
              <a:spcBef>
                <a:spcPct val="50000"/>
              </a:spcBef>
              <a:defRPr/>
            </a:pPr>
            <a:r>
              <a:rPr lang="en-US">
                <a:ea typeface="Arial" charset="0"/>
                <a:cs typeface="Arial" charset="0"/>
              </a:rPr>
              <a:t>Suppose the price of milk falls.  </a:t>
            </a:r>
          </a:p>
          <a:p>
            <a:pPr>
              <a:lnSpc>
                <a:spcPct val="105000"/>
              </a:lnSpc>
              <a:spcBef>
                <a:spcPct val="10000"/>
              </a:spcBef>
              <a:defRPr/>
            </a:pPr>
            <a:r>
              <a:rPr lang="en-US">
                <a:ea typeface="Arial" charset="0"/>
                <a:cs typeface="Arial" charset="0"/>
              </a:rPr>
              <a:t>At each price, the quantity of </a:t>
            </a:r>
            <a:br>
              <a:rPr lang="en-US">
                <a:ea typeface="Arial" charset="0"/>
                <a:cs typeface="Arial" charset="0"/>
              </a:rPr>
            </a:br>
            <a:r>
              <a:rPr lang="en-US">
                <a:ea typeface="Arial" charset="0"/>
                <a:cs typeface="Arial" charset="0"/>
              </a:rPr>
              <a:t>teas supplied (where it is served with milk) will increase (by 5 in this example).</a:t>
            </a:r>
          </a:p>
        </p:txBody>
      </p:sp>
      <p:sp>
        <p:nvSpPr>
          <p:cNvPr id="101411" name="Line 35"/>
          <p:cNvSpPr>
            <a:spLocks noChangeShapeType="1"/>
          </p:cNvSpPr>
          <p:nvPr/>
        </p:nvSpPr>
        <p:spPr bwMode="auto">
          <a:xfrm flipV="1">
            <a:off x="2314575" y="1831975"/>
            <a:ext cx="3605213" cy="3413125"/>
          </a:xfrm>
          <a:prstGeom prst="line">
            <a:avLst/>
          </a:prstGeom>
          <a:noFill/>
          <a:ln w="50800">
            <a:solidFill>
              <a:srgbClr val="FF6600"/>
            </a:solidFill>
            <a:round/>
            <a:headEnd/>
            <a:tailEnd/>
          </a:ln>
        </p:spPr>
        <p:txBody>
          <a:bodyPr>
            <a:prstTxWarp prst="textNoShape">
              <a:avLst/>
            </a:prstTxWarp>
          </a:bodyPr>
          <a:lstStyle/>
          <a:p>
            <a:endParaRPr lang="en-US"/>
          </a:p>
        </p:txBody>
      </p:sp>
      <p:grpSp>
        <p:nvGrpSpPr>
          <p:cNvPr id="12" name="Group 36"/>
          <p:cNvGrpSpPr>
            <a:grpSpLocks/>
          </p:cNvGrpSpPr>
          <p:nvPr/>
        </p:nvGrpSpPr>
        <p:grpSpPr bwMode="auto">
          <a:xfrm>
            <a:off x="2046288" y="4905375"/>
            <a:ext cx="636587" cy="138113"/>
            <a:chOff x="1289" y="3090"/>
            <a:chExt cx="401" cy="87"/>
          </a:xfrm>
        </p:grpSpPr>
        <p:sp>
          <p:nvSpPr>
            <p:cNvPr id="11289" name="Oval 37"/>
            <p:cNvSpPr>
              <a:spLocks noChangeArrowheads="1"/>
            </p:cNvSpPr>
            <p:nvPr/>
          </p:nvSpPr>
          <p:spPr bwMode="auto">
            <a:xfrm>
              <a:off x="1602" y="3090"/>
              <a:ext cx="88" cy="87"/>
            </a:xfrm>
            <a:prstGeom prst="ellipse">
              <a:avLst/>
            </a:prstGeom>
            <a:solidFill>
              <a:srgbClr val="FF33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90" name="Line 38"/>
            <p:cNvSpPr>
              <a:spLocks noChangeShapeType="1"/>
            </p:cNvSpPr>
            <p:nvPr/>
          </p:nvSpPr>
          <p:spPr bwMode="auto">
            <a:xfrm flipV="1">
              <a:off x="1289" y="3135"/>
              <a:ext cx="309" cy="0"/>
            </a:xfrm>
            <a:prstGeom prst="line">
              <a:avLst/>
            </a:prstGeom>
            <a:noFill/>
            <a:ln w="38100">
              <a:solidFill>
                <a:srgbClr val="993300"/>
              </a:solidFill>
              <a:round/>
              <a:headEnd/>
              <a:tailEnd type="triangle" w="lg" len="med"/>
            </a:ln>
          </p:spPr>
          <p:txBody>
            <a:bodyPr>
              <a:prstTxWarp prst="textNoShape">
                <a:avLst/>
              </a:prstTxWarp>
            </a:bodyPr>
            <a:lstStyle/>
            <a:p>
              <a:endParaRPr lang="en-US"/>
            </a:p>
          </p:txBody>
        </p:sp>
      </p:grpSp>
      <p:grpSp>
        <p:nvGrpSpPr>
          <p:cNvPr id="13" name="Group 40"/>
          <p:cNvGrpSpPr>
            <a:grpSpLocks/>
          </p:cNvGrpSpPr>
          <p:nvPr/>
        </p:nvGrpSpPr>
        <p:grpSpPr bwMode="auto">
          <a:xfrm>
            <a:off x="2667000" y="4310063"/>
            <a:ext cx="636588" cy="138112"/>
            <a:chOff x="1289" y="3090"/>
            <a:chExt cx="401" cy="87"/>
          </a:xfrm>
        </p:grpSpPr>
        <p:sp>
          <p:nvSpPr>
            <p:cNvPr id="11287" name="Oval 41"/>
            <p:cNvSpPr>
              <a:spLocks noChangeArrowheads="1"/>
            </p:cNvSpPr>
            <p:nvPr/>
          </p:nvSpPr>
          <p:spPr bwMode="auto">
            <a:xfrm>
              <a:off x="1602" y="3090"/>
              <a:ext cx="88" cy="87"/>
            </a:xfrm>
            <a:prstGeom prst="ellipse">
              <a:avLst/>
            </a:prstGeom>
            <a:solidFill>
              <a:srgbClr val="FF33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88" name="Line 42"/>
            <p:cNvSpPr>
              <a:spLocks noChangeShapeType="1"/>
            </p:cNvSpPr>
            <p:nvPr/>
          </p:nvSpPr>
          <p:spPr bwMode="auto">
            <a:xfrm flipV="1">
              <a:off x="1289" y="3135"/>
              <a:ext cx="309" cy="0"/>
            </a:xfrm>
            <a:prstGeom prst="line">
              <a:avLst/>
            </a:prstGeom>
            <a:noFill/>
            <a:ln w="38100">
              <a:solidFill>
                <a:srgbClr val="993300"/>
              </a:solidFill>
              <a:round/>
              <a:headEnd/>
              <a:tailEnd type="triangle" w="lg" len="med"/>
            </a:ln>
          </p:spPr>
          <p:txBody>
            <a:bodyPr>
              <a:prstTxWarp prst="textNoShape">
                <a:avLst/>
              </a:prstTxWarp>
            </a:bodyPr>
            <a:lstStyle/>
            <a:p>
              <a:endParaRPr lang="en-US"/>
            </a:p>
          </p:txBody>
        </p:sp>
      </p:grpSp>
      <p:grpSp>
        <p:nvGrpSpPr>
          <p:cNvPr id="14" name="Group 43"/>
          <p:cNvGrpSpPr>
            <a:grpSpLocks/>
          </p:cNvGrpSpPr>
          <p:nvPr/>
        </p:nvGrpSpPr>
        <p:grpSpPr bwMode="auto">
          <a:xfrm>
            <a:off x="3294063" y="3732213"/>
            <a:ext cx="636587" cy="138112"/>
            <a:chOff x="1289" y="3090"/>
            <a:chExt cx="401" cy="87"/>
          </a:xfrm>
        </p:grpSpPr>
        <p:sp>
          <p:nvSpPr>
            <p:cNvPr id="11285" name="Oval 44"/>
            <p:cNvSpPr>
              <a:spLocks noChangeArrowheads="1"/>
            </p:cNvSpPr>
            <p:nvPr/>
          </p:nvSpPr>
          <p:spPr bwMode="auto">
            <a:xfrm>
              <a:off x="1602" y="3090"/>
              <a:ext cx="88" cy="87"/>
            </a:xfrm>
            <a:prstGeom prst="ellipse">
              <a:avLst/>
            </a:prstGeom>
            <a:solidFill>
              <a:srgbClr val="FF33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86" name="Line 45"/>
            <p:cNvSpPr>
              <a:spLocks noChangeShapeType="1"/>
            </p:cNvSpPr>
            <p:nvPr/>
          </p:nvSpPr>
          <p:spPr bwMode="auto">
            <a:xfrm flipV="1">
              <a:off x="1289" y="3135"/>
              <a:ext cx="309" cy="0"/>
            </a:xfrm>
            <a:prstGeom prst="line">
              <a:avLst/>
            </a:prstGeom>
            <a:noFill/>
            <a:ln w="38100">
              <a:solidFill>
                <a:srgbClr val="993300"/>
              </a:solidFill>
              <a:round/>
              <a:headEnd/>
              <a:tailEnd type="triangle" w="lg" len="med"/>
            </a:ln>
          </p:spPr>
          <p:txBody>
            <a:bodyPr>
              <a:prstTxWarp prst="textNoShape">
                <a:avLst/>
              </a:prstTxWarp>
            </a:bodyPr>
            <a:lstStyle/>
            <a:p>
              <a:endParaRPr lang="en-US"/>
            </a:p>
          </p:txBody>
        </p:sp>
      </p:grpSp>
      <p:grpSp>
        <p:nvGrpSpPr>
          <p:cNvPr id="15" name="Group 46"/>
          <p:cNvGrpSpPr>
            <a:grpSpLocks/>
          </p:cNvGrpSpPr>
          <p:nvPr/>
        </p:nvGrpSpPr>
        <p:grpSpPr bwMode="auto">
          <a:xfrm>
            <a:off x="3921125" y="3132138"/>
            <a:ext cx="636588" cy="138112"/>
            <a:chOff x="1289" y="3090"/>
            <a:chExt cx="401" cy="87"/>
          </a:xfrm>
        </p:grpSpPr>
        <p:sp>
          <p:nvSpPr>
            <p:cNvPr id="11283" name="Oval 47"/>
            <p:cNvSpPr>
              <a:spLocks noChangeArrowheads="1"/>
            </p:cNvSpPr>
            <p:nvPr/>
          </p:nvSpPr>
          <p:spPr bwMode="auto">
            <a:xfrm>
              <a:off x="1602" y="3090"/>
              <a:ext cx="88" cy="87"/>
            </a:xfrm>
            <a:prstGeom prst="ellipse">
              <a:avLst/>
            </a:prstGeom>
            <a:solidFill>
              <a:srgbClr val="FF33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84" name="Line 48"/>
            <p:cNvSpPr>
              <a:spLocks noChangeShapeType="1"/>
            </p:cNvSpPr>
            <p:nvPr/>
          </p:nvSpPr>
          <p:spPr bwMode="auto">
            <a:xfrm flipV="1">
              <a:off x="1289" y="3135"/>
              <a:ext cx="309" cy="0"/>
            </a:xfrm>
            <a:prstGeom prst="line">
              <a:avLst/>
            </a:prstGeom>
            <a:noFill/>
            <a:ln w="38100">
              <a:solidFill>
                <a:srgbClr val="993300"/>
              </a:solidFill>
              <a:round/>
              <a:headEnd/>
              <a:tailEnd type="triangle" w="lg" len="med"/>
            </a:ln>
          </p:spPr>
          <p:txBody>
            <a:bodyPr>
              <a:prstTxWarp prst="textNoShape">
                <a:avLst/>
              </a:prstTxWarp>
            </a:bodyPr>
            <a:lstStyle/>
            <a:p>
              <a:endParaRPr lang="en-US"/>
            </a:p>
          </p:txBody>
        </p:sp>
      </p:grpSp>
      <p:grpSp>
        <p:nvGrpSpPr>
          <p:cNvPr id="16" name="Group 49"/>
          <p:cNvGrpSpPr>
            <a:grpSpLocks/>
          </p:cNvGrpSpPr>
          <p:nvPr/>
        </p:nvGrpSpPr>
        <p:grpSpPr bwMode="auto">
          <a:xfrm>
            <a:off x="4532313" y="2541588"/>
            <a:ext cx="636587" cy="138112"/>
            <a:chOff x="1289" y="3090"/>
            <a:chExt cx="401" cy="87"/>
          </a:xfrm>
        </p:grpSpPr>
        <p:sp>
          <p:nvSpPr>
            <p:cNvPr id="11281" name="Oval 50"/>
            <p:cNvSpPr>
              <a:spLocks noChangeArrowheads="1"/>
            </p:cNvSpPr>
            <p:nvPr/>
          </p:nvSpPr>
          <p:spPr bwMode="auto">
            <a:xfrm>
              <a:off x="1602" y="3090"/>
              <a:ext cx="88" cy="87"/>
            </a:xfrm>
            <a:prstGeom prst="ellipse">
              <a:avLst/>
            </a:prstGeom>
            <a:solidFill>
              <a:srgbClr val="FF33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82" name="Line 51"/>
            <p:cNvSpPr>
              <a:spLocks noChangeShapeType="1"/>
            </p:cNvSpPr>
            <p:nvPr/>
          </p:nvSpPr>
          <p:spPr bwMode="auto">
            <a:xfrm flipV="1">
              <a:off x="1289" y="3135"/>
              <a:ext cx="309" cy="0"/>
            </a:xfrm>
            <a:prstGeom prst="line">
              <a:avLst/>
            </a:prstGeom>
            <a:noFill/>
            <a:ln w="38100">
              <a:solidFill>
                <a:srgbClr val="993300"/>
              </a:solidFill>
              <a:round/>
              <a:headEnd/>
              <a:tailEnd type="triangle" w="lg" len="med"/>
            </a:ln>
          </p:spPr>
          <p:txBody>
            <a:bodyPr>
              <a:prstTxWarp prst="textNoShape">
                <a:avLst/>
              </a:prstTxWarp>
            </a:bodyPr>
            <a:lstStyle/>
            <a:p>
              <a:endParaRPr lang="en-US"/>
            </a:p>
          </p:txBody>
        </p:sp>
      </p:grpSp>
      <p:grpSp>
        <p:nvGrpSpPr>
          <p:cNvPr id="17" name="Group 52"/>
          <p:cNvGrpSpPr>
            <a:grpSpLocks/>
          </p:cNvGrpSpPr>
          <p:nvPr/>
        </p:nvGrpSpPr>
        <p:grpSpPr bwMode="auto">
          <a:xfrm>
            <a:off x="5153025" y="1951038"/>
            <a:ext cx="636588" cy="138112"/>
            <a:chOff x="1289" y="3090"/>
            <a:chExt cx="401" cy="87"/>
          </a:xfrm>
        </p:grpSpPr>
        <p:sp>
          <p:nvSpPr>
            <p:cNvPr id="11279" name="Oval 53"/>
            <p:cNvSpPr>
              <a:spLocks noChangeArrowheads="1"/>
            </p:cNvSpPr>
            <p:nvPr/>
          </p:nvSpPr>
          <p:spPr bwMode="auto">
            <a:xfrm>
              <a:off x="1602" y="3090"/>
              <a:ext cx="88" cy="87"/>
            </a:xfrm>
            <a:prstGeom prst="ellipse">
              <a:avLst/>
            </a:prstGeom>
            <a:solidFill>
              <a:srgbClr val="FF33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1280" name="Line 54"/>
            <p:cNvSpPr>
              <a:spLocks noChangeShapeType="1"/>
            </p:cNvSpPr>
            <p:nvPr/>
          </p:nvSpPr>
          <p:spPr bwMode="auto">
            <a:xfrm flipV="1">
              <a:off x="1289" y="3135"/>
              <a:ext cx="309" cy="0"/>
            </a:xfrm>
            <a:prstGeom prst="line">
              <a:avLst/>
            </a:prstGeom>
            <a:noFill/>
            <a:ln w="38100">
              <a:solidFill>
                <a:srgbClr val="993300"/>
              </a:solidFill>
              <a:round/>
              <a:headEnd/>
              <a:tailEnd type="triangle" w="lg" len="med"/>
            </a:ln>
          </p:spPr>
          <p:txBody>
            <a:bodyPr>
              <a:prstTxWarp prst="textNoShape">
                <a:avLst/>
              </a:prstTxWarp>
            </a:bodyPr>
            <a:lstStyle/>
            <a:p>
              <a:endParaRPr lang="en-US"/>
            </a:p>
          </p:txBody>
        </p:sp>
      </p:grpSp>
      <p:sp>
        <p:nvSpPr>
          <p:cNvPr id="11277"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11278" name="Title 56"/>
          <p:cNvSpPr>
            <a:spLocks noGrp="1"/>
          </p:cNvSpPr>
          <p:nvPr>
            <p:ph type="title"/>
          </p:nvPr>
        </p:nvSpPr>
        <p:spPr/>
        <p:txBody>
          <a:bodyPr/>
          <a:lstStyle/>
          <a:p>
            <a:pPr eaLnBrk="1" hangingPunct="1"/>
            <a:r>
              <a:rPr lang="en-US" smtClean="0">
                <a:latin typeface="Tahoma" charset="0"/>
                <a:ea typeface="Tahoma" charset="0"/>
                <a:cs typeface="Tahoma" charset="0"/>
              </a:rPr>
              <a:t>Supply Curve Shifters:  </a:t>
            </a:r>
            <a:r>
              <a:rPr lang="en-US" smtClean="0">
                <a:solidFill>
                  <a:srgbClr val="008080"/>
                </a:solidFill>
                <a:latin typeface="Tahoma" charset="0"/>
                <a:ea typeface="Tahoma" charset="0"/>
                <a:cs typeface="Tahoma" charset="0"/>
              </a:rPr>
              <a:t>Input Prices</a:t>
            </a:r>
            <a:endParaRPr lang="en-US" smtClean="0">
              <a:latin typeface="Tahoma" charset="0"/>
              <a:ea typeface="Tahoma" charset="0"/>
              <a:cs typeface="Tahoma"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1410"/>
                                        </p:tgtEl>
                                        <p:attrNameLst>
                                          <p:attrName>style.visibility</p:attrName>
                                        </p:attrNameLst>
                                      </p:cBhvr>
                                      <p:to>
                                        <p:strVal val="visible"/>
                                      </p:to>
                                    </p:set>
                                    <p:animEffect transition="in" filter="fade">
                                      <p:cBhvr>
                                        <p:cTn id="7" dur="500"/>
                                        <p:tgtEl>
                                          <p:spTgt spid="1014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par>
                                <p:cTn id="28" presetID="22" presetClass="entr" presetSubtype="8"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par>
                                <p:cTn id="31" presetID="22" presetClass="entr" presetSubtype="8"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3" fill="hold" grpId="0" nodeType="clickEffect">
                                  <p:stCondLst>
                                    <p:cond delay="0"/>
                                  </p:stCondLst>
                                  <p:childTnLst>
                                    <p:set>
                                      <p:cBhvr>
                                        <p:cTn id="37" dur="1" fill="hold">
                                          <p:stCondLst>
                                            <p:cond delay="0"/>
                                          </p:stCondLst>
                                        </p:cTn>
                                        <p:tgtEl>
                                          <p:spTgt spid="101411"/>
                                        </p:tgtEl>
                                        <p:attrNameLst>
                                          <p:attrName>style.visibility</p:attrName>
                                        </p:attrNameLst>
                                      </p:cBhvr>
                                      <p:to>
                                        <p:strVal val="visible"/>
                                      </p:to>
                                    </p:set>
                                    <p:animEffect transition="in" filter="strips(upRight)">
                                      <p:cBhvr>
                                        <p:cTn id="38" dur="500"/>
                                        <p:tgtEl>
                                          <p:spTgt spid="101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10" grpId="0" animBg="1"/>
      <p:bldP spid="1014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Markets and Competition</a:t>
            </a:r>
          </a:p>
        </p:txBody>
      </p:sp>
      <p:sp>
        <p:nvSpPr>
          <p:cNvPr id="23557" name="Rectangle 3"/>
          <p:cNvSpPr>
            <a:spLocks noGrp="1" noChangeArrowheads="1"/>
          </p:cNvSpPr>
          <p:nvPr>
            <p:ph idx="1"/>
          </p:nvPr>
        </p:nvSpPr>
        <p:spPr>
          <a:xfrm>
            <a:off x="457200" y="1219200"/>
            <a:ext cx="8229600" cy="4979988"/>
          </a:xfrm>
        </p:spPr>
        <p:txBody>
          <a:bodyPr rtlCol="0">
            <a:normAutofit lnSpcReduction="10000"/>
          </a:bodyPr>
          <a:lstStyle/>
          <a:p>
            <a:pPr eaLnBrk="1" fontAlgn="auto" hangingPunct="1">
              <a:spcAft>
                <a:spcPts val="0"/>
              </a:spcAft>
              <a:defRPr/>
            </a:pPr>
            <a:r>
              <a:rPr lang="en-US" dirty="0" smtClean="0">
                <a:ea typeface="+mn-ea"/>
              </a:rPr>
              <a:t>A </a:t>
            </a:r>
            <a:r>
              <a:rPr lang="en-US" b="1" dirty="0" smtClean="0">
                <a:solidFill>
                  <a:srgbClr val="FF0000"/>
                </a:solidFill>
                <a:ea typeface="+mn-ea"/>
              </a:rPr>
              <a:t>market</a:t>
            </a:r>
            <a:r>
              <a:rPr lang="en-US" dirty="0" smtClean="0">
                <a:ea typeface="+mn-ea"/>
              </a:rPr>
              <a:t> is a group of buyers and sellers of a particular product. </a:t>
            </a:r>
          </a:p>
          <a:p>
            <a:pPr eaLnBrk="1" fontAlgn="auto" hangingPunct="1">
              <a:spcAft>
                <a:spcPts val="0"/>
              </a:spcAft>
              <a:defRPr/>
            </a:pPr>
            <a:r>
              <a:rPr lang="en-US" dirty="0" smtClean="0">
                <a:ea typeface="+mn-ea"/>
              </a:rPr>
              <a:t>A </a:t>
            </a:r>
            <a:r>
              <a:rPr lang="en-US" b="1" dirty="0" smtClean="0">
                <a:solidFill>
                  <a:srgbClr val="FF0000"/>
                </a:solidFill>
                <a:ea typeface="+mn-ea"/>
              </a:rPr>
              <a:t>competitive market</a:t>
            </a:r>
            <a:r>
              <a:rPr lang="en-US" dirty="0" smtClean="0">
                <a:ea typeface="+mn-ea"/>
              </a:rPr>
              <a:t> is one with many buyers and sellers, each has a negligible effect on price. </a:t>
            </a:r>
          </a:p>
          <a:p>
            <a:pPr eaLnBrk="1" fontAlgn="auto" hangingPunct="1">
              <a:spcAft>
                <a:spcPts val="0"/>
              </a:spcAft>
              <a:defRPr/>
            </a:pPr>
            <a:r>
              <a:rPr lang="en-US" dirty="0" smtClean="0">
                <a:ea typeface="+mn-ea"/>
              </a:rPr>
              <a:t>In a </a:t>
            </a:r>
            <a:r>
              <a:rPr lang="en-US" b="1" dirty="0" smtClean="0">
                <a:solidFill>
                  <a:srgbClr val="FF0000"/>
                </a:solidFill>
                <a:ea typeface="+mn-ea"/>
              </a:rPr>
              <a:t>perfectly competitive</a:t>
            </a:r>
            <a:r>
              <a:rPr lang="en-US" dirty="0" smtClean="0">
                <a:ea typeface="+mn-ea"/>
              </a:rPr>
              <a:t> market:</a:t>
            </a:r>
          </a:p>
          <a:p>
            <a:pPr lvl="1" eaLnBrk="1" fontAlgn="auto" hangingPunct="1">
              <a:spcAft>
                <a:spcPts val="0"/>
              </a:spcAft>
              <a:defRPr/>
            </a:pPr>
            <a:r>
              <a:rPr lang="en-US" sz="2800" dirty="0" smtClean="0">
                <a:ea typeface="+mn-ea"/>
              </a:rPr>
              <a:t>All goods exactly the same</a:t>
            </a:r>
          </a:p>
          <a:p>
            <a:pPr lvl="1" eaLnBrk="1" fontAlgn="auto" hangingPunct="1">
              <a:spcAft>
                <a:spcPts val="0"/>
              </a:spcAft>
              <a:defRPr/>
            </a:pPr>
            <a:r>
              <a:rPr lang="en-US" sz="2800" dirty="0" smtClean="0">
                <a:ea typeface="+mn-ea"/>
              </a:rPr>
              <a:t>Buyers &amp; sellers so numerous that no one can affect market price—each is a “</a:t>
            </a:r>
            <a:r>
              <a:rPr lang="en-US" sz="2800" b="1" dirty="0" smtClean="0">
                <a:solidFill>
                  <a:srgbClr val="0000FF"/>
                </a:solidFill>
                <a:ea typeface="+mn-ea"/>
              </a:rPr>
              <a:t>price taker</a:t>
            </a:r>
            <a:r>
              <a:rPr lang="en-US" sz="2800" dirty="0" smtClean="0">
                <a:ea typeface="+mn-ea"/>
              </a:rPr>
              <a:t>”</a:t>
            </a:r>
          </a:p>
          <a:p>
            <a:pPr eaLnBrk="1" fontAlgn="auto" hangingPunct="1">
              <a:spcAft>
                <a:spcPts val="0"/>
              </a:spcAft>
              <a:defRPr/>
            </a:pPr>
            <a:r>
              <a:rPr lang="en-US" dirty="0" smtClean="0">
                <a:ea typeface="+mn-ea"/>
              </a:rPr>
              <a:t>In this chapter, we assume markets are perfectly competitive.  </a:t>
            </a:r>
          </a:p>
        </p:txBody>
      </p:sp>
      <p:sp>
        <p:nvSpPr>
          <p:cNvPr id="3481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7">
                                            <p:txEl>
                                              <p:pRg st="3" end="3"/>
                                            </p:txEl>
                                          </p:spTgt>
                                        </p:tgtEl>
                                        <p:attrNameLst>
                                          <p:attrName>style.visibility</p:attrName>
                                        </p:attrNameLst>
                                      </p:cBhvr>
                                      <p:to>
                                        <p:strVal val="visible"/>
                                      </p:to>
                                    </p:set>
                                    <p:animEffect transition="in" filter="wipe(left)">
                                      <p:cBhvr>
                                        <p:cTn id="22" dur="500"/>
                                        <p:tgtEl>
                                          <p:spTgt spid="235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7">
                                            <p:txEl>
                                              <p:pRg st="4" end="4"/>
                                            </p:txEl>
                                          </p:spTgt>
                                        </p:tgtEl>
                                        <p:attrNameLst>
                                          <p:attrName>style.visibility</p:attrName>
                                        </p:attrNameLst>
                                      </p:cBhvr>
                                      <p:to>
                                        <p:strVal val="visible"/>
                                      </p:to>
                                    </p:set>
                                    <p:animEffect transition="in" filter="wipe(left)">
                                      <p:cBhvr>
                                        <p:cTn id="27" dur="500"/>
                                        <p:tgtEl>
                                          <p:spTgt spid="235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7">
                                            <p:txEl>
                                              <p:pRg st="5" end="5"/>
                                            </p:txEl>
                                          </p:spTgt>
                                        </p:tgtEl>
                                        <p:attrNameLst>
                                          <p:attrName>style.visibility</p:attrName>
                                        </p:attrNameLst>
                                      </p:cBhvr>
                                      <p:to>
                                        <p:strVal val="visible"/>
                                      </p:to>
                                    </p:set>
                                    <p:animEffect transition="in" filter="wipe(left)">
                                      <p:cBhvr>
                                        <p:cTn id="32" dur="500"/>
                                        <p:tgtEl>
                                          <p:spTgt spid="235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Supply Curve Shifters:  </a:t>
            </a:r>
            <a:r>
              <a:rPr lang="en-US" smtClean="0">
                <a:solidFill>
                  <a:srgbClr val="008080"/>
                </a:solidFill>
                <a:latin typeface="Tahoma" charset="0"/>
                <a:ea typeface="Tahoma" charset="0"/>
                <a:cs typeface="Tahoma" charset="0"/>
              </a:rPr>
              <a:t>Technology</a:t>
            </a:r>
          </a:p>
        </p:txBody>
      </p:sp>
      <p:sp>
        <p:nvSpPr>
          <p:cNvPr id="46085"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Technology determines how much inputs are required to produce a unit of output.  </a:t>
            </a:r>
          </a:p>
          <a:p>
            <a:pPr eaLnBrk="1" hangingPunct="1">
              <a:buFont typeface="Wingdings" charset="2"/>
              <a:buChar char="§"/>
            </a:pPr>
            <a:r>
              <a:rPr lang="en-US" smtClean="0">
                <a:latin typeface="Arial" charset="0"/>
                <a:cs typeface="ＭＳ Ｐゴシック" charset="-128"/>
              </a:rPr>
              <a:t>A cost-saving technological improvement has </a:t>
            </a:r>
            <a:br>
              <a:rPr lang="en-US" smtClean="0">
                <a:latin typeface="Arial" charset="0"/>
                <a:cs typeface="ＭＳ Ｐゴシック" charset="-128"/>
              </a:rPr>
            </a:br>
            <a:r>
              <a:rPr lang="en-US" smtClean="0">
                <a:latin typeface="Arial" charset="0"/>
                <a:cs typeface="ＭＳ Ｐゴシック" charset="-128"/>
              </a:rPr>
              <a:t>the same effect as a fall in input prices, </a:t>
            </a:r>
            <a:br>
              <a:rPr lang="en-US" smtClean="0">
                <a:latin typeface="Arial" charset="0"/>
                <a:cs typeface="ＭＳ Ｐゴシック" charset="-128"/>
              </a:rPr>
            </a:br>
            <a:r>
              <a:rPr lang="en-US" smtClean="0">
                <a:latin typeface="Arial" charset="0"/>
                <a:cs typeface="ＭＳ Ｐゴシック" charset="-128"/>
              </a:rPr>
              <a:t>shifts </a:t>
            </a:r>
            <a:r>
              <a:rPr lang="en-US" b="1" i="1" smtClean="0">
                <a:latin typeface="Arial" charset="0"/>
                <a:cs typeface="ＭＳ Ｐゴシック" charset="-128"/>
              </a:rPr>
              <a:t>S</a:t>
            </a:r>
            <a:r>
              <a:rPr lang="en-US" smtClean="0">
                <a:latin typeface="Arial" charset="0"/>
                <a:cs typeface="ＭＳ Ｐゴシック" charset="-128"/>
              </a:rPr>
              <a:t> curve to the right.  </a:t>
            </a:r>
          </a:p>
        </p:txBody>
      </p:sp>
      <p:sp>
        <p:nvSpPr>
          <p:cNvPr id="18841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xEl>
                                              <p:pRg st="1" end="1"/>
                                            </p:txEl>
                                          </p:spTgt>
                                        </p:tgtEl>
                                        <p:attrNameLst>
                                          <p:attrName>style.visibility</p:attrName>
                                        </p:attrNameLst>
                                      </p:cBhvr>
                                      <p:to>
                                        <p:strVal val="visible"/>
                                      </p:to>
                                    </p:set>
                                    <p:animEffect transition="in" filter="wipe(left)">
                                      <p:cBhvr>
                                        <p:cTn id="12" dur="500"/>
                                        <p:tgtEl>
                                          <p:spTgt spid="460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bldLvl="4"/>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Supply Curve Shifters:  </a:t>
            </a:r>
            <a:r>
              <a:rPr lang="en-US" smtClean="0">
                <a:solidFill>
                  <a:srgbClr val="008080"/>
                </a:solidFill>
                <a:latin typeface="Tahoma" charset="0"/>
                <a:ea typeface="Tahoma" charset="0"/>
                <a:cs typeface="Tahoma" charset="0"/>
              </a:rPr>
              <a:t># of Sellers  </a:t>
            </a:r>
          </a:p>
        </p:txBody>
      </p:sp>
      <p:sp>
        <p:nvSpPr>
          <p:cNvPr id="4710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An increase in the number of sellers increases the quantity supplied at each price,</a:t>
            </a:r>
          </a:p>
          <a:p>
            <a:pPr eaLnBrk="1" hangingPunct="1">
              <a:spcBef>
                <a:spcPts val="1000"/>
              </a:spcBef>
              <a:buFont typeface="Wingdings" charset="2"/>
              <a:buNone/>
            </a:pPr>
            <a:r>
              <a:rPr lang="en-US" smtClean="0">
                <a:latin typeface="Arial" charset="0"/>
                <a:cs typeface="ＭＳ Ｐゴシック" charset="-128"/>
              </a:rPr>
              <a:t>	shifts </a:t>
            </a:r>
            <a:r>
              <a:rPr lang="en-US" b="1" i="1" smtClean="0">
                <a:latin typeface="Arial" charset="0"/>
                <a:cs typeface="ＭＳ Ｐゴシック" charset="-128"/>
              </a:rPr>
              <a:t>S</a:t>
            </a:r>
            <a:r>
              <a:rPr lang="en-US" smtClean="0">
                <a:latin typeface="Arial" charset="0"/>
                <a:cs typeface="ＭＳ Ｐゴシック" charset="-128"/>
              </a:rPr>
              <a:t> curve to the right.  </a:t>
            </a:r>
          </a:p>
        </p:txBody>
      </p:sp>
      <p:sp>
        <p:nvSpPr>
          <p:cNvPr id="1904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9">
                                            <p:txEl>
                                              <p:pRg st="0" end="0"/>
                                            </p:txEl>
                                          </p:spTgt>
                                        </p:tgtEl>
                                        <p:attrNameLst>
                                          <p:attrName>style.visibility</p:attrName>
                                        </p:attrNameLst>
                                      </p:cBhvr>
                                      <p:to>
                                        <p:strVal val="visible"/>
                                      </p:to>
                                    </p:set>
                                    <p:animEffect transition="in" filter="wipe(left)">
                                      <p:cBhvr>
                                        <p:cTn id="7" dur="500"/>
                                        <p:tgtEl>
                                          <p:spTgt spid="471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7109">
                                            <p:txEl>
                                              <p:pRg st="1" end="1"/>
                                            </p:txEl>
                                          </p:spTgt>
                                        </p:tgtEl>
                                        <p:attrNameLst>
                                          <p:attrName>style.visibility</p:attrName>
                                        </p:attrNameLst>
                                      </p:cBhvr>
                                      <p:to>
                                        <p:strVal val="visible"/>
                                      </p:to>
                                    </p:set>
                                    <p:animEffect transition="in" filter="wipe(left)">
                                      <p:cBhvr>
                                        <p:cTn id="12" dur="500"/>
                                        <p:tgtEl>
                                          <p:spTgt spid="471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build="p" bldLvl="4"/>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Supply Curve Shifters</a:t>
            </a:r>
            <a:r>
              <a:rPr lang="en-US" smtClean="0">
                <a:solidFill>
                  <a:srgbClr val="008080"/>
                </a:solidFill>
                <a:latin typeface="Tahoma" charset="0"/>
                <a:ea typeface="Tahoma" charset="0"/>
                <a:cs typeface="Tahoma" charset="0"/>
              </a:rPr>
              <a:t>:  Expectations </a:t>
            </a:r>
          </a:p>
        </p:txBody>
      </p:sp>
      <p:sp>
        <p:nvSpPr>
          <p:cNvPr id="4813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Example:</a:t>
            </a:r>
          </a:p>
          <a:p>
            <a:pPr lvl="1" eaLnBrk="1" hangingPunct="1">
              <a:buFont typeface="Wingdings" charset="2"/>
              <a:buChar char="§"/>
            </a:pPr>
            <a:r>
              <a:rPr lang="en-US" smtClean="0">
                <a:latin typeface="Arial" charset="0"/>
              </a:rPr>
              <a:t>Events in the Middle East lead to expectations of higher oil prices.  </a:t>
            </a:r>
          </a:p>
          <a:p>
            <a:pPr lvl="1" eaLnBrk="1" hangingPunct="1">
              <a:buFont typeface="Wingdings" charset="2"/>
              <a:buChar char="§"/>
            </a:pPr>
            <a:r>
              <a:rPr lang="en-US" smtClean="0">
                <a:latin typeface="Arial" charset="0"/>
              </a:rPr>
              <a:t>In response, owners of Texas oilfields reduce supply now, save some inventory to sell later at the higher price. </a:t>
            </a:r>
          </a:p>
          <a:p>
            <a:pPr lvl="1" eaLnBrk="1" hangingPunct="1">
              <a:buFont typeface="Wingdings" charset="2"/>
              <a:buChar char="§"/>
            </a:pPr>
            <a:r>
              <a:rPr lang="en-US" b="1" i="1" smtClean="0">
                <a:latin typeface="Arial" charset="0"/>
              </a:rPr>
              <a:t>S</a:t>
            </a:r>
            <a:r>
              <a:rPr lang="en-US" smtClean="0">
                <a:latin typeface="Arial" charset="0"/>
              </a:rPr>
              <a:t> curve shifts left.  </a:t>
            </a:r>
          </a:p>
          <a:p>
            <a:pPr eaLnBrk="1" hangingPunct="1">
              <a:buFont typeface="Wingdings" charset="2"/>
              <a:buChar char="§"/>
            </a:pPr>
            <a:r>
              <a:rPr lang="en-US" smtClean="0">
                <a:latin typeface="Arial" charset="0"/>
                <a:cs typeface="ＭＳ Ｐゴシック" charset="-128"/>
              </a:rPr>
              <a:t>In general, sellers may adjust supply* when their expectations of future prices change.  </a:t>
            </a:r>
            <a:br>
              <a:rPr lang="en-US" smtClean="0">
                <a:latin typeface="Arial" charset="0"/>
                <a:cs typeface="ＭＳ Ｐゴシック" charset="-128"/>
              </a:rPr>
            </a:br>
            <a:r>
              <a:rPr lang="en-US" smtClean="0">
                <a:latin typeface="Arial" charset="0"/>
                <a:cs typeface="ＭＳ Ｐゴシック" charset="-128"/>
              </a:rPr>
              <a:t>(*</a:t>
            </a:r>
            <a:r>
              <a:rPr lang="en-US" i="1" smtClean="0">
                <a:latin typeface="Arial" charset="0"/>
                <a:cs typeface="ＭＳ Ｐゴシック" charset="-128"/>
              </a:rPr>
              <a:t>If good not perishable</a:t>
            </a:r>
            <a:r>
              <a:rPr lang="en-US" smtClean="0">
                <a:latin typeface="Arial" charset="0"/>
                <a:cs typeface="ＭＳ Ｐゴシック" charset="-128"/>
              </a:rPr>
              <a:t>)</a:t>
            </a:r>
          </a:p>
        </p:txBody>
      </p:sp>
      <p:sp>
        <p:nvSpPr>
          <p:cNvPr id="192515"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3">
                                            <p:txEl>
                                              <p:pRg st="0" end="0"/>
                                            </p:txEl>
                                          </p:spTgt>
                                        </p:tgtEl>
                                        <p:attrNameLst>
                                          <p:attrName>style.visibility</p:attrName>
                                        </p:attrNameLst>
                                      </p:cBhvr>
                                      <p:to>
                                        <p:strVal val="visible"/>
                                      </p:to>
                                    </p:set>
                                    <p:animEffect transition="in" filter="wipe(left)">
                                      <p:cBhvr>
                                        <p:cTn id="7" dur="500"/>
                                        <p:tgtEl>
                                          <p:spTgt spid="48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3">
                                            <p:txEl>
                                              <p:pRg st="1" end="1"/>
                                            </p:txEl>
                                          </p:spTgt>
                                        </p:tgtEl>
                                        <p:attrNameLst>
                                          <p:attrName>style.visibility</p:attrName>
                                        </p:attrNameLst>
                                      </p:cBhvr>
                                      <p:to>
                                        <p:strVal val="visible"/>
                                      </p:to>
                                    </p:set>
                                    <p:animEffect transition="in" filter="wipe(left)">
                                      <p:cBhvr>
                                        <p:cTn id="12" dur="500"/>
                                        <p:tgtEl>
                                          <p:spTgt spid="48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133">
                                            <p:txEl>
                                              <p:pRg st="2" end="2"/>
                                            </p:txEl>
                                          </p:spTgt>
                                        </p:tgtEl>
                                        <p:attrNameLst>
                                          <p:attrName>style.visibility</p:attrName>
                                        </p:attrNameLst>
                                      </p:cBhvr>
                                      <p:to>
                                        <p:strVal val="visible"/>
                                      </p:to>
                                    </p:set>
                                    <p:animEffect transition="in" filter="wipe(left)">
                                      <p:cBhvr>
                                        <p:cTn id="17" dur="500"/>
                                        <p:tgtEl>
                                          <p:spTgt spid="481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133">
                                            <p:txEl>
                                              <p:pRg st="3" end="3"/>
                                            </p:txEl>
                                          </p:spTgt>
                                        </p:tgtEl>
                                        <p:attrNameLst>
                                          <p:attrName>style.visibility</p:attrName>
                                        </p:attrNameLst>
                                      </p:cBhvr>
                                      <p:to>
                                        <p:strVal val="visible"/>
                                      </p:to>
                                    </p:set>
                                    <p:animEffect transition="in" filter="wipe(left)">
                                      <p:cBhvr>
                                        <p:cTn id="22" dur="500"/>
                                        <p:tgtEl>
                                          <p:spTgt spid="481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133">
                                            <p:txEl>
                                              <p:pRg st="4" end="4"/>
                                            </p:txEl>
                                          </p:spTgt>
                                        </p:tgtEl>
                                        <p:attrNameLst>
                                          <p:attrName>style.visibility</p:attrName>
                                        </p:attrNameLst>
                                      </p:cBhvr>
                                      <p:to>
                                        <p:strVal val="visible"/>
                                      </p:to>
                                    </p:set>
                                    <p:animEffect transition="in" filter="wipe(left)">
                                      <p:cBhvr>
                                        <p:cTn id="27" dur="500"/>
                                        <p:tgtEl>
                                          <p:spTgt spid="481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build="p" bldLvl="4"/>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ChangeArrowheads="1"/>
          </p:cNvSpPr>
          <p:nvPr/>
        </p:nvSpPr>
        <p:spPr bwMode="auto">
          <a:xfrm>
            <a:off x="857250" y="1098550"/>
            <a:ext cx="7359650" cy="4510088"/>
          </a:xfrm>
          <a:prstGeom prst="rect">
            <a:avLst/>
          </a:prstGeom>
          <a:solidFill>
            <a:srgbClr val="CCFFCC"/>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94562" name="Rectangle 4"/>
          <p:cNvSpPr>
            <a:spLocks noGrp="1" noChangeArrowheads="1"/>
          </p:cNvSpPr>
          <p:nvPr>
            <p:ph type="body" idx="4294967295"/>
          </p:nvPr>
        </p:nvSpPr>
        <p:spPr>
          <a:xfrm>
            <a:off x="838200" y="1169988"/>
            <a:ext cx="7726363" cy="542925"/>
          </a:xfrm>
        </p:spPr>
        <p:txBody>
          <a:bodyPr/>
          <a:lstStyle/>
          <a:p>
            <a:pPr marL="0" indent="0" eaLnBrk="1" hangingPunct="1">
              <a:buFont typeface="Wingdings" charset="2"/>
              <a:buNone/>
              <a:tabLst>
                <a:tab pos="2684463" algn="l"/>
              </a:tabLst>
            </a:pPr>
            <a:r>
              <a:rPr lang="en-US" sz="2700" b="1" smtClean="0">
                <a:latin typeface="Arial" charset="0"/>
              </a:rPr>
              <a:t>Variable	A change in this variable… </a:t>
            </a:r>
          </a:p>
        </p:txBody>
      </p:sp>
      <p:sp>
        <p:nvSpPr>
          <p:cNvPr id="194563" name="Rectangle 3"/>
          <p:cNvSpPr>
            <a:spLocks noGrp="1" noChangeArrowheads="1"/>
          </p:cNvSpPr>
          <p:nvPr>
            <p:ph type="title" idx="4294967295"/>
          </p:nvPr>
        </p:nvSpPr>
        <p:spPr>
          <a:xfrm>
            <a:off x="0" y="254000"/>
            <a:ext cx="9144000" cy="635000"/>
          </a:xfrm>
        </p:spPr>
        <p:txBody>
          <a:bodyPr/>
          <a:lstStyle/>
          <a:p>
            <a:pPr algn="ctr" eaLnBrk="1" hangingPunct="1"/>
            <a:r>
              <a:rPr lang="en-US" sz="3100" smtClean="0">
                <a:latin typeface="Tahoma" charset="0"/>
                <a:ea typeface="Tahoma" charset="0"/>
                <a:cs typeface="Tahoma" charset="0"/>
              </a:rPr>
              <a:t>Summary:  Variables that Influence Sellers</a:t>
            </a:r>
          </a:p>
        </p:txBody>
      </p:sp>
      <p:sp>
        <p:nvSpPr>
          <p:cNvPr id="107525" name="Rectangle 5"/>
          <p:cNvSpPr>
            <a:spLocks noChangeArrowheads="1"/>
          </p:cNvSpPr>
          <p:nvPr/>
        </p:nvSpPr>
        <p:spPr bwMode="auto">
          <a:xfrm>
            <a:off x="1054100" y="1822450"/>
            <a:ext cx="7142163" cy="4056063"/>
          </a:xfrm>
          <a:prstGeom prst="rect">
            <a:avLst/>
          </a:prstGeom>
          <a:noFill/>
          <a:ln w="9525">
            <a:noFill/>
            <a:miter lim="800000"/>
            <a:headEnd/>
            <a:tailEnd/>
          </a:ln>
        </p:spPr>
        <p:txBody>
          <a:bodyPr>
            <a:prstTxWarp prst="textNoShape">
              <a:avLst/>
            </a:prstTxWarp>
          </a:bodyPr>
          <a:lstStyle/>
          <a:p>
            <a:pPr>
              <a:spcBef>
                <a:spcPct val="50000"/>
              </a:spcBef>
              <a:buClr>
                <a:srgbClr val="00B85C"/>
              </a:buClr>
              <a:buSzPct val="120000"/>
              <a:buFont typeface="Wingdings" charset="2"/>
              <a:buNone/>
              <a:tabLst>
                <a:tab pos="2684463" algn="l"/>
              </a:tabLst>
            </a:pPr>
            <a:r>
              <a:rPr lang="en-US" sz="2700">
                <a:ea typeface="Arial" charset="0"/>
                <a:cs typeface="Arial" charset="0"/>
              </a:rPr>
              <a:t>Price	…causes a movement </a:t>
            </a:r>
            <a:br>
              <a:rPr lang="en-US" sz="2700">
                <a:ea typeface="Arial" charset="0"/>
                <a:cs typeface="Arial" charset="0"/>
              </a:rPr>
            </a:br>
            <a:r>
              <a:rPr lang="en-US" sz="2700">
                <a:ea typeface="Arial" charset="0"/>
                <a:cs typeface="Arial" charset="0"/>
              </a:rPr>
              <a:t>	    along the </a:t>
            </a:r>
            <a:r>
              <a:rPr lang="en-US" sz="2700" b="1" i="1">
                <a:ea typeface="Arial" charset="0"/>
                <a:cs typeface="Arial" charset="0"/>
              </a:rPr>
              <a:t>S</a:t>
            </a:r>
            <a:r>
              <a:rPr lang="en-US" sz="2700">
                <a:ea typeface="Arial" charset="0"/>
                <a:cs typeface="Arial" charset="0"/>
              </a:rPr>
              <a:t> curve</a:t>
            </a:r>
          </a:p>
          <a:p>
            <a:pPr>
              <a:spcBef>
                <a:spcPct val="50000"/>
              </a:spcBef>
              <a:buClr>
                <a:srgbClr val="00B85C"/>
              </a:buClr>
              <a:buSzPct val="120000"/>
              <a:buFont typeface="Wingdings" charset="2"/>
              <a:buNone/>
              <a:tabLst>
                <a:tab pos="2684463" algn="l"/>
              </a:tabLst>
            </a:pPr>
            <a:r>
              <a:rPr lang="en-US" sz="2700">
                <a:ea typeface="Arial" charset="0"/>
                <a:cs typeface="Arial" charset="0"/>
              </a:rPr>
              <a:t>Input Prices	…shifts the </a:t>
            </a:r>
            <a:r>
              <a:rPr lang="en-US" sz="2700" b="1" i="1">
                <a:ea typeface="Arial" charset="0"/>
                <a:cs typeface="Arial" charset="0"/>
              </a:rPr>
              <a:t>S</a:t>
            </a:r>
            <a:r>
              <a:rPr lang="en-US" sz="2700">
                <a:ea typeface="Arial" charset="0"/>
                <a:cs typeface="Arial" charset="0"/>
              </a:rPr>
              <a:t> curve</a:t>
            </a:r>
          </a:p>
          <a:p>
            <a:pPr>
              <a:spcBef>
                <a:spcPct val="50000"/>
              </a:spcBef>
              <a:buClr>
                <a:srgbClr val="00B85C"/>
              </a:buClr>
              <a:buSzPct val="120000"/>
              <a:buFont typeface="Wingdings" charset="2"/>
              <a:buNone/>
              <a:tabLst>
                <a:tab pos="2684463" algn="l"/>
              </a:tabLst>
            </a:pPr>
            <a:r>
              <a:rPr lang="en-US" sz="2700">
                <a:ea typeface="Arial" charset="0"/>
                <a:cs typeface="Arial" charset="0"/>
              </a:rPr>
              <a:t>Technology	…shifts the </a:t>
            </a:r>
            <a:r>
              <a:rPr lang="en-US" sz="2700" b="1" i="1">
                <a:ea typeface="Arial" charset="0"/>
                <a:cs typeface="Arial" charset="0"/>
              </a:rPr>
              <a:t>S</a:t>
            </a:r>
            <a:r>
              <a:rPr lang="en-US" sz="2700">
                <a:ea typeface="Arial" charset="0"/>
                <a:cs typeface="Arial" charset="0"/>
              </a:rPr>
              <a:t> curve</a:t>
            </a:r>
          </a:p>
          <a:p>
            <a:pPr>
              <a:spcBef>
                <a:spcPct val="50000"/>
              </a:spcBef>
              <a:buClr>
                <a:srgbClr val="00B85C"/>
              </a:buClr>
              <a:buSzPct val="120000"/>
              <a:buFont typeface="Wingdings" charset="2"/>
              <a:buNone/>
              <a:tabLst>
                <a:tab pos="2684463" algn="l"/>
              </a:tabLst>
            </a:pPr>
            <a:r>
              <a:rPr lang="en-US" sz="2700">
                <a:ea typeface="Arial" charset="0"/>
                <a:cs typeface="Arial" charset="0"/>
              </a:rPr>
              <a:t># of Sellers	…shifts the </a:t>
            </a:r>
            <a:r>
              <a:rPr lang="en-US" sz="2700" b="1" i="1">
                <a:ea typeface="Arial" charset="0"/>
                <a:cs typeface="Arial" charset="0"/>
              </a:rPr>
              <a:t>S</a:t>
            </a:r>
            <a:r>
              <a:rPr lang="en-US" sz="2700">
                <a:ea typeface="Arial" charset="0"/>
                <a:cs typeface="Arial" charset="0"/>
              </a:rPr>
              <a:t> curve</a:t>
            </a:r>
          </a:p>
          <a:p>
            <a:pPr>
              <a:spcBef>
                <a:spcPct val="50000"/>
              </a:spcBef>
              <a:buClr>
                <a:srgbClr val="00B85C"/>
              </a:buClr>
              <a:buSzPct val="120000"/>
              <a:buFont typeface="Wingdings" charset="2"/>
              <a:buNone/>
              <a:tabLst>
                <a:tab pos="2684463" algn="l"/>
              </a:tabLst>
            </a:pPr>
            <a:r>
              <a:rPr lang="en-US" sz="2700">
                <a:ea typeface="Arial" charset="0"/>
                <a:cs typeface="Arial" charset="0"/>
              </a:rPr>
              <a:t>Expectations	…shifts the </a:t>
            </a:r>
            <a:r>
              <a:rPr lang="en-US" sz="2700" b="1" i="1">
                <a:ea typeface="Arial" charset="0"/>
                <a:cs typeface="Arial" charset="0"/>
              </a:rPr>
              <a:t>S</a:t>
            </a:r>
            <a:r>
              <a:rPr lang="en-US" sz="2700">
                <a:ea typeface="Arial" charset="0"/>
                <a:cs typeface="Arial" charset="0"/>
              </a:rPr>
              <a:t> curve</a:t>
            </a:r>
          </a:p>
        </p:txBody>
      </p:sp>
      <p:sp>
        <p:nvSpPr>
          <p:cNvPr id="194565" name="Line 6"/>
          <p:cNvSpPr>
            <a:spLocks noChangeShapeType="1"/>
          </p:cNvSpPr>
          <p:nvPr/>
        </p:nvSpPr>
        <p:spPr bwMode="auto">
          <a:xfrm>
            <a:off x="1041400" y="1735138"/>
            <a:ext cx="6981825"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566"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5">
                                            <p:txEl>
                                              <p:pRg st="0" end="0"/>
                                            </p:txEl>
                                          </p:spTgt>
                                        </p:tgtEl>
                                        <p:attrNameLst>
                                          <p:attrName>style.visibility</p:attrName>
                                        </p:attrNameLst>
                                      </p:cBhvr>
                                      <p:to>
                                        <p:strVal val="visible"/>
                                      </p:to>
                                    </p:set>
                                    <p:animEffect transition="in" filter="wipe(left)">
                                      <p:cBhvr>
                                        <p:cTn id="7" dur="500"/>
                                        <p:tgtEl>
                                          <p:spTgt spid="1075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5">
                                            <p:txEl>
                                              <p:pRg st="1" end="1"/>
                                            </p:txEl>
                                          </p:spTgt>
                                        </p:tgtEl>
                                        <p:attrNameLst>
                                          <p:attrName>style.visibility</p:attrName>
                                        </p:attrNameLst>
                                      </p:cBhvr>
                                      <p:to>
                                        <p:strVal val="visible"/>
                                      </p:to>
                                    </p:set>
                                    <p:animEffect transition="in" filter="wipe(left)">
                                      <p:cBhvr>
                                        <p:cTn id="12" dur="500"/>
                                        <p:tgtEl>
                                          <p:spTgt spid="1075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5">
                                            <p:txEl>
                                              <p:pRg st="2" end="2"/>
                                            </p:txEl>
                                          </p:spTgt>
                                        </p:tgtEl>
                                        <p:attrNameLst>
                                          <p:attrName>style.visibility</p:attrName>
                                        </p:attrNameLst>
                                      </p:cBhvr>
                                      <p:to>
                                        <p:strVal val="visible"/>
                                      </p:to>
                                    </p:set>
                                    <p:animEffect transition="in" filter="wipe(left)">
                                      <p:cBhvr>
                                        <p:cTn id="17" dur="500"/>
                                        <p:tgtEl>
                                          <p:spTgt spid="1075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5">
                                            <p:txEl>
                                              <p:pRg st="3" end="3"/>
                                            </p:txEl>
                                          </p:spTgt>
                                        </p:tgtEl>
                                        <p:attrNameLst>
                                          <p:attrName>style.visibility</p:attrName>
                                        </p:attrNameLst>
                                      </p:cBhvr>
                                      <p:to>
                                        <p:strVal val="visible"/>
                                      </p:to>
                                    </p:set>
                                    <p:animEffect transition="in" filter="wipe(left)">
                                      <p:cBhvr>
                                        <p:cTn id="22" dur="500"/>
                                        <p:tgtEl>
                                          <p:spTgt spid="1075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5">
                                            <p:txEl>
                                              <p:pRg st="4" end="4"/>
                                            </p:txEl>
                                          </p:spTgt>
                                        </p:tgtEl>
                                        <p:attrNameLst>
                                          <p:attrName>style.visibility</p:attrName>
                                        </p:attrNameLst>
                                      </p:cBhvr>
                                      <p:to>
                                        <p:strVal val="visible"/>
                                      </p:to>
                                    </p:set>
                                    <p:animEffect transition="in" filter="wipe(left)">
                                      <p:cBhvr>
                                        <p:cTn id="27" dur="500"/>
                                        <p:tgtEl>
                                          <p:spTgt spid="1075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96610" name="Rectangle 12"/>
          <p:cNvSpPr>
            <a:spLocks noChangeArrowheads="1"/>
          </p:cNvSpPr>
          <p:nvPr/>
        </p:nvSpPr>
        <p:spPr bwMode="auto">
          <a:xfrm>
            <a:off x="581025" y="1371600"/>
            <a:ext cx="4629150" cy="1987550"/>
          </a:xfrm>
          <a:prstGeom prst="rect">
            <a:avLst/>
          </a:prstGeom>
          <a:noFill/>
          <a:ln w="9525">
            <a:noFill/>
            <a:miter lim="800000"/>
            <a:headEnd/>
            <a:tailEnd/>
          </a:ln>
        </p:spPr>
        <p:txBody>
          <a:bodyPr>
            <a:prstTxWarp prst="textNoShape">
              <a:avLst/>
            </a:prstTxWarp>
          </a:bodyPr>
          <a:lstStyle/>
          <a:p>
            <a:pPr>
              <a:lnSpc>
                <a:spcPct val="105000"/>
              </a:lnSpc>
              <a:spcBef>
                <a:spcPct val="60000"/>
              </a:spcBef>
              <a:buClr>
                <a:srgbClr val="339966"/>
              </a:buClr>
              <a:buSzPct val="120000"/>
              <a:buFont typeface="Wingdings" charset="2"/>
              <a:buNone/>
            </a:pPr>
            <a:r>
              <a:rPr lang="en-US" sz="2700"/>
              <a:t>Draw a supply curve for tax </a:t>
            </a:r>
            <a:br>
              <a:rPr lang="en-US" sz="2700"/>
            </a:br>
            <a:r>
              <a:rPr lang="en-US" sz="2700"/>
              <a:t>return preparation software.  </a:t>
            </a:r>
            <a:br>
              <a:rPr lang="en-US" sz="2700"/>
            </a:br>
            <a:r>
              <a:rPr lang="en-US" sz="2700"/>
              <a:t>What happens to it in each </a:t>
            </a:r>
            <a:br>
              <a:rPr lang="en-US" sz="2700"/>
            </a:br>
            <a:r>
              <a:rPr lang="en-US" sz="2700"/>
              <a:t>of the following scenarios? </a:t>
            </a:r>
          </a:p>
        </p:txBody>
      </p:sp>
      <p:sp>
        <p:nvSpPr>
          <p:cNvPr id="263182" name="Rectangle 14"/>
          <p:cNvSpPr>
            <a:spLocks noChangeArrowheads="1"/>
          </p:cNvSpPr>
          <p:nvPr/>
        </p:nvSpPr>
        <p:spPr bwMode="auto">
          <a:xfrm>
            <a:off x="542925" y="3238500"/>
            <a:ext cx="7591425" cy="3287713"/>
          </a:xfrm>
          <a:prstGeom prst="rect">
            <a:avLst/>
          </a:prstGeom>
          <a:noFill/>
          <a:ln w="9525">
            <a:noFill/>
            <a:miter lim="800000"/>
            <a:headEnd/>
            <a:tailEnd/>
          </a:ln>
        </p:spPr>
        <p:txBody>
          <a:bodyPr>
            <a:prstTxWarp prst="textNoShape">
              <a:avLst/>
            </a:prstTxWarp>
          </a:bodyPr>
          <a:lstStyle/>
          <a:p>
            <a:pPr marL="628650" lvl="1" indent="-514350">
              <a:spcBef>
                <a:spcPct val="25000"/>
              </a:spcBef>
              <a:buClr>
                <a:srgbClr val="0066CC"/>
              </a:buClr>
              <a:buSzPct val="130000"/>
              <a:buFont typeface="Wingdings" charset="2"/>
              <a:buNone/>
            </a:pPr>
            <a:r>
              <a:rPr lang="en-US" sz="2600" b="1">
                <a:solidFill>
                  <a:srgbClr val="C00000"/>
                </a:solidFill>
                <a:ea typeface="Arial" charset="0"/>
                <a:cs typeface="Arial" charset="0"/>
              </a:rPr>
              <a:t>A.</a:t>
            </a:r>
            <a:r>
              <a:rPr lang="en-US" sz="2700" b="1">
                <a:solidFill>
                  <a:srgbClr val="C00000"/>
                </a:solidFill>
                <a:ea typeface="Arial" charset="0"/>
                <a:cs typeface="Arial" charset="0"/>
              </a:rPr>
              <a:t>	</a:t>
            </a:r>
            <a:r>
              <a:rPr lang="en-US" sz="2700">
                <a:ea typeface="Arial" charset="0"/>
                <a:cs typeface="Arial" charset="0"/>
              </a:rPr>
              <a:t>Retailers cut the price of </a:t>
            </a:r>
            <a:br>
              <a:rPr lang="en-US" sz="2700">
                <a:ea typeface="Arial" charset="0"/>
                <a:cs typeface="Arial" charset="0"/>
              </a:rPr>
            </a:br>
            <a:r>
              <a:rPr lang="en-US" sz="2700">
                <a:ea typeface="Arial" charset="0"/>
                <a:cs typeface="Arial" charset="0"/>
              </a:rPr>
              <a:t>the software. </a:t>
            </a:r>
          </a:p>
          <a:p>
            <a:pPr marL="628650" lvl="1" indent="-514350">
              <a:spcBef>
                <a:spcPct val="25000"/>
              </a:spcBef>
              <a:buClr>
                <a:srgbClr val="0066CC"/>
              </a:buClr>
              <a:buSzPct val="130000"/>
              <a:buFont typeface="Wingdings" charset="2"/>
              <a:buNone/>
            </a:pPr>
            <a:r>
              <a:rPr lang="en-US" sz="2600" b="1">
                <a:solidFill>
                  <a:srgbClr val="C00000"/>
                </a:solidFill>
                <a:ea typeface="Arial" charset="0"/>
                <a:cs typeface="Arial" charset="0"/>
              </a:rPr>
              <a:t>B.</a:t>
            </a:r>
            <a:r>
              <a:rPr lang="en-US" sz="2700" b="1">
                <a:solidFill>
                  <a:srgbClr val="C00000"/>
                </a:solidFill>
                <a:ea typeface="Arial" charset="0"/>
                <a:cs typeface="Arial" charset="0"/>
              </a:rPr>
              <a:t>	</a:t>
            </a:r>
            <a:r>
              <a:rPr lang="en-US" sz="2700">
                <a:ea typeface="Arial" charset="0"/>
                <a:cs typeface="Arial" charset="0"/>
              </a:rPr>
              <a:t>A technological advance </a:t>
            </a:r>
            <a:br>
              <a:rPr lang="en-US" sz="2700">
                <a:ea typeface="Arial" charset="0"/>
                <a:cs typeface="Arial" charset="0"/>
              </a:rPr>
            </a:br>
            <a:r>
              <a:rPr lang="en-US" sz="2700">
                <a:ea typeface="Arial" charset="0"/>
                <a:cs typeface="Arial" charset="0"/>
              </a:rPr>
              <a:t>allows the software to be </a:t>
            </a:r>
            <a:br>
              <a:rPr lang="en-US" sz="2700">
                <a:ea typeface="Arial" charset="0"/>
                <a:cs typeface="Arial" charset="0"/>
              </a:rPr>
            </a:br>
            <a:r>
              <a:rPr lang="en-US" sz="2700">
                <a:ea typeface="Arial" charset="0"/>
                <a:cs typeface="Arial" charset="0"/>
              </a:rPr>
              <a:t>produced at lower cost.</a:t>
            </a:r>
          </a:p>
          <a:p>
            <a:pPr marL="628650" lvl="1" indent="-514350">
              <a:spcBef>
                <a:spcPct val="25000"/>
              </a:spcBef>
              <a:buClr>
                <a:srgbClr val="0066CC"/>
              </a:buClr>
              <a:buSzPct val="130000"/>
              <a:buFont typeface="Wingdings" charset="2"/>
              <a:buNone/>
            </a:pPr>
            <a:r>
              <a:rPr lang="en-US" sz="2600" b="1">
                <a:solidFill>
                  <a:srgbClr val="C00000"/>
                </a:solidFill>
                <a:ea typeface="Arial" charset="0"/>
                <a:cs typeface="Arial" charset="0"/>
              </a:rPr>
              <a:t>C.</a:t>
            </a:r>
            <a:r>
              <a:rPr lang="en-US" sz="2700" b="1">
                <a:solidFill>
                  <a:srgbClr val="C00000"/>
                </a:solidFill>
                <a:ea typeface="Arial" charset="0"/>
                <a:cs typeface="Arial" charset="0"/>
              </a:rPr>
              <a:t>	</a:t>
            </a:r>
            <a:r>
              <a:rPr lang="en-US" sz="2700">
                <a:ea typeface="Arial" charset="0"/>
                <a:cs typeface="Arial" charset="0"/>
              </a:rPr>
              <a:t>Professional tax return preparers raise the price of the services they provide. </a:t>
            </a:r>
          </a:p>
        </p:txBody>
      </p:sp>
      <p:sp>
        <p:nvSpPr>
          <p:cNvPr id="196613"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96614" name="TextBox 11"/>
          <p:cNvSpPr txBox="1">
            <a:spLocks noChangeArrowheads="1"/>
          </p:cNvSpPr>
          <p:nvPr/>
        </p:nvSpPr>
        <p:spPr bwMode="auto">
          <a:xfrm>
            <a:off x="304800" y="6500813"/>
            <a:ext cx="5649913" cy="461665"/>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a:solidFill>
                  <a:srgbClr val="777777"/>
                </a:solidFill>
                <a:latin typeface="Times New Roman" charset="0"/>
                <a:ea typeface="Times New Roman" charset="0"/>
                <a:cs typeface="Times New Roman" charset="0"/>
              </a:rPr>
              <a:t>Cengage Learning</a:t>
            </a:r>
            <a:r>
              <a:rPr lang="en-US" sz="800" i="1" dirty="0" smtClean="0">
                <a:solidFill>
                  <a:srgbClr val="777777"/>
                </a:solidFill>
                <a:latin typeface="Times New Roman" charset="0"/>
                <a:ea typeface="Times New Roman" charset="0"/>
                <a:cs typeface="Times New Roman" charset="0"/>
              </a:rPr>
              <a:t>.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14"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Supply Curve</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3182">
                                            <p:txEl>
                                              <p:pRg st="0" end="0"/>
                                            </p:txEl>
                                          </p:spTgt>
                                        </p:tgtEl>
                                        <p:attrNameLst>
                                          <p:attrName>style.visibility</p:attrName>
                                        </p:attrNameLst>
                                      </p:cBhvr>
                                      <p:to>
                                        <p:strVal val="visible"/>
                                      </p:to>
                                    </p:set>
                                    <p:animEffect transition="in" filter="wipe(left)">
                                      <p:cBhvr>
                                        <p:cTn id="7" dur="500"/>
                                        <p:tgtEl>
                                          <p:spTgt spid="263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3182">
                                            <p:txEl>
                                              <p:pRg st="1" end="1"/>
                                            </p:txEl>
                                          </p:spTgt>
                                        </p:tgtEl>
                                        <p:attrNameLst>
                                          <p:attrName>style.visibility</p:attrName>
                                        </p:attrNameLst>
                                      </p:cBhvr>
                                      <p:to>
                                        <p:strVal val="visible"/>
                                      </p:to>
                                    </p:set>
                                    <p:animEffect transition="in" filter="wipe(left)">
                                      <p:cBhvr>
                                        <p:cTn id="12" dur="500"/>
                                        <p:tgtEl>
                                          <p:spTgt spid="2631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3182">
                                            <p:txEl>
                                              <p:pRg st="2" end="2"/>
                                            </p:txEl>
                                          </p:spTgt>
                                        </p:tgtEl>
                                        <p:attrNameLst>
                                          <p:attrName>style.visibility</p:attrName>
                                        </p:attrNameLst>
                                      </p:cBhvr>
                                      <p:to>
                                        <p:strVal val="visible"/>
                                      </p:to>
                                    </p:set>
                                    <p:animEffect transition="in" filter="wipe(left)">
                                      <p:cBhvr>
                                        <p:cTn id="17" dur="500"/>
                                        <p:tgtEl>
                                          <p:spTgt spid="2631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82"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65225" name="Text Box 9"/>
          <p:cNvSpPr txBox="1">
            <a:spLocks noChangeArrowheads="1"/>
          </p:cNvSpPr>
          <p:nvPr/>
        </p:nvSpPr>
        <p:spPr bwMode="auto">
          <a:xfrm>
            <a:off x="5324475" y="1866900"/>
            <a:ext cx="2949575" cy="2781300"/>
          </a:xfrm>
          <a:prstGeom prst="rect">
            <a:avLst/>
          </a:prstGeom>
          <a:solidFill>
            <a:schemeClr val="bg1"/>
          </a:solidFill>
          <a:ln w="9525">
            <a:noFill/>
            <a:miter lim="800000"/>
            <a:headEnd/>
            <a:tailEnd/>
          </a:ln>
          <a:effectLst>
            <a:outerShdw blurRad="50800" dist="38100" dir="2700000" algn="tl" rotWithShape="0">
              <a:prstClr val="black">
                <a:alpha val="40000"/>
              </a:prstClr>
            </a:outerShdw>
          </a:effectLst>
        </p:spPr>
        <p:txBody>
          <a:bodyPr/>
          <a:lstStyle/>
          <a:p>
            <a:pPr fontAlgn="auto">
              <a:lnSpc>
                <a:spcPct val="105000"/>
              </a:lnSpc>
              <a:spcBef>
                <a:spcPct val="30000"/>
              </a:spcBef>
              <a:spcAft>
                <a:spcPts val="0"/>
              </a:spcAft>
              <a:defRPr/>
            </a:pPr>
            <a:r>
              <a:rPr lang="en-US" sz="2600" b="1" i="1" dirty="0">
                <a:latin typeface="+mn-lt"/>
                <a:ea typeface="+mn-ea"/>
                <a:cs typeface="Arial" charset="0"/>
              </a:rPr>
              <a:t>S</a:t>
            </a:r>
            <a:r>
              <a:rPr lang="en-US" sz="2600" dirty="0">
                <a:latin typeface="+mn-lt"/>
                <a:ea typeface="+mn-ea"/>
                <a:cs typeface="Arial" charset="0"/>
              </a:rPr>
              <a:t> curve does </a:t>
            </a:r>
            <a:br>
              <a:rPr lang="en-US" sz="2600" dirty="0">
                <a:latin typeface="+mn-lt"/>
                <a:ea typeface="+mn-ea"/>
                <a:cs typeface="Arial" charset="0"/>
              </a:rPr>
            </a:br>
            <a:r>
              <a:rPr lang="en-US" sz="2600" dirty="0">
                <a:latin typeface="+mn-lt"/>
                <a:ea typeface="+mn-ea"/>
                <a:cs typeface="Arial" charset="0"/>
              </a:rPr>
              <a:t>not shift. </a:t>
            </a:r>
          </a:p>
          <a:p>
            <a:pPr fontAlgn="auto">
              <a:lnSpc>
                <a:spcPct val="105000"/>
              </a:lnSpc>
              <a:spcBef>
                <a:spcPct val="30000"/>
              </a:spcBef>
              <a:spcAft>
                <a:spcPts val="0"/>
              </a:spcAft>
              <a:defRPr/>
            </a:pPr>
            <a:r>
              <a:rPr lang="en-US" sz="2600" dirty="0">
                <a:latin typeface="+mn-lt"/>
                <a:ea typeface="+mn-ea"/>
                <a:cs typeface="Arial" charset="0"/>
              </a:rPr>
              <a:t>Move down </a:t>
            </a:r>
            <a:br>
              <a:rPr lang="en-US" sz="2600" dirty="0">
                <a:latin typeface="+mn-lt"/>
                <a:ea typeface="+mn-ea"/>
                <a:cs typeface="Arial" charset="0"/>
              </a:rPr>
            </a:br>
            <a:r>
              <a:rPr lang="en-US" sz="2600" dirty="0">
                <a:latin typeface="+mn-lt"/>
                <a:ea typeface="+mn-ea"/>
                <a:cs typeface="Arial" charset="0"/>
              </a:rPr>
              <a:t>along the curve </a:t>
            </a:r>
            <a:br>
              <a:rPr lang="en-US" sz="2600" dirty="0">
                <a:latin typeface="+mn-lt"/>
                <a:ea typeface="+mn-ea"/>
                <a:cs typeface="Arial" charset="0"/>
              </a:rPr>
            </a:br>
            <a:r>
              <a:rPr lang="en-US" sz="2600" dirty="0">
                <a:latin typeface="+mn-lt"/>
                <a:ea typeface="+mn-ea"/>
                <a:cs typeface="Arial" charset="0"/>
              </a:rPr>
              <a:t>to a lower </a:t>
            </a:r>
            <a:r>
              <a:rPr lang="en-US" sz="2600" b="1" i="1" dirty="0">
                <a:latin typeface="+mn-lt"/>
                <a:ea typeface="+mn-ea"/>
                <a:cs typeface="Arial" charset="0"/>
              </a:rPr>
              <a:t>P</a:t>
            </a:r>
            <a:r>
              <a:rPr lang="en-US" sz="2600" dirty="0">
                <a:latin typeface="+mn-lt"/>
                <a:ea typeface="+mn-ea"/>
                <a:cs typeface="Arial" charset="0"/>
              </a:rPr>
              <a:t> </a:t>
            </a:r>
            <a:br>
              <a:rPr lang="en-US" sz="2600" dirty="0">
                <a:latin typeface="+mn-lt"/>
                <a:ea typeface="+mn-ea"/>
                <a:cs typeface="Arial" charset="0"/>
              </a:rPr>
            </a:br>
            <a:r>
              <a:rPr lang="en-US" sz="2600" dirty="0">
                <a:latin typeface="+mn-lt"/>
                <a:ea typeface="+mn-ea"/>
                <a:cs typeface="Arial" charset="0"/>
              </a:rPr>
              <a:t>and lower </a:t>
            </a:r>
            <a:r>
              <a:rPr lang="en-US" sz="2600" b="1" i="1" dirty="0">
                <a:latin typeface="+mn-lt"/>
                <a:ea typeface="+mn-ea"/>
                <a:cs typeface="Arial" charset="0"/>
              </a:rPr>
              <a:t>Q</a:t>
            </a:r>
            <a:r>
              <a:rPr lang="en-US" sz="2600" dirty="0">
                <a:latin typeface="+mn-lt"/>
                <a:ea typeface="+mn-ea"/>
                <a:cs typeface="Arial" charset="0"/>
              </a:rPr>
              <a:t>.</a:t>
            </a:r>
          </a:p>
        </p:txBody>
      </p:sp>
      <p:grpSp>
        <p:nvGrpSpPr>
          <p:cNvPr id="3" name="Group 10"/>
          <p:cNvGrpSpPr>
            <a:grpSpLocks/>
          </p:cNvGrpSpPr>
          <p:nvPr/>
        </p:nvGrpSpPr>
        <p:grpSpPr bwMode="auto">
          <a:xfrm>
            <a:off x="398463" y="1524000"/>
            <a:ext cx="6364287" cy="4751388"/>
            <a:chOff x="111" y="960"/>
            <a:chExt cx="4009" cy="2993"/>
          </a:xfrm>
        </p:grpSpPr>
        <p:grpSp>
          <p:nvGrpSpPr>
            <p:cNvPr id="198683" name="Group 11"/>
            <p:cNvGrpSpPr>
              <a:grpSpLocks/>
            </p:cNvGrpSpPr>
            <p:nvPr/>
          </p:nvGrpSpPr>
          <p:grpSpPr bwMode="auto">
            <a:xfrm>
              <a:off x="1023" y="1097"/>
              <a:ext cx="2970" cy="2378"/>
              <a:chOff x="2602" y="1083"/>
              <a:chExt cx="3055" cy="2115"/>
            </a:xfrm>
          </p:grpSpPr>
          <p:sp>
            <p:nvSpPr>
              <p:cNvPr id="198686" name="Line 12"/>
              <p:cNvSpPr>
                <a:spLocks noChangeShapeType="1"/>
              </p:cNvSpPr>
              <p:nvPr/>
            </p:nvSpPr>
            <p:spPr bwMode="auto">
              <a:xfrm>
                <a:off x="2603" y="1083"/>
                <a:ext cx="0" cy="2115"/>
              </a:xfrm>
              <a:prstGeom prst="line">
                <a:avLst/>
              </a:prstGeom>
              <a:noFill/>
              <a:ln w="12700">
                <a:solidFill>
                  <a:schemeClr val="tx1"/>
                </a:solidFill>
                <a:round/>
                <a:headEnd/>
                <a:tailEnd/>
              </a:ln>
            </p:spPr>
            <p:txBody>
              <a:bodyPr>
                <a:prstTxWarp prst="textNoShape">
                  <a:avLst/>
                </a:prstTxWarp>
              </a:bodyPr>
              <a:lstStyle/>
              <a:p>
                <a:endParaRPr lang="en-US"/>
              </a:p>
            </p:txBody>
          </p:sp>
          <p:sp>
            <p:nvSpPr>
              <p:cNvPr id="198687" name="Line 13"/>
              <p:cNvSpPr>
                <a:spLocks noChangeShapeType="1"/>
              </p:cNvSpPr>
              <p:nvPr/>
            </p:nvSpPr>
            <p:spPr bwMode="auto">
              <a:xfrm>
                <a:off x="2602" y="3197"/>
                <a:ext cx="3055"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198684" name="Text Box 14"/>
            <p:cNvSpPr txBox="1">
              <a:spLocks noChangeArrowheads="1"/>
            </p:cNvSpPr>
            <p:nvPr/>
          </p:nvSpPr>
          <p:spPr bwMode="auto">
            <a:xfrm>
              <a:off x="111" y="960"/>
              <a:ext cx="886" cy="691"/>
            </a:xfrm>
            <a:prstGeom prst="rect">
              <a:avLst/>
            </a:prstGeom>
            <a:noFill/>
            <a:ln w="9525">
              <a:noFill/>
              <a:miter lim="800000"/>
              <a:headEnd/>
              <a:tailEnd/>
            </a:ln>
          </p:spPr>
          <p:txBody>
            <a:bodyPr>
              <a:prstTxWarp prst="textNoShape">
                <a:avLst/>
              </a:prstTxWarp>
              <a:spAutoFit/>
            </a:bodyPr>
            <a:lstStyle/>
            <a:p>
              <a:pPr algn="r">
                <a:spcBef>
                  <a:spcPct val="50000"/>
                </a:spcBef>
              </a:pPr>
              <a:r>
                <a:rPr lang="en-US" sz="2200">
                  <a:ea typeface="Arial" charset="0"/>
                  <a:cs typeface="Arial" charset="0"/>
                </a:rPr>
                <a:t>Price of tax return software</a:t>
              </a:r>
            </a:p>
          </p:txBody>
        </p:sp>
        <p:sp>
          <p:nvSpPr>
            <p:cNvPr id="198685" name="Text Box 15"/>
            <p:cNvSpPr txBox="1">
              <a:spLocks noChangeArrowheads="1"/>
            </p:cNvSpPr>
            <p:nvPr/>
          </p:nvSpPr>
          <p:spPr bwMode="auto">
            <a:xfrm>
              <a:off x="2728" y="3473"/>
              <a:ext cx="1392" cy="480"/>
            </a:xfrm>
            <a:prstGeom prst="rect">
              <a:avLst/>
            </a:prstGeom>
            <a:noFill/>
            <a:ln w="9525">
              <a:noFill/>
              <a:miter lim="800000"/>
              <a:headEnd/>
              <a:tailEnd/>
            </a:ln>
          </p:spPr>
          <p:txBody>
            <a:bodyPr>
              <a:prstTxWarp prst="textNoShape">
                <a:avLst/>
              </a:prstTxWarp>
              <a:spAutoFit/>
            </a:bodyPr>
            <a:lstStyle/>
            <a:p>
              <a:pPr algn="r">
                <a:spcBef>
                  <a:spcPct val="50000"/>
                </a:spcBef>
              </a:pPr>
              <a:r>
                <a:rPr lang="en-US" sz="2200">
                  <a:ea typeface="Arial" charset="0"/>
                  <a:cs typeface="Arial" charset="0"/>
                </a:rPr>
                <a:t>Quantity of tax return software</a:t>
              </a:r>
            </a:p>
          </p:txBody>
        </p:sp>
      </p:grpSp>
      <p:grpSp>
        <p:nvGrpSpPr>
          <p:cNvPr id="5" name="Group 16"/>
          <p:cNvGrpSpPr>
            <a:grpSpLocks/>
          </p:cNvGrpSpPr>
          <p:nvPr/>
        </p:nvGrpSpPr>
        <p:grpSpPr bwMode="auto">
          <a:xfrm>
            <a:off x="1665288" y="2009775"/>
            <a:ext cx="2787650" cy="2970213"/>
            <a:chOff x="909" y="1266"/>
            <a:chExt cx="1756" cy="1871"/>
          </a:xfrm>
        </p:grpSpPr>
        <p:sp>
          <p:nvSpPr>
            <p:cNvPr id="198681" name="Line 17"/>
            <p:cNvSpPr>
              <a:spLocks noChangeShapeType="1"/>
            </p:cNvSpPr>
            <p:nvPr/>
          </p:nvSpPr>
          <p:spPr bwMode="auto">
            <a:xfrm rot="4500000">
              <a:off x="1081" y="1553"/>
              <a:ext cx="1412" cy="1756"/>
            </a:xfrm>
            <a:prstGeom prst="line">
              <a:avLst/>
            </a:prstGeom>
            <a:noFill/>
            <a:ln w="38100">
              <a:solidFill>
                <a:schemeClr val="tx1"/>
              </a:solidFill>
              <a:round/>
              <a:headEnd/>
              <a:tailEnd/>
            </a:ln>
          </p:spPr>
          <p:txBody>
            <a:bodyPr>
              <a:prstTxWarp prst="textNoShape">
                <a:avLst/>
              </a:prstTxWarp>
            </a:bodyPr>
            <a:lstStyle/>
            <a:p>
              <a:endParaRPr lang="en-US"/>
            </a:p>
          </p:txBody>
        </p:sp>
        <p:sp>
          <p:nvSpPr>
            <p:cNvPr id="198682" name="Text Box 18"/>
            <p:cNvSpPr txBox="1">
              <a:spLocks noChangeArrowheads="1"/>
            </p:cNvSpPr>
            <p:nvPr/>
          </p:nvSpPr>
          <p:spPr bwMode="auto">
            <a:xfrm>
              <a:off x="2315" y="1266"/>
              <a:ext cx="326"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S</a:t>
              </a:r>
              <a:r>
                <a:rPr lang="en-US" sz="2200" b="1" baseline="-25000">
                  <a:latin typeface="Tahoma" charset="0"/>
                  <a:ea typeface="Arial" charset="0"/>
                  <a:cs typeface="Arial" charset="0"/>
                </a:rPr>
                <a:t>1</a:t>
              </a:r>
            </a:p>
          </p:txBody>
        </p:sp>
      </p:grpSp>
      <p:grpSp>
        <p:nvGrpSpPr>
          <p:cNvPr id="6" name="Group 19"/>
          <p:cNvGrpSpPr>
            <a:grpSpLocks/>
          </p:cNvGrpSpPr>
          <p:nvPr/>
        </p:nvGrpSpPr>
        <p:grpSpPr bwMode="auto">
          <a:xfrm>
            <a:off x="1273175" y="2957513"/>
            <a:ext cx="2589213" cy="2962275"/>
            <a:chOff x="662" y="1863"/>
            <a:chExt cx="1631" cy="1866"/>
          </a:xfrm>
        </p:grpSpPr>
        <p:grpSp>
          <p:nvGrpSpPr>
            <p:cNvPr id="198675" name="Group 20"/>
            <p:cNvGrpSpPr>
              <a:grpSpLocks/>
            </p:cNvGrpSpPr>
            <p:nvPr/>
          </p:nvGrpSpPr>
          <p:grpSpPr bwMode="auto">
            <a:xfrm>
              <a:off x="1026" y="2000"/>
              <a:ext cx="1078" cy="1471"/>
              <a:chOff x="357" y="2450"/>
              <a:chExt cx="795" cy="646"/>
            </a:xfrm>
          </p:grpSpPr>
          <p:sp>
            <p:nvSpPr>
              <p:cNvPr id="198679" name="Line 21"/>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98680" name="Line 22"/>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98676" name="Oval 23"/>
            <p:cNvSpPr>
              <a:spLocks noChangeArrowheads="1"/>
            </p:cNvSpPr>
            <p:nvPr/>
          </p:nvSpPr>
          <p:spPr bwMode="auto">
            <a:xfrm>
              <a:off x="2052" y="1960"/>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198677" name="Text Box 24"/>
            <p:cNvSpPr txBox="1">
              <a:spLocks noChangeArrowheads="1"/>
            </p:cNvSpPr>
            <p:nvPr/>
          </p:nvSpPr>
          <p:spPr bwMode="auto">
            <a:xfrm>
              <a:off x="662" y="1863"/>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P</a:t>
              </a:r>
              <a:r>
                <a:rPr lang="en-US" sz="2200" b="1" baseline="-25000">
                  <a:latin typeface="Tahoma" charset="0"/>
                  <a:ea typeface="Arial" charset="0"/>
                  <a:cs typeface="Arial" charset="0"/>
                </a:rPr>
                <a:t>1</a:t>
              </a:r>
            </a:p>
          </p:txBody>
        </p:sp>
        <p:sp>
          <p:nvSpPr>
            <p:cNvPr id="198678" name="Text Box 25"/>
            <p:cNvSpPr txBox="1">
              <a:spLocks noChangeArrowheads="1"/>
            </p:cNvSpPr>
            <p:nvPr/>
          </p:nvSpPr>
          <p:spPr bwMode="auto">
            <a:xfrm>
              <a:off x="1913" y="3460"/>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1</a:t>
              </a:r>
            </a:p>
          </p:txBody>
        </p:sp>
      </p:grpSp>
      <p:sp>
        <p:nvSpPr>
          <p:cNvPr id="265242" name="Line 26"/>
          <p:cNvSpPr>
            <a:spLocks noChangeShapeType="1"/>
          </p:cNvSpPr>
          <p:nvPr/>
        </p:nvSpPr>
        <p:spPr bwMode="auto">
          <a:xfrm rot="10800000">
            <a:off x="2952750" y="5351463"/>
            <a:ext cx="596900" cy="0"/>
          </a:xfrm>
          <a:prstGeom prst="line">
            <a:avLst/>
          </a:prstGeom>
          <a:noFill/>
          <a:ln w="38100">
            <a:solidFill>
              <a:srgbClr val="003399"/>
            </a:solidFill>
            <a:round/>
            <a:headEnd/>
            <a:tailEnd type="triangle" w="lg" len="lg"/>
          </a:ln>
        </p:spPr>
        <p:txBody>
          <a:bodyPr>
            <a:prstTxWarp prst="textNoShape">
              <a:avLst/>
            </a:prstTxWarp>
          </a:bodyPr>
          <a:lstStyle/>
          <a:p>
            <a:endParaRPr lang="en-US"/>
          </a:p>
        </p:txBody>
      </p:sp>
      <p:sp>
        <p:nvSpPr>
          <p:cNvPr id="265243" name="Line 27"/>
          <p:cNvSpPr>
            <a:spLocks noChangeShapeType="1"/>
          </p:cNvSpPr>
          <p:nvPr/>
        </p:nvSpPr>
        <p:spPr bwMode="auto">
          <a:xfrm rot="5400000">
            <a:off x="1539875" y="3597276"/>
            <a:ext cx="852487" cy="4762"/>
          </a:xfrm>
          <a:prstGeom prst="line">
            <a:avLst/>
          </a:prstGeom>
          <a:noFill/>
          <a:ln w="38100">
            <a:solidFill>
              <a:srgbClr val="003399"/>
            </a:solidFill>
            <a:round/>
            <a:headEnd/>
            <a:tailEnd type="triangle" w="lg" len="lg"/>
          </a:ln>
        </p:spPr>
        <p:txBody>
          <a:bodyPr>
            <a:prstTxWarp prst="textNoShape">
              <a:avLst/>
            </a:prstTxWarp>
          </a:bodyPr>
          <a:lstStyle/>
          <a:p>
            <a:endParaRPr lang="en-US"/>
          </a:p>
        </p:txBody>
      </p:sp>
      <p:sp>
        <p:nvSpPr>
          <p:cNvPr id="265244" name="Line 28"/>
          <p:cNvSpPr>
            <a:spLocks noChangeShapeType="1"/>
          </p:cNvSpPr>
          <p:nvPr/>
        </p:nvSpPr>
        <p:spPr bwMode="auto">
          <a:xfrm flipH="1">
            <a:off x="2968625" y="3243263"/>
            <a:ext cx="538163" cy="735012"/>
          </a:xfrm>
          <a:prstGeom prst="line">
            <a:avLst/>
          </a:prstGeom>
          <a:noFill/>
          <a:ln w="38100">
            <a:solidFill>
              <a:srgbClr val="003399"/>
            </a:solidFill>
            <a:round/>
            <a:headEnd/>
            <a:tailEnd type="triangle" w="lg" len="lg"/>
          </a:ln>
        </p:spPr>
        <p:txBody>
          <a:bodyPr>
            <a:prstTxWarp prst="textNoShape">
              <a:avLst/>
            </a:prstTxWarp>
          </a:bodyPr>
          <a:lstStyle/>
          <a:p>
            <a:endParaRPr lang="en-US"/>
          </a:p>
        </p:txBody>
      </p:sp>
      <p:grpSp>
        <p:nvGrpSpPr>
          <p:cNvPr id="8" name="Group 29"/>
          <p:cNvGrpSpPr>
            <a:grpSpLocks/>
          </p:cNvGrpSpPr>
          <p:nvPr/>
        </p:nvGrpSpPr>
        <p:grpSpPr bwMode="auto">
          <a:xfrm>
            <a:off x="1276350" y="3811588"/>
            <a:ext cx="1963738" cy="2103437"/>
            <a:chOff x="664" y="2401"/>
            <a:chExt cx="1237" cy="1325"/>
          </a:xfrm>
        </p:grpSpPr>
        <p:grpSp>
          <p:nvGrpSpPr>
            <p:cNvPr id="198669" name="Group 30"/>
            <p:cNvGrpSpPr>
              <a:grpSpLocks/>
            </p:cNvGrpSpPr>
            <p:nvPr/>
          </p:nvGrpSpPr>
          <p:grpSpPr bwMode="auto">
            <a:xfrm>
              <a:off x="1024" y="2535"/>
              <a:ext cx="687" cy="940"/>
              <a:chOff x="357" y="2450"/>
              <a:chExt cx="795" cy="646"/>
            </a:xfrm>
          </p:grpSpPr>
          <p:sp>
            <p:nvSpPr>
              <p:cNvPr id="198673" name="Line 31"/>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198674" name="Line 32"/>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198670" name="Oval 33"/>
            <p:cNvSpPr>
              <a:spLocks noChangeArrowheads="1"/>
            </p:cNvSpPr>
            <p:nvPr/>
          </p:nvSpPr>
          <p:spPr bwMode="auto">
            <a:xfrm>
              <a:off x="1665" y="2493"/>
              <a:ext cx="88" cy="87"/>
            </a:xfrm>
            <a:prstGeom prst="ellipse">
              <a:avLst/>
            </a:prstGeom>
            <a:solidFill>
              <a:srgbClr val="0000FF"/>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198671" name="Text Box 34"/>
            <p:cNvSpPr txBox="1">
              <a:spLocks noChangeArrowheads="1"/>
            </p:cNvSpPr>
            <p:nvPr/>
          </p:nvSpPr>
          <p:spPr bwMode="auto">
            <a:xfrm>
              <a:off x="1521" y="3457"/>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2</a:t>
              </a:r>
            </a:p>
          </p:txBody>
        </p:sp>
        <p:sp>
          <p:nvSpPr>
            <p:cNvPr id="198672" name="Text Box 35"/>
            <p:cNvSpPr txBox="1">
              <a:spLocks noChangeArrowheads="1"/>
            </p:cNvSpPr>
            <p:nvPr/>
          </p:nvSpPr>
          <p:spPr bwMode="auto">
            <a:xfrm>
              <a:off x="664" y="2401"/>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P</a:t>
              </a:r>
              <a:r>
                <a:rPr lang="en-US" sz="2200" b="1" baseline="-25000">
                  <a:latin typeface="Tahoma" charset="0"/>
                  <a:ea typeface="Arial" charset="0"/>
                  <a:cs typeface="Arial" charset="0"/>
                </a:rPr>
                <a:t>2</a:t>
              </a:r>
            </a:p>
          </p:txBody>
        </p:sp>
      </p:grpSp>
      <p:sp>
        <p:nvSpPr>
          <p:cNvPr id="19866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98667" name="TextBox 35"/>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38"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  Fall in price of tax return software</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5225"/>
                                        </p:tgtEl>
                                        <p:attrNameLst>
                                          <p:attrName>style.visibility</p:attrName>
                                        </p:attrNameLst>
                                      </p:cBhvr>
                                      <p:to>
                                        <p:strVal val="visible"/>
                                      </p:to>
                                    </p:set>
                                    <p:animEffect transition="in" filter="fade">
                                      <p:cBhvr>
                                        <p:cTn id="22" dur="500"/>
                                        <p:tgtEl>
                                          <p:spTgt spid="2652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65243"/>
                                        </p:tgtEl>
                                        <p:attrNameLst>
                                          <p:attrName>style.visibility</p:attrName>
                                        </p:attrNameLst>
                                      </p:cBhvr>
                                      <p:to>
                                        <p:strVal val="visible"/>
                                      </p:to>
                                    </p:set>
                                    <p:animEffect transition="in" filter="wipe(up)">
                                      <p:cBhvr>
                                        <p:cTn id="27" dur="500"/>
                                        <p:tgtEl>
                                          <p:spTgt spid="265243"/>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265244"/>
                                        </p:tgtEl>
                                        <p:attrNameLst>
                                          <p:attrName>style.visibility</p:attrName>
                                        </p:attrNameLst>
                                      </p:cBhvr>
                                      <p:to>
                                        <p:strVal val="visible"/>
                                      </p:to>
                                    </p:set>
                                    <p:animEffect transition="in" filter="strips(downLeft)">
                                      <p:cBhvr>
                                        <p:cTn id="30" dur="500"/>
                                        <p:tgtEl>
                                          <p:spTgt spid="265244"/>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65242"/>
                                        </p:tgtEl>
                                        <p:attrNameLst>
                                          <p:attrName>style.visibility</p:attrName>
                                        </p:attrNameLst>
                                      </p:cBhvr>
                                      <p:to>
                                        <p:strVal val="visible"/>
                                      </p:to>
                                    </p:set>
                                    <p:animEffect transition="in" filter="wipe(right)">
                                      <p:cBhvr>
                                        <p:cTn id="33" dur="500"/>
                                        <p:tgtEl>
                                          <p:spTgt spid="265242"/>
                                        </p:tgtEl>
                                      </p:cBhvr>
                                    </p:animEffect>
                                  </p:childTnLst>
                                </p:cTn>
                              </p:par>
                            </p:childTnLst>
                          </p:cTn>
                        </p:par>
                        <p:par>
                          <p:cTn id="34" fill="hold">
                            <p:stCondLst>
                              <p:cond delay="500"/>
                            </p:stCondLst>
                            <p:childTnLst>
                              <p:par>
                                <p:cTn id="35" presetID="18" presetClass="entr" presetSubtype="12" fill="hold"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strips(downLeft)">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5" grpId="0" animBg="1"/>
      <p:bldP spid="265242" grpId="0" animBg="1"/>
      <p:bldP spid="265243" grpId="0" animBg="1"/>
      <p:bldP spid="265244"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67273" name="Text Box 9"/>
          <p:cNvSpPr txBox="1">
            <a:spLocks noChangeArrowheads="1"/>
          </p:cNvSpPr>
          <p:nvPr/>
        </p:nvSpPr>
        <p:spPr bwMode="auto">
          <a:xfrm>
            <a:off x="5995988" y="1779588"/>
            <a:ext cx="2292350" cy="2352675"/>
          </a:xfrm>
          <a:prstGeom prst="rect">
            <a:avLst/>
          </a:prstGeom>
          <a:solidFill>
            <a:schemeClr val="bg1"/>
          </a:solidFill>
          <a:ln w="9525">
            <a:noFill/>
            <a:miter lim="800000"/>
            <a:headEnd/>
            <a:tailEnd/>
          </a:ln>
          <a:effectLst>
            <a:outerShdw blurRad="50800" dist="38100" dir="2700000" algn="tl" rotWithShape="0">
              <a:prstClr val="black">
                <a:alpha val="40000"/>
              </a:prstClr>
            </a:outerShdw>
          </a:effectLst>
        </p:spPr>
        <p:txBody>
          <a:bodyPr/>
          <a:lstStyle/>
          <a:p>
            <a:pPr fontAlgn="auto">
              <a:lnSpc>
                <a:spcPct val="105000"/>
              </a:lnSpc>
              <a:spcBef>
                <a:spcPct val="30000"/>
              </a:spcBef>
              <a:spcAft>
                <a:spcPts val="0"/>
              </a:spcAft>
              <a:defRPr/>
            </a:pPr>
            <a:r>
              <a:rPr lang="en-US" sz="2600" b="1" i="1" dirty="0">
                <a:latin typeface="+mn-lt"/>
                <a:ea typeface="+mn-ea"/>
                <a:cs typeface="Arial" charset="0"/>
              </a:rPr>
              <a:t>S</a:t>
            </a:r>
            <a:r>
              <a:rPr lang="en-US" sz="2600" dirty="0">
                <a:latin typeface="+mn-lt"/>
                <a:ea typeface="+mn-ea"/>
                <a:cs typeface="Arial" charset="0"/>
              </a:rPr>
              <a:t> curve shifts to the right: </a:t>
            </a:r>
          </a:p>
          <a:p>
            <a:pPr fontAlgn="auto">
              <a:lnSpc>
                <a:spcPct val="105000"/>
              </a:lnSpc>
              <a:spcBef>
                <a:spcPct val="30000"/>
              </a:spcBef>
              <a:spcAft>
                <a:spcPts val="0"/>
              </a:spcAft>
              <a:defRPr/>
            </a:pPr>
            <a:r>
              <a:rPr lang="en-US" sz="2600" dirty="0">
                <a:latin typeface="+mn-lt"/>
                <a:ea typeface="+mn-ea"/>
                <a:cs typeface="Arial" charset="0"/>
              </a:rPr>
              <a:t>at each price, </a:t>
            </a:r>
            <a:br>
              <a:rPr lang="en-US" sz="2600" dirty="0">
                <a:latin typeface="+mn-lt"/>
                <a:ea typeface="+mn-ea"/>
                <a:cs typeface="Arial" charset="0"/>
              </a:rPr>
            </a:br>
            <a:r>
              <a:rPr lang="en-US" sz="2600" b="1" i="1" dirty="0">
                <a:latin typeface="+mn-lt"/>
                <a:ea typeface="+mn-ea"/>
                <a:cs typeface="Arial" charset="0"/>
              </a:rPr>
              <a:t>Q</a:t>
            </a:r>
            <a:r>
              <a:rPr lang="en-US" sz="2600" dirty="0">
                <a:latin typeface="+mn-lt"/>
                <a:ea typeface="+mn-ea"/>
                <a:cs typeface="Arial" charset="0"/>
              </a:rPr>
              <a:t> increases.</a:t>
            </a:r>
          </a:p>
        </p:txBody>
      </p:sp>
      <p:grpSp>
        <p:nvGrpSpPr>
          <p:cNvPr id="200707" name="Group 10"/>
          <p:cNvGrpSpPr>
            <a:grpSpLocks/>
          </p:cNvGrpSpPr>
          <p:nvPr/>
        </p:nvGrpSpPr>
        <p:grpSpPr bwMode="auto">
          <a:xfrm>
            <a:off x="1846263" y="1741488"/>
            <a:ext cx="4714875" cy="3775075"/>
            <a:chOff x="2602" y="1083"/>
            <a:chExt cx="3055" cy="2115"/>
          </a:xfrm>
        </p:grpSpPr>
        <p:sp>
          <p:nvSpPr>
            <p:cNvPr id="200731" name="Line 11"/>
            <p:cNvSpPr>
              <a:spLocks noChangeShapeType="1"/>
            </p:cNvSpPr>
            <p:nvPr/>
          </p:nvSpPr>
          <p:spPr bwMode="auto">
            <a:xfrm>
              <a:off x="2603" y="1083"/>
              <a:ext cx="0" cy="211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0732" name="Line 12"/>
            <p:cNvSpPr>
              <a:spLocks noChangeShapeType="1"/>
            </p:cNvSpPr>
            <p:nvPr/>
          </p:nvSpPr>
          <p:spPr bwMode="auto">
            <a:xfrm>
              <a:off x="2602" y="3197"/>
              <a:ext cx="3055"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00708" name="Text Box 13"/>
          <p:cNvSpPr txBox="1">
            <a:spLocks noChangeArrowheads="1"/>
          </p:cNvSpPr>
          <p:nvPr/>
        </p:nvSpPr>
        <p:spPr bwMode="auto">
          <a:xfrm>
            <a:off x="398463" y="1524000"/>
            <a:ext cx="1406525" cy="1096963"/>
          </a:xfrm>
          <a:prstGeom prst="rect">
            <a:avLst/>
          </a:prstGeom>
          <a:noFill/>
          <a:ln w="9525">
            <a:noFill/>
            <a:miter lim="800000"/>
            <a:headEnd/>
            <a:tailEnd/>
          </a:ln>
        </p:spPr>
        <p:txBody>
          <a:bodyPr>
            <a:prstTxWarp prst="textNoShape">
              <a:avLst/>
            </a:prstTxWarp>
            <a:spAutoFit/>
          </a:bodyPr>
          <a:lstStyle/>
          <a:p>
            <a:pPr algn="r">
              <a:spcBef>
                <a:spcPct val="50000"/>
              </a:spcBef>
            </a:pPr>
            <a:r>
              <a:rPr lang="en-US" sz="2200">
                <a:ea typeface="Arial" charset="0"/>
                <a:cs typeface="Arial" charset="0"/>
              </a:rPr>
              <a:t>Price of tax return software</a:t>
            </a:r>
          </a:p>
        </p:txBody>
      </p:sp>
      <p:sp>
        <p:nvSpPr>
          <p:cNvPr id="200709" name="Text Box 14"/>
          <p:cNvSpPr txBox="1">
            <a:spLocks noChangeArrowheads="1"/>
          </p:cNvSpPr>
          <p:nvPr/>
        </p:nvSpPr>
        <p:spPr bwMode="auto">
          <a:xfrm>
            <a:off x="4552950" y="5513388"/>
            <a:ext cx="2209800" cy="762000"/>
          </a:xfrm>
          <a:prstGeom prst="rect">
            <a:avLst/>
          </a:prstGeom>
          <a:noFill/>
          <a:ln w="9525">
            <a:noFill/>
            <a:miter lim="800000"/>
            <a:headEnd/>
            <a:tailEnd/>
          </a:ln>
        </p:spPr>
        <p:txBody>
          <a:bodyPr>
            <a:prstTxWarp prst="textNoShape">
              <a:avLst/>
            </a:prstTxWarp>
            <a:spAutoFit/>
          </a:bodyPr>
          <a:lstStyle/>
          <a:p>
            <a:pPr algn="r">
              <a:spcBef>
                <a:spcPct val="50000"/>
              </a:spcBef>
            </a:pPr>
            <a:r>
              <a:rPr lang="en-US" sz="2200">
                <a:ea typeface="Arial" charset="0"/>
                <a:cs typeface="Arial" charset="0"/>
              </a:rPr>
              <a:t>Quantity of tax return software</a:t>
            </a:r>
          </a:p>
        </p:txBody>
      </p:sp>
      <p:sp>
        <p:nvSpPr>
          <p:cNvPr id="200710" name="Line 15"/>
          <p:cNvSpPr>
            <a:spLocks noChangeShapeType="1"/>
          </p:cNvSpPr>
          <p:nvPr/>
        </p:nvSpPr>
        <p:spPr bwMode="auto">
          <a:xfrm rot="4500000">
            <a:off x="1938338" y="2465388"/>
            <a:ext cx="2241550" cy="2787650"/>
          </a:xfrm>
          <a:prstGeom prst="line">
            <a:avLst/>
          </a:prstGeom>
          <a:noFill/>
          <a:ln w="38100">
            <a:solidFill>
              <a:schemeClr val="tx1"/>
            </a:solidFill>
            <a:round/>
            <a:headEnd/>
            <a:tailEnd/>
          </a:ln>
        </p:spPr>
        <p:txBody>
          <a:bodyPr>
            <a:prstTxWarp prst="textNoShape">
              <a:avLst/>
            </a:prstTxWarp>
          </a:bodyPr>
          <a:lstStyle/>
          <a:p>
            <a:endParaRPr lang="en-US"/>
          </a:p>
        </p:txBody>
      </p:sp>
      <p:sp>
        <p:nvSpPr>
          <p:cNvPr id="200711" name="Text Box 16"/>
          <p:cNvSpPr txBox="1">
            <a:spLocks noChangeArrowheads="1"/>
          </p:cNvSpPr>
          <p:nvPr/>
        </p:nvSpPr>
        <p:spPr bwMode="auto">
          <a:xfrm>
            <a:off x="3897313" y="2009775"/>
            <a:ext cx="517525" cy="42703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S</a:t>
            </a:r>
            <a:r>
              <a:rPr lang="en-US" sz="2200" b="1" baseline="-25000">
                <a:latin typeface="Tahoma" charset="0"/>
                <a:ea typeface="Arial" charset="0"/>
                <a:cs typeface="Arial" charset="0"/>
              </a:rPr>
              <a:t>1</a:t>
            </a:r>
          </a:p>
        </p:txBody>
      </p:sp>
      <p:grpSp>
        <p:nvGrpSpPr>
          <p:cNvPr id="200712" name="Group 17"/>
          <p:cNvGrpSpPr>
            <a:grpSpLocks/>
          </p:cNvGrpSpPr>
          <p:nvPr/>
        </p:nvGrpSpPr>
        <p:grpSpPr bwMode="auto">
          <a:xfrm>
            <a:off x="1851025" y="3175000"/>
            <a:ext cx="1711325" cy="2335213"/>
            <a:chOff x="357" y="2450"/>
            <a:chExt cx="795" cy="646"/>
          </a:xfrm>
        </p:grpSpPr>
        <p:sp>
          <p:nvSpPr>
            <p:cNvPr id="200729" name="Line 18"/>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00730" name="Line 19"/>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00713" name="Oval 20"/>
          <p:cNvSpPr>
            <a:spLocks noChangeArrowheads="1"/>
          </p:cNvSpPr>
          <p:nvPr/>
        </p:nvSpPr>
        <p:spPr bwMode="auto">
          <a:xfrm>
            <a:off x="3479800" y="3111500"/>
            <a:ext cx="139700" cy="138113"/>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00714" name="Text Box 21"/>
          <p:cNvSpPr txBox="1">
            <a:spLocks noChangeArrowheads="1"/>
          </p:cNvSpPr>
          <p:nvPr/>
        </p:nvSpPr>
        <p:spPr bwMode="auto">
          <a:xfrm>
            <a:off x="1273175" y="2957513"/>
            <a:ext cx="603250" cy="42703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P</a:t>
            </a:r>
            <a:r>
              <a:rPr lang="en-US" sz="2200" b="1" baseline="-25000">
                <a:latin typeface="Tahoma" charset="0"/>
                <a:ea typeface="Arial" charset="0"/>
                <a:cs typeface="Arial" charset="0"/>
              </a:rPr>
              <a:t>1</a:t>
            </a:r>
          </a:p>
        </p:txBody>
      </p:sp>
      <p:sp>
        <p:nvSpPr>
          <p:cNvPr id="200715" name="Text Box 22"/>
          <p:cNvSpPr txBox="1">
            <a:spLocks noChangeArrowheads="1"/>
          </p:cNvSpPr>
          <p:nvPr/>
        </p:nvSpPr>
        <p:spPr bwMode="auto">
          <a:xfrm>
            <a:off x="3259138" y="5480050"/>
            <a:ext cx="603250" cy="42703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1</a:t>
            </a:r>
          </a:p>
        </p:txBody>
      </p:sp>
      <p:grpSp>
        <p:nvGrpSpPr>
          <p:cNvPr id="5" name="Group 23"/>
          <p:cNvGrpSpPr>
            <a:grpSpLocks/>
          </p:cNvGrpSpPr>
          <p:nvPr/>
        </p:nvGrpSpPr>
        <p:grpSpPr bwMode="auto">
          <a:xfrm>
            <a:off x="2573338" y="2058988"/>
            <a:ext cx="2787650" cy="2968625"/>
            <a:chOff x="1481" y="1297"/>
            <a:chExt cx="1756" cy="1870"/>
          </a:xfrm>
        </p:grpSpPr>
        <p:sp>
          <p:nvSpPr>
            <p:cNvPr id="200727" name="Text Box 24"/>
            <p:cNvSpPr txBox="1">
              <a:spLocks noChangeArrowheads="1"/>
            </p:cNvSpPr>
            <p:nvPr/>
          </p:nvSpPr>
          <p:spPr bwMode="auto">
            <a:xfrm>
              <a:off x="2855" y="1297"/>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solidFill>
                    <a:srgbClr val="A50021"/>
                  </a:solidFill>
                  <a:latin typeface="Tahoma" charset="0"/>
                  <a:ea typeface="Arial" charset="0"/>
                  <a:cs typeface="Arial" charset="0"/>
                </a:rPr>
                <a:t>S</a:t>
              </a:r>
              <a:r>
                <a:rPr lang="en-US" sz="2200" b="1" baseline="-25000">
                  <a:solidFill>
                    <a:srgbClr val="A50021"/>
                  </a:solidFill>
                  <a:latin typeface="Tahoma" charset="0"/>
                  <a:ea typeface="Arial" charset="0"/>
                  <a:cs typeface="Arial" charset="0"/>
                </a:rPr>
                <a:t>2</a:t>
              </a:r>
            </a:p>
          </p:txBody>
        </p:sp>
        <p:sp>
          <p:nvSpPr>
            <p:cNvPr id="200728" name="Line 25"/>
            <p:cNvSpPr>
              <a:spLocks noChangeShapeType="1"/>
            </p:cNvSpPr>
            <p:nvPr/>
          </p:nvSpPr>
          <p:spPr bwMode="auto">
            <a:xfrm rot="4500000">
              <a:off x="1653" y="1583"/>
              <a:ext cx="1412" cy="1756"/>
            </a:xfrm>
            <a:prstGeom prst="line">
              <a:avLst/>
            </a:prstGeom>
            <a:noFill/>
            <a:ln w="38100">
              <a:solidFill>
                <a:srgbClr val="CC0000"/>
              </a:solidFill>
              <a:round/>
              <a:headEnd/>
              <a:tailEnd/>
            </a:ln>
          </p:spPr>
          <p:txBody>
            <a:bodyPr>
              <a:prstTxWarp prst="textNoShape">
                <a:avLst/>
              </a:prstTxWarp>
            </a:bodyPr>
            <a:lstStyle/>
            <a:p>
              <a:endParaRPr lang="en-US"/>
            </a:p>
          </p:txBody>
        </p:sp>
      </p:grpSp>
      <p:grpSp>
        <p:nvGrpSpPr>
          <p:cNvPr id="6" name="Group 26"/>
          <p:cNvGrpSpPr>
            <a:grpSpLocks/>
          </p:cNvGrpSpPr>
          <p:nvPr/>
        </p:nvGrpSpPr>
        <p:grpSpPr bwMode="auto">
          <a:xfrm>
            <a:off x="3557588" y="3109913"/>
            <a:ext cx="1220787" cy="2781300"/>
            <a:chOff x="2101" y="1959"/>
            <a:chExt cx="769" cy="1752"/>
          </a:xfrm>
        </p:grpSpPr>
        <p:sp>
          <p:nvSpPr>
            <p:cNvPr id="200722" name="Text Box 27"/>
            <p:cNvSpPr txBox="1">
              <a:spLocks noChangeArrowheads="1"/>
            </p:cNvSpPr>
            <p:nvPr/>
          </p:nvSpPr>
          <p:spPr bwMode="auto">
            <a:xfrm>
              <a:off x="2490" y="3442"/>
              <a:ext cx="38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Q</a:t>
              </a:r>
              <a:r>
                <a:rPr lang="en-US" sz="2200" b="1" baseline="-25000">
                  <a:latin typeface="Tahoma" charset="0"/>
                  <a:ea typeface="Arial" charset="0"/>
                  <a:cs typeface="Arial" charset="0"/>
                </a:rPr>
                <a:t>2</a:t>
              </a:r>
            </a:p>
          </p:txBody>
        </p:sp>
        <p:grpSp>
          <p:nvGrpSpPr>
            <p:cNvPr id="200723" name="Group 28"/>
            <p:cNvGrpSpPr>
              <a:grpSpLocks/>
            </p:cNvGrpSpPr>
            <p:nvPr/>
          </p:nvGrpSpPr>
          <p:grpSpPr bwMode="auto">
            <a:xfrm>
              <a:off x="2101" y="1998"/>
              <a:ext cx="598" cy="1471"/>
              <a:chOff x="357" y="2450"/>
              <a:chExt cx="795" cy="646"/>
            </a:xfrm>
          </p:grpSpPr>
          <p:sp>
            <p:nvSpPr>
              <p:cNvPr id="200725" name="Line 29"/>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00726" name="Line 30"/>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00724" name="Oval 31"/>
            <p:cNvSpPr>
              <a:spLocks noChangeArrowheads="1"/>
            </p:cNvSpPr>
            <p:nvPr/>
          </p:nvSpPr>
          <p:spPr bwMode="auto">
            <a:xfrm>
              <a:off x="2649" y="1959"/>
              <a:ext cx="88" cy="87"/>
            </a:xfrm>
            <a:prstGeom prst="ellipse">
              <a:avLst/>
            </a:prstGeom>
            <a:solidFill>
              <a:srgbClr val="FF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267296" name="Line 32"/>
          <p:cNvSpPr>
            <a:spLocks noChangeShapeType="1"/>
          </p:cNvSpPr>
          <p:nvPr/>
        </p:nvSpPr>
        <p:spPr bwMode="auto">
          <a:xfrm>
            <a:off x="3621088" y="3167063"/>
            <a:ext cx="823912" cy="0"/>
          </a:xfrm>
          <a:prstGeom prst="line">
            <a:avLst/>
          </a:prstGeom>
          <a:noFill/>
          <a:ln w="44450">
            <a:solidFill>
              <a:srgbClr val="CC0000"/>
            </a:solidFill>
            <a:round/>
            <a:headEnd/>
            <a:tailEnd type="triangle" w="lg" len="lg"/>
          </a:ln>
        </p:spPr>
        <p:txBody>
          <a:bodyPr>
            <a:prstTxWarp prst="textNoShape">
              <a:avLst/>
            </a:prstTxWarp>
          </a:bodyPr>
          <a:lstStyle/>
          <a:p>
            <a:endParaRPr lang="en-US"/>
          </a:p>
        </p:txBody>
      </p:sp>
      <p:sp>
        <p:nvSpPr>
          <p:cNvPr id="200719"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200720" name="TextBox 32"/>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35" name="Rectangle 4"/>
          <p:cNvSpPr>
            <a:spLocks noGrp="1" noChangeArrowheads="1"/>
          </p:cNvSpPr>
          <p:nvPr>
            <p:ph type="title"/>
          </p:nvPr>
        </p:nvSpPr>
        <p:spPr>
          <a:xfrm>
            <a:off x="533400" y="152400"/>
            <a:ext cx="8458200"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B.  Fall in cost of producing the software</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7273"/>
                                        </p:tgtEl>
                                        <p:attrNameLst>
                                          <p:attrName>style.visibility</p:attrName>
                                        </p:attrNameLst>
                                      </p:cBhvr>
                                      <p:to>
                                        <p:strVal val="visible"/>
                                      </p:to>
                                    </p:set>
                                    <p:animEffect transition="in" filter="fade">
                                      <p:cBhvr>
                                        <p:cTn id="7" dur="500"/>
                                        <p:tgtEl>
                                          <p:spTgt spid="26727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7296"/>
                                        </p:tgtEl>
                                        <p:attrNameLst>
                                          <p:attrName>style.visibility</p:attrName>
                                        </p:attrNameLst>
                                      </p:cBhvr>
                                      <p:to>
                                        <p:strVal val="visible"/>
                                      </p:to>
                                    </p:set>
                                    <p:animEffect transition="in" filter="wipe(left)">
                                      <p:cBhvr>
                                        <p:cTn id="12" dur="500"/>
                                        <p:tgtEl>
                                          <p:spTgt spid="267296"/>
                                        </p:tgtEl>
                                      </p:cBhvr>
                                    </p:animEffect>
                                  </p:childTnLst>
                                </p:cTn>
                              </p:par>
                            </p:childTnLst>
                          </p:cTn>
                        </p:par>
                        <p:par>
                          <p:cTn id="13" fill="hold">
                            <p:stCondLst>
                              <p:cond delay="500"/>
                            </p:stCondLst>
                            <p:childTnLst>
                              <p:par>
                                <p:cTn id="14" presetID="18" presetClass="entr" presetSubtype="3"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upRight)">
                                      <p:cBhvr>
                                        <p:cTn id="16" dur="500"/>
                                        <p:tgtEl>
                                          <p:spTgt spid="5"/>
                                        </p:tgtEl>
                                      </p:cBhvr>
                                    </p:animEffect>
                                  </p:childTnLst>
                                </p:cTn>
                              </p:par>
                            </p:childTnLst>
                          </p:cTn>
                        </p:par>
                        <p:par>
                          <p:cTn id="17" fill="hold">
                            <p:stCondLst>
                              <p:cond delay="1000"/>
                            </p:stCondLst>
                            <p:childTnLst>
                              <p:par>
                                <p:cTn id="18" presetID="18" presetClass="entr" presetSubtype="6"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trips(down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3" grpId="0" animBg="1"/>
      <p:bldP spid="267296"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69321" name="Text Box 9"/>
          <p:cNvSpPr txBox="1">
            <a:spLocks noChangeArrowheads="1"/>
          </p:cNvSpPr>
          <p:nvPr/>
        </p:nvSpPr>
        <p:spPr bwMode="auto">
          <a:xfrm>
            <a:off x="5226050" y="1984375"/>
            <a:ext cx="2962275" cy="2246313"/>
          </a:xfrm>
          <a:prstGeom prst="rect">
            <a:avLst/>
          </a:prstGeom>
          <a:solidFill>
            <a:schemeClr val="bg1"/>
          </a:solidFill>
          <a:ln w="9525">
            <a:noFill/>
            <a:miter lim="800000"/>
            <a:headEnd/>
            <a:tailEnd/>
          </a:ln>
          <a:effectLst>
            <a:outerShdw blurRad="50800" dist="38100" dir="2700000" algn="tl" rotWithShape="0">
              <a:prstClr val="black">
                <a:alpha val="40000"/>
              </a:prstClr>
            </a:outerShdw>
          </a:effectLst>
        </p:spPr>
        <p:txBody>
          <a:bodyPr/>
          <a:lstStyle/>
          <a:p>
            <a:pPr fontAlgn="auto">
              <a:lnSpc>
                <a:spcPct val="105000"/>
              </a:lnSpc>
              <a:spcBef>
                <a:spcPct val="30000"/>
              </a:spcBef>
              <a:spcAft>
                <a:spcPts val="0"/>
              </a:spcAft>
              <a:defRPr/>
            </a:pPr>
            <a:r>
              <a:rPr lang="en-US" sz="2600" dirty="0">
                <a:latin typeface="+mn-lt"/>
                <a:ea typeface="+mn-ea"/>
                <a:cs typeface="Arial" charset="0"/>
              </a:rPr>
              <a:t>This shifts the </a:t>
            </a:r>
            <a:r>
              <a:rPr lang="en-US" sz="2600" u="sng" dirty="0">
                <a:latin typeface="+mn-lt"/>
                <a:ea typeface="+mn-ea"/>
                <a:cs typeface="Arial" charset="0"/>
              </a:rPr>
              <a:t>demand</a:t>
            </a:r>
            <a:r>
              <a:rPr lang="en-US" sz="2600" dirty="0">
                <a:latin typeface="+mn-lt"/>
                <a:ea typeface="+mn-ea"/>
                <a:cs typeface="Arial" charset="0"/>
              </a:rPr>
              <a:t> curve for tax preparation software, not the supply curve. </a:t>
            </a:r>
          </a:p>
        </p:txBody>
      </p:sp>
      <p:grpSp>
        <p:nvGrpSpPr>
          <p:cNvPr id="202755" name="Group 10"/>
          <p:cNvGrpSpPr>
            <a:grpSpLocks/>
          </p:cNvGrpSpPr>
          <p:nvPr/>
        </p:nvGrpSpPr>
        <p:grpSpPr bwMode="auto">
          <a:xfrm>
            <a:off x="398463" y="1524000"/>
            <a:ext cx="6364287" cy="4751388"/>
            <a:chOff x="111" y="960"/>
            <a:chExt cx="4009" cy="2993"/>
          </a:xfrm>
        </p:grpSpPr>
        <p:grpSp>
          <p:nvGrpSpPr>
            <p:cNvPr id="202759" name="Group 11"/>
            <p:cNvGrpSpPr>
              <a:grpSpLocks/>
            </p:cNvGrpSpPr>
            <p:nvPr/>
          </p:nvGrpSpPr>
          <p:grpSpPr bwMode="auto">
            <a:xfrm>
              <a:off x="1023" y="1097"/>
              <a:ext cx="2970" cy="2378"/>
              <a:chOff x="2602" y="1083"/>
              <a:chExt cx="3055" cy="2115"/>
            </a:xfrm>
          </p:grpSpPr>
          <p:sp>
            <p:nvSpPr>
              <p:cNvPr id="202764" name="Line 12"/>
              <p:cNvSpPr>
                <a:spLocks noChangeShapeType="1"/>
              </p:cNvSpPr>
              <p:nvPr/>
            </p:nvSpPr>
            <p:spPr bwMode="auto">
              <a:xfrm>
                <a:off x="2603" y="1083"/>
                <a:ext cx="0" cy="211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02765" name="Line 13"/>
              <p:cNvSpPr>
                <a:spLocks noChangeShapeType="1"/>
              </p:cNvSpPr>
              <p:nvPr/>
            </p:nvSpPr>
            <p:spPr bwMode="auto">
              <a:xfrm>
                <a:off x="2602" y="3197"/>
                <a:ext cx="3055"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02760" name="Text Box 14"/>
            <p:cNvSpPr txBox="1">
              <a:spLocks noChangeArrowheads="1"/>
            </p:cNvSpPr>
            <p:nvPr/>
          </p:nvSpPr>
          <p:spPr bwMode="auto">
            <a:xfrm>
              <a:off x="111" y="960"/>
              <a:ext cx="886" cy="691"/>
            </a:xfrm>
            <a:prstGeom prst="rect">
              <a:avLst/>
            </a:prstGeom>
            <a:noFill/>
            <a:ln w="9525">
              <a:noFill/>
              <a:miter lim="800000"/>
              <a:headEnd/>
              <a:tailEnd/>
            </a:ln>
          </p:spPr>
          <p:txBody>
            <a:bodyPr>
              <a:prstTxWarp prst="textNoShape">
                <a:avLst/>
              </a:prstTxWarp>
              <a:spAutoFit/>
            </a:bodyPr>
            <a:lstStyle/>
            <a:p>
              <a:pPr algn="r">
                <a:spcBef>
                  <a:spcPct val="50000"/>
                </a:spcBef>
              </a:pPr>
              <a:r>
                <a:rPr lang="en-US" sz="2200">
                  <a:ea typeface="Arial" charset="0"/>
                  <a:cs typeface="Arial" charset="0"/>
                </a:rPr>
                <a:t>Price of tax return software</a:t>
              </a:r>
            </a:p>
          </p:txBody>
        </p:sp>
        <p:sp>
          <p:nvSpPr>
            <p:cNvPr id="202761" name="Text Box 15"/>
            <p:cNvSpPr txBox="1">
              <a:spLocks noChangeArrowheads="1"/>
            </p:cNvSpPr>
            <p:nvPr/>
          </p:nvSpPr>
          <p:spPr bwMode="auto">
            <a:xfrm>
              <a:off x="2728" y="3473"/>
              <a:ext cx="1392" cy="480"/>
            </a:xfrm>
            <a:prstGeom prst="rect">
              <a:avLst/>
            </a:prstGeom>
            <a:noFill/>
            <a:ln w="9525">
              <a:noFill/>
              <a:miter lim="800000"/>
              <a:headEnd/>
              <a:tailEnd/>
            </a:ln>
          </p:spPr>
          <p:txBody>
            <a:bodyPr>
              <a:prstTxWarp prst="textNoShape">
                <a:avLst/>
              </a:prstTxWarp>
              <a:spAutoFit/>
            </a:bodyPr>
            <a:lstStyle/>
            <a:p>
              <a:pPr algn="r">
                <a:spcBef>
                  <a:spcPct val="50000"/>
                </a:spcBef>
              </a:pPr>
              <a:r>
                <a:rPr lang="en-US" sz="2200">
                  <a:ea typeface="Arial" charset="0"/>
                  <a:cs typeface="Arial" charset="0"/>
                </a:rPr>
                <a:t>Quantity of tax return software</a:t>
              </a:r>
            </a:p>
          </p:txBody>
        </p:sp>
        <p:sp>
          <p:nvSpPr>
            <p:cNvPr id="202762" name="Line 16"/>
            <p:cNvSpPr>
              <a:spLocks noChangeShapeType="1"/>
            </p:cNvSpPr>
            <p:nvPr/>
          </p:nvSpPr>
          <p:spPr bwMode="auto">
            <a:xfrm rot="4500000">
              <a:off x="1081" y="1553"/>
              <a:ext cx="1412" cy="1756"/>
            </a:xfrm>
            <a:prstGeom prst="line">
              <a:avLst/>
            </a:prstGeom>
            <a:noFill/>
            <a:ln w="38100">
              <a:solidFill>
                <a:schemeClr val="tx1"/>
              </a:solidFill>
              <a:round/>
              <a:headEnd/>
              <a:tailEnd/>
            </a:ln>
          </p:spPr>
          <p:txBody>
            <a:bodyPr>
              <a:prstTxWarp prst="textNoShape">
                <a:avLst/>
              </a:prstTxWarp>
            </a:bodyPr>
            <a:lstStyle/>
            <a:p>
              <a:endParaRPr lang="en-US"/>
            </a:p>
          </p:txBody>
        </p:sp>
        <p:sp>
          <p:nvSpPr>
            <p:cNvPr id="202763" name="Text Box 17"/>
            <p:cNvSpPr txBox="1">
              <a:spLocks noChangeArrowheads="1"/>
            </p:cNvSpPr>
            <p:nvPr/>
          </p:nvSpPr>
          <p:spPr bwMode="auto">
            <a:xfrm>
              <a:off x="2315" y="1266"/>
              <a:ext cx="326"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200" b="1" i="1">
                  <a:latin typeface="Tahoma" charset="0"/>
                  <a:ea typeface="Arial" charset="0"/>
                  <a:cs typeface="Arial" charset="0"/>
                </a:rPr>
                <a:t>S</a:t>
              </a:r>
              <a:r>
                <a:rPr lang="en-US" sz="2200" b="1" baseline="-25000">
                  <a:latin typeface="Tahoma" charset="0"/>
                  <a:ea typeface="Arial" charset="0"/>
                  <a:cs typeface="Arial" charset="0"/>
                </a:rPr>
                <a:t>1</a:t>
              </a:r>
            </a:p>
          </p:txBody>
        </p:sp>
      </p:grpSp>
      <p:sp>
        <p:nvSpPr>
          <p:cNvPr id="20275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202757" name="TextBox 17"/>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20" name="Rectangle 4"/>
          <p:cNvSpPr>
            <a:spLocks noGrp="1" noChangeArrowheads="1"/>
          </p:cNvSpPr>
          <p:nvPr>
            <p:ph type="title"/>
          </p:nvPr>
        </p:nvSpPr>
        <p:spPr>
          <a:xfrm>
            <a:off x="533400" y="152400"/>
            <a:ext cx="8458200"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300" dirty="0" smtClean="0">
                <a:solidFill>
                  <a:srgbClr val="CC9900"/>
                </a:solidFill>
                <a:effectLst>
                  <a:outerShdw blurRad="38100" dist="38100" dir="2700000" algn="tl">
                    <a:srgbClr val="C0C0C0"/>
                  </a:outerShdw>
                </a:effectLst>
                <a:cs typeface="Arial" charset="0"/>
              </a:rPr>
              <a:t>C.  Professional preparers raise their price</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9321"/>
                                        </p:tgtEl>
                                        <p:attrNameLst>
                                          <p:attrName>style.visibility</p:attrName>
                                        </p:attrNameLst>
                                      </p:cBhvr>
                                      <p:to>
                                        <p:strVal val="visible"/>
                                      </p:to>
                                    </p:set>
                                    <p:animEffect transition="in" filter="fade">
                                      <p:cBhvr>
                                        <p:cTn id="7" dur="500"/>
                                        <p:tgtEl>
                                          <p:spTgt spid="269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2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2" name="Group 2"/>
          <p:cNvGrpSpPr>
            <a:grpSpLocks/>
          </p:cNvGrpSpPr>
          <p:nvPr/>
        </p:nvGrpSpPr>
        <p:grpSpPr bwMode="auto">
          <a:xfrm>
            <a:off x="277813" y="1444625"/>
            <a:ext cx="5513387" cy="4886325"/>
            <a:chOff x="175" y="910"/>
            <a:chExt cx="3473" cy="3078"/>
          </a:xfrm>
        </p:grpSpPr>
        <p:graphicFrame>
          <p:nvGraphicFramePr>
            <p:cNvPr id="12290"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2291" name="Chart" r:id="rId5" imgW="6883400" imgH="6146800" progId="Excel.Sheet.8">
                    <p:embed/>
                  </p:oleObj>
                </mc:Choice>
                <mc:Fallback>
                  <p:oleObj name="Chart" r:id="rId5" imgW="6883400" imgH="61468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307" name="Text Box 4"/>
            <p:cNvSpPr txBox="1">
              <a:spLocks noChangeArrowheads="1"/>
            </p:cNvSpPr>
            <p:nvPr/>
          </p:nvSpPr>
          <p:spPr bwMode="auto">
            <a:xfrm>
              <a:off x="665" y="1015"/>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2308" name="Text Box 5"/>
            <p:cNvSpPr txBox="1">
              <a:spLocks noChangeArrowheads="1"/>
            </p:cNvSpPr>
            <p:nvPr/>
          </p:nvSpPr>
          <p:spPr bwMode="auto">
            <a:xfrm>
              <a:off x="3375" y="3451"/>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sp>
        <p:nvSpPr>
          <p:cNvPr id="6150" name="Rectangle 6"/>
          <p:cNvSpPr>
            <a:spLocks noGrp="1" noChangeArrowheads="1"/>
          </p:cNvSpPr>
          <p:nvPr>
            <p:ph type="title" idx="4294967295"/>
          </p:nvPr>
        </p:nvSpPr>
        <p:spPr>
          <a:xfrm>
            <a:off x="457200" y="223838"/>
            <a:ext cx="8229600" cy="633412"/>
          </a:xfrm>
        </p:spPr>
        <p:txBody>
          <a:bodyPr rtlCol="0">
            <a:normAutofit fontScale="90000"/>
          </a:bodyPr>
          <a:lstStyle/>
          <a:p>
            <a:pPr eaLnBrk="1" fontAlgn="auto" hangingPunct="1">
              <a:spcAft>
                <a:spcPts val="0"/>
              </a:spcAft>
              <a:defRPr/>
            </a:pPr>
            <a:r>
              <a:rPr lang="en-US" sz="3600" smtClean="0"/>
              <a:t>Supply and Demand Together</a:t>
            </a:r>
          </a:p>
        </p:txBody>
      </p:sp>
      <p:grpSp>
        <p:nvGrpSpPr>
          <p:cNvPr id="12294" name="Group 7"/>
          <p:cNvGrpSpPr>
            <a:grpSpLocks/>
          </p:cNvGrpSpPr>
          <p:nvPr/>
        </p:nvGrpSpPr>
        <p:grpSpPr bwMode="auto">
          <a:xfrm>
            <a:off x="1808163" y="1946275"/>
            <a:ext cx="2101850" cy="3660775"/>
            <a:chOff x="1139" y="1226"/>
            <a:chExt cx="1324" cy="2306"/>
          </a:xfrm>
        </p:grpSpPr>
        <p:sp>
          <p:nvSpPr>
            <p:cNvPr id="12305" name="Line 8"/>
            <p:cNvSpPr>
              <a:spLocks noChangeShapeType="1"/>
            </p:cNvSpPr>
            <p:nvPr/>
          </p:nvSpPr>
          <p:spPr bwMode="auto">
            <a:xfrm>
              <a:off x="1151" y="1252"/>
              <a:ext cx="1312" cy="2280"/>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2306" name="Text Box 9"/>
            <p:cNvSpPr txBox="1">
              <a:spLocks noChangeArrowheads="1"/>
            </p:cNvSpPr>
            <p:nvPr/>
          </p:nvSpPr>
          <p:spPr bwMode="auto">
            <a:xfrm>
              <a:off x="1139" y="122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D</a:t>
              </a:r>
            </a:p>
          </p:txBody>
        </p:sp>
      </p:grpSp>
      <p:grpSp>
        <p:nvGrpSpPr>
          <p:cNvPr id="12295" name="Group 10"/>
          <p:cNvGrpSpPr>
            <a:grpSpLocks/>
          </p:cNvGrpSpPr>
          <p:nvPr/>
        </p:nvGrpSpPr>
        <p:grpSpPr bwMode="auto">
          <a:xfrm>
            <a:off x="1327150" y="1944688"/>
            <a:ext cx="3367088" cy="3665537"/>
            <a:chOff x="836" y="1225"/>
            <a:chExt cx="2121" cy="2309"/>
          </a:xfrm>
        </p:grpSpPr>
        <p:sp>
          <p:nvSpPr>
            <p:cNvPr id="12303" name="Line 11"/>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2304" name="Text Box 12"/>
            <p:cNvSpPr txBox="1">
              <a:spLocks noChangeArrowheads="1"/>
            </p:cNvSpPr>
            <p:nvPr/>
          </p:nvSpPr>
          <p:spPr bwMode="auto">
            <a:xfrm>
              <a:off x="2684" y="122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S</a:t>
              </a:r>
            </a:p>
          </p:txBody>
        </p:sp>
      </p:grpSp>
      <p:sp>
        <p:nvSpPr>
          <p:cNvPr id="112653" name="Text Box 13"/>
          <p:cNvSpPr txBox="1">
            <a:spLocks noChangeArrowheads="1"/>
          </p:cNvSpPr>
          <p:nvPr/>
        </p:nvSpPr>
        <p:spPr bwMode="auto">
          <a:xfrm>
            <a:off x="5295900" y="1754188"/>
            <a:ext cx="3170238" cy="2682875"/>
          </a:xfrm>
          <a:prstGeom prst="rect">
            <a:avLst/>
          </a:prstGeom>
          <a:solidFill>
            <a:srgbClr val="CCFF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lnSpc>
                <a:spcPct val="105000"/>
              </a:lnSpc>
              <a:spcBef>
                <a:spcPct val="50000"/>
              </a:spcBef>
              <a:spcAft>
                <a:spcPts val="0"/>
              </a:spcAft>
              <a:defRPr/>
            </a:pPr>
            <a:r>
              <a:rPr lang="en-US" sz="2700" b="1" dirty="0">
                <a:solidFill>
                  <a:srgbClr val="CC0000"/>
                </a:solidFill>
                <a:latin typeface="+mn-lt"/>
                <a:ea typeface="+mn-ea"/>
                <a:cs typeface="Arial" charset="0"/>
              </a:rPr>
              <a:t>Equilibrium</a:t>
            </a:r>
            <a:r>
              <a:rPr lang="en-US" sz="2700" dirty="0">
                <a:latin typeface="+mn-lt"/>
                <a:ea typeface="+mn-ea"/>
                <a:cs typeface="Arial" charset="0"/>
              </a:rPr>
              <a:t>:  </a:t>
            </a:r>
            <a:br>
              <a:rPr lang="en-US" sz="2700" dirty="0">
                <a:latin typeface="+mn-lt"/>
                <a:ea typeface="+mn-ea"/>
                <a:cs typeface="Arial" charset="0"/>
              </a:rPr>
            </a:br>
            <a:r>
              <a:rPr lang="en-US" sz="2700" b="1" i="1" dirty="0">
                <a:latin typeface="+mn-lt"/>
                <a:ea typeface="+mn-ea"/>
                <a:cs typeface="Arial" charset="0"/>
              </a:rPr>
              <a:t>P</a:t>
            </a:r>
            <a:r>
              <a:rPr lang="en-US" sz="2700" dirty="0">
                <a:latin typeface="+mn-lt"/>
                <a:ea typeface="+mn-ea"/>
                <a:cs typeface="Arial" charset="0"/>
              </a:rPr>
              <a:t>  has reached </a:t>
            </a:r>
            <a:br>
              <a:rPr lang="en-US" sz="2700" dirty="0">
                <a:latin typeface="+mn-lt"/>
                <a:ea typeface="+mn-ea"/>
                <a:cs typeface="Arial" charset="0"/>
              </a:rPr>
            </a:br>
            <a:r>
              <a:rPr lang="en-US" sz="2700" dirty="0">
                <a:latin typeface="+mn-lt"/>
                <a:ea typeface="+mn-ea"/>
                <a:cs typeface="Arial" charset="0"/>
              </a:rPr>
              <a:t>the level where </a:t>
            </a:r>
            <a:br>
              <a:rPr lang="en-US" sz="2700" dirty="0">
                <a:latin typeface="+mn-lt"/>
                <a:ea typeface="+mn-ea"/>
                <a:cs typeface="Arial" charset="0"/>
              </a:rPr>
            </a:br>
            <a:r>
              <a:rPr lang="en-US" sz="2700" dirty="0">
                <a:latin typeface="+mn-lt"/>
                <a:ea typeface="+mn-ea"/>
                <a:cs typeface="Arial" charset="0"/>
              </a:rPr>
              <a:t>quantity supplied equals </a:t>
            </a:r>
            <a:br>
              <a:rPr lang="en-US" sz="2700" dirty="0">
                <a:latin typeface="+mn-lt"/>
                <a:ea typeface="+mn-ea"/>
                <a:cs typeface="Arial" charset="0"/>
              </a:rPr>
            </a:br>
            <a:r>
              <a:rPr lang="en-US" sz="2700" dirty="0">
                <a:latin typeface="+mn-lt"/>
                <a:ea typeface="+mn-ea"/>
                <a:cs typeface="Arial" charset="0"/>
              </a:rPr>
              <a:t>quantity demanded </a:t>
            </a:r>
          </a:p>
        </p:txBody>
      </p:sp>
      <p:grpSp>
        <p:nvGrpSpPr>
          <p:cNvPr id="5" name="Group 14"/>
          <p:cNvGrpSpPr>
            <a:grpSpLocks/>
          </p:cNvGrpSpPr>
          <p:nvPr/>
        </p:nvGrpSpPr>
        <p:grpSpPr bwMode="auto">
          <a:xfrm>
            <a:off x="1319213" y="3833813"/>
            <a:ext cx="1676400" cy="1781175"/>
            <a:chOff x="831" y="2415"/>
            <a:chExt cx="1056" cy="1122"/>
          </a:xfrm>
        </p:grpSpPr>
        <p:grpSp>
          <p:nvGrpSpPr>
            <p:cNvPr id="12299" name="Group 15"/>
            <p:cNvGrpSpPr>
              <a:grpSpLocks/>
            </p:cNvGrpSpPr>
            <p:nvPr/>
          </p:nvGrpSpPr>
          <p:grpSpPr bwMode="auto">
            <a:xfrm>
              <a:off x="831" y="2461"/>
              <a:ext cx="1013" cy="1076"/>
              <a:chOff x="357" y="2450"/>
              <a:chExt cx="795" cy="646"/>
            </a:xfrm>
          </p:grpSpPr>
          <p:sp>
            <p:nvSpPr>
              <p:cNvPr id="12301" name="Line 16"/>
              <p:cNvSpPr>
                <a:spLocks noChangeShapeType="1"/>
              </p:cNvSpPr>
              <p:nvPr/>
            </p:nvSpPr>
            <p:spPr bwMode="auto">
              <a:xfrm>
                <a:off x="357" y="2450"/>
                <a:ext cx="795" cy="0"/>
              </a:xfrm>
              <a:prstGeom prst="line">
                <a:avLst/>
              </a:prstGeom>
              <a:noFill/>
              <a:ln w="9525">
                <a:solidFill>
                  <a:srgbClr val="4D4D4D"/>
                </a:solidFill>
                <a:prstDash val="dash"/>
                <a:round/>
                <a:headEnd/>
                <a:tailEnd/>
              </a:ln>
            </p:spPr>
            <p:txBody>
              <a:bodyPr>
                <a:prstTxWarp prst="textNoShape">
                  <a:avLst/>
                </a:prstTxWarp>
              </a:bodyPr>
              <a:lstStyle/>
              <a:p>
                <a:endParaRPr lang="en-US"/>
              </a:p>
            </p:txBody>
          </p:sp>
          <p:sp>
            <p:nvSpPr>
              <p:cNvPr id="12302" name="Line 17"/>
              <p:cNvSpPr>
                <a:spLocks noChangeShapeType="1"/>
              </p:cNvSpPr>
              <p:nvPr/>
            </p:nvSpPr>
            <p:spPr bwMode="auto">
              <a:xfrm>
                <a:off x="1152" y="2451"/>
                <a:ext cx="0" cy="645"/>
              </a:xfrm>
              <a:prstGeom prst="line">
                <a:avLst/>
              </a:prstGeom>
              <a:noFill/>
              <a:ln w="9525">
                <a:solidFill>
                  <a:srgbClr val="4D4D4D"/>
                </a:solidFill>
                <a:prstDash val="dash"/>
                <a:round/>
                <a:headEnd/>
                <a:tailEnd/>
              </a:ln>
            </p:spPr>
            <p:txBody>
              <a:bodyPr>
                <a:prstTxWarp prst="textNoShape">
                  <a:avLst/>
                </a:prstTxWarp>
              </a:bodyPr>
              <a:lstStyle/>
              <a:p>
                <a:endParaRPr lang="en-US"/>
              </a:p>
            </p:txBody>
          </p:sp>
        </p:grpSp>
        <p:sp>
          <p:nvSpPr>
            <p:cNvPr id="12300" name="Oval 18"/>
            <p:cNvSpPr>
              <a:spLocks noChangeArrowheads="1"/>
            </p:cNvSpPr>
            <p:nvPr/>
          </p:nvSpPr>
          <p:spPr bwMode="auto">
            <a:xfrm>
              <a:off x="1799" y="2415"/>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12298"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53"/>
                                        </p:tgtEl>
                                        <p:attrNameLst>
                                          <p:attrName>style.visibility</p:attrName>
                                        </p:attrNameLst>
                                      </p:cBhvr>
                                      <p:to>
                                        <p:strVal val="visible"/>
                                      </p:to>
                                    </p:set>
                                    <p:animEffect transition="in" filter="fade">
                                      <p:cBhvr>
                                        <p:cTn id="7" dur="500"/>
                                        <p:tgtEl>
                                          <p:spTgt spid="11265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6" name="Group 2"/>
          <p:cNvGrpSpPr>
            <a:grpSpLocks/>
          </p:cNvGrpSpPr>
          <p:nvPr/>
        </p:nvGrpSpPr>
        <p:grpSpPr bwMode="auto">
          <a:xfrm>
            <a:off x="1808163" y="1946275"/>
            <a:ext cx="2101850" cy="3660775"/>
            <a:chOff x="1139" y="1226"/>
            <a:chExt cx="1324" cy="2306"/>
          </a:xfrm>
        </p:grpSpPr>
        <p:sp>
          <p:nvSpPr>
            <p:cNvPr id="13368" name="Line 3"/>
            <p:cNvSpPr>
              <a:spLocks noChangeShapeType="1"/>
            </p:cNvSpPr>
            <p:nvPr/>
          </p:nvSpPr>
          <p:spPr bwMode="auto">
            <a:xfrm>
              <a:off x="1151" y="1252"/>
              <a:ext cx="1312" cy="2280"/>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3369" name="Text Box 4"/>
            <p:cNvSpPr txBox="1">
              <a:spLocks noChangeArrowheads="1"/>
            </p:cNvSpPr>
            <p:nvPr/>
          </p:nvSpPr>
          <p:spPr bwMode="auto">
            <a:xfrm>
              <a:off x="1139" y="122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D</a:t>
              </a:r>
            </a:p>
          </p:txBody>
        </p:sp>
      </p:grpSp>
      <p:grpSp>
        <p:nvGrpSpPr>
          <p:cNvPr id="13317" name="Group 5"/>
          <p:cNvGrpSpPr>
            <a:grpSpLocks/>
          </p:cNvGrpSpPr>
          <p:nvPr/>
        </p:nvGrpSpPr>
        <p:grpSpPr bwMode="auto">
          <a:xfrm>
            <a:off x="1327150" y="1944688"/>
            <a:ext cx="3367088" cy="3665537"/>
            <a:chOff x="836" y="1225"/>
            <a:chExt cx="2121" cy="2309"/>
          </a:xfrm>
        </p:grpSpPr>
        <p:sp>
          <p:nvSpPr>
            <p:cNvPr id="13366" name="Line 6"/>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3367" name="Text Box 7"/>
            <p:cNvSpPr txBox="1">
              <a:spLocks noChangeArrowheads="1"/>
            </p:cNvSpPr>
            <p:nvPr/>
          </p:nvSpPr>
          <p:spPr bwMode="auto">
            <a:xfrm>
              <a:off x="2684" y="122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S</a:t>
              </a:r>
            </a:p>
          </p:txBody>
        </p:sp>
      </p:grpSp>
      <p:grpSp>
        <p:nvGrpSpPr>
          <p:cNvPr id="13318" name="Group 8"/>
          <p:cNvGrpSpPr>
            <a:grpSpLocks/>
          </p:cNvGrpSpPr>
          <p:nvPr/>
        </p:nvGrpSpPr>
        <p:grpSpPr bwMode="auto">
          <a:xfrm>
            <a:off x="277813" y="1444625"/>
            <a:ext cx="5513387" cy="4886325"/>
            <a:chOff x="175" y="910"/>
            <a:chExt cx="3473" cy="3078"/>
          </a:xfrm>
        </p:grpSpPr>
        <p:graphicFrame>
          <p:nvGraphicFramePr>
            <p:cNvPr id="13314" name="Object 9"/>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3315" name="Chart" r:id="rId5" imgW="6883400" imgH="6146800" progId="Excel.Sheet.8">
                    <p:embed/>
                  </p:oleObj>
                </mc:Choice>
                <mc:Fallback>
                  <p:oleObj name="Chart" r:id="rId5" imgW="6883400" imgH="6146800" progId="Excel.Sheet.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64" name="Text Box 10"/>
            <p:cNvSpPr txBox="1">
              <a:spLocks noChangeArrowheads="1"/>
            </p:cNvSpPr>
            <p:nvPr/>
          </p:nvSpPr>
          <p:spPr bwMode="auto">
            <a:xfrm>
              <a:off x="665" y="1015"/>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3365" name="Text Box 11"/>
            <p:cNvSpPr txBox="1">
              <a:spLocks noChangeArrowheads="1"/>
            </p:cNvSpPr>
            <p:nvPr/>
          </p:nvSpPr>
          <p:spPr bwMode="auto">
            <a:xfrm>
              <a:off x="3375" y="3451"/>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sp>
        <p:nvSpPr>
          <p:cNvPr id="113676" name="Rectangle 12"/>
          <p:cNvSpPr>
            <a:spLocks noGrp="1" noChangeArrowheads="1"/>
          </p:cNvSpPr>
          <p:nvPr>
            <p:ph type="title" idx="4294967295"/>
          </p:nvPr>
        </p:nvSpPr>
        <p:spPr>
          <a:xfrm>
            <a:off x="569913" y="284163"/>
            <a:ext cx="6103937" cy="622300"/>
          </a:xfrm>
        </p:spPr>
        <p:txBody>
          <a:bodyPr/>
          <a:lstStyle/>
          <a:p>
            <a:pPr eaLnBrk="1" hangingPunct="1"/>
            <a:r>
              <a:rPr lang="en-US" sz="3100" smtClean="0">
                <a:solidFill>
                  <a:srgbClr val="CC0000"/>
                </a:solidFill>
                <a:latin typeface="Tahoma" charset="0"/>
                <a:ea typeface="Tahoma" charset="0"/>
                <a:cs typeface="Tahoma" charset="0"/>
              </a:rPr>
              <a:t>Equilibrium price:</a:t>
            </a:r>
          </a:p>
        </p:txBody>
      </p:sp>
      <p:graphicFrame>
        <p:nvGraphicFramePr>
          <p:cNvPr id="113677" name="Group 13"/>
          <p:cNvGraphicFramePr>
            <a:graphicFrameLocks noGrp="1"/>
          </p:cNvGraphicFramePr>
          <p:nvPr/>
        </p:nvGraphicFramePr>
        <p:xfrm>
          <a:off x="6173788" y="2070100"/>
          <a:ext cx="2293937" cy="3836416"/>
        </p:xfrm>
        <a:graphic>
          <a:graphicData uri="http://schemas.openxmlformats.org/drawingml/2006/table">
            <a:tbl>
              <a:tblPr/>
              <a:tblGrid>
                <a:gridCol w="701675"/>
                <a:gridCol w="869950"/>
                <a:gridCol w="722312"/>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r>
                        <a:rPr kumimoji="0" lang="en-US" sz="2400" b="1" i="1" u="none" strike="noStrike" cap="none" normalizeH="0" baseline="30000" smtClean="0">
                          <a:ln>
                            <a:noFill/>
                          </a:ln>
                          <a:solidFill>
                            <a:schemeClr val="tx1"/>
                          </a:solidFill>
                          <a:effectLst/>
                          <a:latin typeface="Arial" charset="0"/>
                        </a:rPr>
                        <a:t>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r>
                        <a:rPr kumimoji="0" lang="en-US" sz="2400" b="1" i="1" u="none" strike="noStrike" cap="none" normalizeH="0" baseline="30000" smtClean="0">
                          <a:ln>
                            <a:noFill/>
                          </a:ln>
                          <a:solidFill>
                            <a:schemeClr val="tx1"/>
                          </a:solidFill>
                          <a:effectLst/>
                          <a:latin typeface="Arial" charset="0"/>
                        </a:rPr>
                        <a:t>S</a:t>
                      </a: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r>
            </a:tbl>
          </a:graphicData>
        </a:graphic>
      </p:graphicFrame>
      <p:sp>
        <p:nvSpPr>
          <p:cNvPr id="113731" name="Text Box 67"/>
          <p:cNvSpPr txBox="1">
            <a:spLocks noChangeArrowheads="1"/>
          </p:cNvSpPr>
          <p:nvPr/>
        </p:nvSpPr>
        <p:spPr bwMode="auto">
          <a:xfrm>
            <a:off x="1522413" y="754063"/>
            <a:ext cx="6432550" cy="91440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the price that equates quantity supplied with quantity demanded</a:t>
            </a:r>
          </a:p>
        </p:txBody>
      </p:sp>
      <p:grpSp>
        <p:nvGrpSpPr>
          <p:cNvPr id="13355" name="Group 68"/>
          <p:cNvGrpSpPr>
            <a:grpSpLocks/>
          </p:cNvGrpSpPr>
          <p:nvPr/>
        </p:nvGrpSpPr>
        <p:grpSpPr bwMode="auto">
          <a:xfrm>
            <a:off x="1319213" y="3833813"/>
            <a:ext cx="1676400" cy="1781175"/>
            <a:chOff x="831" y="2415"/>
            <a:chExt cx="1056" cy="1122"/>
          </a:xfrm>
        </p:grpSpPr>
        <p:grpSp>
          <p:nvGrpSpPr>
            <p:cNvPr id="13360" name="Group 69"/>
            <p:cNvGrpSpPr>
              <a:grpSpLocks/>
            </p:cNvGrpSpPr>
            <p:nvPr/>
          </p:nvGrpSpPr>
          <p:grpSpPr bwMode="auto">
            <a:xfrm>
              <a:off x="831" y="2461"/>
              <a:ext cx="1013" cy="1076"/>
              <a:chOff x="357" y="2450"/>
              <a:chExt cx="795" cy="646"/>
            </a:xfrm>
          </p:grpSpPr>
          <p:sp>
            <p:nvSpPr>
              <p:cNvPr id="13362" name="Line 70"/>
              <p:cNvSpPr>
                <a:spLocks noChangeShapeType="1"/>
              </p:cNvSpPr>
              <p:nvPr/>
            </p:nvSpPr>
            <p:spPr bwMode="auto">
              <a:xfrm>
                <a:off x="357" y="2450"/>
                <a:ext cx="795" cy="0"/>
              </a:xfrm>
              <a:prstGeom prst="line">
                <a:avLst/>
              </a:prstGeom>
              <a:noFill/>
              <a:ln w="9525">
                <a:solidFill>
                  <a:srgbClr val="4D4D4D"/>
                </a:solidFill>
                <a:prstDash val="dash"/>
                <a:round/>
                <a:headEnd/>
                <a:tailEnd/>
              </a:ln>
            </p:spPr>
            <p:txBody>
              <a:bodyPr>
                <a:prstTxWarp prst="textNoShape">
                  <a:avLst/>
                </a:prstTxWarp>
              </a:bodyPr>
              <a:lstStyle/>
              <a:p>
                <a:endParaRPr lang="en-US"/>
              </a:p>
            </p:txBody>
          </p:sp>
          <p:sp>
            <p:nvSpPr>
              <p:cNvPr id="13363" name="Line 71"/>
              <p:cNvSpPr>
                <a:spLocks noChangeShapeType="1"/>
              </p:cNvSpPr>
              <p:nvPr/>
            </p:nvSpPr>
            <p:spPr bwMode="auto">
              <a:xfrm>
                <a:off x="1152" y="2451"/>
                <a:ext cx="0" cy="645"/>
              </a:xfrm>
              <a:prstGeom prst="line">
                <a:avLst/>
              </a:prstGeom>
              <a:noFill/>
              <a:ln w="9525">
                <a:solidFill>
                  <a:srgbClr val="4D4D4D"/>
                </a:solidFill>
                <a:prstDash val="dash"/>
                <a:round/>
                <a:headEnd/>
                <a:tailEnd/>
              </a:ln>
            </p:spPr>
            <p:txBody>
              <a:bodyPr>
                <a:prstTxWarp prst="textNoShape">
                  <a:avLst/>
                </a:prstTxWarp>
              </a:bodyPr>
              <a:lstStyle/>
              <a:p>
                <a:endParaRPr lang="en-US"/>
              </a:p>
            </p:txBody>
          </p:sp>
        </p:grpSp>
        <p:sp>
          <p:nvSpPr>
            <p:cNvPr id="13361" name="Oval 72"/>
            <p:cNvSpPr>
              <a:spLocks noChangeArrowheads="1"/>
            </p:cNvSpPr>
            <p:nvPr/>
          </p:nvSpPr>
          <p:spPr bwMode="auto">
            <a:xfrm>
              <a:off x="1799" y="2415"/>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7" name="Group 73"/>
          <p:cNvGrpSpPr>
            <a:grpSpLocks/>
          </p:cNvGrpSpPr>
          <p:nvPr/>
        </p:nvGrpSpPr>
        <p:grpSpPr bwMode="auto">
          <a:xfrm>
            <a:off x="309563" y="3702050"/>
            <a:ext cx="6419850" cy="727075"/>
            <a:chOff x="195" y="2332"/>
            <a:chExt cx="4044" cy="458"/>
          </a:xfrm>
        </p:grpSpPr>
        <p:sp>
          <p:nvSpPr>
            <p:cNvPr id="13358" name="Rectangle 74"/>
            <p:cNvSpPr>
              <a:spLocks noChangeArrowheads="1"/>
            </p:cNvSpPr>
            <p:nvPr/>
          </p:nvSpPr>
          <p:spPr bwMode="auto">
            <a:xfrm>
              <a:off x="195" y="2332"/>
              <a:ext cx="529" cy="242"/>
            </a:xfrm>
            <a:prstGeom prst="rect">
              <a:avLst/>
            </a:prstGeom>
            <a:noFill/>
            <a:ln w="12700">
              <a:solidFill>
                <a:srgbClr val="FF0000"/>
              </a:solid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3359" name="Rectangle 75"/>
            <p:cNvSpPr>
              <a:spLocks noChangeArrowheads="1"/>
            </p:cNvSpPr>
            <p:nvPr/>
          </p:nvSpPr>
          <p:spPr bwMode="auto">
            <a:xfrm>
              <a:off x="3979" y="2552"/>
              <a:ext cx="260" cy="238"/>
            </a:xfrm>
            <a:prstGeom prst="rect">
              <a:avLst/>
            </a:prstGeom>
            <a:noFill/>
            <a:ln w="12700">
              <a:solidFill>
                <a:srgbClr val="FF0000"/>
              </a:solidFill>
              <a:miter lim="800000"/>
              <a:headEnd/>
              <a:tailEnd/>
            </a:ln>
          </p:spPr>
          <p:txBody>
            <a:bodyPr wrap="none" anchor="ctr">
              <a:prstTxWarp prst="textNoShape">
                <a:avLst/>
              </a:prstTxWarp>
            </a:bodyPr>
            <a:lstStyle/>
            <a:p>
              <a:endParaRPr lang="en-US" sz="1800">
                <a:ea typeface="Arial" charset="0"/>
                <a:cs typeface="Arial" charset="0"/>
              </a:endParaRPr>
            </a:p>
          </p:txBody>
        </p:sp>
      </p:grpSp>
      <p:sp>
        <p:nvSpPr>
          <p:cNvPr id="13357"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3676"/>
                                        </p:tgtEl>
                                        <p:attrNameLst>
                                          <p:attrName>style.visibility</p:attrName>
                                        </p:attrNameLst>
                                      </p:cBhvr>
                                      <p:to>
                                        <p:strVal val="visible"/>
                                      </p:to>
                                    </p:set>
                                    <p:animEffect transition="in" filter="wipe(left)">
                                      <p:cBhvr>
                                        <p:cTn id="7" dur="500"/>
                                        <p:tgtEl>
                                          <p:spTgt spid="11367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3731"/>
                                        </p:tgtEl>
                                        <p:attrNameLst>
                                          <p:attrName>style.visibility</p:attrName>
                                        </p:attrNameLst>
                                      </p:cBhvr>
                                      <p:to>
                                        <p:strVal val="visible"/>
                                      </p:to>
                                    </p:set>
                                    <p:animEffect transition="in" filter="wipe(left)">
                                      <p:cBhvr>
                                        <p:cTn id="10" dur="500"/>
                                        <p:tgtEl>
                                          <p:spTgt spid="1137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6" grpId="0"/>
      <p:bldP spid="1137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pPr eaLnBrk="1" hangingPunct="1"/>
            <a:r>
              <a:rPr lang="en-US" smtClean="0">
                <a:latin typeface="Tahoma" charset="0"/>
                <a:ea typeface="Tahoma" charset="0"/>
                <a:cs typeface="Tahoma" charset="0"/>
              </a:rPr>
              <a:t>Demand</a:t>
            </a:r>
          </a:p>
        </p:txBody>
      </p:sp>
      <p:sp>
        <p:nvSpPr>
          <p:cNvPr id="24581" name="Rectangle 3"/>
          <p:cNvSpPr>
            <a:spLocks noGrp="1" noChangeArrowheads="1"/>
          </p:cNvSpPr>
          <p:nvPr>
            <p:ph type="body" idx="4294967295"/>
          </p:nvPr>
        </p:nvSpPr>
        <p:spPr/>
        <p:txBody>
          <a:bodyPr/>
          <a:lstStyle/>
          <a:p>
            <a:pPr eaLnBrk="1" hangingPunct="1"/>
            <a:r>
              <a:rPr lang="en-US" smtClean="0">
                <a:latin typeface="Arial" charset="0"/>
              </a:rPr>
              <a:t>The </a:t>
            </a:r>
            <a:r>
              <a:rPr lang="en-US" b="1" smtClean="0">
                <a:solidFill>
                  <a:srgbClr val="FF0000"/>
                </a:solidFill>
                <a:latin typeface="Arial" charset="0"/>
              </a:rPr>
              <a:t>quantity demanded</a:t>
            </a:r>
            <a:r>
              <a:rPr lang="en-US" smtClean="0">
                <a:latin typeface="Arial" charset="0"/>
              </a:rPr>
              <a:t> of any good is the amount of the good that buyers are willing and able to purchase. </a:t>
            </a:r>
          </a:p>
          <a:p>
            <a:pPr eaLnBrk="1" hangingPunct="1"/>
            <a:r>
              <a:rPr lang="en-US" b="1" smtClean="0">
                <a:solidFill>
                  <a:srgbClr val="FF0000"/>
                </a:solidFill>
                <a:latin typeface="Arial" charset="0"/>
              </a:rPr>
              <a:t>Law of demand</a:t>
            </a:r>
            <a:r>
              <a:rPr lang="en-US" smtClean="0">
                <a:latin typeface="Arial" charset="0"/>
              </a:rPr>
              <a:t>:  the claim that the quantity demanded of a good falls when the price of the good rises, other things equal  </a:t>
            </a:r>
          </a:p>
        </p:txBody>
      </p:sp>
      <p:sp>
        <p:nvSpPr>
          <p:cNvPr id="36867"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0" name="Group 2"/>
          <p:cNvGrpSpPr>
            <a:grpSpLocks/>
          </p:cNvGrpSpPr>
          <p:nvPr/>
        </p:nvGrpSpPr>
        <p:grpSpPr bwMode="auto">
          <a:xfrm>
            <a:off x="1808163" y="1946275"/>
            <a:ext cx="2101850" cy="3660775"/>
            <a:chOff x="1139" y="1226"/>
            <a:chExt cx="1324" cy="2306"/>
          </a:xfrm>
        </p:grpSpPr>
        <p:sp>
          <p:nvSpPr>
            <p:cNvPr id="14392" name="Line 3"/>
            <p:cNvSpPr>
              <a:spLocks noChangeShapeType="1"/>
            </p:cNvSpPr>
            <p:nvPr/>
          </p:nvSpPr>
          <p:spPr bwMode="auto">
            <a:xfrm>
              <a:off x="1151" y="1252"/>
              <a:ext cx="1312" cy="2280"/>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4393" name="Text Box 4"/>
            <p:cNvSpPr txBox="1">
              <a:spLocks noChangeArrowheads="1"/>
            </p:cNvSpPr>
            <p:nvPr/>
          </p:nvSpPr>
          <p:spPr bwMode="auto">
            <a:xfrm>
              <a:off x="1139" y="122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D</a:t>
              </a:r>
            </a:p>
          </p:txBody>
        </p:sp>
      </p:grpSp>
      <p:grpSp>
        <p:nvGrpSpPr>
          <p:cNvPr id="14341" name="Group 5"/>
          <p:cNvGrpSpPr>
            <a:grpSpLocks/>
          </p:cNvGrpSpPr>
          <p:nvPr/>
        </p:nvGrpSpPr>
        <p:grpSpPr bwMode="auto">
          <a:xfrm>
            <a:off x="1327150" y="1944688"/>
            <a:ext cx="3367088" cy="3665537"/>
            <a:chOff x="836" y="1225"/>
            <a:chExt cx="2121" cy="2309"/>
          </a:xfrm>
        </p:grpSpPr>
        <p:sp>
          <p:nvSpPr>
            <p:cNvPr id="14390" name="Line 6"/>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4391" name="Text Box 7"/>
            <p:cNvSpPr txBox="1">
              <a:spLocks noChangeArrowheads="1"/>
            </p:cNvSpPr>
            <p:nvPr/>
          </p:nvSpPr>
          <p:spPr bwMode="auto">
            <a:xfrm>
              <a:off x="2684" y="122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S</a:t>
              </a:r>
            </a:p>
          </p:txBody>
        </p:sp>
      </p:grpSp>
      <p:grpSp>
        <p:nvGrpSpPr>
          <p:cNvPr id="14342" name="Group 8"/>
          <p:cNvGrpSpPr>
            <a:grpSpLocks/>
          </p:cNvGrpSpPr>
          <p:nvPr/>
        </p:nvGrpSpPr>
        <p:grpSpPr bwMode="auto">
          <a:xfrm>
            <a:off x="277813" y="1444625"/>
            <a:ext cx="5513387" cy="4886325"/>
            <a:chOff x="175" y="910"/>
            <a:chExt cx="3473" cy="3078"/>
          </a:xfrm>
        </p:grpSpPr>
        <p:graphicFrame>
          <p:nvGraphicFramePr>
            <p:cNvPr id="14338" name="Object 9"/>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4339" name="Chart" r:id="rId5" imgW="6883400" imgH="6146800" progId="Excel.Sheet.8">
                    <p:embed/>
                  </p:oleObj>
                </mc:Choice>
                <mc:Fallback>
                  <p:oleObj name="Chart" r:id="rId5" imgW="6883400" imgH="6146800" progId="Excel.Sheet.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88" name="Text Box 10"/>
            <p:cNvSpPr txBox="1">
              <a:spLocks noChangeArrowheads="1"/>
            </p:cNvSpPr>
            <p:nvPr/>
          </p:nvSpPr>
          <p:spPr bwMode="auto">
            <a:xfrm>
              <a:off x="665" y="1015"/>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4389" name="Text Box 11"/>
            <p:cNvSpPr txBox="1">
              <a:spLocks noChangeArrowheads="1"/>
            </p:cNvSpPr>
            <p:nvPr/>
          </p:nvSpPr>
          <p:spPr bwMode="auto">
            <a:xfrm>
              <a:off x="3375" y="3451"/>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sp>
        <p:nvSpPr>
          <p:cNvPr id="114700" name="Rectangle 12"/>
          <p:cNvSpPr>
            <a:spLocks noGrp="1" noChangeArrowheads="1"/>
          </p:cNvSpPr>
          <p:nvPr>
            <p:ph type="title" idx="4294967295"/>
          </p:nvPr>
        </p:nvSpPr>
        <p:spPr>
          <a:xfrm>
            <a:off x="571500" y="280988"/>
            <a:ext cx="6586538" cy="622300"/>
          </a:xfrm>
        </p:spPr>
        <p:txBody>
          <a:bodyPr/>
          <a:lstStyle/>
          <a:p>
            <a:pPr eaLnBrk="1" hangingPunct="1"/>
            <a:r>
              <a:rPr lang="en-US" sz="3100" smtClean="0">
                <a:solidFill>
                  <a:srgbClr val="CC0000"/>
                </a:solidFill>
                <a:latin typeface="Tahoma" charset="0"/>
                <a:ea typeface="Tahoma" charset="0"/>
                <a:cs typeface="Tahoma" charset="0"/>
              </a:rPr>
              <a:t>Equilibrium quantity:</a:t>
            </a:r>
          </a:p>
        </p:txBody>
      </p:sp>
      <p:graphicFrame>
        <p:nvGraphicFramePr>
          <p:cNvPr id="114701" name="Group 13"/>
          <p:cNvGraphicFramePr>
            <a:graphicFrameLocks noGrp="1"/>
          </p:cNvGraphicFramePr>
          <p:nvPr/>
        </p:nvGraphicFramePr>
        <p:xfrm>
          <a:off x="6173788" y="2070100"/>
          <a:ext cx="2293937" cy="3836416"/>
        </p:xfrm>
        <a:graphic>
          <a:graphicData uri="http://schemas.openxmlformats.org/drawingml/2006/table">
            <a:tbl>
              <a:tblPr/>
              <a:tblGrid>
                <a:gridCol w="701675"/>
                <a:gridCol w="869950"/>
                <a:gridCol w="722312"/>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r>
                        <a:rPr kumimoji="0" lang="en-US" sz="2400" b="1" i="1" u="none" strike="noStrike" cap="none" normalizeH="0" baseline="30000" smtClean="0">
                          <a:ln>
                            <a:noFill/>
                          </a:ln>
                          <a:solidFill>
                            <a:schemeClr val="tx1"/>
                          </a:solidFill>
                          <a:effectLst/>
                          <a:latin typeface="Arial" charset="0"/>
                        </a:rPr>
                        <a:t>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r>
                        <a:rPr kumimoji="0" lang="en-US" sz="2400" b="1" i="1" u="none" strike="noStrike" cap="none" normalizeH="0" baseline="30000" smtClean="0">
                          <a:ln>
                            <a:noFill/>
                          </a:ln>
                          <a:solidFill>
                            <a:schemeClr val="tx1"/>
                          </a:solidFill>
                          <a:effectLst/>
                          <a:latin typeface="Arial" charset="0"/>
                        </a:rPr>
                        <a:t>S</a:t>
                      </a: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r>
            </a:tbl>
          </a:graphicData>
        </a:graphic>
      </p:graphicFrame>
      <p:sp>
        <p:nvSpPr>
          <p:cNvPr id="114755" name="Text Box 67"/>
          <p:cNvSpPr txBox="1">
            <a:spLocks noChangeArrowheads="1"/>
          </p:cNvSpPr>
          <p:nvPr/>
        </p:nvSpPr>
        <p:spPr bwMode="auto">
          <a:xfrm>
            <a:off x="1512888" y="758825"/>
            <a:ext cx="7270750" cy="91440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the quantity supplied and quantity demanded at the equilibrium price</a:t>
            </a:r>
          </a:p>
        </p:txBody>
      </p:sp>
      <p:grpSp>
        <p:nvGrpSpPr>
          <p:cNvPr id="14379" name="Group 68"/>
          <p:cNvGrpSpPr>
            <a:grpSpLocks/>
          </p:cNvGrpSpPr>
          <p:nvPr/>
        </p:nvGrpSpPr>
        <p:grpSpPr bwMode="auto">
          <a:xfrm>
            <a:off x="1319213" y="3833813"/>
            <a:ext cx="1676400" cy="1781175"/>
            <a:chOff x="831" y="2415"/>
            <a:chExt cx="1056" cy="1122"/>
          </a:xfrm>
        </p:grpSpPr>
        <p:grpSp>
          <p:nvGrpSpPr>
            <p:cNvPr id="14384" name="Group 69"/>
            <p:cNvGrpSpPr>
              <a:grpSpLocks/>
            </p:cNvGrpSpPr>
            <p:nvPr/>
          </p:nvGrpSpPr>
          <p:grpSpPr bwMode="auto">
            <a:xfrm>
              <a:off x="831" y="2461"/>
              <a:ext cx="1013" cy="1076"/>
              <a:chOff x="357" y="2450"/>
              <a:chExt cx="795" cy="646"/>
            </a:xfrm>
          </p:grpSpPr>
          <p:sp>
            <p:nvSpPr>
              <p:cNvPr id="14386" name="Line 70"/>
              <p:cNvSpPr>
                <a:spLocks noChangeShapeType="1"/>
              </p:cNvSpPr>
              <p:nvPr/>
            </p:nvSpPr>
            <p:spPr bwMode="auto">
              <a:xfrm>
                <a:off x="357" y="2450"/>
                <a:ext cx="795" cy="0"/>
              </a:xfrm>
              <a:prstGeom prst="line">
                <a:avLst/>
              </a:prstGeom>
              <a:noFill/>
              <a:ln w="9525">
                <a:solidFill>
                  <a:srgbClr val="4D4D4D"/>
                </a:solidFill>
                <a:prstDash val="dash"/>
                <a:round/>
                <a:headEnd/>
                <a:tailEnd/>
              </a:ln>
            </p:spPr>
            <p:txBody>
              <a:bodyPr>
                <a:prstTxWarp prst="textNoShape">
                  <a:avLst/>
                </a:prstTxWarp>
              </a:bodyPr>
              <a:lstStyle/>
              <a:p>
                <a:endParaRPr lang="en-US"/>
              </a:p>
            </p:txBody>
          </p:sp>
          <p:sp>
            <p:nvSpPr>
              <p:cNvPr id="14387" name="Line 71"/>
              <p:cNvSpPr>
                <a:spLocks noChangeShapeType="1"/>
              </p:cNvSpPr>
              <p:nvPr/>
            </p:nvSpPr>
            <p:spPr bwMode="auto">
              <a:xfrm>
                <a:off x="1152" y="2451"/>
                <a:ext cx="0" cy="645"/>
              </a:xfrm>
              <a:prstGeom prst="line">
                <a:avLst/>
              </a:prstGeom>
              <a:noFill/>
              <a:ln w="9525">
                <a:solidFill>
                  <a:srgbClr val="4D4D4D"/>
                </a:solidFill>
                <a:prstDash val="dash"/>
                <a:round/>
                <a:headEnd/>
                <a:tailEnd/>
              </a:ln>
            </p:spPr>
            <p:txBody>
              <a:bodyPr>
                <a:prstTxWarp prst="textNoShape">
                  <a:avLst/>
                </a:prstTxWarp>
              </a:bodyPr>
              <a:lstStyle/>
              <a:p>
                <a:endParaRPr lang="en-US"/>
              </a:p>
            </p:txBody>
          </p:sp>
        </p:grpSp>
        <p:sp>
          <p:nvSpPr>
            <p:cNvPr id="14385" name="Oval 72"/>
            <p:cNvSpPr>
              <a:spLocks noChangeArrowheads="1"/>
            </p:cNvSpPr>
            <p:nvPr/>
          </p:nvSpPr>
          <p:spPr bwMode="auto">
            <a:xfrm>
              <a:off x="1799" y="2415"/>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7" name="Group 73"/>
          <p:cNvGrpSpPr>
            <a:grpSpLocks/>
          </p:cNvGrpSpPr>
          <p:nvPr/>
        </p:nvGrpSpPr>
        <p:grpSpPr bwMode="auto">
          <a:xfrm>
            <a:off x="2708275" y="4051300"/>
            <a:ext cx="5672138" cy="2168525"/>
            <a:chOff x="1706" y="2552"/>
            <a:chExt cx="3573" cy="1366"/>
          </a:xfrm>
        </p:grpSpPr>
        <p:sp>
          <p:nvSpPr>
            <p:cNvPr id="14382" name="Rectangle 74"/>
            <p:cNvSpPr>
              <a:spLocks noChangeArrowheads="1"/>
            </p:cNvSpPr>
            <p:nvPr/>
          </p:nvSpPr>
          <p:spPr bwMode="auto">
            <a:xfrm>
              <a:off x="1706" y="3676"/>
              <a:ext cx="278" cy="242"/>
            </a:xfrm>
            <a:prstGeom prst="rect">
              <a:avLst/>
            </a:prstGeom>
            <a:noFill/>
            <a:ln w="12700">
              <a:solidFill>
                <a:srgbClr val="FF0000"/>
              </a:solid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14383" name="Rectangle 75"/>
            <p:cNvSpPr>
              <a:spLocks noChangeArrowheads="1"/>
            </p:cNvSpPr>
            <p:nvPr/>
          </p:nvSpPr>
          <p:spPr bwMode="auto">
            <a:xfrm>
              <a:off x="4433" y="2552"/>
              <a:ext cx="846" cy="238"/>
            </a:xfrm>
            <a:prstGeom prst="rect">
              <a:avLst/>
            </a:prstGeom>
            <a:noFill/>
            <a:ln w="12700">
              <a:solidFill>
                <a:srgbClr val="FF0000"/>
              </a:solidFill>
              <a:miter lim="800000"/>
              <a:headEnd/>
              <a:tailEnd/>
            </a:ln>
          </p:spPr>
          <p:txBody>
            <a:bodyPr wrap="none" anchor="ctr">
              <a:prstTxWarp prst="textNoShape">
                <a:avLst/>
              </a:prstTxWarp>
            </a:bodyPr>
            <a:lstStyle/>
            <a:p>
              <a:endParaRPr lang="en-US" sz="1800">
                <a:ea typeface="Arial" charset="0"/>
                <a:cs typeface="Arial" charset="0"/>
              </a:endParaRPr>
            </a:p>
          </p:txBody>
        </p:sp>
      </p:grpSp>
      <p:sp>
        <p:nvSpPr>
          <p:cNvPr id="14381"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700"/>
                                        </p:tgtEl>
                                        <p:attrNameLst>
                                          <p:attrName>style.visibility</p:attrName>
                                        </p:attrNameLst>
                                      </p:cBhvr>
                                      <p:to>
                                        <p:strVal val="visible"/>
                                      </p:to>
                                    </p:set>
                                    <p:animEffect transition="in" filter="wipe(left)">
                                      <p:cBhvr>
                                        <p:cTn id="7" dur="500"/>
                                        <p:tgtEl>
                                          <p:spTgt spid="11470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4755"/>
                                        </p:tgtEl>
                                        <p:attrNameLst>
                                          <p:attrName>style.visibility</p:attrName>
                                        </p:attrNameLst>
                                      </p:cBhvr>
                                      <p:to>
                                        <p:strVal val="visible"/>
                                      </p:to>
                                    </p:set>
                                    <p:animEffect transition="in" filter="wipe(left)">
                                      <p:cBhvr>
                                        <p:cTn id="10" dur="500"/>
                                        <p:tgtEl>
                                          <p:spTgt spid="11475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00" grpId="0"/>
      <p:bldP spid="11475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4" name="Group 2"/>
          <p:cNvGrpSpPr>
            <a:grpSpLocks/>
          </p:cNvGrpSpPr>
          <p:nvPr/>
        </p:nvGrpSpPr>
        <p:grpSpPr bwMode="auto">
          <a:xfrm>
            <a:off x="277813" y="1444625"/>
            <a:ext cx="5513387" cy="4886325"/>
            <a:chOff x="175" y="910"/>
            <a:chExt cx="3473" cy="3078"/>
          </a:xfrm>
        </p:grpSpPr>
        <p:graphicFrame>
          <p:nvGraphicFramePr>
            <p:cNvPr id="15362"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5363" name="Chart" r:id="rId5" imgW="6883400" imgH="6146800" progId="Excel.Sheet.8">
                    <p:embed/>
                  </p:oleObj>
                </mc:Choice>
                <mc:Fallback>
                  <p:oleObj name="Chart" r:id="rId5" imgW="6883400" imgH="61468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87" name="Text Box 4"/>
            <p:cNvSpPr txBox="1">
              <a:spLocks noChangeArrowheads="1"/>
            </p:cNvSpPr>
            <p:nvPr/>
          </p:nvSpPr>
          <p:spPr bwMode="auto">
            <a:xfrm>
              <a:off x="665" y="1015"/>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5388" name="Text Box 5"/>
            <p:cNvSpPr txBox="1">
              <a:spLocks noChangeArrowheads="1"/>
            </p:cNvSpPr>
            <p:nvPr/>
          </p:nvSpPr>
          <p:spPr bwMode="auto">
            <a:xfrm>
              <a:off x="3375" y="3451"/>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grpSp>
        <p:nvGrpSpPr>
          <p:cNvPr id="15365" name="Group 6"/>
          <p:cNvGrpSpPr>
            <a:grpSpLocks/>
          </p:cNvGrpSpPr>
          <p:nvPr/>
        </p:nvGrpSpPr>
        <p:grpSpPr bwMode="auto">
          <a:xfrm>
            <a:off x="1808163" y="1946275"/>
            <a:ext cx="2101850" cy="3660775"/>
            <a:chOff x="1139" y="1226"/>
            <a:chExt cx="1324" cy="2306"/>
          </a:xfrm>
        </p:grpSpPr>
        <p:sp>
          <p:nvSpPr>
            <p:cNvPr id="15385" name="Line 7"/>
            <p:cNvSpPr>
              <a:spLocks noChangeShapeType="1"/>
            </p:cNvSpPr>
            <p:nvPr/>
          </p:nvSpPr>
          <p:spPr bwMode="auto">
            <a:xfrm>
              <a:off x="1151" y="1252"/>
              <a:ext cx="1312" cy="2280"/>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5386" name="Text Box 8"/>
            <p:cNvSpPr txBox="1">
              <a:spLocks noChangeArrowheads="1"/>
            </p:cNvSpPr>
            <p:nvPr/>
          </p:nvSpPr>
          <p:spPr bwMode="auto">
            <a:xfrm>
              <a:off x="1139" y="122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D</a:t>
              </a:r>
            </a:p>
          </p:txBody>
        </p:sp>
      </p:grpSp>
      <p:grpSp>
        <p:nvGrpSpPr>
          <p:cNvPr id="15366" name="Group 9"/>
          <p:cNvGrpSpPr>
            <a:grpSpLocks/>
          </p:cNvGrpSpPr>
          <p:nvPr/>
        </p:nvGrpSpPr>
        <p:grpSpPr bwMode="auto">
          <a:xfrm>
            <a:off x="1327150" y="1944688"/>
            <a:ext cx="3367088" cy="3665537"/>
            <a:chOff x="836" y="1225"/>
            <a:chExt cx="2121" cy="2309"/>
          </a:xfrm>
        </p:grpSpPr>
        <p:sp>
          <p:nvSpPr>
            <p:cNvPr id="15383" name="Line 10"/>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5384" name="Text Box 11"/>
            <p:cNvSpPr txBox="1">
              <a:spLocks noChangeArrowheads="1"/>
            </p:cNvSpPr>
            <p:nvPr/>
          </p:nvSpPr>
          <p:spPr bwMode="auto">
            <a:xfrm>
              <a:off x="2684" y="122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S</a:t>
              </a:r>
            </a:p>
          </p:txBody>
        </p:sp>
      </p:grpSp>
      <p:sp>
        <p:nvSpPr>
          <p:cNvPr id="115724" name="Line 12"/>
          <p:cNvSpPr>
            <a:spLocks noChangeShapeType="1"/>
          </p:cNvSpPr>
          <p:nvPr/>
        </p:nvSpPr>
        <p:spPr bwMode="auto">
          <a:xfrm>
            <a:off x="1319213" y="2767013"/>
            <a:ext cx="2681287" cy="0"/>
          </a:xfrm>
          <a:prstGeom prst="line">
            <a:avLst/>
          </a:prstGeom>
          <a:noFill/>
          <a:ln w="12700">
            <a:solidFill>
              <a:srgbClr val="FF0000"/>
            </a:solidFill>
            <a:prstDash val="dash"/>
            <a:round/>
            <a:headEnd/>
            <a:tailEnd/>
          </a:ln>
        </p:spPr>
        <p:txBody>
          <a:bodyPr>
            <a:prstTxWarp prst="textNoShape">
              <a:avLst/>
            </a:prstTxWarp>
          </a:bodyPr>
          <a:lstStyle/>
          <a:p>
            <a:endParaRPr lang="en-US"/>
          </a:p>
        </p:txBody>
      </p:sp>
      <p:grpSp>
        <p:nvGrpSpPr>
          <p:cNvPr id="5" name="Group 13"/>
          <p:cNvGrpSpPr>
            <a:grpSpLocks/>
          </p:cNvGrpSpPr>
          <p:nvPr/>
        </p:nvGrpSpPr>
        <p:grpSpPr bwMode="auto">
          <a:xfrm>
            <a:off x="2212975" y="2695575"/>
            <a:ext cx="139700" cy="2908300"/>
            <a:chOff x="1394" y="1698"/>
            <a:chExt cx="88" cy="1832"/>
          </a:xfrm>
        </p:grpSpPr>
        <p:sp>
          <p:nvSpPr>
            <p:cNvPr id="15381" name="Line 14"/>
            <p:cNvSpPr>
              <a:spLocks noChangeShapeType="1"/>
            </p:cNvSpPr>
            <p:nvPr/>
          </p:nvSpPr>
          <p:spPr bwMode="auto">
            <a:xfrm>
              <a:off x="1438" y="1744"/>
              <a:ext cx="0" cy="1786"/>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5382" name="Oval 15"/>
            <p:cNvSpPr>
              <a:spLocks noChangeArrowheads="1"/>
            </p:cNvSpPr>
            <p:nvPr/>
          </p:nvSpPr>
          <p:spPr bwMode="auto">
            <a:xfrm>
              <a:off x="1394" y="1698"/>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115728" name="Rectangle 16"/>
          <p:cNvSpPr>
            <a:spLocks noGrp="1" noChangeArrowheads="1"/>
          </p:cNvSpPr>
          <p:nvPr>
            <p:ph type="title" idx="4294967295"/>
          </p:nvPr>
        </p:nvSpPr>
        <p:spPr>
          <a:xfrm>
            <a:off x="571500" y="252413"/>
            <a:ext cx="6586538" cy="622300"/>
          </a:xfrm>
        </p:spPr>
        <p:txBody>
          <a:bodyPr/>
          <a:lstStyle/>
          <a:p>
            <a:pPr eaLnBrk="1" hangingPunct="1"/>
            <a:r>
              <a:rPr lang="en-US" sz="3100" smtClean="0">
                <a:solidFill>
                  <a:srgbClr val="CC0000"/>
                </a:solidFill>
                <a:latin typeface="Tahoma" charset="0"/>
                <a:ea typeface="Tahoma" charset="0"/>
                <a:cs typeface="Tahoma" charset="0"/>
              </a:rPr>
              <a:t>Surplus</a:t>
            </a:r>
            <a:r>
              <a:rPr lang="en-US" sz="3100" smtClean="0">
                <a:solidFill>
                  <a:schemeClr val="tx1"/>
                </a:solidFill>
                <a:latin typeface="Tahoma" charset="0"/>
                <a:ea typeface="Tahoma" charset="0"/>
                <a:cs typeface="Tahoma" charset="0"/>
              </a:rPr>
              <a:t> (a.k.a. excess supply):</a:t>
            </a:r>
          </a:p>
        </p:txBody>
      </p:sp>
      <p:sp>
        <p:nvSpPr>
          <p:cNvPr id="115729" name="Text Box 17"/>
          <p:cNvSpPr txBox="1">
            <a:spLocks noChangeArrowheads="1"/>
          </p:cNvSpPr>
          <p:nvPr/>
        </p:nvSpPr>
        <p:spPr bwMode="auto">
          <a:xfrm>
            <a:off x="1512888" y="715963"/>
            <a:ext cx="6562725" cy="91440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when quantity supplied is greater than quantity demanded</a:t>
            </a:r>
          </a:p>
        </p:txBody>
      </p:sp>
      <p:sp>
        <p:nvSpPr>
          <p:cNvPr id="115730" name="AutoShape 18"/>
          <p:cNvSpPr>
            <a:spLocks/>
          </p:cNvSpPr>
          <p:nvPr/>
        </p:nvSpPr>
        <p:spPr bwMode="auto">
          <a:xfrm rot="5400000">
            <a:off x="3029744" y="1705769"/>
            <a:ext cx="220662" cy="1714500"/>
          </a:xfrm>
          <a:prstGeom prst="leftBrace">
            <a:avLst>
              <a:gd name="adj1" fmla="val 64748"/>
              <a:gd name="adj2" fmla="val 50000"/>
            </a:avLst>
          </a:prstGeom>
          <a:noFill/>
          <a:ln w="19050">
            <a:solidFill>
              <a:srgbClr val="99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115731" name="Text Box 19"/>
          <p:cNvSpPr txBox="1">
            <a:spLocks noChangeArrowheads="1"/>
          </p:cNvSpPr>
          <p:nvPr/>
        </p:nvSpPr>
        <p:spPr bwMode="auto">
          <a:xfrm>
            <a:off x="2428875" y="1924050"/>
            <a:ext cx="1501775" cy="488950"/>
          </a:xfrm>
          <a:prstGeom prst="rect">
            <a:avLst/>
          </a:prstGeom>
          <a:solidFill>
            <a:srgbClr val="CCFFCC"/>
          </a:solidFill>
          <a:ln w="9525">
            <a:noFill/>
            <a:miter lim="800000"/>
            <a:headEnd/>
            <a:tailEnd/>
          </a:ln>
        </p:spPr>
        <p:txBody>
          <a:bodyPr>
            <a:prstTxWarp prst="textNoShape">
              <a:avLst/>
            </a:prstTxWarp>
            <a:spAutoFit/>
          </a:bodyPr>
          <a:lstStyle/>
          <a:p>
            <a:pPr algn="ctr">
              <a:spcBef>
                <a:spcPct val="50000"/>
              </a:spcBef>
            </a:pPr>
            <a:r>
              <a:rPr lang="en-US" sz="2600" b="1" i="1">
                <a:ea typeface="Arial" charset="0"/>
                <a:cs typeface="Arial" charset="0"/>
              </a:rPr>
              <a:t>Surplus</a:t>
            </a:r>
          </a:p>
        </p:txBody>
      </p:sp>
      <p:sp>
        <p:nvSpPr>
          <p:cNvPr id="115732" name="Text Box 20"/>
          <p:cNvSpPr txBox="1">
            <a:spLocks noChangeArrowheads="1"/>
          </p:cNvSpPr>
          <p:nvPr/>
        </p:nvSpPr>
        <p:spPr bwMode="auto">
          <a:xfrm>
            <a:off x="5476875" y="1714500"/>
            <a:ext cx="2257425"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Example: </a:t>
            </a:r>
            <a:br>
              <a:rPr lang="en-US" sz="2600">
                <a:ea typeface="Arial" charset="0"/>
                <a:cs typeface="Arial" charset="0"/>
              </a:rPr>
            </a:br>
            <a:r>
              <a:rPr lang="en-US" sz="2600">
                <a:ea typeface="Arial" charset="0"/>
                <a:cs typeface="Arial" charset="0"/>
              </a:rPr>
              <a:t>If  </a:t>
            </a:r>
            <a:r>
              <a:rPr lang="en-US" sz="2600" b="1" i="1">
                <a:ea typeface="Arial" charset="0"/>
                <a:cs typeface="Arial" charset="0"/>
              </a:rPr>
              <a:t>P</a:t>
            </a:r>
            <a:r>
              <a:rPr lang="en-US" sz="2600">
                <a:ea typeface="Arial" charset="0"/>
                <a:cs typeface="Arial" charset="0"/>
              </a:rPr>
              <a:t>  =  $5, </a:t>
            </a:r>
          </a:p>
        </p:txBody>
      </p:sp>
      <p:sp>
        <p:nvSpPr>
          <p:cNvPr id="115733" name="Text Box 21"/>
          <p:cNvSpPr txBox="1">
            <a:spLocks noChangeArrowheads="1"/>
          </p:cNvSpPr>
          <p:nvPr/>
        </p:nvSpPr>
        <p:spPr bwMode="auto">
          <a:xfrm>
            <a:off x="5468938" y="2647950"/>
            <a:ext cx="2862262"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then</a:t>
            </a:r>
            <a:br>
              <a:rPr lang="en-US" sz="2600">
                <a:ea typeface="Arial" charset="0"/>
                <a:cs typeface="Arial" charset="0"/>
              </a:rPr>
            </a:br>
            <a:r>
              <a:rPr lang="en-US" sz="2600">
                <a:ea typeface="Arial" charset="0"/>
                <a:cs typeface="Arial" charset="0"/>
              </a:rPr>
              <a:t>   </a:t>
            </a:r>
            <a:r>
              <a:rPr lang="en-US" sz="2600" b="1" i="1">
                <a:ea typeface="Arial" charset="0"/>
                <a:cs typeface="Arial" charset="0"/>
              </a:rPr>
              <a:t>Q</a:t>
            </a:r>
            <a:r>
              <a:rPr lang="en-US" sz="2600" b="1" i="1" baseline="30000">
                <a:ea typeface="Arial" charset="0"/>
                <a:cs typeface="Arial" charset="0"/>
              </a:rPr>
              <a:t>D</a:t>
            </a:r>
            <a:r>
              <a:rPr lang="en-US" sz="2600">
                <a:ea typeface="Arial" charset="0"/>
                <a:cs typeface="Arial" charset="0"/>
              </a:rPr>
              <a:t>  =  9 teas</a:t>
            </a:r>
          </a:p>
        </p:txBody>
      </p:sp>
      <p:sp>
        <p:nvSpPr>
          <p:cNvPr id="115734" name="Text Box 22"/>
          <p:cNvSpPr txBox="1">
            <a:spLocks noChangeArrowheads="1"/>
          </p:cNvSpPr>
          <p:nvPr/>
        </p:nvSpPr>
        <p:spPr bwMode="auto">
          <a:xfrm>
            <a:off x="5478463" y="3586163"/>
            <a:ext cx="2787650"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and</a:t>
            </a:r>
            <a:br>
              <a:rPr lang="en-US" sz="2600">
                <a:ea typeface="Arial" charset="0"/>
                <a:cs typeface="Arial" charset="0"/>
              </a:rPr>
            </a:br>
            <a:r>
              <a:rPr lang="en-US" sz="2600">
                <a:ea typeface="Arial" charset="0"/>
                <a:cs typeface="Arial" charset="0"/>
              </a:rPr>
              <a:t>   </a:t>
            </a:r>
            <a:r>
              <a:rPr lang="en-US" sz="2600" b="1" i="1">
                <a:ea typeface="Arial" charset="0"/>
                <a:cs typeface="Arial" charset="0"/>
              </a:rPr>
              <a:t>Q</a:t>
            </a:r>
            <a:r>
              <a:rPr lang="en-US" sz="2600" b="1" i="1" baseline="30000">
                <a:ea typeface="Arial" charset="0"/>
                <a:cs typeface="Arial" charset="0"/>
              </a:rPr>
              <a:t>S</a:t>
            </a:r>
            <a:r>
              <a:rPr lang="en-US" sz="2600">
                <a:ea typeface="Arial" charset="0"/>
                <a:cs typeface="Arial" charset="0"/>
              </a:rPr>
              <a:t>  =  25 teas</a:t>
            </a:r>
          </a:p>
        </p:txBody>
      </p:sp>
      <p:sp>
        <p:nvSpPr>
          <p:cNvPr id="115735" name="Text Box 23"/>
          <p:cNvSpPr txBox="1">
            <a:spLocks noChangeArrowheads="1"/>
          </p:cNvSpPr>
          <p:nvPr/>
        </p:nvSpPr>
        <p:spPr bwMode="auto">
          <a:xfrm>
            <a:off x="5472113" y="4502150"/>
            <a:ext cx="3022600"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resulting in a </a:t>
            </a:r>
            <a:br>
              <a:rPr lang="en-US" sz="2600">
                <a:ea typeface="Arial" charset="0"/>
                <a:cs typeface="Arial" charset="0"/>
              </a:rPr>
            </a:br>
            <a:r>
              <a:rPr lang="en-US" sz="2600">
                <a:ea typeface="Arial" charset="0"/>
                <a:cs typeface="Arial" charset="0"/>
              </a:rPr>
              <a:t>surplus of 16 teas</a:t>
            </a:r>
          </a:p>
        </p:txBody>
      </p:sp>
      <p:grpSp>
        <p:nvGrpSpPr>
          <p:cNvPr id="6" name="Group 24"/>
          <p:cNvGrpSpPr>
            <a:grpSpLocks/>
          </p:cNvGrpSpPr>
          <p:nvPr/>
        </p:nvGrpSpPr>
        <p:grpSpPr bwMode="auto">
          <a:xfrm>
            <a:off x="3927475" y="2695575"/>
            <a:ext cx="139700" cy="2911475"/>
            <a:chOff x="2474" y="1698"/>
            <a:chExt cx="88" cy="1834"/>
          </a:xfrm>
        </p:grpSpPr>
        <p:sp>
          <p:nvSpPr>
            <p:cNvPr id="15379" name="Line 25"/>
            <p:cNvSpPr>
              <a:spLocks noChangeShapeType="1"/>
            </p:cNvSpPr>
            <p:nvPr/>
          </p:nvSpPr>
          <p:spPr bwMode="auto">
            <a:xfrm>
              <a:off x="2519" y="1744"/>
              <a:ext cx="0" cy="1788"/>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5380" name="Oval 26"/>
            <p:cNvSpPr>
              <a:spLocks noChangeArrowheads="1"/>
            </p:cNvSpPr>
            <p:nvPr/>
          </p:nvSpPr>
          <p:spPr bwMode="auto">
            <a:xfrm>
              <a:off x="2474" y="1698"/>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15378"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5728"/>
                                        </p:tgtEl>
                                        <p:attrNameLst>
                                          <p:attrName>style.visibility</p:attrName>
                                        </p:attrNameLst>
                                      </p:cBhvr>
                                      <p:to>
                                        <p:strVal val="visible"/>
                                      </p:to>
                                    </p:set>
                                    <p:animEffect transition="in" filter="wipe(left)">
                                      <p:cBhvr>
                                        <p:cTn id="7" dur="500"/>
                                        <p:tgtEl>
                                          <p:spTgt spid="11572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5729"/>
                                        </p:tgtEl>
                                        <p:attrNameLst>
                                          <p:attrName>style.visibility</p:attrName>
                                        </p:attrNameLst>
                                      </p:cBhvr>
                                      <p:to>
                                        <p:strVal val="visible"/>
                                      </p:to>
                                    </p:set>
                                    <p:animEffect transition="in" filter="wipe(left)">
                                      <p:cBhvr>
                                        <p:cTn id="10" dur="500"/>
                                        <p:tgtEl>
                                          <p:spTgt spid="11572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5732"/>
                                        </p:tgtEl>
                                        <p:attrNameLst>
                                          <p:attrName>style.visibility</p:attrName>
                                        </p:attrNameLst>
                                      </p:cBhvr>
                                      <p:to>
                                        <p:strVal val="visible"/>
                                      </p:to>
                                    </p:set>
                                    <p:animEffect transition="in" filter="wipe(left)">
                                      <p:cBhvr>
                                        <p:cTn id="15" dur="500"/>
                                        <p:tgtEl>
                                          <p:spTgt spid="115732"/>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15724"/>
                                        </p:tgtEl>
                                        <p:attrNameLst>
                                          <p:attrName>style.visibility</p:attrName>
                                        </p:attrNameLst>
                                      </p:cBhvr>
                                      <p:to>
                                        <p:strVal val="visible"/>
                                      </p:to>
                                    </p:set>
                                    <p:animEffect transition="in" filter="wipe(left)">
                                      <p:cBhvr>
                                        <p:cTn id="18" dur="500"/>
                                        <p:tgtEl>
                                          <p:spTgt spid="11572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15733"/>
                                        </p:tgtEl>
                                        <p:attrNameLst>
                                          <p:attrName>style.visibility</p:attrName>
                                        </p:attrNameLst>
                                      </p:cBhvr>
                                      <p:to>
                                        <p:strVal val="visible"/>
                                      </p:to>
                                    </p:set>
                                    <p:animEffect transition="in" filter="wipe(left)">
                                      <p:cBhvr>
                                        <p:cTn id="23" dur="500"/>
                                        <p:tgtEl>
                                          <p:spTgt spid="115733"/>
                                        </p:tgtEl>
                                      </p:cBhvr>
                                    </p:animEffect>
                                  </p:childTnLst>
                                </p:cTn>
                              </p:par>
                            </p:childTnLst>
                          </p:cTn>
                        </p:par>
                        <p:par>
                          <p:cTn id="24" fill="hold">
                            <p:stCondLst>
                              <p:cond delay="500"/>
                            </p:stCondLst>
                            <p:childTnLst>
                              <p:par>
                                <p:cTn id="25" presetID="22" presetClass="entr" presetSubtype="1"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5734"/>
                                        </p:tgtEl>
                                        <p:attrNameLst>
                                          <p:attrName>style.visibility</p:attrName>
                                        </p:attrNameLst>
                                      </p:cBhvr>
                                      <p:to>
                                        <p:strVal val="visible"/>
                                      </p:to>
                                    </p:set>
                                    <p:animEffect transition="in" filter="wipe(left)">
                                      <p:cBhvr>
                                        <p:cTn id="32" dur="500"/>
                                        <p:tgtEl>
                                          <p:spTgt spid="115734"/>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up)">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5735"/>
                                        </p:tgtEl>
                                        <p:attrNameLst>
                                          <p:attrName>style.visibility</p:attrName>
                                        </p:attrNameLst>
                                      </p:cBhvr>
                                      <p:to>
                                        <p:strVal val="visible"/>
                                      </p:to>
                                    </p:set>
                                    <p:animEffect transition="in" filter="wipe(left)">
                                      <p:cBhvr>
                                        <p:cTn id="41" dur="500"/>
                                        <p:tgtEl>
                                          <p:spTgt spid="115735"/>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15730"/>
                                        </p:tgtEl>
                                        <p:attrNameLst>
                                          <p:attrName>style.visibility</p:attrName>
                                        </p:attrNameLst>
                                      </p:cBhvr>
                                      <p:to>
                                        <p:strVal val="visible"/>
                                      </p:to>
                                    </p:set>
                                    <p:animEffect transition="in" filter="fade">
                                      <p:cBhvr>
                                        <p:cTn id="45" dur="500"/>
                                        <p:tgtEl>
                                          <p:spTgt spid="11573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5731"/>
                                        </p:tgtEl>
                                        <p:attrNameLst>
                                          <p:attrName>style.visibility</p:attrName>
                                        </p:attrNameLst>
                                      </p:cBhvr>
                                      <p:to>
                                        <p:strVal val="visible"/>
                                      </p:to>
                                    </p:set>
                                    <p:animEffect transition="in" filter="fade">
                                      <p:cBhvr>
                                        <p:cTn id="48" dur="500"/>
                                        <p:tgtEl>
                                          <p:spTgt spid="115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4" grpId="0" animBg="1"/>
      <p:bldP spid="115728" grpId="0"/>
      <p:bldP spid="115729" grpId="0"/>
      <p:bldP spid="115730" grpId="0" animBg="1"/>
      <p:bldP spid="115731" grpId="0" animBg="1"/>
      <p:bldP spid="115732" grpId="0"/>
      <p:bldP spid="115734" grpId="0"/>
      <p:bldP spid="11573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8" name="Group 2"/>
          <p:cNvGrpSpPr>
            <a:grpSpLocks/>
          </p:cNvGrpSpPr>
          <p:nvPr/>
        </p:nvGrpSpPr>
        <p:grpSpPr bwMode="auto">
          <a:xfrm>
            <a:off x="277813" y="1444625"/>
            <a:ext cx="5513387" cy="4886325"/>
            <a:chOff x="175" y="910"/>
            <a:chExt cx="3473" cy="3078"/>
          </a:xfrm>
        </p:grpSpPr>
        <p:graphicFrame>
          <p:nvGraphicFramePr>
            <p:cNvPr id="16386"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6387" name="Chart" r:id="rId5" imgW="6883400" imgH="6146800" progId="Excel.Sheet.8">
                    <p:embed/>
                  </p:oleObj>
                </mc:Choice>
                <mc:Fallback>
                  <p:oleObj name="Chart" r:id="rId5" imgW="6883400" imgH="61468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424" name="Text Box 4"/>
            <p:cNvSpPr txBox="1">
              <a:spLocks noChangeArrowheads="1"/>
            </p:cNvSpPr>
            <p:nvPr/>
          </p:nvSpPr>
          <p:spPr bwMode="auto">
            <a:xfrm>
              <a:off x="665" y="1015"/>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6425" name="Text Box 5"/>
            <p:cNvSpPr txBox="1">
              <a:spLocks noChangeArrowheads="1"/>
            </p:cNvSpPr>
            <p:nvPr/>
          </p:nvSpPr>
          <p:spPr bwMode="auto">
            <a:xfrm>
              <a:off x="3375" y="3451"/>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sp>
        <p:nvSpPr>
          <p:cNvPr id="16389" name="Line 6"/>
          <p:cNvSpPr>
            <a:spLocks noChangeShapeType="1"/>
          </p:cNvSpPr>
          <p:nvPr/>
        </p:nvSpPr>
        <p:spPr bwMode="auto">
          <a:xfrm>
            <a:off x="1319213" y="2767013"/>
            <a:ext cx="2681287" cy="0"/>
          </a:xfrm>
          <a:prstGeom prst="line">
            <a:avLst/>
          </a:prstGeom>
          <a:noFill/>
          <a:ln w="12700">
            <a:solidFill>
              <a:srgbClr val="B2B2B2"/>
            </a:solidFill>
            <a:prstDash val="dash"/>
            <a:round/>
            <a:headEnd/>
            <a:tailEnd/>
          </a:ln>
        </p:spPr>
        <p:txBody>
          <a:bodyPr>
            <a:prstTxWarp prst="textNoShape">
              <a:avLst/>
            </a:prstTxWarp>
          </a:bodyPr>
          <a:lstStyle/>
          <a:p>
            <a:endParaRPr lang="en-US"/>
          </a:p>
        </p:txBody>
      </p:sp>
      <p:grpSp>
        <p:nvGrpSpPr>
          <p:cNvPr id="16390" name="Group 7"/>
          <p:cNvGrpSpPr>
            <a:grpSpLocks/>
          </p:cNvGrpSpPr>
          <p:nvPr/>
        </p:nvGrpSpPr>
        <p:grpSpPr bwMode="auto">
          <a:xfrm>
            <a:off x="1808163" y="1946275"/>
            <a:ext cx="2101850" cy="3660775"/>
            <a:chOff x="1139" y="1226"/>
            <a:chExt cx="1324" cy="2306"/>
          </a:xfrm>
        </p:grpSpPr>
        <p:sp>
          <p:nvSpPr>
            <p:cNvPr id="16422" name="Line 8"/>
            <p:cNvSpPr>
              <a:spLocks noChangeShapeType="1"/>
            </p:cNvSpPr>
            <p:nvPr/>
          </p:nvSpPr>
          <p:spPr bwMode="auto">
            <a:xfrm>
              <a:off x="1151" y="1252"/>
              <a:ext cx="1312" cy="2280"/>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6423" name="Text Box 9"/>
            <p:cNvSpPr txBox="1">
              <a:spLocks noChangeArrowheads="1"/>
            </p:cNvSpPr>
            <p:nvPr/>
          </p:nvSpPr>
          <p:spPr bwMode="auto">
            <a:xfrm>
              <a:off x="1139" y="122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D</a:t>
              </a:r>
            </a:p>
          </p:txBody>
        </p:sp>
      </p:grpSp>
      <p:grpSp>
        <p:nvGrpSpPr>
          <p:cNvPr id="16391" name="Group 10"/>
          <p:cNvGrpSpPr>
            <a:grpSpLocks/>
          </p:cNvGrpSpPr>
          <p:nvPr/>
        </p:nvGrpSpPr>
        <p:grpSpPr bwMode="auto">
          <a:xfrm>
            <a:off x="1327150" y="1944688"/>
            <a:ext cx="3367088" cy="3665537"/>
            <a:chOff x="836" y="1225"/>
            <a:chExt cx="2121" cy="2309"/>
          </a:xfrm>
        </p:grpSpPr>
        <p:sp>
          <p:nvSpPr>
            <p:cNvPr id="16420" name="Line 11"/>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6421" name="Text Box 12"/>
            <p:cNvSpPr txBox="1">
              <a:spLocks noChangeArrowheads="1"/>
            </p:cNvSpPr>
            <p:nvPr/>
          </p:nvSpPr>
          <p:spPr bwMode="auto">
            <a:xfrm>
              <a:off x="2684" y="122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S</a:t>
              </a:r>
            </a:p>
          </p:txBody>
        </p:sp>
      </p:grpSp>
      <p:sp>
        <p:nvSpPr>
          <p:cNvPr id="16392" name="Rectangle 13"/>
          <p:cNvSpPr>
            <a:spLocks noGrp="1" noChangeArrowheads="1"/>
          </p:cNvSpPr>
          <p:nvPr>
            <p:ph type="title" idx="4294967295"/>
          </p:nvPr>
        </p:nvSpPr>
        <p:spPr>
          <a:xfrm>
            <a:off x="571500" y="252413"/>
            <a:ext cx="6586538" cy="622300"/>
          </a:xfrm>
        </p:spPr>
        <p:txBody>
          <a:bodyPr/>
          <a:lstStyle/>
          <a:p>
            <a:pPr eaLnBrk="1" hangingPunct="1"/>
            <a:r>
              <a:rPr lang="en-US" sz="3100" smtClean="0">
                <a:solidFill>
                  <a:srgbClr val="CC0000"/>
                </a:solidFill>
                <a:latin typeface="Tahoma" charset="0"/>
                <a:ea typeface="Tahoma" charset="0"/>
                <a:cs typeface="Tahoma" charset="0"/>
              </a:rPr>
              <a:t>Surplus</a:t>
            </a:r>
            <a:r>
              <a:rPr lang="en-US" sz="3100" smtClean="0">
                <a:solidFill>
                  <a:schemeClr val="tx1"/>
                </a:solidFill>
                <a:latin typeface="Tahoma" charset="0"/>
                <a:ea typeface="Tahoma" charset="0"/>
                <a:cs typeface="Tahoma" charset="0"/>
              </a:rPr>
              <a:t> (a.k.a. excess supply):</a:t>
            </a:r>
          </a:p>
        </p:txBody>
      </p:sp>
      <p:sp>
        <p:nvSpPr>
          <p:cNvPr id="16393" name="Text Box 14"/>
          <p:cNvSpPr txBox="1">
            <a:spLocks noChangeArrowheads="1"/>
          </p:cNvSpPr>
          <p:nvPr/>
        </p:nvSpPr>
        <p:spPr bwMode="auto">
          <a:xfrm>
            <a:off x="1512888" y="715963"/>
            <a:ext cx="6562725" cy="91440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when quantity supplied is greater than quantity demanded</a:t>
            </a:r>
          </a:p>
        </p:txBody>
      </p:sp>
      <p:sp>
        <p:nvSpPr>
          <p:cNvPr id="16394" name="Line 15"/>
          <p:cNvSpPr>
            <a:spLocks noChangeShapeType="1"/>
          </p:cNvSpPr>
          <p:nvPr/>
        </p:nvSpPr>
        <p:spPr bwMode="auto">
          <a:xfrm>
            <a:off x="2282825" y="2768600"/>
            <a:ext cx="0" cy="2835275"/>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16395" name="Oval 16"/>
          <p:cNvSpPr>
            <a:spLocks noChangeArrowheads="1"/>
          </p:cNvSpPr>
          <p:nvPr/>
        </p:nvSpPr>
        <p:spPr bwMode="auto">
          <a:xfrm>
            <a:off x="2212975" y="2695575"/>
            <a:ext cx="139700" cy="138113"/>
          </a:xfrm>
          <a:prstGeom prst="ellipse">
            <a:avLst/>
          </a:prstGeom>
          <a:solidFill>
            <a:srgbClr val="B2B2B2"/>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16396" name="Line 17"/>
          <p:cNvSpPr>
            <a:spLocks noChangeShapeType="1"/>
          </p:cNvSpPr>
          <p:nvPr/>
        </p:nvSpPr>
        <p:spPr bwMode="auto">
          <a:xfrm>
            <a:off x="3998913" y="2768600"/>
            <a:ext cx="0" cy="2838450"/>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16397" name="Oval 18"/>
          <p:cNvSpPr>
            <a:spLocks noChangeArrowheads="1"/>
          </p:cNvSpPr>
          <p:nvPr/>
        </p:nvSpPr>
        <p:spPr bwMode="auto">
          <a:xfrm>
            <a:off x="3927475" y="2695575"/>
            <a:ext cx="139700" cy="138113"/>
          </a:xfrm>
          <a:prstGeom prst="ellipse">
            <a:avLst/>
          </a:prstGeom>
          <a:solidFill>
            <a:srgbClr val="B2B2B2"/>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16398" name="AutoShape 19"/>
          <p:cNvSpPr>
            <a:spLocks/>
          </p:cNvSpPr>
          <p:nvPr/>
        </p:nvSpPr>
        <p:spPr bwMode="auto">
          <a:xfrm rot="5400000">
            <a:off x="3029744" y="1705769"/>
            <a:ext cx="220662" cy="1714500"/>
          </a:xfrm>
          <a:prstGeom prst="leftBrace">
            <a:avLst>
              <a:gd name="adj1" fmla="val 64748"/>
              <a:gd name="adj2" fmla="val 50000"/>
            </a:avLst>
          </a:prstGeom>
          <a:noFill/>
          <a:ln w="19050">
            <a:solidFill>
              <a:srgbClr val="B2B2B2"/>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116756" name="Text Box 20"/>
          <p:cNvSpPr txBox="1">
            <a:spLocks noChangeArrowheads="1"/>
          </p:cNvSpPr>
          <p:nvPr/>
        </p:nvSpPr>
        <p:spPr bwMode="auto">
          <a:xfrm>
            <a:off x="4960938" y="1782763"/>
            <a:ext cx="3968750" cy="1282700"/>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Facing a surplus, </a:t>
            </a:r>
            <a:br>
              <a:rPr lang="en-US" sz="2600">
                <a:ea typeface="Arial" charset="0"/>
                <a:cs typeface="Arial" charset="0"/>
              </a:rPr>
            </a:br>
            <a:r>
              <a:rPr lang="en-US" sz="2600">
                <a:ea typeface="Arial" charset="0"/>
                <a:cs typeface="Arial" charset="0"/>
              </a:rPr>
              <a:t>sellers try to increase sales by cutting price.</a:t>
            </a:r>
          </a:p>
        </p:txBody>
      </p:sp>
      <p:sp>
        <p:nvSpPr>
          <p:cNvPr id="116757" name="Text Box 21"/>
          <p:cNvSpPr txBox="1">
            <a:spLocks noChangeArrowheads="1"/>
          </p:cNvSpPr>
          <p:nvPr/>
        </p:nvSpPr>
        <p:spPr bwMode="auto">
          <a:xfrm>
            <a:off x="4962525" y="3155950"/>
            <a:ext cx="3122613"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This causes </a:t>
            </a:r>
            <a:br>
              <a:rPr lang="en-US" sz="2600">
                <a:ea typeface="Arial" charset="0"/>
                <a:cs typeface="Arial" charset="0"/>
              </a:rPr>
            </a:br>
            <a:r>
              <a:rPr lang="en-US" sz="2600" b="1" i="1">
                <a:ea typeface="Arial" charset="0"/>
                <a:cs typeface="Arial" charset="0"/>
              </a:rPr>
              <a:t>Q</a:t>
            </a:r>
            <a:r>
              <a:rPr lang="en-US" sz="2600" b="1" i="1" baseline="30000">
                <a:ea typeface="Arial" charset="0"/>
                <a:cs typeface="Arial" charset="0"/>
              </a:rPr>
              <a:t>D</a:t>
            </a:r>
            <a:r>
              <a:rPr lang="en-US" sz="2600">
                <a:ea typeface="Arial" charset="0"/>
                <a:cs typeface="Arial" charset="0"/>
              </a:rPr>
              <a:t> to rise</a:t>
            </a:r>
          </a:p>
        </p:txBody>
      </p:sp>
      <p:grpSp>
        <p:nvGrpSpPr>
          <p:cNvPr id="5" name="Group 22"/>
          <p:cNvGrpSpPr>
            <a:grpSpLocks/>
          </p:cNvGrpSpPr>
          <p:nvPr/>
        </p:nvGrpSpPr>
        <p:grpSpPr bwMode="auto">
          <a:xfrm>
            <a:off x="1320800" y="2770188"/>
            <a:ext cx="2152650" cy="558800"/>
            <a:chOff x="832" y="1745"/>
            <a:chExt cx="1356" cy="352"/>
          </a:xfrm>
        </p:grpSpPr>
        <p:sp>
          <p:nvSpPr>
            <p:cNvPr id="16418" name="Line 23"/>
            <p:cNvSpPr>
              <a:spLocks noChangeShapeType="1"/>
            </p:cNvSpPr>
            <p:nvPr/>
          </p:nvSpPr>
          <p:spPr bwMode="auto">
            <a:xfrm>
              <a:off x="833" y="1745"/>
              <a:ext cx="0" cy="352"/>
            </a:xfrm>
            <a:prstGeom prst="line">
              <a:avLst/>
            </a:prstGeom>
            <a:noFill/>
            <a:ln w="57150">
              <a:solidFill>
                <a:srgbClr val="990000"/>
              </a:solidFill>
              <a:round/>
              <a:headEnd/>
              <a:tailEnd type="triangle" w="med" len="med"/>
            </a:ln>
          </p:spPr>
          <p:txBody>
            <a:bodyPr>
              <a:prstTxWarp prst="textNoShape">
                <a:avLst/>
              </a:prstTxWarp>
            </a:bodyPr>
            <a:lstStyle/>
            <a:p>
              <a:endParaRPr lang="en-US"/>
            </a:p>
          </p:txBody>
        </p:sp>
        <p:sp>
          <p:nvSpPr>
            <p:cNvPr id="16419" name="Line 24"/>
            <p:cNvSpPr>
              <a:spLocks noChangeShapeType="1"/>
            </p:cNvSpPr>
            <p:nvPr/>
          </p:nvSpPr>
          <p:spPr bwMode="auto">
            <a:xfrm flipV="1">
              <a:off x="832" y="2096"/>
              <a:ext cx="1356" cy="1"/>
            </a:xfrm>
            <a:prstGeom prst="line">
              <a:avLst/>
            </a:prstGeom>
            <a:noFill/>
            <a:ln w="12700">
              <a:solidFill>
                <a:srgbClr val="FF0000"/>
              </a:solidFill>
              <a:prstDash val="dash"/>
              <a:round/>
              <a:headEnd/>
              <a:tailEnd/>
            </a:ln>
          </p:spPr>
          <p:txBody>
            <a:bodyPr>
              <a:prstTxWarp prst="textNoShape">
                <a:avLst/>
              </a:prstTxWarp>
            </a:bodyPr>
            <a:lstStyle/>
            <a:p>
              <a:endParaRPr lang="en-US"/>
            </a:p>
          </p:txBody>
        </p:sp>
      </p:grpSp>
      <p:grpSp>
        <p:nvGrpSpPr>
          <p:cNvPr id="6" name="Group 25"/>
          <p:cNvGrpSpPr>
            <a:grpSpLocks/>
          </p:cNvGrpSpPr>
          <p:nvPr/>
        </p:nvGrpSpPr>
        <p:grpSpPr bwMode="auto">
          <a:xfrm>
            <a:off x="2282825" y="3254375"/>
            <a:ext cx="377825" cy="2365375"/>
            <a:chOff x="1438" y="2050"/>
            <a:chExt cx="238" cy="1490"/>
          </a:xfrm>
        </p:grpSpPr>
        <p:sp>
          <p:nvSpPr>
            <p:cNvPr id="16415" name="Line 26"/>
            <p:cNvSpPr>
              <a:spLocks noChangeShapeType="1"/>
            </p:cNvSpPr>
            <p:nvPr/>
          </p:nvSpPr>
          <p:spPr bwMode="auto">
            <a:xfrm>
              <a:off x="1634" y="2090"/>
              <a:ext cx="6" cy="1450"/>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6416" name="Oval 27"/>
            <p:cNvSpPr>
              <a:spLocks noChangeArrowheads="1"/>
            </p:cNvSpPr>
            <p:nvPr/>
          </p:nvSpPr>
          <p:spPr bwMode="auto">
            <a:xfrm>
              <a:off x="1588" y="2050"/>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16417" name="Line 28"/>
            <p:cNvSpPr>
              <a:spLocks noChangeShapeType="1"/>
            </p:cNvSpPr>
            <p:nvPr/>
          </p:nvSpPr>
          <p:spPr bwMode="auto">
            <a:xfrm rot="-5400000">
              <a:off x="1541" y="3435"/>
              <a:ext cx="0" cy="206"/>
            </a:xfrm>
            <a:prstGeom prst="line">
              <a:avLst/>
            </a:prstGeom>
            <a:noFill/>
            <a:ln w="57150">
              <a:solidFill>
                <a:srgbClr val="990000"/>
              </a:solidFill>
              <a:round/>
              <a:headEnd/>
              <a:tailEnd type="triangle" w="med" len="med"/>
            </a:ln>
          </p:spPr>
          <p:txBody>
            <a:bodyPr>
              <a:prstTxWarp prst="textNoShape">
                <a:avLst/>
              </a:prstTxWarp>
            </a:bodyPr>
            <a:lstStyle/>
            <a:p>
              <a:endParaRPr lang="en-US"/>
            </a:p>
          </p:txBody>
        </p:sp>
      </p:grpSp>
      <p:grpSp>
        <p:nvGrpSpPr>
          <p:cNvPr id="7" name="Group 29"/>
          <p:cNvGrpSpPr>
            <a:grpSpLocks/>
          </p:cNvGrpSpPr>
          <p:nvPr/>
        </p:nvGrpSpPr>
        <p:grpSpPr bwMode="auto">
          <a:xfrm>
            <a:off x="3381375" y="3254375"/>
            <a:ext cx="617538" cy="2362200"/>
            <a:chOff x="2130" y="2050"/>
            <a:chExt cx="389" cy="1488"/>
          </a:xfrm>
        </p:grpSpPr>
        <p:sp>
          <p:nvSpPr>
            <p:cNvPr id="16412" name="Line 30"/>
            <p:cNvSpPr>
              <a:spLocks noChangeShapeType="1"/>
            </p:cNvSpPr>
            <p:nvPr/>
          </p:nvSpPr>
          <p:spPr bwMode="auto">
            <a:xfrm>
              <a:off x="2174" y="2088"/>
              <a:ext cx="6" cy="1450"/>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6413" name="Oval 31"/>
            <p:cNvSpPr>
              <a:spLocks noChangeArrowheads="1"/>
            </p:cNvSpPr>
            <p:nvPr/>
          </p:nvSpPr>
          <p:spPr bwMode="auto">
            <a:xfrm>
              <a:off x="2130" y="2050"/>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16414" name="Line 32"/>
            <p:cNvSpPr>
              <a:spLocks noChangeShapeType="1"/>
            </p:cNvSpPr>
            <p:nvPr/>
          </p:nvSpPr>
          <p:spPr bwMode="auto">
            <a:xfrm rot="5400000">
              <a:off x="2348" y="3367"/>
              <a:ext cx="0" cy="342"/>
            </a:xfrm>
            <a:prstGeom prst="line">
              <a:avLst/>
            </a:prstGeom>
            <a:noFill/>
            <a:ln w="57150">
              <a:solidFill>
                <a:srgbClr val="990000"/>
              </a:solidFill>
              <a:round/>
              <a:headEnd/>
              <a:tailEnd type="triangle" w="med" len="med"/>
            </a:ln>
          </p:spPr>
          <p:txBody>
            <a:bodyPr>
              <a:prstTxWarp prst="textNoShape">
                <a:avLst/>
              </a:prstTxWarp>
            </a:bodyPr>
            <a:lstStyle/>
            <a:p>
              <a:endParaRPr lang="en-US"/>
            </a:p>
          </p:txBody>
        </p:sp>
      </p:grpSp>
      <p:grpSp>
        <p:nvGrpSpPr>
          <p:cNvPr id="8" name="Group 33"/>
          <p:cNvGrpSpPr>
            <a:grpSpLocks/>
          </p:cNvGrpSpPr>
          <p:nvPr/>
        </p:nvGrpSpPr>
        <p:grpSpPr bwMode="auto">
          <a:xfrm>
            <a:off x="2428875" y="1924050"/>
            <a:ext cx="1501775" cy="1317625"/>
            <a:chOff x="1530" y="1212"/>
            <a:chExt cx="946" cy="830"/>
          </a:xfrm>
        </p:grpSpPr>
        <p:sp>
          <p:nvSpPr>
            <p:cNvPr id="16408" name="AutoShape 34"/>
            <p:cNvSpPr>
              <a:spLocks/>
            </p:cNvSpPr>
            <p:nvPr/>
          </p:nvSpPr>
          <p:spPr bwMode="auto">
            <a:xfrm rot="5400000">
              <a:off x="1834" y="1699"/>
              <a:ext cx="139" cy="548"/>
            </a:xfrm>
            <a:prstGeom prst="leftBrace">
              <a:avLst>
                <a:gd name="adj1" fmla="val 32854"/>
                <a:gd name="adj2" fmla="val 50000"/>
              </a:avLst>
            </a:prstGeom>
            <a:noFill/>
            <a:ln w="19050">
              <a:solidFill>
                <a:srgbClr val="990000"/>
              </a:solid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6409" name="Group 35"/>
            <p:cNvGrpSpPr>
              <a:grpSpLocks/>
            </p:cNvGrpSpPr>
            <p:nvPr/>
          </p:nvGrpSpPr>
          <p:grpSpPr bwMode="auto">
            <a:xfrm>
              <a:off x="1530" y="1212"/>
              <a:ext cx="946" cy="666"/>
              <a:chOff x="1530" y="1212"/>
              <a:chExt cx="946" cy="666"/>
            </a:xfrm>
          </p:grpSpPr>
          <p:sp>
            <p:nvSpPr>
              <p:cNvPr id="16410" name="Line 36"/>
              <p:cNvSpPr>
                <a:spLocks noChangeShapeType="1"/>
              </p:cNvSpPr>
              <p:nvPr/>
            </p:nvSpPr>
            <p:spPr bwMode="auto">
              <a:xfrm flipV="1">
                <a:off x="1907" y="1489"/>
                <a:ext cx="120" cy="389"/>
              </a:xfrm>
              <a:prstGeom prst="line">
                <a:avLst/>
              </a:prstGeom>
              <a:noFill/>
              <a:ln w="9525">
                <a:solidFill>
                  <a:schemeClr val="tx1"/>
                </a:solidFill>
                <a:round/>
                <a:headEnd/>
                <a:tailEnd/>
              </a:ln>
            </p:spPr>
            <p:txBody>
              <a:bodyPr>
                <a:prstTxWarp prst="textNoShape">
                  <a:avLst/>
                </a:prstTxWarp>
              </a:bodyPr>
              <a:lstStyle/>
              <a:p>
                <a:endParaRPr lang="en-US"/>
              </a:p>
            </p:txBody>
          </p:sp>
          <p:sp>
            <p:nvSpPr>
              <p:cNvPr id="16411" name="Text Box 37"/>
              <p:cNvSpPr txBox="1">
                <a:spLocks noChangeArrowheads="1"/>
              </p:cNvSpPr>
              <p:nvPr/>
            </p:nvSpPr>
            <p:spPr bwMode="auto">
              <a:xfrm>
                <a:off x="1530" y="1212"/>
                <a:ext cx="946" cy="308"/>
              </a:xfrm>
              <a:prstGeom prst="rect">
                <a:avLst/>
              </a:prstGeom>
              <a:solidFill>
                <a:srgbClr val="CCFFCC"/>
              </a:solidFill>
              <a:ln w="9525">
                <a:noFill/>
                <a:miter lim="800000"/>
                <a:headEnd/>
                <a:tailEnd/>
              </a:ln>
            </p:spPr>
            <p:txBody>
              <a:bodyPr>
                <a:prstTxWarp prst="textNoShape">
                  <a:avLst/>
                </a:prstTxWarp>
                <a:spAutoFit/>
              </a:bodyPr>
              <a:lstStyle/>
              <a:p>
                <a:pPr algn="ctr">
                  <a:spcBef>
                    <a:spcPct val="50000"/>
                  </a:spcBef>
                </a:pPr>
                <a:r>
                  <a:rPr lang="en-US" sz="2600" b="1" i="1">
                    <a:ea typeface="Arial" charset="0"/>
                    <a:cs typeface="Arial" charset="0"/>
                  </a:rPr>
                  <a:t>Surplus</a:t>
                </a:r>
              </a:p>
            </p:txBody>
          </p:sp>
        </p:grpSp>
      </p:grpSp>
      <p:sp>
        <p:nvSpPr>
          <p:cNvPr id="116774" name="Text Box 38"/>
          <p:cNvSpPr txBox="1">
            <a:spLocks noChangeArrowheads="1"/>
          </p:cNvSpPr>
          <p:nvPr/>
        </p:nvSpPr>
        <p:spPr bwMode="auto">
          <a:xfrm>
            <a:off x="4973638" y="4156075"/>
            <a:ext cx="3352800"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…which reduces the surplus.   </a:t>
            </a:r>
          </a:p>
        </p:txBody>
      </p:sp>
      <p:sp>
        <p:nvSpPr>
          <p:cNvPr id="116775" name="Text Box 39"/>
          <p:cNvSpPr txBox="1">
            <a:spLocks noChangeArrowheads="1"/>
          </p:cNvSpPr>
          <p:nvPr/>
        </p:nvSpPr>
        <p:spPr bwMode="auto">
          <a:xfrm>
            <a:off x="6462713" y="3559175"/>
            <a:ext cx="2446337" cy="488950"/>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and </a:t>
            </a:r>
            <a:r>
              <a:rPr lang="en-US" sz="2600" b="1" i="1">
                <a:ea typeface="Arial" charset="0"/>
                <a:cs typeface="Arial" charset="0"/>
              </a:rPr>
              <a:t>Q</a:t>
            </a:r>
            <a:r>
              <a:rPr lang="en-US" sz="2600" b="1" i="1" baseline="30000">
                <a:ea typeface="Arial" charset="0"/>
                <a:cs typeface="Arial" charset="0"/>
              </a:rPr>
              <a:t>S</a:t>
            </a:r>
            <a:r>
              <a:rPr lang="en-US" sz="2600">
                <a:ea typeface="Arial" charset="0"/>
                <a:cs typeface="Arial" charset="0"/>
              </a:rPr>
              <a:t> to fall…  </a:t>
            </a:r>
          </a:p>
        </p:txBody>
      </p:sp>
      <p:sp>
        <p:nvSpPr>
          <p:cNvPr id="16407"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56"/>
                                        </p:tgtEl>
                                        <p:attrNameLst>
                                          <p:attrName>style.visibility</p:attrName>
                                        </p:attrNameLst>
                                      </p:cBhvr>
                                      <p:to>
                                        <p:strVal val="visible"/>
                                      </p:to>
                                    </p:set>
                                    <p:animEffect transition="in" filter="wipe(left)">
                                      <p:cBhvr>
                                        <p:cTn id="7" dur="500"/>
                                        <p:tgtEl>
                                          <p:spTgt spid="11675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6757"/>
                                        </p:tgtEl>
                                        <p:attrNameLst>
                                          <p:attrName>style.visibility</p:attrName>
                                        </p:attrNameLst>
                                      </p:cBhvr>
                                      <p:to>
                                        <p:strVal val="visible"/>
                                      </p:to>
                                    </p:set>
                                    <p:animEffect transition="in" filter="wipe(left)">
                                      <p:cBhvr>
                                        <p:cTn id="17" dur="500"/>
                                        <p:tgtEl>
                                          <p:spTgt spid="116757"/>
                                        </p:tgtEl>
                                      </p:cBhvr>
                                    </p:animEffect>
                                  </p:childTnLst>
                                </p:cTn>
                              </p:par>
                            </p:childTnLst>
                          </p:cTn>
                        </p:par>
                        <p:par>
                          <p:cTn id="18" fill="hold">
                            <p:stCondLst>
                              <p:cond delay="500"/>
                            </p:stCondLst>
                            <p:childTnLst>
                              <p:par>
                                <p:cTn id="19" presetID="18" presetClass="entr" presetSubtype="6"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trips(downRight)">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6775"/>
                                        </p:tgtEl>
                                        <p:attrNameLst>
                                          <p:attrName>style.visibility</p:attrName>
                                        </p:attrNameLst>
                                      </p:cBhvr>
                                      <p:to>
                                        <p:strVal val="visible"/>
                                      </p:to>
                                    </p:set>
                                    <p:animEffect transition="in" filter="wipe(left)">
                                      <p:cBhvr>
                                        <p:cTn id="26" dur="500"/>
                                        <p:tgtEl>
                                          <p:spTgt spid="116775"/>
                                        </p:tgtEl>
                                      </p:cBhvr>
                                    </p:animEffect>
                                  </p:childTnLst>
                                </p:cTn>
                              </p:par>
                            </p:childTnLst>
                          </p:cTn>
                        </p:par>
                        <p:par>
                          <p:cTn id="27" fill="hold">
                            <p:stCondLst>
                              <p:cond delay="500"/>
                            </p:stCondLst>
                            <p:childTnLst>
                              <p:par>
                                <p:cTn id="28" presetID="18" presetClass="entr" presetSubtype="12"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strips(downLeft)">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6774"/>
                                        </p:tgtEl>
                                        <p:attrNameLst>
                                          <p:attrName>style.visibility</p:attrName>
                                        </p:attrNameLst>
                                      </p:cBhvr>
                                      <p:to>
                                        <p:strVal val="visible"/>
                                      </p:to>
                                    </p:set>
                                    <p:animEffect transition="in" filter="wipe(left)">
                                      <p:cBhvr>
                                        <p:cTn id="35" dur="500"/>
                                        <p:tgtEl>
                                          <p:spTgt spid="116774"/>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56" grpId="0"/>
      <p:bldP spid="116757" grpId="0"/>
      <p:bldP spid="116774" grpId="0"/>
      <p:bldP spid="11677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2" name="Group 2"/>
          <p:cNvGrpSpPr>
            <a:grpSpLocks/>
          </p:cNvGrpSpPr>
          <p:nvPr/>
        </p:nvGrpSpPr>
        <p:grpSpPr bwMode="auto">
          <a:xfrm>
            <a:off x="277813" y="1444625"/>
            <a:ext cx="5513387" cy="4886325"/>
            <a:chOff x="175" y="910"/>
            <a:chExt cx="3473" cy="3078"/>
          </a:xfrm>
        </p:grpSpPr>
        <p:graphicFrame>
          <p:nvGraphicFramePr>
            <p:cNvPr id="17410"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7411" name="Chart" r:id="rId5" imgW="6883400" imgH="6146800" progId="Excel.Sheet.8">
                    <p:embed/>
                  </p:oleObj>
                </mc:Choice>
                <mc:Fallback>
                  <p:oleObj name="Chart" r:id="rId5" imgW="6883400" imgH="61468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8" name="Text Box 4"/>
            <p:cNvSpPr txBox="1">
              <a:spLocks noChangeArrowheads="1"/>
            </p:cNvSpPr>
            <p:nvPr/>
          </p:nvSpPr>
          <p:spPr bwMode="auto">
            <a:xfrm>
              <a:off x="665" y="1015"/>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7439" name="Text Box 5"/>
            <p:cNvSpPr txBox="1">
              <a:spLocks noChangeArrowheads="1"/>
            </p:cNvSpPr>
            <p:nvPr/>
          </p:nvSpPr>
          <p:spPr bwMode="auto">
            <a:xfrm>
              <a:off x="3375" y="3451"/>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grpSp>
        <p:nvGrpSpPr>
          <p:cNvPr id="17413" name="Group 6"/>
          <p:cNvGrpSpPr>
            <a:grpSpLocks/>
          </p:cNvGrpSpPr>
          <p:nvPr/>
        </p:nvGrpSpPr>
        <p:grpSpPr bwMode="auto">
          <a:xfrm>
            <a:off x="1808163" y="1946275"/>
            <a:ext cx="2101850" cy="3660775"/>
            <a:chOff x="1139" y="1226"/>
            <a:chExt cx="1324" cy="2306"/>
          </a:xfrm>
        </p:grpSpPr>
        <p:sp>
          <p:nvSpPr>
            <p:cNvPr id="17436" name="Line 7"/>
            <p:cNvSpPr>
              <a:spLocks noChangeShapeType="1"/>
            </p:cNvSpPr>
            <p:nvPr/>
          </p:nvSpPr>
          <p:spPr bwMode="auto">
            <a:xfrm>
              <a:off x="1151" y="1252"/>
              <a:ext cx="1312" cy="2280"/>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7437" name="Text Box 8"/>
            <p:cNvSpPr txBox="1">
              <a:spLocks noChangeArrowheads="1"/>
            </p:cNvSpPr>
            <p:nvPr/>
          </p:nvSpPr>
          <p:spPr bwMode="auto">
            <a:xfrm>
              <a:off x="1139" y="122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D</a:t>
              </a:r>
            </a:p>
          </p:txBody>
        </p:sp>
      </p:grpSp>
      <p:grpSp>
        <p:nvGrpSpPr>
          <p:cNvPr id="17414" name="Group 9"/>
          <p:cNvGrpSpPr>
            <a:grpSpLocks/>
          </p:cNvGrpSpPr>
          <p:nvPr/>
        </p:nvGrpSpPr>
        <p:grpSpPr bwMode="auto">
          <a:xfrm>
            <a:off x="1327150" y="1944688"/>
            <a:ext cx="3367088" cy="3665537"/>
            <a:chOff x="836" y="1225"/>
            <a:chExt cx="2121" cy="2309"/>
          </a:xfrm>
        </p:grpSpPr>
        <p:sp>
          <p:nvSpPr>
            <p:cNvPr id="17434" name="Line 10"/>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7435" name="Text Box 11"/>
            <p:cNvSpPr txBox="1">
              <a:spLocks noChangeArrowheads="1"/>
            </p:cNvSpPr>
            <p:nvPr/>
          </p:nvSpPr>
          <p:spPr bwMode="auto">
            <a:xfrm>
              <a:off x="2684" y="122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S</a:t>
              </a:r>
            </a:p>
          </p:txBody>
        </p:sp>
      </p:grpSp>
      <p:sp>
        <p:nvSpPr>
          <p:cNvPr id="17415" name="Rectangle 12"/>
          <p:cNvSpPr>
            <a:spLocks noGrp="1" noChangeArrowheads="1"/>
          </p:cNvSpPr>
          <p:nvPr>
            <p:ph type="title" idx="4294967295"/>
          </p:nvPr>
        </p:nvSpPr>
        <p:spPr>
          <a:xfrm>
            <a:off x="571500" y="252413"/>
            <a:ext cx="6586538" cy="622300"/>
          </a:xfrm>
        </p:spPr>
        <p:txBody>
          <a:bodyPr/>
          <a:lstStyle/>
          <a:p>
            <a:pPr eaLnBrk="1" hangingPunct="1"/>
            <a:r>
              <a:rPr lang="en-US" sz="3100" smtClean="0">
                <a:solidFill>
                  <a:srgbClr val="CC0000"/>
                </a:solidFill>
                <a:latin typeface="Tahoma" charset="0"/>
                <a:ea typeface="Tahoma" charset="0"/>
                <a:cs typeface="Tahoma" charset="0"/>
              </a:rPr>
              <a:t>Surplus</a:t>
            </a:r>
            <a:r>
              <a:rPr lang="en-US" sz="3100" smtClean="0">
                <a:solidFill>
                  <a:schemeClr val="tx1"/>
                </a:solidFill>
                <a:latin typeface="Tahoma" charset="0"/>
                <a:ea typeface="Tahoma" charset="0"/>
                <a:cs typeface="Tahoma" charset="0"/>
              </a:rPr>
              <a:t> (a.k.a. excess supply):</a:t>
            </a:r>
          </a:p>
        </p:txBody>
      </p:sp>
      <p:sp>
        <p:nvSpPr>
          <p:cNvPr id="17416" name="Text Box 13"/>
          <p:cNvSpPr txBox="1">
            <a:spLocks noChangeArrowheads="1"/>
          </p:cNvSpPr>
          <p:nvPr/>
        </p:nvSpPr>
        <p:spPr bwMode="auto">
          <a:xfrm>
            <a:off x="1512888" y="715963"/>
            <a:ext cx="6562725" cy="91440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when quantity supplied is greater than quantity demanded</a:t>
            </a:r>
          </a:p>
        </p:txBody>
      </p:sp>
      <p:sp>
        <p:nvSpPr>
          <p:cNvPr id="17417" name="Text Box 14"/>
          <p:cNvSpPr txBox="1">
            <a:spLocks noChangeArrowheads="1"/>
          </p:cNvSpPr>
          <p:nvPr/>
        </p:nvSpPr>
        <p:spPr bwMode="auto">
          <a:xfrm>
            <a:off x="4967288" y="1782763"/>
            <a:ext cx="3968750" cy="1282700"/>
          </a:xfrm>
          <a:prstGeom prst="rect">
            <a:avLst/>
          </a:prstGeom>
          <a:noFill/>
          <a:ln w="9525">
            <a:noFill/>
            <a:miter lim="800000"/>
            <a:headEnd/>
            <a:tailEnd/>
          </a:ln>
        </p:spPr>
        <p:txBody>
          <a:bodyPr>
            <a:prstTxWarp prst="textNoShape">
              <a:avLst/>
            </a:prstTxWarp>
            <a:spAutoFit/>
          </a:bodyPr>
          <a:lstStyle/>
          <a:p>
            <a:pPr>
              <a:spcBef>
                <a:spcPct val="50000"/>
              </a:spcBef>
            </a:pPr>
            <a:r>
              <a:rPr lang="en-US" sz="2600">
                <a:solidFill>
                  <a:srgbClr val="B2B2B2"/>
                </a:solidFill>
                <a:ea typeface="Arial" charset="0"/>
                <a:cs typeface="Arial" charset="0"/>
              </a:rPr>
              <a:t>Facing a surplus, </a:t>
            </a:r>
            <a:br>
              <a:rPr lang="en-US" sz="2600">
                <a:solidFill>
                  <a:srgbClr val="B2B2B2"/>
                </a:solidFill>
                <a:ea typeface="Arial" charset="0"/>
                <a:cs typeface="Arial" charset="0"/>
              </a:rPr>
            </a:br>
            <a:r>
              <a:rPr lang="en-US" sz="2600">
                <a:solidFill>
                  <a:srgbClr val="B2B2B2"/>
                </a:solidFill>
                <a:ea typeface="Arial" charset="0"/>
                <a:cs typeface="Arial" charset="0"/>
              </a:rPr>
              <a:t>sellers try to increase sales by cutting price.</a:t>
            </a:r>
          </a:p>
        </p:txBody>
      </p:sp>
      <p:sp>
        <p:nvSpPr>
          <p:cNvPr id="17418" name="Text Box 15"/>
          <p:cNvSpPr txBox="1">
            <a:spLocks noChangeArrowheads="1"/>
          </p:cNvSpPr>
          <p:nvPr/>
        </p:nvSpPr>
        <p:spPr bwMode="auto">
          <a:xfrm>
            <a:off x="4956175" y="3155950"/>
            <a:ext cx="4048125"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solidFill>
                  <a:srgbClr val="B2B2B2"/>
                </a:solidFill>
                <a:ea typeface="Arial" charset="0"/>
                <a:cs typeface="Arial" charset="0"/>
              </a:rPr>
              <a:t>This causes </a:t>
            </a:r>
            <a:br>
              <a:rPr lang="en-US" sz="2600">
                <a:solidFill>
                  <a:srgbClr val="B2B2B2"/>
                </a:solidFill>
                <a:ea typeface="Arial" charset="0"/>
                <a:cs typeface="Arial" charset="0"/>
              </a:rPr>
            </a:br>
            <a:r>
              <a:rPr lang="en-US" sz="2600" b="1" i="1">
                <a:solidFill>
                  <a:srgbClr val="B2B2B2"/>
                </a:solidFill>
                <a:ea typeface="Arial" charset="0"/>
                <a:cs typeface="Arial" charset="0"/>
              </a:rPr>
              <a:t>Q</a:t>
            </a:r>
            <a:r>
              <a:rPr lang="en-US" sz="2600" b="1" i="1" baseline="30000">
                <a:solidFill>
                  <a:srgbClr val="B2B2B2"/>
                </a:solidFill>
                <a:ea typeface="Arial" charset="0"/>
                <a:cs typeface="Arial" charset="0"/>
              </a:rPr>
              <a:t>D</a:t>
            </a:r>
            <a:r>
              <a:rPr lang="en-US" sz="2600">
                <a:solidFill>
                  <a:srgbClr val="B2B2B2"/>
                </a:solidFill>
                <a:ea typeface="Arial" charset="0"/>
                <a:cs typeface="Arial" charset="0"/>
              </a:rPr>
              <a:t> to rise and </a:t>
            </a:r>
            <a:r>
              <a:rPr lang="en-US" sz="2600" b="1" i="1">
                <a:solidFill>
                  <a:srgbClr val="B2B2B2"/>
                </a:solidFill>
                <a:ea typeface="Arial" charset="0"/>
                <a:cs typeface="Arial" charset="0"/>
              </a:rPr>
              <a:t>Q</a:t>
            </a:r>
            <a:r>
              <a:rPr lang="en-US" sz="2600" b="1" i="1" baseline="30000">
                <a:solidFill>
                  <a:srgbClr val="B2B2B2"/>
                </a:solidFill>
                <a:ea typeface="Arial" charset="0"/>
                <a:cs typeface="Arial" charset="0"/>
              </a:rPr>
              <a:t>S</a:t>
            </a:r>
            <a:r>
              <a:rPr lang="en-US" sz="2600">
                <a:solidFill>
                  <a:srgbClr val="B2B2B2"/>
                </a:solidFill>
                <a:ea typeface="Arial" charset="0"/>
                <a:cs typeface="Arial" charset="0"/>
              </a:rPr>
              <a:t> to fall.  </a:t>
            </a:r>
          </a:p>
        </p:txBody>
      </p:sp>
      <p:sp>
        <p:nvSpPr>
          <p:cNvPr id="17419" name="Line 16"/>
          <p:cNvSpPr>
            <a:spLocks noChangeShapeType="1"/>
          </p:cNvSpPr>
          <p:nvPr/>
        </p:nvSpPr>
        <p:spPr bwMode="auto">
          <a:xfrm flipV="1">
            <a:off x="1320800" y="3327400"/>
            <a:ext cx="2152650" cy="1588"/>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17420" name="Line 17"/>
          <p:cNvSpPr>
            <a:spLocks noChangeShapeType="1"/>
          </p:cNvSpPr>
          <p:nvPr/>
        </p:nvSpPr>
        <p:spPr bwMode="auto">
          <a:xfrm>
            <a:off x="2593975" y="3317875"/>
            <a:ext cx="9525" cy="2301875"/>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17421" name="Line 18"/>
          <p:cNvSpPr>
            <a:spLocks noChangeShapeType="1"/>
          </p:cNvSpPr>
          <p:nvPr/>
        </p:nvSpPr>
        <p:spPr bwMode="auto">
          <a:xfrm>
            <a:off x="3451225" y="3314700"/>
            <a:ext cx="9525" cy="2301875"/>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17422" name="AutoShape 19"/>
          <p:cNvSpPr>
            <a:spLocks/>
          </p:cNvSpPr>
          <p:nvPr/>
        </p:nvSpPr>
        <p:spPr bwMode="auto">
          <a:xfrm rot="5400000">
            <a:off x="2912269" y="2696369"/>
            <a:ext cx="220662" cy="869950"/>
          </a:xfrm>
          <a:prstGeom prst="leftBrace">
            <a:avLst>
              <a:gd name="adj1" fmla="val 32854"/>
              <a:gd name="adj2" fmla="val 50000"/>
            </a:avLst>
          </a:prstGeom>
          <a:noFill/>
          <a:ln w="19050">
            <a:solidFill>
              <a:srgbClr val="B2B2B2"/>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17423" name="Line 20"/>
          <p:cNvSpPr>
            <a:spLocks noChangeShapeType="1"/>
          </p:cNvSpPr>
          <p:nvPr/>
        </p:nvSpPr>
        <p:spPr bwMode="auto">
          <a:xfrm flipV="1">
            <a:off x="3027363" y="2363788"/>
            <a:ext cx="190500" cy="617537"/>
          </a:xfrm>
          <a:prstGeom prst="line">
            <a:avLst/>
          </a:prstGeom>
          <a:noFill/>
          <a:ln w="9525">
            <a:solidFill>
              <a:srgbClr val="B2B2B2"/>
            </a:solidFill>
            <a:round/>
            <a:headEnd/>
            <a:tailEnd/>
          </a:ln>
        </p:spPr>
        <p:txBody>
          <a:bodyPr>
            <a:prstTxWarp prst="textNoShape">
              <a:avLst/>
            </a:prstTxWarp>
          </a:bodyPr>
          <a:lstStyle/>
          <a:p>
            <a:endParaRPr lang="en-US"/>
          </a:p>
        </p:txBody>
      </p:sp>
      <p:sp>
        <p:nvSpPr>
          <p:cNvPr id="17424" name="Text Box 21"/>
          <p:cNvSpPr txBox="1">
            <a:spLocks noChangeArrowheads="1"/>
          </p:cNvSpPr>
          <p:nvPr/>
        </p:nvSpPr>
        <p:spPr bwMode="auto">
          <a:xfrm>
            <a:off x="2428875" y="1924050"/>
            <a:ext cx="1501775" cy="48895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b="1" i="1">
                <a:solidFill>
                  <a:srgbClr val="B2B2B2"/>
                </a:solidFill>
                <a:ea typeface="Arial" charset="0"/>
                <a:cs typeface="Arial" charset="0"/>
              </a:rPr>
              <a:t>Surplus</a:t>
            </a:r>
          </a:p>
        </p:txBody>
      </p:sp>
      <p:sp>
        <p:nvSpPr>
          <p:cNvPr id="117782" name="Text Box 22"/>
          <p:cNvSpPr txBox="1">
            <a:spLocks noChangeArrowheads="1"/>
          </p:cNvSpPr>
          <p:nvPr/>
        </p:nvSpPr>
        <p:spPr bwMode="auto">
          <a:xfrm>
            <a:off x="4967288" y="4108450"/>
            <a:ext cx="3768725" cy="1282700"/>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Prices continue to fall until market reaches equilibrium. </a:t>
            </a:r>
          </a:p>
        </p:txBody>
      </p:sp>
      <p:grpSp>
        <p:nvGrpSpPr>
          <p:cNvPr id="5" name="Group 23"/>
          <p:cNvGrpSpPr>
            <a:grpSpLocks/>
          </p:cNvGrpSpPr>
          <p:nvPr/>
        </p:nvGrpSpPr>
        <p:grpSpPr bwMode="auto">
          <a:xfrm>
            <a:off x="1319213" y="3338513"/>
            <a:ext cx="1681162" cy="2278062"/>
            <a:chOff x="831" y="2103"/>
            <a:chExt cx="1059" cy="1435"/>
          </a:xfrm>
        </p:grpSpPr>
        <p:grpSp>
          <p:nvGrpSpPr>
            <p:cNvPr id="17428" name="Group 24"/>
            <p:cNvGrpSpPr>
              <a:grpSpLocks/>
            </p:cNvGrpSpPr>
            <p:nvPr/>
          </p:nvGrpSpPr>
          <p:grpSpPr bwMode="auto">
            <a:xfrm>
              <a:off x="831" y="2103"/>
              <a:ext cx="1013" cy="358"/>
              <a:chOff x="831" y="2103"/>
              <a:chExt cx="1013" cy="358"/>
            </a:xfrm>
          </p:grpSpPr>
          <p:sp>
            <p:nvSpPr>
              <p:cNvPr id="17432" name="Line 25"/>
              <p:cNvSpPr>
                <a:spLocks noChangeShapeType="1"/>
              </p:cNvSpPr>
              <p:nvPr/>
            </p:nvSpPr>
            <p:spPr bwMode="auto">
              <a:xfrm>
                <a:off x="831" y="2103"/>
                <a:ext cx="0" cy="352"/>
              </a:xfrm>
              <a:prstGeom prst="line">
                <a:avLst/>
              </a:prstGeom>
              <a:noFill/>
              <a:ln w="57150">
                <a:solidFill>
                  <a:srgbClr val="990000"/>
                </a:solidFill>
                <a:round/>
                <a:headEnd/>
                <a:tailEnd type="triangle" w="med" len="med"/>
              </a:ln>
            </p:spPr>
            <p:txBody>
              <a:bodyPr>
                <a:prstTxWarp prst="textNoShape">
                  <a:avLst/>
                </a:prstTxWarp>
              </a:bodyPr>
              <a:lstStyle/>
              <a:p>
                <a:endParaRPr lang="en-US"/>
              </a:p>
            </p:txBody>
          </p:sp>
          <p:sp>
            <p:nvSpPr>
              <p:cNvPr id="17433" name="Line 26"/>
              <p:cNvSpPr>
                <a:spLocks noChangeShapeType="1"/>
              </p:cNvSpPr>
              <p:nvPr/>
            </p:nvSpPr>
            <p:spPr bwMode="auto">
              <a:xfrm flipV="1">
                <a:off x="834" y="2460"/>
                <a:ext cx="1010" cy="1"/>
              </a:xfrm>
              <a:prstGeom prst="line">
                <a:avLst/>
              </a:prstGeom>
              <a:noFill/>
              <a:ln w="12700">
                <a:solidFill>
                  <a:srgbClr val="FF0000"/>
                </a:solidFill>
                <a:prstDash val="dash"/>
                <a:round/>
                <a:headEnd/>
                <a:tailEnd/>
              </a:ln>
            </p:spPr>
            <p:txBody>
              <a:bodyPr>
                <a:prstTxWarp prst="textNoShape">
                  <a:avLst/>
                </a:prstTxWarp>
              </a:bodyPr>
              <a:lstStyle/>
              <a:p>
                <a:endParaRPr lang="en-US"/>
              </a:p>
            </p:txBody>
          </p:sp>
        </p:grpSp>
        <p:grpSp>
          <p:nvGrpSpPr>
            <p:cNvPr id="17429" name="Group 27"/>
            <p:cNvGrpSpPr>
              <a:grpSpLocks/>
            </p:cNvGrpSpPr>
            <p:nvPr/>
          </p:nvGrpSpPr>
          <p:grpSpPr bwMode="auto">
            <a:xfrm>
              <a:off x="1802" y="2410"/>
              <a:ext cx="88" cy="1128"/>
              <a:chOff x="1802" y="2410"/>
              <a:chExt cx="88" cy="1128"/>
            </a:xfrm>
          </p:grpSpPr>
          <p:sp>
            <p:nvSpPr>
              <p:cNvPr id="17430" name="Line 28"/>
              <p:cNvSpPr>
                <a:spLocks noChangeShapeType="1"/>
              </p:cNvSpPr>
              <p:nvPr/>
            </p:nvSpPr>
            <p:spPr bwMode="auto">
              <a:xfrm>
                <a:off x="1840" y="2440"/>
                <a:ext cx="4" cy="1098"/>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7431" name="Oval 29"/>
              <p:cNvSpPr>
                <a:spLocks noChangeArrowheads="1"/>
              </p:cNvSpPr>
              <p:nvPr/>
            </p:nvSpPr>
            <p:spPr bwMode="auto">
              <a:xfrm>
                <a:off x="1802" y="2410"/>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grpSp>
      <p:sp>
        <p:nvSpPr>
          <p:cNvPr id="17427"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82"/>
                                        </p:tgtEl>
                                        <p:attrNameLst>
                                          <p:attrName>style.visibility</p:attrName>
                                        </p:attrNameLst>
                                      </p:cBhvr>
                                      <p:to>
                                        <p:strVal val="visible"/>
                                      </p:to>
                                    </p:set>
                                    <p:animEffect transition="in" filter="wipe(left)">
                                      <p:cBhvr>
                                        <p:cTn id="7" dur="500"/>
                                        <p:tgtEl>
                                          <p:spTgt spid="117782"/>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Righ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8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6" name="Group 2"/>
          <p:cNvGrpSpPr>
            <a:grpSpLocks/>
          </p:cNvGrpSpPr>
          <p:nvPr/>
        </p:nvGrpSpPr>
        <p:grpSpPr bwMode="auto">
          <a:xfrm>
            <a:off x="277813" y="1444625"/>
            <a:ext cx="5513387" cy="4886325"/>
            <a:chOff x="175" y="910"/>
            <a:chExt cx="3473" cy="3078"/>
          </a:xfrm>
        </p:grpSpPr>
        <p:graphicFrame>
          <p:nvGraphicFramePr>
            <p:cNvPr id="18434"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8435" name="Chart" r:id="rId5" imgW="6883400" imgH="6146800" progId="Excel.Sheet.8">
                    <p:embed/>
                  </p:oleObj>
                </mc:Choice>
                <mc:Fallback>
                  <p:oleObj name="Chart" r:id="rId5" imgW="6883400" imgH="61468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59" name="Text Box 4"/>
            <p:cNvSpPr txBox="1">
              <a:spLocks noChangeArrowheads="1"/>
            </p:cNvSpPr>
            <p:nvPr/>
          </p:nvSpPr>
          <p:spPr bwMode="auto">
            <a:xfrm>
              <a:off x="665" y="1015"/>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8460" name="Text Box 5"/>
            <p:cNvSpPr txBox="1">
              <a:spLocks noChangeArrowheads="1"/>
            </p:cNvSpPr>
            <p:nvPr/>
          </p:nvSpPr>
          <p:spPr bwMode="auto">
            <a:xfrm>
              <a:off x="3375" y="3451"/>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grpSp>
        <p:nvGrpSpPr>
          <p:cNvPr id="18437" name="Group 6"/>
          <p:cNvGrpSpPr>
            <a:grpSpLocks/>
          </p:cNvGrpSpPr>
          <p:nvPr/>
        </p:nvGrpSpPr>
        <p:grpSpPr bwMode="auto">
          <a:xfrm>
            <a:off x="1808163" y="1946275"/>
            <a:ext cx="2101850" cy="3660775"/>
            <a:chOff x="1139" y="1226"/>
            <a:chExt cx="1324" cy="2306"/>
          </a:xfrm>
        </p:grpSpPr>
        <p:sp>
          <p:nvSpPr>
            <p:cNvPr id="18457" name="Line 7"/>
            <p:cNvSpPr>
              <a:spLocks noChangeShapeType="1"/>
            </p:cNvSpPr>
            <p:nvPr/>
          </p:nvSpPr>
          <p:spPr bwMode="auto">
            <a:xfrm>
              <a:off x="1151" y="1252"/>
              <a:ext cx="1312" cy="2280"/>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8458" name="Text Box 8"/>
            <p:cNvSpPr txBox="1">
              <a:spLocks noChangeArrowheads="1"/>
            </p:cNvSpPr>
            <p:nvPr/>
          </p:nvSpPr>
          <p:spPr bwMode="auto">
            <a:xfrm>
              <a:off x="1139" y="122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D</a:t>
              </a:r>
            </a:p>
          </p:txBody>
        </p:sp>
      </p:grpSp>
      <p:grpSp>
        <p:nvGrpSpPr>
          <p:cNvPr id="18438" name="Group 9"/>
          <p:cNvGrpSpPr>
            <a:grpSpLocks/>
          </p:cNvGrpSpPr>
          <p:nvPr/>
        </p:nvGrpSpPr>
        <p:grpSpPr bwMode="auto">
          <a:xfrm>
            <a:off x="1327150" y="1944688"/>
            <a:ext cx="3367088" cy="3665537"/>
            <a:chOff x="836" y="1225"/>
            <a:chExt cx="2121" cy="2309"/>
          </a:xfrm>
        </p:grpSpPr>
        <p:sp>
          <p:nvSpPr>
            <p:cNvPr id="18455" name="Line 10"/>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8456" name="Text Box 11"/>
            <p:cNvSpPr txBox="1">
              <a:spLocks noChangeArrowheads="1"/>
            </p:cNvSpPr>
            <p:nvPr/>
          </p:nvSpPr>
          <p:spPr bwMode="auto">
            <a:xfrm>
              <a:off x="2684" y="122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S</a:t>
              </a:r>
            </a:p>
          </p:txBody>
        </p:sp>
      </p:grpSp>
      <p:sp>
        <p:nvSpPr>
          <p:cNvPr id="118796" name="Rectangle 12"/>
          <p:cNvSpPr>
            <a:spLocks noGrp="1" noChangeArrowheads="1"/>
          </p:cNvSpPr>
          <p:nvPr>
            <p:ph type="title" idx="4294967295"/>
          </p:nvPr>
        </p:nvSpPr>
        <p:spPr>
          <a:xfrm>
            <a:off x="571500" y="257175"/>
            <a:ext cx="6819900" cy="622300"/>
          </a:xfrm>
        </p:spPr>
        <p:txBody>
          <a:bodyPr/>
          <a:lstStyle/>
          <a:p>
            <a:pPr eaLnBrk="1" hangingPunct="1"/>
            <a:r>
              <a:rPr lang="en-US" sz="3100" smtClean="0">
                <a:solidFill>
                  <a:srgbClr val="CC0000"/>
                </a:solidFill>
                <a:latin typeface="Tahoma" charset="0"/>
                <a:ea typeface="Tahoma" charset="0"/>
                <a:cs typeface="Tahoma" charset="0"/>
              </a:rPr>
              <a:t>Shortage</a:t>
            </a:r>
            <a:r>
              <a:rPr lang="en-US" sz="3100" smtClean="0">
                <a:solidFill>
                  <a:schemeClr val="tx1"/>
                </a:solidFill>
                <a:latin typeface="Tahoma" charset="0"/>
                <a:ea typeface="Tahoma" charset="0"/>
                <a:cs typeface="Tahoma" charset="0"/>
              </a:rPr>
              <a:t> (a.k.a. excess demand):</a:t>
            </a:r>
          </a:p>
        </p:txBody>
      </p:sp>
      <p:sp>
        <p:nvSpPr>
          <p:cNvPr id="118797" name="Text Box 13"/>
          <p:cNvSpPr txBox="1">
            <a:spLocks noChangeArrowheads="1"/>
          </p:cNvSpPr>
          <p:nvPr/>
        </p:nvSpPr>
        <p:spPr bwMode="auto">
          <a:xfrm>
            <a:off x="1512888" y="714375"/>
            <a:ext cx="6675437" cy="91440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when quantity demanded is greater than quantity supplied</a:t>
            </a:r>
          </a:p>
        </p:txBody>
      </p:sp>
      <p:sp>
        <p:nvSpPr>
          <p:cNvPr id="118798" name="Text Box 14"/>
          <p:cNvSpPr txBox="1">
            <a:spLocks noChangeArrowheads="1"/>
          </p:cNvSpPr>
          <p:nvPr/>
        </p:nvSpPr>
        <p:spPr bwMode="auto">
          <a:xfrm>
            <a:off x="5299075" y="1809750"/>
            <a:ext cx="2257425"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Example: </a:t>
            </a:r>
            <a:br>
              <a:rPr lang="en-US" sz="2600">
                <a:ea typeface="Arial" charset="0"/>
                <a:cs typeface="Arial" charset="0"/>
              </a:rPr>
            </a:br>
            <a:r>
              <a:rPr lang="en-US" sz="2600">
                <a:ea typeface="Arial" charset="0"/>
                <a:cs typeface="Arial" charset="0"/>
              </a:rPr>
              <a:t>If  </a:t>
            </a:r>
            <a:r>
              <a:rPr lang="en-US" sz="2600" b="1" i="1">
                <a:ea typeface="Arial" charset="0"/>
                <a:cs typeface="Arial" charset="0"/>
              </a:rPr>
              <a:t>P</a:t>
            </a:r>
            <a:r>
              <a:rPr lang="en-US" sz="2600">
                <a:ea typeface="Arial" charset="0"/>
                <a:cs typeface="Arial" charset="0"/>
              </a:rPr>
              <a:t>  =  $1, </a:t>
            </a:r>
          </a:p>
        </p:txBody>
      </p:sp>
      <p:sp>
        <p:nvSpPr>
          <p:cNvPr id="118799" name="Text Box 15"/>
          <p:cNvSpPr txBox="1">
            <a:spLocks noChangeArrowheads="1"/>
          </p:cNvSpPr>
          <p:nvPr/>
        </p:nvSpPr>
        <p:spPr bwMode="auto">
          <a:xfrm>
            <a:off x="5534025" y="2698750"/>
            <a:ext cx="2862263"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then</a:t>
            </a:r>
            <a:br>
              <a:rPr lang="en-US" sz="2600">
                <a:ea typeface="Arial" charset="0"/>
                <a:cs typeface="Arial" charset="0"/>
              </a:rPr>
            </a:br>
            <a:r>
              <a:rPr lang="en-US" sz="2600">
                <a:ea typeface="Arial" charset="0"/>
                <a:cs typeface="Arial" charset="0"/>
              </a:rPr>
              <a:t>   </a:t>
            </a:r>
            <a:r>
              <a:rPr lang="en-US" sz="2600" b="1" i="1">
                <a:ea typeface="Arial" charset="0"/>
                <a:cs typeface="Arial" charset="0"/>
              </a:rPr>
              <a:t>Q</a:t>
            </a:r>
            <a:r>
              <a:rPr lang="en-US" sz="2600" b="1" i="1" baseline="30000">
                <a:ea typeface="Arial" charset="0"/>
                <a:cs typeface="Arial" charset="0"/>
              </a:rPr>
              <a:t>D</a:t>
            </a:r>
            <a:r>
              <a:rPr lang="en-US" sz="2600">
                <a:ea typeface="Arial" charset="0"/>
                <a:cs typeface="Arial" charset="0"/>
              </a:rPr>
              <a:t>  =  21 teas</a:t>
            </a:r>
          </a:p>
        </p:txBody>
      </p:sp>
      <p:sp>
        <p:nvSpPr>
          <p:cNvPr id="118800" name="Text Box 16"/>
          <p:cNvSpPr txBox="1">
            <a:spLocks noChangeArrowheads="1"/>
          </p:cNvSpPr>
          <p:nvPr/>
        </p:nvSpPr>
        <p:spPr bwMode="auto">
          <a:xfrm>
            <a:off x="5543550" y="3570288"/>
            <a:ext cx="2787650"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and</a:t>
            </a:r>
            <a:br>
              <a:rPr lang="en-US" sz="2600">
                <a:ea typeface="Arial" charset="0"/>
                <a:cs typeface="Arial" charset="0"/>
              </a:rPr>
            </a:br>
            <a:r>
              <a:rPr lang="en-US" sz="2600">
                <a:ea typeface="Arial" charset="0"/>
                <a:cs typeface="Arial" charset="0"/>
              </a:rPr>
              <a:t>   </a:t>
            </a:r>
            <a:r>
              <a:rPr lang="en-US" sz="2600" b="1" i="1">
                <a:ea typeface="Arial" charset="0"/>
                <a:cs typeface="Arial" charset="0"/>
              </a:rPr>
              <a:t>Q</a:t>
            </a:r>
            <a:r>
              <a:rPr lang="en-US" sz="2600" b="1" i="1" baseline="30000">
                <a:ea typeface="Arial" charset="0"/>
                <a:cs typeface="Arial" charset="0"/>
              </a:rPr>
              <a:t>S</a:t>
            </a:r>
            <a:r>
              <a:rPr lang="en-US" sz="2600">
                <a:ea typeface="Arial" charset="0"/>
                <a:cs typeface="Arial" charset="0"/>
              </a:rPr>
              <a:t>  =  5 teas</a:t>
            </a:r>
          </a:p>
        </p:txBody>
      </p:sp>
      <p:sp>
        <p:nvSpPr>
          <p:cNvPr id="118801" name="Text Box 17"/>
          <p:cNvSpPr txBox="1">
            <a:spLocks noChangeArrowheads="1"/>
          </p:cNvSpPr>
          <p:nvPr/>
        </p:nvSpPr>
        <p:spPr bwMode="auto">
          <a:xfrm>
            <a:off x="5537200" y="4451350"/>
            <a:ext cx="3252788"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resulting in a </a:t>
            </a:r>
            <a:br>
              <a:rPr lang="en-US" sz="2600">
                <a:ea typeface="Arial" charset="0"/>
                <a:cs typeface="Arial" charset="0"/>
              </a:rPr>
            </a:br>
            <a:r>
              <a:rPr lang="en-US" sz="2600">
                <a:ea typeface="Arial" charset="0"/>
                <a:cs typeface="Arial" charset="0"/>
              </a:rPr>
              <a:t>shortage of 16 teas</a:t>
            </a:r>
          </a:p>
        </p:txBody>
      </p:sp>
      <p:sp>
        <p:nvSpPr>
          <p:cNvPr id="118802" name="Line 18"/>
          <p:cNvSpPr>
            <a:spLocks noChangeShapeType="1"/>
          </p:cNvSpPr>
          <p:nvPr/>
        </p:nvSpPr>
        <p:spPr bwMode="auto">
          <a:xfrm>
            <a:off x="1322388" y="5045075"/>
            <a:ext cx="2259012" cy="0"/>
          </a:xfrm>
          <a:prstGeom prst="line">
            <a:avLst/>
          </a:prstGeom>
          <a:noFill/>
          <a:ln w="12700">
            <a:solidFill>
              <a:srgbClr val="FF0000"/>
            </a:solidFill>
            <a:prstDash val="dash"/>
            <a:round/>
            <a:headEnd/>
            <a:tailEnd/>
          </a:ln>
        </p:spPr>
        <p:txBody>
          <a:bodyPr>
            <a:prstTxWarp prst="textNoShape">
              <a:avLst/>
            </a:prstTxWarp>
          </a:bodyPr>
          <a:lstStyle/>
          <a:p>
            <a:endParaRPr lang="en-US"/>
          </a:p>
        </p:txBody>
      </p:sp>
      <p:grpSp>
        <p:nvGrpSpPr>
          <p:cNvPr id="5" name="Group 19"/>
          <p:cNvGrpSpPr>
            <a:grpSpLocks/>
          </p:cNvGrpSpPr>
          <p:nvPr/>
        </p:nvGrpSpPr>
        <p:grpSpPr bwMode="auto">
          <a:xfrm>
            <a:off x="3505200" y="4972050"/>
            <a:ext cx="139700" cy="642938"/>
            <a:chOff x="2208" y="3132"/>
            <a:chExt cx="88" cy="405"/>
          </a:xfrm>
        </p:grpSpPr>
        <p:sp>
          <p:nvSpPr>
            <p:cNvPr id="18453" name="Line 20"/>
            <p:cNvSpPr>
              <a:spLocks noChangeShapeType="1"/>
            </p:cNvSpPr>
            <p:nvPr/>
          </p:nvSpPr>
          <p:spPr bwMode="auto">
            <a:xfrm flipH="1">
              <a:off x="2247" y="3163"/>
              <a:ext cx="2" cy="374"/>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8454" name="Oval 21"/>
            <p:cNvSpPr>
              <a:spLocks noChangeArrowheads="1"/>
            </p:cNvSpPr>
            <p:nvPr/>
          </p:nvSpPr>
          <p:spPr bwMode="auto">
            <a:xfrm>
              <a:off x="2208" y="3132"/>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6" name="Group 22"/>
          <p:cNvGrpSpPr>
            <a:grpSpLocks/>
          </p:cNvGrpSpPr>
          <p:nvPr/>
        </p:nvGrpSpPr>
        <p:grpSpPr bwMode="auto">
          <a:xfrm>
            <a:off x="1793875" y="4972050"/>
            <a:ext cx="139700" cy="646113"/>
            <a:chOff x="1130" y="3132"/>
            <a:chExt cx="88" cy="407"/>
          </a:xfrm>
        </p:grpSpPr>
        <p:sp>
          <p:nvSpPr>
            <p:cNvPr id="18451" name="Line 23"/>
            <p:cNvSpPr>
              <a:spLocks noChangeShapeType="1"/>
            </p:cNvSpPr>
            <p:nvPr/>
          </p:nvSpPr>
          <p:spPr bwMode="auto">
            <a:xfrm flipH="1">
              <a:off x="1173" y="3165"/>
              <a:ext cx="2" cy="374"/>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8452" name="Oval 24"/>
            <p:cNvSpPr>
              <a:spLocks noChangeArrowheads="1"/>
            </p:cNvSpPr>
            <p:nvPr/>
          </p:nvSpPr>
          <p:spPr bwMode="auto">
            <a:xfrm>
              <a:off x="1130" y="3132"/>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118809" name="AutoShape 25"/>
          <p:cNvSpPr>
            <a:spLocks/>
          </p:cNvSpPr>
          <p:nvPr/>
        </p:nvSpPr>
        <p:spPr bwMode="auto">
          <a:xfrm rot="-5400000">
            <a:off x="2601119" y="4407694"/>
            <a:ext cx="220662" cy="1714500"/>
          </a:xfrm>
          <a:prstGeom prst="leftBrace">
            <a:avLst>
              <a:gd name="adj1" fmla="val 64748"/>
              <a:gd name="adj2" fmla="val 50000"/>
            </a:avLst>
          </a:prstGeom>
          <a:noFill/>
          <a:ln w="19050">
            <a:solidFill>
              <a:srgbClr val="990000"/>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118810" name="Text Box 26"/>
          <p:cNvSpPr txBox="1">
            <a:spLocks noChangeArrowheads="1"/>
          </p:cNvSpPr>
          <p:nvPr/>
        </p:nvSpPr>
        <p:spPr bwMode="auto">
          <a:xfrm>
            <a:off x="1951038" y="5394325"/>
            <a:ext cx="1512887" cy="473075"/>
          </a:xfrm>
          <a:prstGeom prst="rect">
            <a:avLst/>
          </a:prstGeom>
          <a:solidFill>
            <a:srgbClr val="CCFFCC"/>
          </a:solidFill>
          <a:ln w="9525">
            <a:noFill/>
            <a:miter lim="800000"/>
            <a:headEnd/>
            <a:tailEnd/>
          </a:ln>
        </p:spPr>
        <p:txBody>
          <a:bodyPr lIns="45720" rIns="45720">
            <a:prstTxWarp prst="textNoShape">
              <a:avLst/>
            </a:prstTxWarp>
            <a:spAutoFit/>
          </a:bodyPr>
          <a:lstStyle/>
          <a:p>
            <a:pPr algn="ctr">
              <a:spcBef>
                <a:spcPct val="50000"/>
              </a:spcBef>
            </a:pPr>
            <a:r>
              <a:rPr lang="en-US" sz="2500" b="1" i="1">
                <a:ea typeface="Arial" charset="0"/>
                <a:cs typeface="Arial" charset="0"/>
              </a:rPr>
              <a:t>Shortage</a:t>
            </a:r>
          </a:p>
        </p:txBody>
      </p:sp>
      <p:sp>
        <p:nvSpPr>
          <p:cNvPr id="18450"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796"/>
                                        </p:tgtEl>
                                        <p:attrNameLst>
                                          <p:attrName>style.visibility</p:attrName>
                                        </p:attrNameLst>
                                      </p:cBhvr>
                                      <p:to>
                                        <p:strVal val="visible"/>
                                      </p:to>
                                    </p:set>
                                    <p:animEffect transition="in" filter="wipe(left)">
                                      <p:cBhvr>
                                        <p:cTn id="7" dur="500"/>
                                        <p:tgtEl>
                                          <p:spTgt spid="11879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8797"/>
                                        </p:tgtEl>
                                        <p:attrNameLst>
                                          <p:attrName>style.visibility</p:attrName>
                                        </p:attrNameLst>
                                      </p:cBhvr>
                                      <p:to>
                                        <p:strVal val="visible"/>
                                      </p:to>
                                    </p:set>
                                    <p:animEffect transition="in" filter="wipe(left)">
                                      <p:cBhvr>
                                        <p:cTn id="10" dur="500"/>
                                        <p:tgtEl>
                                          <p:spTgt spid="11879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8798"/>
                                        </p:tgtEl>
                                        <p:attrNameLst>
                                          <p:attrName>style.visibility</p:attrName>
                                        </p:attrNameLst>
                                      </p:cBhvr>
                                      <p:to>
                                        <p:strVal val="visible"/>
                                      </p:to>
                                    </p:set>
                                    <p:animEffect transition="in" filter="wipe(left)">
                                      <p:cBhvr>
                                        <p:cTn id="15" dur="500"/>
                                        <p:tgtEl>
                                          <p:spTgt spid="11879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18802"/>
                                        </p:tgtEl>
                                        <p:attrNameLst>
                                          <p:attrName>style.visibility</p:attrName>
                                        </p:attrNameLst>
                                      </p:cBhvr>
                                      <p:to>
                                        <p:strVal val="visible"/>
                                      </p:to>
                                    </p:set>
                                    <p:animEffect transition="in" filter="wipe(left)">
                                      <p:cBhvr>
                                        <p:cTn id="18" dur="500"/>
                                        <p:tgtEl>
                                          <p:spTgt spid="11880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18799"/>
                                        </p:tgtEl>
                                        <p:attrNameLst>
                                          <p:attrName>style.visibility</p:attrName>
                                        </p:attrNameLst>
                                      </p:cBhvr>
                                      <p:to>
                                        <p:strVal val="visible"/>
                                      </p:to>
                                    </p:set>
                                    <p:animEffect transition="in" filter="wipe(left)">
                                      <p:cBhvr>
                                        <p:cTn id="23" dur="500"/>
                                        <p:tgtEl>
                                          <p:spTgt spid="118799"/>
                                        </p:tgtEl>
                                      </p:cBhvr>
                                    </p:animEffect>
                                  </p:childTnLst>
                                </p:cTn>
                              </p:par>
                            </p:childTnLst>
                          </p:cTn>
                        </p:par>
                        <p:par>
                          <p:cTn id="24" fill="hold">
                            <p:stCondLst>
                              <p:cond delay="500"/>
                            </p:stCondLst>
                            <p:childTnLst>
                              <p:par>
                                <p:cTn id="25" presetID="22" presetClass="entr" presetSubtype="1"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8800"/>
                                        </p:tgtEl>
                                        <p:attrNameLst>
                                          <p:attrName>style.visibility</p:attrName>
                                        </p:attrNameLst>
                                      </p:cBhvr>
                                      <p:to>
                                        <p:strVal val="visible"/>
                                      </p:to>
                                    </p:set>
                                    <p:animEffect transition="in" filter="wipe(left)">
                                      <p:cBhvr>
                                        <p:cTn id="32" dur="500"/>
                                        <p:tgtEl>
                                          <p:spTgt spid="118800"/>
                                        </p:tgtEl>
                                      </p:cBhvr>
                                    </p:animEffect>
                                  </p:childTnLst>
                                </p:cTn>
                              </p:par>
                            </p:childTnLst>
                          </p:cTn>
                        </p:par>
                        <p:par>
                          <p:cTn id="33" fill="hold">
                            <p:stCondLst>
                              <p:cond delay="500"/>
                            </p:stCondLst>
                            <p:childTnLst>
                              <p:par>
                                <p:cTn id="34" presetID="22" presetClass="entr" presetSubtype="1"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up)">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8801"/>
                                        </p:tgtEl>
                                        <p:attrNameLst>
                                          <p:attrName>style.visibility</p:attrName>
                                        </p:attrNameLst>
                                      </p:cBhvr>
                                      <p:to>
                                        <p:strVal val="visible"/>
                                      </p:to>
                                    </p:set>
                                    <p:animEffect transition="in" filter="wipe(left)">
                                      <p:cBhvr>
                                        <p:cTn id="41" dur="500"/>
                                        <p:tgtEl>
                                          <p:spTgt spid="118801"/>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18809"/>
                                        </p:tgtEl>
                                        <p:attrNameLst>
                                          <p:attrName>style.visibility</p:attrName>
                                        </p:attrNameLst>
                                      </p:cBhvr>
                                      <p:to>
                                        <p:strVal val="visible"/>
                                      </p:to>
                                    </p:set>
                                    <p:animEffect transition="in" filter="fade">
                                      <p:cBhvr>
                                        <p:cTn id="45" dur="500"/>
                                        <p:tgtEl>
                                          <p:spTgt spid="11880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8810"/>
                                        </p:tgtEl>
                                        <p:attrNameLst>
                                          <p:attrName>style.visibility</p:attrName>
                                        </p:attrNameLst>
                                      </p:cBhvr>
                                      <p:to>
                                        <p:strVal val="visible"/>
                                      </p:to>
                                    </p:set>
                                    <p:animEffect transition="in" filter="fade">
                                      <p:cBhvr>
                                        <p:cTn id="48" dur="500"/>
                                        <p:tgtEl>
                                          <p:spTgt spid="118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6" grpId="0"/>
      <p:bldP spid="118797" grpId="0"/>
      <p:bldP spid="118798" grpId="0"/>
      <p:bldP spid="118800" grpId="0"/>
      <p:bldP spid="118801" grpId="0"/>
      <p:bldP spid="118802" grpId="0" animBg="1"/>
      <p:bldP spid="118809" grpId="0" animBg="1"/>
      <p:bldP spid="1188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60" name="Group 2"/>
          <p:cNvGrpSpPr>
            <a:grpSpLocks/>
          </p:cNvGrpSpPr>
          <p:nvPr/>
        </p:nvGrpSpPr>
        <p:grpSpPr bwMode="auto">
          <a:xfrm>
            <a:off x="277813" y="1444625"/>
            <a:ext cx="5513387" cy="4886325"/>
            <a:chOff x="175" y="910"/>
            <a:chExt cx="3473" cy="3078"/>
          </a:xfrm>
        </p:grpSpPr>
        <p:graphicFrame>
          <p:nvGraphicFramePr>
            <p:cNvPr id="19458"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9459" name="Chart" r:id="rId5" imgW="6489700" imgH="5727700" progId="Excel.Sheet.8">
                    <p:embed/>
                  </p:oleObj>
                </mc:Choice>
                <mc:Fallback>
                  <p:oleObj name="Chart" r:id="rId5" imgW="6489700" imgH="57277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98" name="Text Box 4"/>
            <p:cNvSpPr txBox="1">
              <a:spLocks noChangeArrowheads="1"/>
            </p:cNvSpPr>
            <p:nvPr/>
          </p:nvSpPr>
          <p:spPr bwMode="auto">
            <a:xfrm>
              <a:off x="665" y="1015"/>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9499" name="Text Box 5"/>
            <p:cNvSpPr txBox="1">
              <a:spLocks noChangeArrowheads="1"/>
            </p:cNvSpPr>
            <p:nvPr/>
          </p:nvSpPr>
          <p:spPr bwMode="auto">
            <a:xfrm>
              <a:off x="3375" y="3451"/>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grpSp>
        <p:nvGrpSpPr>
          <p:cNvPr id="19461" name="Group 6"/>
          <p:cNvGrpSpPr>
            <a:grpSpLocks/>
          </p:cNvGrpSpPr>
          <p:nvPr/>
        </p:nvGrpSpPr>
        <p:grpSpPr bwMode="auto">
          <a:xfrm>
            <a:off x="1808163" y="1946275"/>
            <a:ext cx="2101850" cy="3660775"/>
            <a:chOff x="1139" y="1226"/>
            <a:chExt cx="1324" cy="2306"/>
          </a:xfrm>
        </p:grpSpPr>
        <p:sp>
          <p:nvSpPr>
            <p:cNvPr id="19496" name="Line 7"/>
            <p:cNvSpPr>
              <a:spLocks noChangeShapeType="1"/>
            </p:cNvSpPr>
            <p:nvPr/>
          </p:nvSpPr>
          <p:spPr bwMode="auto">
            <a:xfrm>
              <a:off x="1151" y="1252"/>
              <a:ext cx="1312" cy="2280"/>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9497" name="Text Box 8"/>
            <p:cNvSpPr txBox="1">
              <a:spLocks noChangeArrowheads="1"/>
            </p:cNvSpPr>
            <p:nvPr/>
          </p:nvSpPr>
          <p:spPr bwMode="auto">
            <a:xfrm>
              <a:off x="1139" y="122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D</a:t>
              </a:r>
            </a:p>
          </p:txBody>
        </p:sp>
      </p:grpSp>
      <p:grpSp>
        <p:nvGrpSpPr>
          <p:cNvPr id="19462" name="Group 9"/>
          <p:cNvGrpSpPr>
            <a:grpSpLocks/>
          </p:cNvGrpSpPr>
          <p:nvPr/>
        </p:nvGrpSpPr>
        <p:grpSpPr bwMode="auto">
          <a:xfrm>
            <a:off x="1327150" y="1944688"/>
            <a:ext cx="3367088" cy="3665537"/>
            <a:chOff x="836" y="1225"/>
            <a:chExt cx="2121" cy="2309"/>
          </a:xfrm>
        </p:grpSpPr>
        <p:sp>
          <p:nvSpPr>
            <p:cNvPr id="19494" name="Line 10"/>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prstTxWarp prst="textNoShape">
                <a:avLst/>
              </a:prstTxWarp>
            </a:bodyPr>
            <a:lstStyle/>
            <a:p>
              <a:endParaRPr lang="en-US"/>
            </a:p>
          </p:txBody>
        </p:sp>
        <p:sp>
          <p:nvSpPr>
            <p:cNvPr id="19495" name="Text Box 11"/>
            <p:cNvSpPr txBox="1">
              <a:spLocks noChangeArrowheads="1"/>
            </p:cNvSpPr>
            <p:nvPr/>
          </p:nvSpPr>
          <p:spPr bwMode="auto">
            <a:xfrm>
              <a:off x="2684" y="122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S</a:t>
              </a:r>
            </a:p>
          </p:txBody>
        </p:sp>
      </p:grpSp>
      <p:sp>
        <p:nvSpPr>
          <p:cNvPr id="19463" name="Rectangle 12"/>
          <p:cNvSpPr>
            <a:spLocks noGrp="1" noChangeArrowheads="1"/>
          </p:cNvSpPr>
          <p:nvPr>
            <p:ph type="title" idx="4294967295"/>
          </p:nvPr>
        </p:nvSpPr>
        <p:spPr>
          <a:xfrm>
            <a:off x="571500" y="257175"/>
            <a:ext cx="7124700" cy="622300"/>
          </a:xfrm>
        </p:spPr>
        <p:txBody>
          <a:bodyPr/>
          <a:lstStyle/>
          <a:p>
            <a:pPr eaLnBrk="1" hangingPunct="1"/>
            <a:r>
              <a:rPr lang="en-US" sz="3100" smtClean="0">
                <a:solidFill>
                  <a:srgbClr val="CC0000"/>
                </a:solidFill>
                <a:latin typeface="Tahoma" charset="0"/>
                <a:ea typeface="Tahoma" charset="0"/>
                <a:cs typeface="Tahoma" charset="0"/>
              </a:rPr>
              <a:t>Shortage</a:t>
            </a:r>
            <a:r>
              <a:rPr lang="en-US" sz="3100" smtClean="0">
                <a:solidFill>
                  <a:schemeClr val="tx1"/>
                </a:solidFill>
                <a:latin typeface="Tahoma" charset="0"/>
                <a:ea typeface="Tahoma" charset="0"/>
                <a:cs typeface="Tahoma" charset="0"/>
              </a:rPr>
              <a:t> (a.k.a. excess demand):</a:t>
            </a:r>
          </a:p>
        </p:txBody>
      </p:sp>
      <p:sp>
        <p:nvSpPr>
          <p:cNvPr id="19464" name="Text Box 13"/>
          <p:cNvSpPr txBox="1">
            <a:spLocks noChangeArrowheads="1"/>
          </p:cNvSpPr>
          <p:nvPr/>
        </p:nvSpPr>
        <p:spPr bwMode="auto">
          <a:xfrm>
            <a:off x="1512888" y="714375"/>
            <a:ext cx="6675437" cy="91440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when quantity demanded is greater than quantity supplied</a:t>
            </a:r>
          </a:p>
        </p:txBody>
      </p:sp>
      <p:sp>
        <p:nvSpPr>
          <p:cNvPr id="19465" name="Line 14"/>
          <p:cNvSpPr>
            <a:spLocks noChangeShapeType="1"/>
          </p:cNvSpPr>
          <p:nvPr/>
        </p:nvSpPr>
        <p:spPr bwMode="auto">
          <a:xfrm>
            <a:off x="1322388" y="5045075"/>
            <a:ext cx="2259012" cy="0"/>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19466" name="Line 15"/>
          <p:cNvSpPr>
            <a:spLocks noChangeShapeType="1"/>
          </p:cNvSpPr>
          <p:nvPr/>
        </p:nvSpPr>
        <p:spPr bwMode="auto">
          <a:xfrm flipH="1">
            <a:off x="3567113" y="5021263"/>
            <a:ext cx="3175" cy="593725"/>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19467" name="Oval 16"/>
          <p:cNvSpPr>
            <a:spLocks noChangeArrowheads="1"/>
          </p:cNvSpPr>
          <p:nvPr/>
        </p:nvSpPr>
        <p:spPr bwMode="auto">
          <a:xfrm>
            <a:off x="3505200" y="4972050"/>
            <a:ext cx="139700" cy="138113"/>
          </a:xfrm>
          <a:prstGeom prst="ellipse">
            <a:avLst/>
          </a:prstGeom>
          <a:solidFill>
            <a:srgbClr val="B2B2B2"/>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nvGrpSpPr>
          <p:cNvPr id="19468" name="Group 17"/>
          <p:cNvGrpSpPr>
            <a:grpSpLocks/>
          </p:cNvGrpSpPr>
          <p:nvPr/>
        </p:nvGrpSpPr>
        <p:grpSpPr bwMode="auto">
          <a:xfrm>
            <a:off x="1793875" y="4972050"/>
            <a:ext cx="139700" cy="646113"/>
            <a:chOff x="1130" y="3132"/>
            <a:chExt cx="88" cy="407"/>
          </a:xfrm>
        </p:grpSpPr>
        <p:sp>
          <p:nvSpPr>
            <p:cNvPr id="19492" name="Line 18"/>
            <p:cNvSpPr>
              <a:spLocks noChangeShapeType="1"/>
            </p:cNvSpPr>
            <p:nvPr/>
          </p:nvSpPr>
          <p:spPr bwMode="auto">
            <a:xfrm flipH="1">
              <a:off x="1173" y="3165"/>
              <a:ext cx="2" cy="374"/>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19493" name="Oval 19"/>
            <p:cNvSpPr>
              <a:spLocks noChangeArrowheads="1"/>
            </p:cNvSpPr>
            <p:nvPr/>
          </p:nvSpPr>
          <p:spPr bwMode="auto">
            <a:xfrm>
              <a:off x="1130" y="3132"/>
              <a:ext cx="88" cy="87"/>
            </a:xfrm>
            <a:prstGeom prst="ellipse">
              <a:avLst/>
            </a:prstGeom>
            <a:solidFill>
              <a:srgbClr val="B2B2B2"/>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119828" name="Text Box 20"/>
          <p:cNvSpPr txBox="1">
            <a:spLocks noChangeArrowheads="1"/>
          </p:cNvSpPr>
          <p:nvPr/>
        </p:nvSpPr>
        <p:spPr bwMode="auto">
          <a:xfrm>
            <a:off x="5005388" y="1782763"/>
            <a:ext cx="3968750"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Facing a shortage, </a:t>
            </a:r>
            <a:br>
              <a:rPr lang="en-US" sz="2600">
                <a:ea typeface="Arial" charset="0"/>
                <a:cs typeface="Arial" charset="0"/>
              </a:rPr>
            </a:br>
            <a:r>
              <a:rPr lang="en-US" sz="2600">
                <a:ea typeface="Arial" charset="0"/>
                <a:cs typeface="Arial" charset="0"/>
              </a:rPr>
              <a:t>sellers raise the price,</a:t>
            </a:r>
          </a:p>
        </p:txBody>
      </p:sp>
      <p:sp>
        <p:nvSpPr>
          <p:cNvPr id="119829" name="Text Box 21"/>
          <p:cNvSpPr txBox="1">
            <a:spLocks noChangeArrowheads="1"/>
          </p:cNvSpPr>
          <p:nvPr/>
        </p:nvSpPr>
        <p:spPr bwMode="auto">
          <a:xfrm>
            <a:off x="5056188" y="2722563"/>
            <a:ext cx="3122612" cy="488950"/>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causing </a:t>
            </a:r>
            <a:r>
              <a:rPr lang="en-US" sz="2600" b="1" i="1">
                <a:ea typeface="Arial" charset="0"/>
                <a:cs typeface="Arial" charset="0"/>
              </a:rPr>
              <a:t>Q</a:t>
            </a:r>
            <a:r>
              <a:rPr lang="en-US" sz="2600" b="1" i="1" baseline="30000">
                <a:ea typeface="Arial" charset="0"/>
                <a:cs typeface="Arial" charset="0"/>
              </a:rPr>
              <a:t>D</a:t>
            </a:r>
            <a:r>
              <a:rPr lang="en-US" sz="2600">
                <a:ea typeface="Arial" charset="0"/>
                <a:cs typeface="Arial" charset="0"/>
              </a:rPr>
              <a:t> to fall</a:t>
            </a:r>
          </a:p>
        </p:txBody>
      </p:sp>
      <p:sp>
        <p:nvSpPr>
          <p:cNvPr id="119830" name="Text Box 22"/>
          <p:cNvSpPr txBox="1">
            <a:spLocks noChangeArrowheads="1"/>
          </p:cNvSpPr>
          <p:nvPr/>
        </p:nvSpPr>
        <p:spPr bwMode="auto">
          <a:xfrm>
            <a:off x="5019675" y="3638550"/>
            <a:ext cx="3352800"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…which reduces the shortage.   </a:t>
            </a:r>
          </a:p>
        </p:txBody>
      </p:sp>
      <p:sp>
        <p:nvSpPr>
          <p:cNvPr id="119831" name="Text Box 23"/>
          <p:cNvSpPr txBox="1">
            <a:spLocks noChangeArrowheads="1"/>
          </p:cNvSpPr>
          <p:nvPr/>
        </p:nvSpPr>
        <p:spPr bwMode="auto">
          <a:xfrm>
            <a:off x="5065713" y="3144838"/>
            <a:ext cx="3122612" cy="488950"/>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and </a:t>
            </a:r>
            <a:r>
              <a:rPr lang="en-US" sz="2600" b="1" i="1">
                <a:ea typeface="Arial" charset="0"/>
                <a:cs typeface="Arial" charset="0"/>
              </a:rPr>
              <a:t>Q</a:t>
            </a:r>
            <a:r>
              <a:rPr lang="en-US" sz="2600" b="1" i="1" baseline="30000">
                <a:ea typeface="Arial" charset="0"/>
                <a:cs typeface="Arial" charset="0"/>
              </a:rPr>
              <a:t>S</a:t>
            </a:r>
            <a:r>
              <a:rPr lang="en-US" sz="2600">
                <a:ea typeface="Arial" charset="0"/>
                <a:cs typeface="Arial" charset="0"/>
              </a:rPr>
              <a:t> to rise,</a:t>
            </a:r>
          </a:p>
        </p:txBody>
      </p:sp>
      <p:grpSp>
        <p:nvGrpSpPr>
          <p:cNvPr id="6" name="Group 24"/>
          <p:cNvGrpSpPr>
            <a:grpSpLocks/>
          </p:cNvGrpSpPr>
          <p:nvPr/>
        </p:nvGrpSpPr>
        <p:grpSpPr bwMode="auto">
          <a:xfrm>
            <a:off x="1319213" y="4479925"/>
            <a:ext cx="1952625" cy="558800"/>
            <a:chOff x="831" y="2822"/>
            <a:chExt cx="1230" cy="352"/>
          </a:xfrm>
        </p:grpSpPr>
        <p:sp>
          <p:nvSpPr>
            <p:cNvPr id="19490" name="Line 25"/>
            <p:cNvSpPr>
              <a:spLocks noChangeShapeType="1"/>
            </p:cNvSpPr>
            <p:nvPr/>
          </p:nvSpPr>
          <p:spPr bwMode="auto">
            <a:xfrm>
              <a:off x="831" y="2822"/>
              <a:ext cx="1230" cy="0"/>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9491" name="Line 26"/>
            <p:cNvSpPr>
              <a:spLocks noChangeShapeType="1"/>
            </p:cNvSpPr>
            <p:nvPr/>
          </p:nvSpPr>
          <p:spPr bwMode="auto">
            <a:xfrm rot="10800000">
              <a:off x="833" y="2822"/>
              <a:ext cx="0" cy="352"/>
            </a:xfrm>
            <a:prstGeom prst="line">
              <a:avLst/>
            </a:prstGeom>
            <a:noFill/>
            <a:ln w="57150">
              <a:solidFill>
                <a:srgbClr val="990000"/>
              </a:solidFill>
              <a:round/>
              <a:headEnd/>
              <a:tailEnd type="triangle" w="med" len="med"/>
            </a:ln>
          </p:spPr>
          <p:txBody>
            <a:bodyPr>
              <a:prstTxWarp prst="textNoShape">
                <a:avLst/>
              </a:prstTxWarp>
            </a:bodyPr>
            <a:lstStyle/>
            <a:p>
              <a:endParaRPr lang="en-US"/>
            </a:p>
          </p:txBody>
        </p:sp>
      </p:grpSp>
      <p:grpSp>
        <p:nvGrpSpPr>
          <p:cNvPr id="7" name="Group 27"/>
          <p:cNvGrpSpPr>
            <a:grpSpLocks/>
          </p:cNvGrpSpPr>
          <p:nvPr/>
        </p:nvGrpSpPr>
        <p:grpSpPr bwMode="auto">
          <a:xfrm>
            <a:off x="3186113" y="4405313"/>
            <a:ext cx="384175" cy="1214437"/>
            <a:chOff x="2007" y="2775"/>
            <a:chExt cx="242" cy="765"/>
          </a:xfrm>
        </p:grpSpPr>
        <p:grpSp>
          <p:nvGrpSpPr>
            <p:cNvPr id="19486" name="Group 28"/>
            <p:cNvGrpSpPr>
              <a:grpSpLocks/>
            </p:cNvGrpSpPr>
            <p:nvPr/>
          </p:nvGrpSpPr>
          <p:grpSpPr bwMode="auto">
            <a:xfrm>
              <a:off x="2007" y="2775"/>
              <a:ext cx="88" cy="765"/>
              <a:chOff x="2007" y="2775"/>
              <a:chExt cx="88" cy="765"/>
            </a:xfrm>
          </p:grpSpPr>
          <p:sp>
            <p:nvSpPr>
              <p:cNvPr id="19488" name="Line 29"/>
              <p:cNvSpPr>
                <a:spLocks noChangeShapeType="1"/>
              </p:cNvSpPr>
              <p:nvPr/>
            </p:nvSpPr>
            <p:spPr bwMode="auto">
              <a:xfrm flipH="1">
                <a:off x="2050" y="2822"/>
                <a:ext cx="0" cy="718"/>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9489" name="Oval 30"/>
              <p:cNvSpPr>
                <a:spLocks noChangeArrowheads="1"/>
              </p:cNvSpPr>
              <p:nvPr/>
            </p:nvSpPr>
            <p:spPr bwMode="auto">
              <a:xfrm>
                <a:off x="2007" y="2775"/>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19487" name="Line 31"/>
            <p:cNvSpPr>
              <a:spLocks noChangeShapeType="1"/>
            </p:cNvSpPr>
            <p:nvPr/>
          </p:nvSpPr>
          <p:spPr bwMode="auto">
            <a:xfrm rot="5400000">
              <a:off x="2148" y="3438"/>
              <a:ext cx="0" cy="202"/>
            </a:xfrm>
            <a:prstGeom prst="line">
              <a:avLst/>
            </a:prstGeom>
            <a:noFill/>
            <a:ln w="57150">
              <a:solidFill>
                <a:srgbClr val="990000"/>
              </a:solidFill>
              <a:round/>
              <a:headEnd/>
              <a:tailEnd type="triangle" w="med" len="med"/>
            </a:ln>
          </p:spPr>
          <p:txBody>
            <a:bodyPr>
              <a:prstTxWarp prst="textNoShape">
                <a:avLst/>
              </a:prstTxWarp>
            </a:bodyPr>
            <a:lstStyle/>
            <a:p>
              <a:endParaRPr lang="en-US"/>
            </a:p>
          </p:txBody>
        </p:sp>
      </p:grpSp>
      <p:grpSp>
        <p:nvGrpSpPr>
          <p:cNvPr id="9" name="Group 32"/>
          <p:cNvGrpSpPr>
            <a:grpSpLocks/>
          </p:cNvGrpSpPr>
          <p:nvPr/>
        </p:nvGrpSpPr>
        <p:grpSpPr bwMode="auto">
          <a:xfrm>
            <a:off x="1858963" y="4408488"/>
            <a:ext cx="596900" cy="1209675"/>
            <a:chOff x="1171" y="2777"/>
            <a:chExt cx="376" cy="762"/>
          </a:xfrm>
        </p:grpSpPr>
        <p:grpSp>
          <p:nvGrpSpPr>
            <p:cNvPr id="19482" name="Group 33"/>
            <p:cNvGrpSpPr>
              <a:grpSpLocks/>
            </p:cNvGrpSpPr>
            <p:nvPr/>
          </p:nvGrpSpPr>
          <p:grpSpPr bwMode="auto">
            <a:xfrm>
              <a:off x="1459" y="2777"/>
              <a:ext cx="88" cy="759"/>
              <a:chOff x="1459" y="2777"/>
              <a:chExt cx="88" cy="759"/>
            </a:xfrm>
          </p:grpSpPr>
          <p:sp>
            <p:nvSpPr>
              <p:cNvPr id="19484" name="Line 34"/>
              <p:cNvSpPr>
                <a:spLocks noChangeShapeType="1"/>
              </p:cNvSpPr>
              <p:nvPr/>
            </p:nvSpPr>
            <p:spPr bwMode="auto">
              <a:xfrm flipH="1">
                <a:off x="1504" y="2820"/>
                <a:ext cx="2" cy="716"/>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19485" name="Oval 35"/>
              <p:cNvSpPr>
                <a:spLocks noChangeArrowheads="1"/>
              </p:cNvSpPr>
              <p:nvPr/>
            </p:nvSpPr>
            <p:spPr bwMode="auto">
              <a:xfrm>
                <a:off x="1459" y="2777"/>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19483" name="Line 36"/>
            <p:cNvSpPr>
              <a:spLocks noChangeShapeType="1"/>
            </p:cNvSpPr>
            <p:nvPr/>
          </p:nvSpPr>
          <p:spPr bwMode="auto">
            <a:xfrm rot="-5400000">
              <a:off x="1340" y="3370"/>
              <a:ext cx="0" cy="338"/>
            </a:xfrm>
            <a:prstGeom prst="line">
              <a:avLst/>
            </a:prstGeom>
            <a:noFill/>
            <a:ln w="57150">
              <a:solidFill>
                <a:srgbClr val="990000"/>
              </a:solidFill>
              <a:round/>
              <a:headEnd/>
              <a:tailEnd type="triangle" w="med" len="med"/>
            </a:ln>
          </p:spPr>
          <p:txBody>
            <a:bodyPr>
              <a:prstTxWarp prst="textNoShape">
                <a:avLst/>
              </a:prstTxWarp>
            </a:bodyPr>
            <a:lstStyle/>
            <a:p>
              <a:endParaRPr lang="en-US"/>
            </a:p>
          </p:txBody>
        </p:sp>
      </p:grpSp>
      <p:grpSp>
        <p:nvGrpSpPr>
          <p:cNvPr id="11" name="Group 37"/>
          <p:cNvGrpSpPr>
            <a:grpSpLocks/>
          </p:cNvGrpSpPr>
          <p:nvPr/>
        </p:nvGrpSpPr>
        <p:grpSpPr bwMode="auto">
          <a:xfrm>
            <a:off x="1958975" y="4572000"/>
            <a:ext cx="1512888" cy="912813"/>
            <a:chOff x="1234" y="2880"/>
            <a:chExt cx="953" cy="575"/>
          </a:xfrm>
        </p:grpSpPr>
        <p:sp>
          <p:nvSpPr>
            <p:cNvPr id="19478" name="AutoShape 38"/>
            <p:cNvSpPr>
              <a:spLocks/>
            </p:cNvSpPr>
            <p:nvPr/>
          </p:nvSpPr>
          <p:spPr bwMode="auto">
            <a:xfrm rot="-5400000">
              <a:off x="1712" y="2675"/>
              <a:ext cx="132" cy="541"/>
            </a:xfrm>
            <a:prstGeom prst="leftBrace">
              <a:avLst>
                <a:gd name="adj1" fmla="val 34154"/>
                <a:gd name="adj2" fmla="val 50000"/>
              </a:avLst>
            </a:prstGeom>
            <a:noFill/>
            <a:ln w="19050">
              <a:solidFill>
                <a:srgbClr val="990000"/>
              </a:solid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9479" name="Group 39"/>
            <p:cNvGrpSpPr>
              <a:grpSpLocks/>
            </p:cNvGrpSpPr>
            <p:nvPr/>
          </p:nvGrpSpPr>
          <p:grpSpPr bwMode="auto">
            <a:xfrm>
              <a:off x="1234" y="3031"/>
              <a:ext cx="953" cy="424"/>
              <a:chOff x="1234" y="3031"/>
              <a:chExt cx="953" cy="424"/>
            </a:xfrm>
          </p:grpSpPr>
          <p:sp>
            <p:nvSpPr>
              <p:cNvPr id="19480" name="Line 40"/>
              <p:cNvSpPr>
                <a:spLocks noChangeShapeType="1"/>
              </p:cNvSpPr>
              <p:nvPr/>
            </p:nvSpPr>
            <p:spPr bwMode="auto">
              <a:xfrm flipV="1">
                <a:off x="1700" y="3031"/>
                <a:ext cx="75" cy="322"/>
              </a:xfrm>
              <a:prstGeom prst="line">
                <a:avLst/>
              </a:prstGeom>
              <a:noFill/>
              <a:ln w="9525">
                <a:solidFill>
                  <a:schemeClr val="tx1"/>
                </a:solidFill>
                <a:round/>
                <a:headEnd/>
                <a:tailEnd/>
              </a:ln>
            </p:spPr>
            <p:txBody>
              <a:bodyPr>
                <a:prstTxWarp prst="textNoShape">
                  <a:avLst/>
                </a:prstTxWarp>
              </a:bodyPr>
              <a:lstStyle/>
              <a:p>
                <a:endParaRPr lang="en-US"/>
              </a:p>
            </p:txBody>
          </p:sp>
          <p:sp>
            <p:nvSpPr>
              <p:cNvPr id="19481" name="Text Box 41"/>
              <p:cNvSpPr txBox="1">
                <a:spLocks noChangeArrowheads="1"/>
              </p:cNvSpPr>
              <p:nvPr/>
            </p:nvSpPr>
            <p:spPr bwMode="auto">
              <a:xfrm>
                <a:off x="1234" y="3157"/>
                <a:ext cx="953" cy="298"/>
              </a:xfrm>
              <a:prstGeom prst="rect">
                <a:avLst/>
              </a:prstGeom>
              <a:solidFill>
                <a:srgbClr val="CCFFCC"/>
              </a:solidFill>
              <a:ln w="9525">
                <a:noFill/>
                <a:miter lim="800000"/>
                <a:headEnd/>
                <a:tailEnd/>
              </a:ln>
            </p:spPr>
            <p:txBody>
              <a:bodyPr lIns="45720" rIns="45720">
                <a:prstTxWarp prst="textNoShape">
                  <a:avLst/>
                </a:prstTxWarp>
                <a:spAutoFit/>
              </a:bodyPr>
              <a:lstStyle/>
              <a:p>
                <a:pPr algn="ctr">
                  <a:spcBef>
                    <a:spcPct val="50000"/>
                  </a:spcBef>
                </a:pPr>
                <a:r>
                  <a:rPr lang="en-US" sz="2500" b="1" i="1">
                    <a:ea typeface="Arial" charset="0"/>
                    <a:cs typeface="Arial" charset="0"/>
                  </a:rPr>
                  <a:t>Shortage</a:t>
                </a:r>
              </a:p>
            </p:txBody>
          </p:sp>
        </p:grpSp>
      </p:grpSp>
      <p:sp>
        <p:nvSpPr>
          <p:cNvPr id="19477"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828"/>
                                        </p:tgtEl>
                                        <p:attrNameLst>
                                          <p:attrName>style.visibility</p:attrName>
                                        </p:attrNameLst>
                                      </p:cBhvr>
                                      <p:to>
                                        <p:strVal val="visible"/>
                                      </p:to>
                                    </p:set>
                                    <p:animEffect transition="in" filter="wipe(left)">
                                      <p:cBhvr>
                                        <p:cTn id="7" dur="500"/>
                                        <p:tgtEl>
                                          <p:spTgt spid="119828"/>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upRigh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9829"/>
                                        </p:tgtEl>
                                        <p:attrNameLst>
                                          <p:attrName>style.visibility</p:attrName>
                                        </p:attrNameLst>
                                      </p:cBhvr>
                                      <p:to>
                                        <p:strVal val="visible"/>
                                      </p:to>
                                    </p:set>
                                    <p:animEffect transition="in" filter="wipe(left)">
                                      <p:cBhvr>
                                        <p:cTn id="16" dur="500"/>
                                        <p:tgtEl>
                                          <p:spTgt spid="119829"/>
                                        </p:tgtEl>
                                      </p:cBhvr>
                                    </p:animEffect>
                                  </p:childTnLst>
                                </p:cTn>
                              </p:par>
                            </p:childTnLst>
                          </p:cTn>
                        </p:par>
                        <p:par>
                          <p:cTn id="17" fill="hold">
                            <p:stCondLst>
                              <p:cond delay="500"/>
                            </p:stCondLst>
                            <p:childTnLst>
                              <p:par>
                                <p:cTn id="18" presetID="18" presetClass="entr" presetSubtype="12"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trips(down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9831"/>
                                        </p:tgtEl>
                                        <p:attrNameLst>
                                          <p:attrName>style.visibility</p:attrName>
                                        </p:attrNameLst>
                                      </p:cBhvr>
                                      <p:to>
                                        <p:strVal val="visible"/>
                                      </p:to>
                                    </p:set>
                                    <p:animEffect transition="in" filter="wipe(left)">
                                      <p:cBhvr>
                                        <p:cTn id="25" dur="500"/>
                                        <p:tgtEl>
                                          <p:spTgt spid="119831"/>
                                        </p:tgtEl>
                                      </p:cBhvr>
                                    </p:animEffec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trips(downRigh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19830"/>
                                        </p:tgtEl>
                                        <p:attrNameLst>
                                          <p:attrName>style.visibility</p:attrName>
                                        </p:attrNameLst>
                                      </p:cBhvr>
                                      <p:to>
                                        <p:strVal val="visible"/>
                                      </p:to>
                                    </p:set>
                                    <p:animEffect transition="in" filter="wipe(left)">
                                      <p:cBhvr>
                                        <p:cTn id="34" dur="500"/>
                                        <p:tgtEl>
                                          <p:spTgt spid="119830"/>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28" grpId="0"/>
      <p:bldP spid="119829" grpId="0"/>
      <p:bldP spid="119830" grpId="0"/>
      <p:bldP spid="11983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4" name="Group 2"/>
          <p:cNvGrpSpPr>
            <a:grpSpLocks/>
          </p:cNvGrpSpPr>
          <p:nvPr/>
        </p:nvGrpSpPr>
        <p:grpSpPr bwMode="auto">
          <a:xfrm>
            <a:off x="277813" y="1444625"/>
            <a:ext cx="5513387" cy="4886325"/>
            <a:chOff x="175" y="910"/>
            <a:chExt cx="3473" cy="3078"/>
          </a:xfrm>
        </p:grpSpPr>
        <p:graphicFrame>
          <p:nvGraphicFramePr>
            <p:cNvPr id="20482"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20483" name="Chart" r:id="rId5" imgW="6489700" imgH="5727700" progId="Excel.Sheet.8">
                    <p:embed/>
                  </p:oleObj>
                </mc:Choice>
                <mc:Fallback>
                  <p:oleObj name="Chart" r:id="rId5" imgW="6489700" imgH="57277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10" name="Text Box 4"/>
            <p:cNvSpPr txBox="1">
              <a:spLocks noChangeArrowheads="1"/>
            </p:cNvSpPr>
            <p:nvPr/>
          </p:nvSpPr>
          <p:spPr bwMode="auto">
            <a:xfrm>
              <a:off x="665" y="1015"/>
              <a:ext cx="262" cy="308"/>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20511" name="Text Box 5"/>
            <p:cNvSpPr txBox="1">
              <a:spLocks noChangeArrowheads="1"/>
            </p:cNvSpPr>
            <p:nvPr/>
          </p:nvSpPr>
          <p:spPr bwMode="auto">
            <a:xfrm>
              <a:off x="3375" y="3451"/>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grpSp>
      <p:grpSp>
        <p:nvGrpSpPr>
          <p:cNvPr id="20485" name="Group 6"/>
          <p:cNvGrpSpPr>
            <a:grpSpLocks/>
          </p:cNvGrpSpPr>
          <p:nvPr/>
        </p:nvGrpSpPr>
        <p:grpSpPr bwMode="auto">
          <a:xfrm>
            <a:off x="1808163" y="1946275"/>
            <a:ext cx="2101850" cy="3660775"/>
            <a:chOff x="1139" y="1226"/>
            <a:chExt cx="1324" cy="2306"/>
          </a:xfrm>
        </p:grpSpPr>
        <p:sp>
          <p:nvSpPr>
            <p:cNvPr id="20508" name="Line 7"/>
            <p:cNvSpPr>
              <a:spLocks noChangeShapeType="1"/>
            </p:cNvSpPr>
            <p:nvPr/>
          </p:nvSpPr>
          <p:spPr bwMode="auto">
            <a:xfrm>
              <a:off x="1151" y="1252"/>
              <a:ext cx="1312" cy="2280"/>
            </a:xfrm>
            <a:prstGeom prst="line">
              <a:avLst/>
            </a:prstGeom>
            <a:noFill/>
            <a:ln w="50800">
              <a:solidFill>
                <a:srgbClr val="003399"/>
              </a:solidFill>
              <a:round/>
              <a:headEnd/>
              <a:tailEnd/>
            </a:ln>
          </p:spPr>
          <p:txBody>
            <a:bodyPr>
              <a:prstTxWarp prst="textNoShape">
                <a:avLst/>
              </a:prstTxWarp>
            </a:bodyPr>
            <a:lstStyle/>
            <a:p>
              <a:endParaRPr lang="en-US"/>
            </a:p>
          </p:txBody>
        </p:sp>
        <p:sp>
          <p:nvSpPr>
            <p:cNvPr id="20509" name="Text Box 8"/>
            <p:cNvSpPr txBox="1">
              <a:spLocks noChangeArrowheads="1"/>
            </p:cNvSpPr>
            <p:nvPr/>
          </p:nvSpPr>
          <p:spPr bwMode="auto">
            <a:xfrm>
              <a:off x="1139" y="1226"/>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D</a:t>
              </a:r>
            </a:p>
          </p:txBody>
        </p:sp>
      </p:grpSp>
      <p:grpSp>
        <p:nvGrpSpPr>
          <p:cNvPr id="20486" name="Group 9"/>
          <p:cNvGrpSpPr>
            <a:grpSpLocks/>
          </p:cNvGrpSpPr>
          <p:nvPr/>
        </p:nvGrpSpPr>
        <p:grpSpPr bwMode="auto">
          <a:xfrm>
            <a:off x="1327150" y="1944688"/>
            <a:ext cx="3367088" cy="3665537"/>
            <a:chOff x="836" y="1225"/>
            <a:chExt cx="2121" cy="2309"/>
          </a:xfrm>
        </p:grpSpPr>
        <p:sp>
          <p:nvSpPr>
            <p:cNvPr id="20506" name="Line 10"/>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prstTxWarp prst="textNoShape">
                <a:avLst/>
              </a:prstTxWarp>
            </a:bodyPr>
            <a:lstStyle/>
            <a:p>
              <a:endParaRPr lang="en-US"/>
            </a:p>
          </p:txBody>
        </p:sp>
        <p:sp>
          <p:nvSpPr>
            <p:cNvPr id="20507" name="Text Box 11"/>
            <p:cNvSpPr txBox="1">
              <a:spLocks noChangeArrowheads="1"/>
            </p:cNvSpPr>
            <p:nvPr/>
          </p:nvSpPr>
          <p:spPr bwMode="auto">
            <a:xfrm>
              <a:off x="2684" y="1225"/>
              <a:ext cx="273" cy="250"/>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S</a:t>
              </a:r>
            </a:p>
          </p:txBody>
        </p:sp>
      </p:grpSp>
      <p:sp>
        <p:nvSpPr>
          <p:cNvPr id="20487" name="Rectangle 12"/>
          <p:cNvSpPr>
            <a:spLocks noGrp="1" noChangeArrowheads="1"/>
          </p:cNvSpPr>
          <p:nvPr>
            <p:ph type="title" idx="4294967295"/>
          </p:nvPr>
        </p:nvSpPr>
        <p:spPr>
          <a:xfrm>
            <a:off x="571500" y="257175"/>
            <a:ext cx="7429500" cy="622300"/>
          </a:xfrm>
        </p:spPr>
        <p:txBody>
          <a:bodyPr/>
          <a:lstStyle/>
          <a:p>
            <a:pPr eaLnBrk="1" hangingPunct="1"/>
            <a:r>
              <a:rPr lang="en-US" sz="3100" smtClean="0">
                <a:solidFill>
                  <a:srgbClr val="CC0000"/>
                </a:solidFill>
                <a:latin typeface="Tahoma" charset="0"/>
                <a:ea typeface="Tahoma" charset="0"/>
                <a:cs typeface="Tahoma" charset="0"/>
              </a:rPr>
              <a:t>Shortage</a:t>
            </a:r>
            <a:r>
              <a:rPr lang="en-US" sz="3100" smtClean="0">
                <a:solidFill>
                  <a:schemeClr val="tx1"/>
                </a:solidFill>
                <a:latin typeface="Tahoma" charset="0"/>
                <a:ea typeface="Tahoma" charset="0"/>
                <a:cs typeface="Tahoma" charset="0"/>
              </a:rPr>
              <a:t> (a.k.a. excess demand):</a:t>
            </a:r>
          </a:p>
        </p:txBody>
      </p:sp>
      <p:sp>
        <p:nvSpPr>
          <p:cNvPr id="20488" name="Text Box 13"/>
          <p:cNvSpPr txBox="1">
            <a:spLocks noChangeArrowheads="1"/>
          </p:cNvSpPr>
          <p:nvPr/>
        </p:nvSpPr>
        <p:spPr bwMode="auto">
          <a:xfrm>
            <a:off x="1512888" y="714375"/>
            <a:ext cx="6675437" cy="914400"/>
          </a:xfrm>
          <a:prstGeom prst="rect">
            <a:avLst/>
          </a:prstGeom>
          <a:noFill/>
          <a:ln w="9525">
            <a:noFill/>
            <a:miter lim="800000"/>
            <a:headEnd/>
            <a:tailEnd/>
          </a:ln>
        </p:spPr>
        <p:txBody>
          <a:bodyPr>
            <a:prstTxWarp prst="textNoShape">
              <a:avLst/>
            </a:prstTxWarp>
            <a:spAutoFit/>
          </a:bodyPr>
          <a:lstStyle/>
          <a:p>
            <a:pPr>
              <a:spcBef>
                <a:spcPct val="50000"/>
              </a:spcBef>
            </a:pPr>
            <a:r>
              <a:rPr lang="en-US" sz="2700">
                <a:ea typeface="Arial" charset="0"/>
                <a:cs typeface="Arial" charset="0"/>
              </a:rPr>
              <a:t>when quantity demanded is greater than quantity supplied</a:t>
            </a:r>
          </a:p>
        </p:txBody>
      </p:sp>
      <p:sp>
        <p:nvSpPr>
          <p:cNvPr id="20489" name="Text Box 14"/>
          <p:cNvSpPr txBox="1">
            <a:spLocks noChangeArrowheads="1"/>
          </p:cNvSpPr>
          <p:nvPr/>
        </p:nvSpPr>
        <p:spPr bwMode="auto">
          <a:xfrm>
            <a:off x="5005388" y="1782763"/>
            <a:ext cx="3517900" cy="885825"/>
          </a:xfrm>
          <a:prstGeom prst="rect">
            <a:avLst/>
          </a:prstGeom>
          <a:noFill/>
          <a:ln w="9525">
            <a:noFill/>
            <a:miter lim="800000"/>
            <a:headEnd/>
            <a:tailEnd/>
          </a:ln>
        </p:spPr>
        <p:txBody>
          <a:bodyPr>
            <a:prstTxWarp prst="textNoShape">
              <a:avLst/>
            </a:prstTxWarp>
            <a:spAutoFit/>
          </a:bodyPr>
          <a:lstStyle/>
          <a:p>
            <a:pPr>
              <a:spcBef>
                <a:spcPct val="50000"/>
              </a:spcBef>
            </a:pPr>
            <a:r>
              <a:rPr lang="en-US" sz="2600">
                <a:solidFill>
                  <a:srgbClr val="B2B2B2"/>
                </a:solidFill>
                <a:ea typeface="Arial" charset="0"/>
                <a:cs typeface="Arial" charset="0"/>
              </a:rPr>
              <a:t>Facing a shortage, </a:t>
            </a:r>
            <a:br>
              <a:rPr lang="en-US" sz="2600">
                <a:solidFill>
                  <a:srgbClr val="B2B2B2"/>
                </a:solidFill>
                <a:ea typeface="Arial" charset="0"/>
                <a:cs typeface="Arial" charset="0"/>
              </a:rPr>
            </a:br>
            <a:r>
              <a:rPr lang="en-US" sz="2600">
                <a:solidFill>
                  <a:srgbClr val="B2B2B2"/>
                </a:solidFill>
                <a:ea typeface="Arial" charset="0"/>
                <a:cs typeface="Arial" charset="0"/>
              </a:rPr>
              <a:t>sellers raise the price,</a:t>
            </a:r>
          </a:p>
        </p:txBody>
      </p:sp>
      <p:sp>
        <p:nvSpPr>
          <p:cNvPr id="20490" name="Text Box 15"/>
          <p:cNvSpPr txBox="1">
            <a:spLocks noChangeArrowheads="1"/>
          </p:cNvSpPr>
          <p:nvPr/>
        </p:nvSpPr>
        <p:spPr bwMode="auto">
          <a:xfrm>
            <a:off x="5056188" y="2722563"/>
            <a:ext cx="3122612" cy="488950"/>
          </a:xfrm>
          <a:prstGeom prst="rect">
            <a:avLst/>
          </a:prstGeom>
          <a:noFill/>
          <a:ln w="9525">
            <a:noFill/>
            <a:miter lim="800000"/>
            <a:headEnd/>
            <a:tailEnd/>
          </a:ln>
        </p:spPr>
        <p:txBody>
          <a:bodyPr>
            <a:prstTxWarp prst="textNoShape">
              <a:avLst/>
            </a:prstTxWarp>
            <a:spAutoFit/>
          </a:bodyPr>
          <a:lstStyle/>
          <a:p>
            <a:pPr>
              <a:spcBef>
                <a:spcPct val="50000"/>
              </a:spcBef>
            </a:pPr>
            <a:r>
              <a:rPr lang="en-US" sz="2600">
                <a:solidFill>
                  <a:srgbClr val="B2B2B2"/>
                </a:solidFill>
                <a:ea typeface="Arial" charset="0"/>
                <a:cs typeface="Arial" charset="0"/>
              </a:rPr>
              <a:t>causing </a:t>
            </a:r>
            <a:r>
              <a:rPr lang="en-US" sz="2600" b="1" i="1">
                <a:solidFill>
                  <a:srgbClr val="B2B2B2"/>
                </a:solidFill>
                <a:ea typeface="Arial" charset="0"/>
                <a:cs typeface="Arial" charset="0"/>
              </a:rPr>
              <a:t>Q</a:t>
            </a:r>
            <a:r>
              <a:rPr lang="en-US" sz="2600" b="1" i="1" baseline="30000">
                <a:solidFill>
                  <a:srgbClr val="B2B2B2"/>
                </a:solidFill>
                <a:ea typeface="Arial" charset="0"/>
                <a:cs typeface="Arial" charset="0"/>
              </a:rPr>
              <a:t>D</a:t>
            </a:r>
            <a:r>
              <a:rPr lang="en-US" sz="2600">
                <a:solidFill>
                  <a:srgbClr val="B2B2B2"/>
                </a:solidFill>
                <a:ea typeface="Arial" charset="0"/>
                <a:cs typeface="Arial" charset="0"/>
              </a:rPr>
              <a:t> to fall</a:t>
            </a:r>
          </a:p>
        </p:txBody>
      </p:sp>
      <p:sp>
        <p:nvSpPr>
          <p:cNvPr id="20491" name="Text Box 16"/>
          <p:cNvSpPr txBox="1">
            <a:spLocks noChangeArrowheads="1"/>
          </p:cNvSpPr>
          <p:nvPr/>
        </p:nvSpPr>
        <p:spPr bwMode="auto">
          <a:xfrm>
            <a:off x="5065713" y="3144838"/>
            <a:ext cx="3122612" cy="488950"/>
          </a:xfrm>
          <a:prstGeom prst="rect">
            <a:avLst/>
          </a:prstGeom>
          <a:noFill/>
          <a:ln w="9525">
            <a:noFill/>
            <a:miter lim="800000"/>
            <a:headEnd/>
            <a:tailEnd/>
          </a:ln>
        </p:spPr>
        <p:txBody>
          <a:bodyPr>
            <a:prstTxWarp prst="textNoShape">
              <a:avLst/>
            </a:prstTxWarp>
            <a:spAutoFit/>
          </a:bodyPr>
          <a:lstStyle/>
          <a:p>
            <a:pPr>
              <a:spcBef>
                <a:spcPct val="50000"/>
              </a:spcBef>
            </a:pPr>
            <a:r>
              <a:rPr lang="en-US" sz="2600">
                <a:solidFill>
                  <a:srgbClr val="B2B2B2"/>
                </a:solidFill>
                <a:ea typeface="Arial" charset="0"/>
                <a:cs typeface="Arial" charset="0"/>
              </a:rPr>
              <a:t>and </a:t>
            </a:r>
            <a:r>
              <a:rPr lang="en-US" sz="2600" b="1" i="1">
                <a:solidFill>
                  <a:srgbClr val="B2B2B2"/>
                </a:solidFill>
                <a:ea typeface="Arial" charset="0"/>
                <a:cs typeface="Arial" charset="0"/>
              </a:rPr>
              <a:t>Q</a:t>
            </a:r>
            <a:r>
              <a:rPr lang="en-US" sz="2600" b="1" i="1" baseline="30000">
                <a:solidFill>
                  <a:srgbClr val="B2B2B2"/>
                </a:solidFill>
                <a:ea typeface="Arial" charset="0"/>
                <a:cs typeface="Arial" charset="0"/>
              </a:rPr>
              <a:t>S</a:t>
            </a:r>
            <a:r>
              <a:rPr lang="en-US" sz="2600">
                <a:solidFill>
                  <a:srgbClr val="B2B2B2"/>
                </a:solidFill>
                <a:ea typeface="Arial" charset="0"/>
                <a:cs typeface="Arial" charset="0"/>
              </a:rPr>
              <a:t> to rise.</a:t>
            </a:r>
          </a:p>
        </p:txBody>
      </p:sp>
      <p:sp>
        <p:nvSpPr>
          <p:cNvPr id="20492" name="Line 17"/>
          <p:cNvSpPr>
            <a:spLocks noChangeShapeType="1"/>
          </p:cNvSpPr>
          <p:nvPr/>
        </p:nvSpPr>
        <p:spPr bwMode="auto">
          <a:xfrm>
            <a:off x="1319213" y="4479925"/>
            <a:ext cx="1952625" cy="0"/>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20493" name="Line 18"/>
          <p:cNvSpPr>
            <a:spLocks noChangeShapeType="1"/>
          </p:cNvSpPr>
          <p:nvPr/>
        </p:nvSpPr>
        <p:spPr bwMode="auto">
          <a:xfrm flipH="1">
            <a:off x="3254375" y="4479925"/>
            <a:ext cx="0" cy="1139825"/>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20494" name="Line 19"/>
          <p:cNvSpPr>
            <a:spLocks noChangeShapeType="1"/>
          </p:cNvSpPr>
          <p:nvPr/>
        </p:nvSpPr>
        <p:spPr bwMode="auto">
          <a:xfrm flipH="1">
            <a:off x="2387600" y="4476750"/>
            <a:ext cx="3175" cy="1136650"/>
          </a:xfrm>
          <a:prstGeom prst="line">
            <a:avLst/>
          </a:prstGeom>
          <a:noFill/>
          <a:ln w="12700">
            <a:solidFill>
              <a:srgbClr val="B2B2B2"/>
            </a:solidFill>
            <a:prstDash val="dash"/>
            <a:round/>
            <a:headEnd/>
            <a:tailEnd/>
          </a:ln>
        </p:spPr>
        <p:txBody>
          <a:bodyPr>
            <a:prstTxWarp prst="textNoShape">
              <a:avLst/>
            </a:prstTxWarp>
          </a:bodyPr>
          <a:lstStyle/>
          <a:p>
            <a:endParaRPr lang="en-US"/>
          </a:p>
        </p:txBody>
      </p:sp>
      <p:sp>
        <p:nvSpPr>
          <p:cNvPr id="20495" name="AutoShape 20"/>
          <p:cNvSpPr>
            <a:spLocks/>
          </p:cNvSpPr>
          <p:nvPr/>
        </p:nvSpPr>
        <p:spPr bwMode="auto">
          <a:xfrm rot="-5400000">
            <a:off x="2717007" y="4247356"/>
            <a:ext cx="209550" cy="858837"/>
          </a:xfrm>
          <a:prstGeom prst="leftBrace">
            <a:avLst>
              <a:gd name="adj1" fmla="val 34154"/>
              <a:gd name="adj2" fmla="val 50000"/>
            </a:avLst>
          </a:prstGeom>
          <a:noFill/>
          <a:ln w="19050">
            <a:solidFill>
              <a:srgbClr val="B2B2B2"/>
            </a:solidFill>
            <a:round/>
            <a:headEnd/>
            <a:tailEnd/>
          </a:ln>
        </p:spPr>
        <p:txBody>
          <a:bodyPr wrap="none" anchor="ctr">
            <a:prstTxWarp prst="textNoShape">
              <a:avLst/>
            </a:prstTxWarp>
          </a:bodyPr>
          <a:lstStyle/>
          <a:p>
            <a:endParaRPr lang="en-US" sz="1800">
              <a:ea typeface="Arial" charset="0"/>
              <a:cs typeface="Arial" charset="0"/>
            </a:endParaRPr>
          </a:p>
        </p:txBody>
      </p:sp>
      <p:sp>
        <p:nvSpPr>
          <p:cNvPr id="20496" name="Line 21"/>
          <p:cNvSpPr>
            <a:spLocks noChangeShapeType="1"/>
          </p:cNvSpPr>
          <p:nvPr/>
        </p:nvSpPr>
        <p:spPr bwMode="auto">
          <a:xfrm flipV="1">
            <a:off x="2746375" y="4811713"/>
            <a:ext cx="71438" cy="320675"/>
          </a:xfrm>
          <a:prstGeom prst="line">
            <a:avLst/>
          </a:prstGeom>
          <a:noFill/>
          <a:ln w="9525">
            <a:solidFill>
              <a:srgbClr val="B2B2B2"/>
            </a:solidFill>
            <a:round/>
            <a:headEnd/>
            <a:tailEnd/>
          </a:ln>
        </p:spPr>
        <p:txBody>
          <a:bodyPr>
            <a:prstTxWarp prst="textNoShape">
              <a:avLst/>
            </a:prstTxWarp>
          </a:bodyPr>
          <a:lstStyle/>
          <a:p>
            <a:endParaRPr lang="en-US"/>
          </a:p>
        </p:txBody>
      </p:sp>
      <p:sp>
        <p:nvSpPr>
          <p:cNvPr id="20497" name="Text Box 22"/>
          <p:cNvSpPr txBox="1">
            <a:spLocks noChangeArrowheads="1"/>
          </p:cNvSpPr>
          <p:nvPr/>
        </p:nvSpPr>
        <p:spPr bwMode="auto">
          <a:xfrm>
            <a:off x="1958975" y="5011738"/>
            <a:ext cx="1512888" cy="473075"/>
          </a:xfrm>
          <a:prstGeom prst="rect">
            <a:avLst/>
          </a:prstGeom>
          <a:noFill/>
          <a:ln w="9525">
            <a:noFill/>
            <a:miter lim="800000"/>
            <a:headEnd/>
            <a:tailEnd/>
          </a:ln>
        </p:spPr>
        <p:txBody>
          <a:bodyPr lIns="45720" rIns="45720">
            <a:prstTxWarp prst="textNoShape">
              <a:avLst/>
            </a:prstTxWarp>
            <a:spAutoFit/>
          </a:bodyPr>
          <a:lstStyle/>
          <a:p>
            <a:pPr algn="ctr">
              <a:spcBef>
                <a:spcPct val="50000"/>
              </a:spcBef>
            </a:pPr>
            <a:r>
              <a:rPr lang="en-US" sz="2500" b="1" i="1">
                <a:solidFill>
                  <a:srgbClr val="B2B2B2"/>
                </a:solidFill>
                <a:ea typeface="Arial" charset="0"/>
                <a:cs typeface="Arial" charset="0"/>
              </a:rPr>
              <a:t>Shortage</a:t>
            </a:r>
          </a:p>
        </p:txBody>
      </p:sp>
      <p:sp>
        <p:nvSpPr>
          <p:cNvPr id="120855" name="Text Box 23"/>
          <p:cNvSpPr txBox="1">
            <a:spLocks noChangeArrowheads="1"/>
          </p:cNvSpPr>
          <p:nvPr/>
        </p:nvSpPr>
        <p:spPr bwMode="auto">
          <a:xfrm>
            <a:off x="5048250" y="3697288"/>
            <a:ext cx="3536950" cy="1282700"/>
          </a:xfrm>
          <a:prstGeom prst="rect">
            <a:avLst/>
          </a:prstGeom>
          <a:noFill/>
          <a:ln w="9525">
            <a:noFill/>
            <a:miter lim="800000"/>
            <a:headEnd/>
            <a:tailEnd/>
          </a:ln>
        </p:spPr>
        <p:txBody>
          <a:bodyPr>
            <a:prstTxWarp prst="textNoShape">
              <a:avLst/>
            </a:prstTxWarp>
            <a:spAutoFit/>
          </a:bodyPr>
          <a:lstStyle/>
          <a:p>
            <a:pPr>
              <a:spcBef>
                <a:spcPct val="50000"/>
              </a:spcBef>
            </a:pPr>
            <a:r>
              <a:rPr lang="en-US" sz="2600">
                <a:ea typeface="Arial" charset="0"/>
                <a:cs typeface="Arial" charset="0"/>
              </a:rPr>
              <a:t>Prices continue to rise until market reaches equilibrium. </a:t>
            </a:r>
          </a:p>
        </p:txBody>
      </p:sp>
      <p:grpSp>
        <p:nvGrpSpPr>
          <p:cNvPr id="5" name="Group 24"/>
          <p:cNvGrpSpPr>
            <a:grpSpLocks/>
          </p:cNvGrpSpPr>
          <p:nvPr/>
        </p:nvGrpSpPr>
        <p:grpSpPr bwMode="auto">
          <a:xfrm>
            <a:off x="1322388" y="3902075"/>
            <a:ext cx="1604962" cy="558800"/>
            <a:chOff x="833" y="2458"/>
            <a:chExt cx="1011" cy="352"/>
          </a:xfrm>
        </p:grpSpPr>
        <p:sp>
          <p:nvSpPr>
            <p:cNvPr id="20504" name="Line 25"/>
            <p:cNvSpPr>
              <a:spLocks noChangeShapeType="1"/>
            </p:cNvSpPr>
            <p:nvPr/>
          </p:nvSpPr>
          <p:spPr bwMode="auto">
            <a:xfrm rot="10800000">
              <a:off x="833" y="2458"/>
              <a:ext cx="0" cy="352"/>
            </a:xfrm>
            <a:prstGeom prst="line">
              <a:avLst/>
            </a:prstGeom>
            <a:noFill/>
            <a:ln w="57150">
              <a:solidFill>
                <a:srgbClr val="990000"/>
              </a:solidFill>
              <a:round/>
              <a:headEnd/>
              <a:tailEnd type="triangle" w="med" len="med"/>
            </a:ln>
          </p:spPr>
          <p:txBody>
            <a:bodyPr>
              <a:prstTxWarp prst="textNoShape">
                <a:avLst/>
              </a:prstTxWarp>
            </a:bodyPr>
            <a:lstStyle/>
            <a:p>
              <a:endParaRPr lang="en-US"/>
            </a:p>
          </p:txBody>
        </p:sp>
        <p:sp>
          <p:nvSpPr>
            <p:cNvPr id="20505" name="Line 26"/>
            <p:cNvSpPr>
              <a:spLocks noChangeShapeType="1"/>
            </p:cNvSpPr>
            <p:nvPr/>
          </p:nvSpPr>
          <p:spPr bwMode="auto">
            <a:xfrm flipV="1">
              <a:off x="834" y="2460"/>
              <a:ext cx="1010" cy="1"/>
            </a:xfrm>
            <a:prstGeom prst="line">
              <a:avLst/>
            </a:prstGeom>
            <a:noFill/>
            <a:ln w="12700">
              <a:solidFill>
                <a:srgbClr val="FF0000"/>
              </a:solidFill>
              <a:prstDash val="dash"/>
              <a:round/>
              <a:headEnd/>
              <a:tailEnd/>
            </a:ln>
          </p:spPr>
          <p:txBody>
            <a:bodyPr>
              <a:prstTxWarp prst="textNoShape">
                <a:avLst/>
              </a:prstTxWarp>
            </a:bodyPr>
            <a:lstStyle/>
            <a:p>
              <a:endParaRPr lang="en-US"/>
            </a:p>
          </p:txBody>
        </p:sp>
      </p:grpSp>
      <p:grpSp>
        <p:nvGrpSpPr>
          <p:cNvPr id="6" name="Group 27"/>
          <p:cNvGrpSpPr>
            <a:grpSpLocks/>
          </p:cNvGrpSpPr>
          <p:nvPr/>
        </p:nvGrpSpPr>
        <p:grpSpPr bwMode="auto">
          <a:xfrm>
            <a:off x="2860675" y="3825875"/>
            <a:ext cx="139700" cy="1790700"/>
            <a:chOff x="1802" y="2410"/>
            <a:chExt cx="88" cy="1128"/>
          </a:xfrm>
        </p:grpSpPr>
        <p:sp>
          <p:nvSpPr>
            <p:cNvPr id="20502" name="Line 28"/>
            <p:cNvSpPr>
              <a:spLocks noChangeShapeType="1"/>
            </p:cNvSpPr>
            <p:nvPr/>
          </p:nvSpPr>
          <p:spPr bwMode="auto">
            <a:xfrm>
              <a:off x="1840" y="2440"/>
              <a:ext cx="4" cy="1098"/>
            </a:xfrm>
            <a:prstGeom prst="line">
              <a:avLst/>
            </a:prstGeom>
            <a:noFill/>
            <a:ln w="12700">
              <a:solidFill>
                <a:srgbClr val="FF0000"/>
              </a:solidFill>
              <a:prstDash val="dash"/>
              <a:round/>
              <a:headEnd/>
              <a:tailEnd/>
            </a:ln>
          </p:spPr>
          <p:txBody>
            <a:bodyPr>
              <a:prstTxWarp prst="textNoShape">
                <a:avLst/>
              </a:prstTxWarp>
            </a:bodyPr>
            <a:lstStyle/>
            <a:p>
              <a:endParaRPr lang="en-US"/>
            </a:p>
          </p:txBody>
        </p:sp>
        <p:sp>
          <p:nvSpPr>
            <p:cNvPr id="20503" name="Oval 29"/>
            <p:cNvSpPr>
              <a:spLocks noChangeArrowheads="1"/>
            </p:cNvSpPr>
            <p:nvPr/>
          </p:nvSpPr>
          <p:spPr bwMode="auto">
            <a:xfrm>
              <a:off x="1802" y="2410"/>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20501"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55"/>
                                        </p:tgtEl>
                                        <p:attrNameLst>
                                          <p:attrName>style.visibility</p:attrName>
                                        </p:attrNameLst>
                                      </p:cBhvr>
                                      <p:to>
                                        <p:strVal val="visible"/>
                                      </p:to>
                                    </p:set>
                                    <p:animEffect transition="in" filter="wipe(left)">
                                      <p:cBhvr>
                                        <p:cTn id="7" dur="500"/>
                                        <p:tgtEl>
                                          <p:spTgt spid="120855"/>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upRight)">
                                      <p:cBhvr>
                                        <p:cTn id="11" dur="500"/>
                                        <p:tgtEl>
                                          <p:spTgt spid="5"/>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5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idx="4294967295"/>
          </p:nvPr>
        </p:nvSpPr>
        <p:spPr>
          <a:xfrm>
            <a:off x="0" y="263525"/>
            <a:ext cx="9144000" cy="649288"/>
          </a:xfrm>
        </p:spPr>
        <p:txBody>
          <a:bodyPr rtlCol="0">
            <a:normAutofit fontScale="90000"/>
          </a:bodyPr>
          <a:lstStyle/>
          <a:p>
            <a:pPr algn="ctr" eaLnBrk="1" fontAlgn="auto" hangingPunct="1">
              <a:spcAft>
                <a:spcPts val="0"/>
              </a:spcAft>
              <a:defRPr/>
            </a:pPr>
            <a:r>
              <a:rPr lang="en-US" dirty="0" smtClean="0"/>
              <a:t>Three Steps to Analyzing Changes in </a:t>
            </a:r>
            <a:r>
              <a:rPr lang="en-US" dirty="0" err="1" smtClean="0"/>
              <a:t>Eq’m</a:t>
            </a:r>
            <a:endParaRPr lang="en-US" dirty="0" smtClean="0"/>
          </a:p>
        </p:txBody>
      </p:sp>
      <p:sp>
        <p:nvSpPr>
          <p:cNvPr id="200707" name="Rectangle 3"/>
          <p:cNvSpPr>
            <a:spLocks noGrp="1" noChangeArrowheads="1"/>
          </p:cNvSpPr>
          <p:nvPr>
            <p:ph type="body" idx="4294967295"/>
          </p:nvPr>
        </p:nvSpPr>
        <p:spPr>
          <a:xfrm>
            <a:off x="474663" y="1354138"/>
            <a:ext cx="8064500" cy="4159250"/>
          </a:xfrm>
          <a:solidFill>
            <a:schemeClr val="bg1"/>
          </a:solidFill>
          <a:ln>
            <a:solidFill>
              <a:srgbClr val="0000FF"/>
            </a:solidFill>
          </a:ln>
          <a:effectLst>
            <a:outerShdw blurRad="38100" dist="76200" dir="2700000" algn="ctr" rotWithShape="0">
              <a:srgbClr val="336699">
                <a:alpha val="50000"/>
              </a:srgbClr>
            </a:outerShdw>
          </a:effectLst>
        </p:spPr>
        <p:txBody>
          <a:bodyPr lIns="137160" tIns="91440" bIns="91440" rtlCol="0">
            <a:normAutofit/>
          </a:bodyPr>
          <a:lstStyle/>
          <a:p>
            <a:pPr marL="0" indent="0" eaLnBrk="1" fontAlgn="auto" hangingPunct="1">
              <a:spcBef>
                <a:spcPct val="60000"/>
              </a:spcBef>
              <a:spcAft>
                <a:spcPts val="0"/>
              </a:spcAft>
              <a:buFont typeface="Wingdings" pitchFamily="2" charset="2"/>
              <a:buNone/>
              <a:defRPr/>
            </a:pPr>
            <a:r>
              <a:rPr lang="en-US" dirty="0" smtClean="0">
                <a:ea typeface="+mn-ea"/>
                <a:cs typeface="Arial" pitchFamily="34" charset="0"/>
              </a:rPr>
              <a:t>To determine the effects of any event,  </a:t>
            </a:r>
            <a:endParaRPr lang="en-US" b="1" dirty="0" smtClean="0">
              <a:solidFill>
                <a:srgbClr val="CC0000"/>
              </a:solidFill>
              <a:ea typeface="+mn-ea"/>
              <a:cs typeface="Arial" pitchFamily="34" charset="0"/>
            </a:endParaRPr>
          </a:p>
          <a:p>
            <a:pPr marL="692150" lvl="1" indent="-457200" eaLnBrk="1" fontAlgn="auto" hangingPunct="1">
              <a:spcBef>
                <a:spcPct val="80000"/>
              </a:spcBef>
              <a:spcAft>
                <a:spcPts val="0"/>
              </a:spcAft>
              <a:buFont typeface="Wingdings" pitchFamily="2" charset="2"/>
              <a:buNone/>
              <a:defRPr/>
            </a:pPr>
            <a:r>
              <a:rPr lang="en-US" sz="2600" b="1" dirty="0" smtClean="0">
                <a:solidFill>
                  <a:srgbClr val="339966"/>
                </a:solidFill>
                <a:ea typeface="+mn-ea"/>
                <a:cs typeface="Arial" pitchFamily="34" charset="0"/>
              </a:rPr>
              <a:t>1.</a:t>
            </a:r>
            <a:r>
              <a:rPr lang="en-US" sz="2600" dirty="0" smtClean="0">
                <a:solidFill>
                  <a:srgbClr val="339966"/>
                </a:solidFill>
                <a:ea typeface="+mn-ea"/>
                <a:cs typeface="Arial" pitchFamily="34" charset="0"/>
              </a:rPr>
              <a:t>	</a:t>
            </a:r>
            <a:r>
              <a:rPr lang="en-US" sz="2800" dirty="0" smtClean="0">
                <a:ea typeface="+mn-ea"/>
                <a:cs typeface="Arial" pitchFamily="34" charset="0"/>
              </a:rPr>
              <a:t>Decide whether event shifts </a:t>
            </a:r>
            <a:r>
              <a:rPr lang="en-US" sz="2800" b="1" i="1" dirty="0" smtClean="0">
                <a:ea typeface="+mn-ea"/>
                <a:cs typeface="Arial" pitchFamily="34" charset="0"/>
              </a:rPr>
              <a:t>S</a:t>
            </a:r>
            <a:r>
              <a:rPr lang="en-US" sz="2800" dirty="0" smtClean="0">
                <a:ea typeface="+mn-ea"/>
                <a:cs typeface="Arial" pitchFamily="34" charset="0"/>
              </a:rPr>
              <a:t> curve, </a:t>
            </a:r>
            <a:br>
              <a:rPr lang="en-US" sz="2800" dirty="0" smtClean="0">
                <a:ea typeface="+mn-ea"/>
                <a:cs typeface="Arial" pitchFamily="34" charset="0"/>
              </a:rPr>
            </a:br>
            <a:r>
              <a:rPr lang="en-US" sz="2800" b="1" i="1" dirty="0" smtClean="0">
                <a:ea typeface="+mn-ea"/>
                <a:cs typeface="Arial" pitchFamily="34" charset="0"/>
              </a:rPr>
              <a:t>D</a:t>
            </a:r>
            <a:r>
              <a:rPr lang="en-US" sz="2800" dirty="0" smtClean="0">
                <a:ea typeface="+mn-ea"/>
                <a:cs typeface="Arial" pitchFamily="34" charset="0"/>
              </a:rPr>
              <a:t> curve, or both. </a:t>
            </a:r>
          </a:p>
          <a:p>
            <a:pPr marL="692150" lvl="1" indent="-457200" eaLnBrk="1" fontAlgn="auto" hangingPunct="1">
              <a:spcBef>
                <a:spcPct val="60000"/>
              </a:spcBef>
              <a:spcAft>
                <a:spcPts val="0"/>
              </a:spcAft>
              <a:buFont typeface="Wingdings" pitchFamily="2" charset="2"/>
              <a:buNone/>
              <a:defRPr/>
            </a:pPr>
            <a:r>
              <a:rPr lang="en-US" sz="2600" b="1" dirty="0" smtClean="0">
                <a:solidFill>
                  <a:srgbClr val="339966"/>
                </a:solidFill>
                <a:ea typeface="+mn-ea"/>
                <a:cs typeface="Arial" pitchFamily="34" charset="0"/>
              </a:rPr>
              <a:t>2.</a:t>
            </a:r>
            <a:r>
              <a:rPr lang="en-US" sz="2600" dirty="0" smtClean="0">
                <a:solidFill>
                  <a:srgbClr val="339966"/>
                </a:solidFill>
                <a:ea typeface="+mn-ea"/>
                <a:cs typeface="Arial" pitchFamily="34" charset="0"/>
              </a:rPr>
              <a:t>	</a:t>
            </a:r>
            <a:r>
              <a:rPr lang="en-US" sz="2800" dirty="0" smtClean="0">
                <a:ea typeface="+mn-ea"/>
                <a:cs typeface="Arial" pitchFamily="34" charset="0"/>
              </a:rPr>
              <a:t>Decide in which direction curve shifts. </a:t>
            </a:r>
          </a:p>
          <a:p>
            <a:pPr marL="692150" lvl="1" indent="-457200" eaLnBrk="1" fontAlgn="auto" hangingPunct="1">
              <a:spcBef>
                <a:spcPct val="60000"/>
              </a:spcBef>
              <a:spcAft>
                <a:spcPts val="0"/>
              </a:spcAft>
              <a:buFont typeface="Wingdings" pitchFamily="2" charset="2"/>
              <a:buNone/>
              <a:defRPr/>
            </a:pPr>
            <a:r>
              <a:rPr lang="en-US" sz="2600" b="1" dirty="0" smtClean="0">
                <a:solidFill>
                  <a:srgbClr val="339966"/>
                </a:solidFill>
                <a:ea typeface="+mn-ea"/>
                <a:cs typeface="Arial" pitchFamily="34" charset="0"/>
              </a:rPr>
              <a:t>3.</a:t>
            </a:r>
            <a:r>
              <a:rPr lang="en-US" sz="2600" dirty="0" smtClean="0">
                <a:solidFill>
                  <a:srgbClr val="339966"/>
                </a:solidFill>
                <a:ea typeface="+mn-ea"/>
                <a:cs typeface="Arial" pitchFamily="34" charset="0"/>
              </a:rPr>
              <a:t>	</a:t>
            </a:r>
            <a:r>
              <a:rPr lang="en-US" sz="2800" dirty="0" smtClean="0">
                <a:ea typeface="+mn-ea"/>
                <a:cs typeface="Arial" pitchFamily="34" charset="0"/>
              </a:rPr>
              <a:t>Use supply—demand diagram to see </a:t>
            </a:r>
            <a:br>
              <a:rPr lang="en-US" sz="2800" dirty="0" smtClean="0">
                <a:ea typeface="+mn-ea"/>
                <a:cs typeface="Arial" pitchFamily="34" charset="0"/>
              </a:rPr>
            </a:br>
            <a:r>
              <a:rPr lang="en-US" sz="2800" dirty="0" smtClean="0">
                <a:ea typeface="+mn-ea"/>
                <a:cs typeface="Arial" pitchFamily="34" charset="0"/>
              </a:rPr>
              <a:t>how the shift changes </a:t>
            </a:r>
            <a:r>
              <a:rPr lang="en-US" sz="2800" dirty="0" err="1" smtClean="0">
                <a:ea typeface="+mn-ea"/>
                <a:cs typeface="Arial" pitchFamily="34" charset="0"/>
              </a:rPr>
              <a:t>eq’m</a:t>
            </a:r>
            <a:r>
              <a:rPr lang="en-US" sz="2800" dirty="0" smtClean="0">
                <a:ea typeface="+mn-ea"/>
                <a:cs typeface="Arial" pitchFamily="34" charset="0"/>
              </a:rPr>
              <a:t> </a:t>
            </a:r>
            <a:r>
              <a:rPr lang="en-US" sz="2800" b="1" i="1" dirty="0" smtClean="0">
                <a:ea typeface="+mn-ea"/>
                <a:cs typeface="Arial" pitchFamily="34" charset="0"/>
              </a:rPr>
              <a:t>P</a:t>
            </a:r>
            <a:r>
              <a:rPr lang="en-US" sz="2800" dirty="0" smtClean="0">
                <a:ea typeface="+mn-ea"/>
                <a:cs typeface="Arial" pitchFamily="34" charset="0"/>
              </a:rPr>
              <a:t> and </a:t>
            </a:r>
            <a:r>
              <a:rPr lang="en-US" sz="2800" b="1" i="1" dirty="0" smtClean="0">
                <a:ea typeface="+mn-ea"/>
                <a:cs typeface="Arial" pitchFamily="34" charset="0"/>
              </a:rPr>
              <a:t>Q</a:t>
            </a:r>
            <a:r>
              <a:rPr lang="en-US" sz="2800" dirty="0" smtClean="0">
                <a:ea typeface="+mn-ea"/>
                <a:cs typeface="Arial" pitchFamily="34" charset="0"/>
              </a:rPr>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0707">
                                            <p:txEl>
                                              <p:pRg st="1" end="1"/>
                                            </p:txEl>
                                          </p:spTgt>
                                        </p:tgtEl>
                                        <p:attrNameLst>
                                          <p:attrName>style.visibility</p:attrName>
                                        </p:attrNameLst>
                                      </p:cBhvr>
                                      <p:to>
                                        <p:strVal val="visible"/>
                                      </p:to>
                                    </p:set>
                                    <p:animEffect transition="in" filter="wipe(left)">
                                      <p:cBhvr>
                                        <p:cTn id="7" dur="500"/>
                                        <p:tgtEl>
                                          <p:spTgt spid="2007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0707">
                                            <p:txEl>
                                              <p:pRg st="2" end="2"/>
                                            </p:txEl>
                                          </p:spTgt>
                                        </p:tgtEl>
                                        <p:attrNameLst>
                                          <p:attrName>style.visibility</p:attrName>
                                        </p:attrNameLst>
                                      </p:cBhvr>
                                      <p:to>
                                        <p:strVal val="visible"/>
                                      </p:to>
                                    </p:set>
                                    <p:animEffect transition="in" filter="wipe(left)">
                                      <p:cBhvr>
                                        <p:cTn id="12" dur="500"/>
                                        <p:tgtEl>
                                          <p:spTgt spid="2007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0707">
                                            <p:txEl>
                                              <p:pRg st="3" end="3"/>
                                            </p:txEl>
                                          </p:spTgt>
                                        </p:tgtEl>
                                        <p:attrNameLst>
                                          <p:attrName>style.visibility</p:attrName>
                                        </p:attrNameLst>
                                      </p:cBhvr>
                                      <p:to>
                                        <p:strVal val="visible"/>
                                      </p:to>
                                    </p:set>
                                    <p:animEffect transition="in" filter="wipe(left)">
                                      <p:cBhvr>
                                        <p:cTn id="17" dur="500"/>
                                        <p:tgtEl>
                                          <p:spTgt spid="2007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bldLvl="5"/>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Rectangle 2"/>
          <p:cNvSpPr>
            <a:spLocks noGrp="1" noChangeArrowheads="1"/>
          </p:cNvSpPr>
          <p:nvPr>
            <p:ph type="title" idx="4294967295"/>
          </p:nvPr>
        </p:nvSpPr>
        <p:spPr>
          <a:xfrm>
            <a:off x="346075" y="163513"/>
            <a:ext cx="8351838" cy="1139825"/>
          </a:xfrm>
        </p:spPr>
        <p:txBody>
          <a:bodyPr/>
          <a:lstStyle/>
          <a:p>
            <a:pPr marL="2341563" indent="-2341563" eaLnBrk="1" hangingPunct="1"/>
            <a:r>
              <a:rPr lang="en-US" sz="2800" smtClean="0">
                <a:latin typeface="Tahoma" charset="0"/>
                <a:ea typeface="Tahoma" charset="0"/>
                <a:cs typeface="Tahoma" charset="0"/>
              </a:rPr>
              <a:t>EXAMPLE:  </a:t>
            </a:r>
            <a:r>
              <a:rPr lang="en-US" sz="3200" smtClean="0">
                <a:latin typeface="Tahoma" charset="0"/>
                <a:ea typeface="Tahoma" charset="0"/>
                <a:cs typeface="Tahoma" charset="0"/>
              </a:rPr>
              <a:t>The Market for Hybrid Cars</a:t>
            </a:r>
            <a:br>
              <a:rPr lang="en-US" sz="3200" smtClean="0">
                <a:latin typeface="Tahoma" charset="0"/>
                <a:ea typeface="Tahoma" charset="0"/>
                <a:cs typeface="Tahoma" charset="0"/>
              </a:rPr>
            </a:br>
            <a:endParaRPr lang="en-US" sz="3200" smtClean="0">
              <a:latin typeface="Tahoma" charset="0"/>
              <a:ea typeface="Tahoma" charset="0"/>
              <a:cs typeface="Tahoma" charset="0"/>
            </a:endParaRPr>
          </a:p>
        </p:txBody>
      </p:sp>
      <p:grpSp>
        <p:nvGrpSpPr>
          <p:cNvPr id="2" name="Group 4"/>
          <p:cNvGrpSpPr>
            <a:grpSpLocks/>
          </p:cNvGrpSpPr>
          <p:nvPr/>
        </p:nvGrpSpPr>
        <p:grpSpPr bwMode="auto">
          <a:xfrm>
            <a:off x="4094163" y="1179513"/>
            <a:ext cx="4422775" cy="4106862"/>
            <a:chOff x="2579" y="785"/>
            <a:chExt cx="2786" cy="2420"/>
          </a:xfrm>
        </p:grpSpPr>
        <p:grpSp>
          <p:nvGrpSpPr>
            <p:cNvPr id="225301" name="Group 5"/>
            <p:cNvGrpSpPr>
              <a:grpSpLocks/>
            </p:cNvGrpSpPr>
            <p:nvPr/>
          </p:nvGrpSpPr>
          <p:grpSpPr bwMode="auto">
            <a:xfrm>
              <a:off x="2697" y="1037"/>
              <a:ext cx="2409" cy="2049"/>
              <a:chOff x="1098" y="1361"/>
              <a:chExt cx="2116" cy="2027"/>
            </a:xfrm>
          </p:grpSpPr>
          <p:sp>
            <p:nvSpPr>
              <p:cNvPr id="225304"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5305"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25302"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25303"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Q</a:t>
              </a:r>
            </a:p>
          </p:txBody>
        </p:sp>
      </p:grpSp>
      <p:grpSp>
        <p:nvGrpSpPr>
          <p:cNvPr id="4" name="Group 38"/>
          <p:cNvGrpSpPr>
            <a:grpSpLocks/>
          </p:cNvGrpSpPr>
          <p:nvPr/>
        </p:nvGrpSpPr>
        <p:grpSpPr bwMode="auto">
          <a:xfrm>
            <a:off x="4524375" y="1957388"/>
            <a:ext cx="2486025" cy="2901950"/>
            <a:chOff x="2850" y="1233"/>
            <a:chExt cx="1566" cy="1828"/>
          </a:xfrm>
        </p:grpSpPr>
        <p:sp>
          <p:nvSpPr>
            <p:cNvPr id="225299"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25300" name="Text Box 12"/>
            <p:cNvSpPr txBox="1">
              <a:spLocks noChangeArrowheads="1"/>
            </p:cNvSpPr>
            <p:nvPr/>
          </p:nvSpPr>
          <p:spPr bwMode="auto">
            <a:xfrm>
              <a:off x="4072" y="2773"/>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1</a:t>
              </a:r>
            </a:p>
          </p:txBody>
        </p:sp>
      </p:grpSp>
      <p:grpSp>
        <p:nvGrpSpPr>
          <p:cNvPr id="5" name="Group 39"/>
          <p:cNvGrpSpPr>
            <a:grpSpLocks/>
          </p:cNvGrpSpPr>
          <p:nvPr/>
        </p:nvGrpSpPr>
        <p:grpSpPr bwMode="auto">
          <a:xfrm>
            <a:off x="4868863" y="1625600"/>
            <a:ext cx="1933575" cy="2901950"/>
            <a:chOff x="3067" y="1024"/>
            <a:chExt cx="1218" cy="1828"/>
          </a:xfrm>
        </p:grpSpPr>
        <p:sp>
          <p:nvSpPr>
            <p:cNvPr id="225297"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25298" name="Text Box 15"/>
            <p:cNvSpPr txBox="1">
              <a:spLocks noChangeArrowheads="1"/>
            </p:cNvSpPr>
            <p:nvPr/>
          </p:nvSpPr>
          <p:spPr bwMode="auto">
            <a:xfrm>
              <a:off x="3920" y="1024"/>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1</a:t>
              </a:r>
            </a:p>
          </p:txBody>
        </p:sp>
      </p:grpSp>
      <p:grpSp>
        <p:nvGrpSpPr>
          <p:cNvPr id="6" name="Group 42"/>
          <p:cNvGrpSpPr>
            <a:grpSpLocks/>
          </p:cNvGrpSpPr>
          <p:nvPr/>
        </p:nvGrpSpPr>
        <p:grpSpPr bwMode="auto">
          <a:xfrm>
            <a:off x="3783013" y="3136900"/>
            <a:ext cx="2060575" cy="2327275"/>
            <a:chOff x="2383" y="1976"/>
            <a:chExt cx="1298" cy="1466"/>
          </a:xfrm>
        </p:grpSpPr>
        <p:sp>
          <p:nvSpPr>
            <p:cNvPr id="225292" name="Text Box 17"/>
            <p:cNvSpPr txBox="1">
              <a:spLocks noChangeArrowheads="1"/>
            </p:cNvSpPr>
            <p:nvPr/>
          </p:nvSpPr>
          <p:spPr bwMode="auto">
            <a:xfrm>
              <a:off x="2383" y="1976"/>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25293"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25294"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25295" name="Line 21"/>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25296" name="Text Box 22"/>
            <p:cNvSpPr txBox="1">
              <a:spLocks noChangeArrowheads="1"/>
            </p:cNvSpPr>
            <p:nvPr/>
          </p:nvSpPr>
          <p:spPr bwMode="auto">
            <a:xfrm>
              <a:off x="3373" y="321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1</a:t>
              </a:r>
            </a:p>
          </p:txBody>
        </p:sp>
      </p:grpSp>
      <p:grpSp>
        <p:nvGrpSpPr>
          <p:cNvPr id="7" name="Group 23"/>
          <p:cNvGrpSpPr>
            <a:grpSpLocks/>
          </p:cNvGrpSpPr>
          <p:nvPr/>
        </p:nvGrpSpPr>
        <p:grpSpPr bwMode="auto">
          <a:xfrm>
            <a:off x="1876425" y="1412875"/>
            <a:ext cx="2259013" cy="831850"/>
            <a:chOff x="1330" y="890"/>
            <a:chExt cx="1275" cy="524"/>
          </a:xfrm>
        </p:grpSpPr>
        <p:sp>
          <p:nvSpPr>
            <p:cNvPr id="225290" name="Line 24"/>
            <p:cNvSpPr>
              <a:spLocks noChangeShapeType="1"/>
            </p:cNvSpPr>
            <p:nvPr/>
          </p:nvSpPr>
          <p:spPr bwMode="auto">
            <a:xfrm flipV="1">
              <a:off x="2271" y="907"/>
              <a:ext cx="334" cy="240"/>
            </a:xfrm>
            <a:prstGeom prst="line">
              <a:avLst/>
            </a:prstGeom>
            <a:noFill/>
            <a:ln w="44450">
              <a:solidFill>
                <a:schemeClr val="tx1"/>
              </a:solidFill>
              <a:round/>
              <a:headEnd/>
              <a:tailEnd type="triangle" w="lg" len="med"/>
            </a:ln>
          </p:spPr>
          <p:txBody>
            <a:bodyPr>
              <a:prstTxWarp prst="textNoShape">
                <a:avLst/>
              </a:prstTxWarp>
            </a:bodyPr>
            <a:lstStyle/>
            <a:p>
              <a:endParaRPr lang="en-US"/>
            </a:p>
          </p:txBody>
        </p:sp>
        <p:sp>
          <p:nvSpPr>
            <p:cNvPr id="225291" name="Text Box 25"/>
            <p:cNvSpPr txBox="1">
              <a:spLocks noChangeArrowheads="1"/>
            </p:cNvSpPr>
            <p:nvPr/>
          </p:nvSpPr>
          <p:spPr bwMode="auto">
            <a:xfrm>
              <a:off x="1330" y="890"/>
              <a:ext cx="986" cy="524"/>
            </a:xfrm>
            <a:prstGeom prst="rect">
              <a:avLst/>
            </a:prstGeom>
            <a:solidFill>
              <a:srgbClr val="CCFFCC"/>
            </a:solidFill>
            <a:ln w="9525">
              <a:solidFill>
                <a:schemeClr val="tx1"/>
              </a:solidFill>
              <a:miter lim="800000"/>
              <a:headEnd/>
              <a:tailEnd/>
            </a:ln>
          </p:spPr>
          <p:txBody>
            <a:bodyPr>
              <a:prstTxWarp prst="textNoShape">
                <a:avLst/>
              </a:prstTxWarp>
              <a:spAutoFit/>
            </a:bodyPr>
            <a:lstStyle/>
            <a:p>
              <a:pPr algn="ctr">
                <a:spcBef>
                  <a:spcPct val="50000"/>
                </a:spcBef>
              </a:pPr>
              <a:r>
                <a:rPr lang="en-US">
                  <a:ea typeface="Arial" charset="0"/>
                  <a:cs typeface="Arial" charset="0"/>
                </a:rPr>
                <a:t>price of hybrid cars</a:t>
              </a:r>
            </a:p>
          </p:txBody>
        </p:sp>
      </p:grpSp>
      <p:grpSp>
        <p:nvGrpSpPr>
          <p:cNvPr id="8" name="Group 26"/>
          <p:cNvGrpSpPr>
            <a:grpSpLocks/>
          </p:cNvGrpSpPr>
          <p:nvPr/>
        </p:nvGrpSpPr>
        <p:grpSpPr bwMode="auto">
          <a:xfrm>
            <a:off x="6581775" y="5253038"/>
            <a:ext cx="1909763" cy="1214437"/>
            <a:chOff x="3703" y="3309"/>
            <a:chExt cx="1695" cy="765"/>
          </a:xfrm>
        </p:grpSpPr>
        <p:sp>
          <p:nvSpPr>
            <p:cNvPr id="225288" name="Line 27"/>
            <p:cNvSpPr>
              <a:spLocks noChangeShapeType="1"/>
            </p:cNvSpPr>
            <p:nvPr/>
          </p:nvSpPr>
          <p:spPr bwMode="auto">
            <a:xfrm flipV="1">
              <a:off x="5050" y="3309"/>
              <a:ext cx="127" cy="281"/>
            </a:xfrm>
            <a:prstGeom prst="line">
              <a:avLst/>
            </a:prstGeom>
            <a:noFill/>
            <a:ln w="44450">
              <a:solidFill>
                <a:schemeClr val="tx1"/>
              </a:solidFill>
              <a:round/>
              <a:headEnd/>
              <a:tailEnd type="triangle" w="lg" len="med"/>
            </a:ln>
          </p:spPr>
          <p:txBody>
            <a:bodyPr>
              <a:prstTxWarp prst="textNoShape">
                <a:avLst/>
              </a:prstTxWarp>
            </a:bodyPr>
            <a:lstStyle/>
            <a:p>
              <a:endParaRPr lang="en-US"/>
            </a:p>
          </p:txBody>
        </p:sp>
        <p:sp>
          <p:nvSpPr>
            <p:cNvPr id="225289" name="Text Box 28"/>
            <p:cNvSpPr txBox="1">
              <a:spLocks noChangeArrowheads="1"/>
            </p:cNvSpPr>
            <p:nvPr/>
          </p:nvSpPr>
          <p:spPr bwMode="auto">
            <a:xfrm>
              <a:off x="3703" y="3550"/>
              <a:ext cx="1695" cy="524"/>
            </a:xfrm>
            <a:prstGeom prst="rect">
              <a:avLst/>
            </a:prstGeom>
            <a:solidFill>
              <a:srgbClr val="CCFFCC"/>
            </a:solidFill>
            <a:ln w="9525">
              <a:solidFill>
                <a:schemeClr val="tx1"/>
              </a:solidFill>
              <a:miter lim="800000"/>
              <a:headEnd/>
              <a:tailEnd/>
            </a:ln>
          </p:spPr>
          <p:txBody>
            <a:bodyPr>
              <a:prstTxWarp prst="textNoShape">
                <a:avLst/>
              </a:prstTxWarp>
              <a:spAutoFit/>
            </a:bodyPr>
            <a:lstStyle/>
            <a:p>
              <a:pPr algn="ctr">
                <a:spcBef>
                  <a:spcPct val="50000"/>
                </a:spcBef>
              </a:pPr>
              <a:r>
                <a:rPr lang="en-US">
                  <a:ea typeface="Arial" charset="0"/>
                  <a:cs typeface="Arial" charset="0"/>
                </a:rPr>
                <a:t>quantity of </a:t>
              </a:r>
              <a:br>
                <a:rPr lang="en-US">
                  <a:ea typeface="Arial" charset="0"/>
                  <a:cs typeface="Arial" charset="0"/>
                </a:rPr>
              </a:br>
              <a:r>
                <a:rPr lang="en-US">
                  <a:ea typeface="Arial" charset="0"/>
                  <a:cs typeface="Arial" charset="0"/>
                </a:rPr>
                <a:t>hybrid cars</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trips(downRight)">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3"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strips(upRight)">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strips(downRight)">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87" name="Text Box 31"/>
          <p:cNvSpPr txBox="1">
            <a:spLocks noChangeArrowheads="1"/>
          </p:cNvSpPr>
          <p:nvPr/>
        </p:nvSpPr>
        <p:spPr bwMode="auto">
          <a:xfrm>
            <a:off x="438150" y="2182813"/>
            <a:ext cx="3200400" cy="4175125"/>
          </a:xfrm>
          <a:prstGeom prst="rect">
            <a:avLst/>
          </a:prstGeom>
          <a:noFill/>
          <a:ln w="9525">
            <a:noFill/>
            <a:miter lim="800000"/>
            <a:headEnd/>
            <a:tailEnd/>
          </a:ln>
        </p:spPr>
        <p:txBody>
          <a:bodyPr>
            <a:prstTxWarp prst="textNoShape">
              <a:avLst/>
            </a:prstTxWarp>
            <a:spAutoFit/>
          </a:bodyPr>
          <a:lstStyle/>
          <a:p>
            <a:pPr>
              <a:lnSpc>
                <a:spcPct val="105000"/>
              </a:lnSpc>
              <a:spcBef>
                <a:spcPct val="15000"/>
              </a:spcBef>
              <a:buClr>
                <a:srgbClr val="00B85C"/>
              </a:buClr>
              <a:buSzPct val="120000"/>
              <a:buFont typeface="Wingdings" charset="2"/>
              <a:buNone/>
            </a:pPr>
            <a:r>
              <a:rPr lang="en-US" sz="2300" b="1">
                <a:ea typeface="Arial" charset="0"/>
                <a:cs typeface="Arial" charset="0"/>
              </a:rPr>
              <a:t>STEP 1:  </a:t>
            </a:r>
          </a:p>
          <a:p>
            <a:pPr>
              <a:lnSpc>
                <a:spcPct val="105000"/>
              </a:lnSpc>
              <a:spcBef>
                <a:spcPct val="15000"/>
              </a:spcBef>
              <a:buClr>
                <a:srgbClr val="00B85C"/>
              </a:buClr>
              <a:buSzPct val="120000"/>
              <a:buFont typeface="Wingdings" charset="2"/>
              <a:buNone/>
            </a:pPr>
            <a:r>
              <a:rPr lang="en-US" sz="2500" b="1" i="1">
                <a:ea typeface="Arial" charset="0"/>
                <a:cs typeface="Arial" charset="0"/>
              </a:rPr>
              <a:t>D</a:t>
            </a:r>
            <a:r>
              <a:rPr lang="en-US" sz="2500">
                <a:ea typeface="Arial" charset="0"/>
                <a:cs typeface="Arial" charset="0"/>
              </a:rPr>
              <a:t> curve shifts </a:t>
            </a:r>
            <a:br>
              <a:rPr lang="en-US" sz="2500">
                <a:ea typeface="Arial" charset="0"/>
                <a:cs typeface="Arial" charset="0"/>
              </a:rPr>
            </a:br>
            <a:r>
              <a:rPr lang="en-US" sz="2500">
                <a:ea typeface="Arial" charset="0"/>
                <a:cs typeface="Arial" charset="0"/>
              </a:rPr>
              <a:t>because price of gas affects demand for hybrids. </a:t>
            </a:r>
          </a:p>
          <a:p>
            <a:pPr>
              <a:lnSpc>
                <a:spcPct val="105000"/>
              </a:lnSpc>
              <a:spcBef>
                <a:spcPct val="15000"/>
              </a:spcBef>
              <a:buClr>
                <a:srgbClr val="00B85C"/>
              </a:buClr>
              <a:buSzPct val="120000"/>
              <a:buFont typeface="Wingdings" charset="2"/>
              <a:buNone/>
            </a:pPr>
            <a:r>
              <a:rPr lang="en-US" sz="2500" b="1" i="1">
                <a:ea typeface="Arial" charset="0"/>
                <a:cs typeface="Arial" charset="0"/>
              </a:rPr>
              <a:t>S</a:t>
            </a:r>
            <a:r>
              <a:rPr lang="en-US" sz="2500">
                <a:ea typeface="Arial" charset="0"/>
                <a:cs typeface="Arial" charset="0"/>
              </a:rPr>
              <a:t> curve does not shift, because price of gas does not affect cost of producing hybrids. </a:t>
            </a:r>
          </a:p>
        </p:txBody>
      </p:sp>
      <p:sp>
        <p:nvSpPr>
          <p:cNvPr id="224290" name="Rectangle 34"/>
          <p:cNvSpPr>
            <a:spLocks noChangeArrowheads="1"/>
          </p:cNvSpPr>
          <p:nvPr/>
        </p:nvSpPr>
        <p:spPr bwMode="auto">
          <a:xfrm>
            <a:off x="268288" y="3100388"/>
            <a:ext cx="3433762" cy="3289300"/>
          </a:xfrm>
          <a:prstGeom prst="rect">
            <a:avLst/>
          </a:prstGeom>
          <a:solidFill>
            <a:schemeClr val="bg1"/>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24288" name="Text Box 32"/>
          <p:cNvSpPr txBox="1">
            <a:spLocks noChangeArrowheads="1"/>
          </p:cNvSpPr>
          <p:nvPr/>
        </p:nvSpPr>
        <p:spPr bwMode="auto">
          <a:xfrm>
            <a:off x="446088" y="3079750"/>
            <a:ext cx="3200400" cy="3248025"/>
          </a:xfrm>
          <a:prstGeom prst="rect">
            <a:avLst/>
          </a:prstGeom>
          <a:noFill/>
          <a:ln w="9525">
            <a:noFill/>
            <a:miter lim="800000"/>
            <a:headEnd/>
            <a:tailEnd/>
          </a:ln>
        </p:spPr>
        <p:txBody>
          <a:bodyPr tIns="137160">
            <a:prstTxWarp prst="textNoShape">
              <a:avLst/>
            </a:prstTxWarp>
          </a:bodyPr>
          <a:lstStyle/>
          <a:p>
            <a:pPr>
              <a:lnSpc>
                <a:spcPct val="105000"/>
              </a:lnSpc>
              <a:spcBef>
                <a:spcPct val="15000"/>
              </a:spcBef>
              <a:buClr>
                <a:srgbClr val="00B85C"/>
              </a:buClr>
              <a:buSzPct val="120000"/>
              <a:buFont typeface="Wingdings" charset="2"/>
              <a:buNone/>
            </a:pPr>
            <a:r>
              <a:rPr lang="en-US" sz="2300" b="1">
                <a:ea typeface="Arial" charset="0"/>
                <a:cs typeface="Arial" charset="0"/>
              </a:rPr>
              <a:t>STEP 2:  </a:t>
            </a:r>
          </a:p>
          <a:p>
            <a:pPr>
              <a:lnSpc>
                <a:spcPct val="105000"/>
              </a:lnSpc>
              <a:spcBef>
                <a:spcPct val="20000"/>
              </a:spcBef>
              <a:buClr>
                <a:srgbClr val="00B85C"/>
              </a:buClr>
              <a:buSzPct val="120000"/>
              <a:buFont typeface="Wingdings" charset="2"/>
              <a:buNone/>
            </a:pPr>
            <a:r>
              <a:rPr lang="en-US" sz="2500" b="1" i="1">
                <a:ea typeface="Arial" charset="0"/>
                <a:cs typeface="Arial" charset="0"/>
              </a:rPr>
              <a:t>D</a:t>
            </a:r>
            <a:r>
              <a:rPr lang="en-US" sz="2500">
                <a:ea typeface="Arial" charset="0"/>
                <a:cs typeface="Arial" charset="0"/>
              </a:rPr>
              <a:t> shifts </a:t>
            </a:r>
            <a:r>
              <a:rPr lang="en-US" sz="2500" u="sng">
                <a:ea typeface="Arial" charset="0"/>
                <a:cs typeface="Arial" charset="0"/>
              </a:rPr>
              <a:t>right</a:t>
            </a:r>
            <a:r>
              <a:rPr lang="en-US" sz="2500">
                <a:ea typeface="Arial" charset="0"/>
                <a:cs typeface="Arial" charset="0"/>
              </a:rPr>
              <a:t/>
            </a:r>
            <a:br>
              <a:rPr lang="en-US" sz="2500">
                <a:ea typeface="Arial" charset="0"/>
                <a:cs typeface="Arial" charset="0"/>
              </a:rPr>
            </a:br>
            <a:r>
              <a:rPr lang="en-US" sz="2500">
                <a:ea typeface="Arial" charset="0"/>
                <a:cs typeface="Arial" charset="0"/>
              </a:rPr>
              <a:t>because high gas price makes hybrids more attractive relative to other cars.</a:t>
            </a:r>
          </a:p>
        </p:txBody>
      </p:sp>
      <p:sp>
        <p:nvSpPr>
          <p:cNvPr id="224291" name="Rectangle 35"/>
          <p:cNvSpPr>
            <a:spLocks noChangeArrowheads="1"/>
          </p:cNvSpPr>
          <p:nvPr/>
        </p:nvSpPr>
        <p:spPr bwMode="auto">
          <a:xfrm>
            <a:off x="446088" y="4114800"/>
            <a:ext cx="3400425" cy="2297113"/>
          </a:xfrm>
          <a:prstGeom prst="rect">
            <a:avLst/>
          </a:prstGeom>
          <a:solidFill>
            <a:schemeClr val="bg1"/>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27333" name="Rectangle 2"/>
          <p:cNvSpPr>
            <a:spLocks noGrp="1" noChangeArrowheads="1"/>
          </p:cNvSpPr>
          <p:nvPr>
            <p:ph type="title" idx="4294967295"/>
          </p:nvPr>
        </p:nvSpPr>
        <p:spPr>
          <a:xfrm>
            <a:off x="346075" y="163513"/>
            <a:ext cx="8351838" cy="1139825"/>
          </a:xfrm>
        </p:spPr>
        <p:txBody>
          <a:bodyPr/>
          <a:lstStyle/>
          <a:p>
            <a:pPr marL="2341563" indent="-2341563" eaLnBrk="1" hangingPunct="1"/>
            <a:r>
              <a:rPr lang="en-US" sz="2800" smtClean="0">
                <a:latin typeface="Tahoma" charset="0"/>
                <a:ea typeface="Tahoma" charset="0"/>
                <a:cs typeface="Tahoma" charset="0"/>
              </a:rPr>
              <a:t>EXAMPLE </a:t>
            </a:r>
            <a:r>
              <a:rPr lang="en-US" sz="3100" smtClean="0">
                <a:latin typeface="Tahoma" charset="0"/>
                <a:ea typeface="Tahoma" charset="0"/>
                <a:cs typeface="Tahoma" charset="0"/>
              </a:rPr>
              <a:t>1</a:t>
            </a:r>
            <a:r>
              <a:rPr lang="en-US" sz="2800" smtClean="0">
                <a:latin typeface="Tahoma" charset="0"/>
                <a:ea typeface="Tahoma" charset="0"/>
                <a:cs typeface="Tahoma" charset="0"/>
              </a:rPr>
              <a:t>:  </a:t>
            </a:r>
            <a:r>
              <a:rPr lang="en-US" sz="3100" smtClean="0">
                <a:latin typeface="Tahoma" charset="0"/>
                <a:ea typeface="Tahoma" charset="0"/>
                <a:cs typeface="Tahoma" charset="0"/>
              </a:rPr>
              <a:t>A Shift in Demand</a:t>
            </a:r>
            <a:br>
              <a:rPr lang="en-US" sz="3100" smtClean="0">
                <a:latin typeface="Tahoma" charset="0"/>
                <a:ea typeface="Tahoma" charset="0"/>
                <a:cs typeface="Tahoma" charset="0"/>
              </a:rPr>
            </a:br>
            <a:endParaRPr lang="en-US" sz="3100" smtClean="0">
              <a:latin typeface="Tahoma" charset="0"/>
              <a:ea typeface="Tahoma" charset="0"/>
              <a:cs typeface="Tahoma" charset="0"/>
            </a:endParaRPr>
          </a:p>
        </p:txBody>
      </p:sp>
      <p:sp>
        <p:nvSpPr>
          <p:cNvPr id="224259" name="Rectangle 3"/>
          <p:cNvSpPr>
            <a:spLocks noGrp="1" noChangeArrowheads="1"/>
          </p:cNvSpPr>
          <p:nvPr>
            <p:ph type="body" idx="4294967295"/>
          </p:nvPr>
        </p:nvSpPr>
        <p:spPr>
          <a:xfrm>
            <a:off x="433388" y="877888"/>
            <a:ext cx="3648075" cy="1350962"/>
          </a:xfrm>
        </p:spPr>
        <p:txBody>
          <a:bodyPr/>
          <a:lstStyle/>
          <a:p>
            <a:pPr marL="0" indent="0" eaLnBrk="1" hangingPunct="1">
              <a:lnSpc>
                <a:spcPct val="100000"/>
              </a:lnSpc>
              <a:buFont typeface="Wingdings" charset="2"/>
              <a:buNone/>
            </a:pPr>
            <a:r>
              <a:rPr lang="en-US" sz="2300" b="1" smtClean="0">
                <a:latin typeface="Arial" charset="0"/>
              </a:rPr>
              <a:t>EVENT TO BE </a:t>
            </a:r>
            <a:br>
              <a:rPr lang="en-US" sz="2300" b="1" smtClean="0">
                <a:latin typeface="Arial" charset="0"/>
              </a:rPr>
            </a:br>
            <a:r>
              <a:rPr lang="en-US" sz="2300" b="1" smtClean="0">
                <a:latin typeface="Arial" charset="0"/>
              </a:rPr>
              <a:t>ANALYZED:  </a:t>
            </a:r>
            <a:br>
              <a:rPr lang="en-US" sz="2300" b="1" smtClean="0">
                <a:latin typeface="Arial" charset="0"/>
              </a:rPr>
            </a:br>
            <a:r>
              <a:rPr lang="en-US" sz="2500" smtClean="0">
                <a:latin typeface="Arial" charset="0"/>
              </a:rPr>
              <a:t>Increase in price of gas.</a:t>
            </a:r>
          </a:p>
        </p:txBody>
      </p:sp>
      <p:grpSp>
        <p:nvGrpSpPr>
          <p:cNvPr id="227335" name="Group 4"/>
          <p:cNvGrpSpPr>
            <a:grpSpLocks/>
          </p:cNvGrpSpPr>
          <p:nvPr/>
        </p:nvGrpSpPr>
        <p:grpSpPr bwMode="auto">
          <a:xfrm>
            <a:off x="4094163" y="1179513"/>
            <a:ext cx="4422775" cy="4106862"/>
            <a:chOff x="2579" y="785"/>
            <a:chExt cx="2786" cy="2420"/>
          </a:xfrm>
        </p:grpSpPr>
        <p:grpSp>
          <p:nvGrpSpPr>
            <p:cNvPr id="227359" name="Group 5"/>
            <p:cNvGrpSpPr>
              <a:grpSpLocks/>
            </p:cNvGrpSpPr>
            <p:nvPr/>
          </p:nvGrpSpPr>
          <p:grpSpPr bwMode="auto">
            <a:xfrm>
              <a:off x="2697" y="1037"/>
              <a:ext cx="2409" cy="2049"/>
              <a:chOff x="1098" y="1361"/>
              <a:chExt cx="2116" cy="2027"/>
            </a:xfrm>
          </p:grpSpPr>
          <p:sp>
            <p:nvSpPr>
              <p:cNvPr id="227362"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7363"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27360"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27361"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Q</a:t>
              </a:r>
            </a:p>
          </p:txBody>
        </p:sp>
      </p:grpSp>
      <p:grpSp>
        <p:nvGrpSpPr>
          <p:cNvPr id="227336" name="Group 10"/>
          <p:cNvGrpSpPr>
            <a:grpSpLocks/>
          </p:cNvGrpSpPr>
          <p:nvPr/>
        </p:nvGrpSpPr>
        <p:grpSpPr bwMode="auto">
          <a:xfrm>
            <a:off x="4524375" y="1957388"/>
            <a:ext cx="2486025" cy="2901950"/>
            <a:chOff x="2850" y="1233"/>
            <a:chExt cx="1566" cy="1828"/>
          </a:xfrm>
        </p:grpSpPr>
        <p:sp>
          <p:nvSpPr>
            <p:cNvPr id="227357"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27358" name="Text Box 12"/>
            <p:cNvSpPr txBox="1">
              <a:spLocks noChangeArrowheads="1"/>
            </p:cNvSpPr>
            <p:nvPr/>
          </p:nvSpPr>
          <p:spPr bwMode="auto">
            <a:xfrm>
              <a:off x="4072" y="2773"/>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1</a:t>
              </a:r>
            </a:p>
          </p:txBody>
        </p:sp>
      </p:grpSp>
      <p:grpSp>
        <p:nvGrpSpPr>
          <p:cNvPr id="227337" name="Group 13"/>
          <p:cNvGrpSpPr>
            <a:grpSpLocks/>
          </p:cNvGrpSpPr>
          <p:nvPr/>
        </p:nvGrpSpPr>
        <p:grpSpPr bwMode="auto">
          <a:xfrm>
            <a:off x="4868863" y="1625600"/>
            <a:ext cx="1933575" cy="2901950"/>
            <a:chOff x="3067" y="1024"/>
            <a:chExt cx="1218" cy="1828"/>
          </a:xfrm>
        </p:grpSpPr>
        <p:sp>
          <p:nvSpPr>
            <p:cNvPr id="227355"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27356" name="Text Box 15"/>
            <p:cNvSpPr txBox="1">
              <a:spLocks noChangeArrowheads="1"/>
            </p:cNvSpPr>
            <p:nvPr/>
          </p:nvSpPr>
          <p:spPr bwMode="auto">
            <a:xfrm>
              <a:off x="3920" y="1024"/>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1</a:t>
              </a:r>
            </a:p>
          </p:txBody>
        </p:sp>
      </p:grpSp>
      <p:grpSp>
        <p:nvGrpSpPr>
          <p:cNvPr id="227338" name="Group 16"/>
          <p:cNvGrpSpPr>
            <a:grpSpLocks/>
          </p:cNvGrpSpPr>
          <p:nvPr/>
        </p:nvGrpSpPr>
        <p:grpSpPr bwMode="auto">
          <a:xfrm>
            <a:off x="3783013" y="3136900"/>
            <a:ext cx="2060575" cy="2327275"/>
            <a:chOff x="2383" y="1976"/>
            <a:chExt cx="1298" cy="1466"/>
          </a:xfrm>
        </p:grpSpPr>
        <p:sp>
          <p:nvSpPr>
            <p:cNvPr id="227350" name="Text Box 17"/>
            <p:cNvSpPr txBox="1">
              <a:spLocks noChangeArrowheads="1"/>
            </p:cNvSpPr>
            <p:nvPr/>
          </p:nvSpPr>
          <p:spPr bwMode="auto">
            <a:xfrm>
              <a:off x="2383" y="1976"/>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27351"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27352"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27353" name="Line 20"/>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27354" name="Text Box 21"/>
            <p:cNvSpPr txBox="1">
              <a:spLocks noChangeArrowheads="1"/>
            </p:cNvSpPr>
            <p:nvPr/>
          </p:nvSpPr>
          <p:spPr bwMode="auto">
            <a:xfrm>
              <a:off x="3373" y="321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1</a:t>
              </a:r>
            </a:p>
          </p:txBody>
        </p:sp>
      </p:grpSp>
      <p:grpSp>
        <p:nvGrpSpPr>
          <p:cNvPr id="7" name="Group 22"/>
          <p:cNvGrpSpPr>
            <a:grpSpLocks/>
          </p:cNvGrpSpPr>
          <p:nvPr/>
        </p:nvGrpSpPr>
        <p:grpSpPr bwMode="auto">
          <a:xfrm>
            <a:off x="5665788" y="1854200"/>
            <a:ext cx="2486025" cy="2901950"/>
            <a:chOff x="3569" y="1168"/>
            <a:chExt cx="1566" cy="1828"/>
          </a:xfrm>
        </p:grpSpPr>
        <p:sp>
          <p:nvSpPr>
            <p:cNvPr id="227348" name="Line 23"/>
            <p:cNvSpPr>
              <a:spLocks noChangeShapeType="1"/>
            </p:cNvSpPr>
            <p:nvPr/>
          </p:nvSpPr>
          <p:spPr bwMode="auto">
            <a:xfrm>
              <a:off x="3569" y="1168"/>
              <a:ext cx="1263" cy="1587"/>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27349" name="Text Box 24"/>
            <p:cNvSpPr txBox="1">
              <a:spLocks noChangeArrowheads="1"/>
            </p:cNvSpPr>
            <p:nvPr/>
          </p:nvSpPr>
          <p:spPr bwMode="auto">
            <a:xfrm>
              <a:off x="4791" y="2708"/>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2</a:t>
              </a:r>
            </a:p>
          </p:txBody>
        </p:sp>
      </p:grpSp>
      <p:sp>
        <p:nvSpPr>
          <p:cNvPr id="224281" name="Line 25"/>
          <p:cNvSpPr>
            <a:spLocks noChangeShapeType="1"/>
          </p:cNvSpPr>
          <p:nvPr/>
        </p:nvSpPr>
        <p:spPr bwMode="auto">
          <a:xfrm>
            <a:off x="4787900" y="2192338"/>
            <a:ext cx="1068388" cy="0"/>
          </a:xfrm>
          <a:prstGeom prst="line">
            <a:avLst/>
          </a:prstGeom>
          <a:noFill/>
          <a:ln w="57150">
            <a:solidFill>
              <a:srgbClr val="A50021"/>
            </a:solidFill>
            <a:round/>
            <a:headEnd/>
            <a:tailEnd type="triangle" w="lg" len="med"/>
          </a:ln>
        </p:spPr>
        <p:txBody>
          <a:bodyPr>
            <a:prstTxWarp prst="textNoShape">
              <a:avLst/>
            </a:prstTxWarp>
          </a:bodyPr>
          <a:lstStyle/>
          <a:p>
            <a:endParaRPr lang="en-US"/>
          </a:p>
        </p:txBody>
      </p:sp>
      <p:grpSp>
        <p:nvGrpSpPr>
          <p:cNvPr id="8" name="Group 36"/>
          <p:cNvGrpSpPr>
            <a:grpSpLocks/>
          </p:cNvGrpSpPr>
          <p:nvPr/>
        </p:nvGrpSpPr>
        <p:grpSpPr bwMode="auto">
          <a:xfrm>
            <a:off x="3775075" y="2252663"/>
            <a:ext cx="2598738" cy="3219450"/>
            <a:chOff x="2378" y="1419"/>
            <a:chExt cx="1637" cy="2028"/>
          </a:xfrm>
        </p:grpSpPr>
        <p:sp>
          <p:nvSpPr>
            <p:cNvPr id="227343" name="Text Box 26"/>
            <p:cNvSpPr txBox="1">
              <a:spLocks noChangeArrowheads="1"/>
            </p:cNvSpPr>
            <p:nvPr/>
          </p:nvSpPr>
          <p:spPr bwMode="auto">
            <a:xfrm>
              <a:off x="2378" y="1419"/>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227344" name="Oval 27"/>
            <p:cNvSpPr>
              <a:spLocks noChangeArrowheads="1"/>
            </p:cNvSpPr>
            <p:nvPr/>
          </p:nvSpPr>
          <p:spPr bwMode="auto">
            <a:xfrm>
              <a:off x="3818" y="1487"/>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27345" name="Text Box 28"/>
            <p:cNvSpPr txBox="1">
              <a:spLocks noChangeArrowheads="1"/>
            </p:cNvSpPr>
            <p:nvPr/>
          </p:nvSpPr>
          <p:spPr bwMode="auto">
            <a:xfrm>
              <a:off x="3707" y="321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2</a:t>
              </a:r>
            </a:p>
          </p:txBody>
        </p:sp>
        <p:sp>
          <p:nvSpPr>
            <p:cNvPr id="227346" name="Line 29"/>
            <p:cNvSpPr>
              <a:spLocks noChangeShapeType="1"/>
            </p:cNvSpPr>
            <p:nvPr/>
          </p:nvSpPr>
          <p:spPr bwMode="auto">
            <a:xfrm flipH="1">
              <a:off x="2700" y="1535"/>
              <a:ext cx="1165"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27347" name="Line 30"/>
            <p:cNvSpPr>
              <a:spLocks noChangeShapeType="1"/>
            </p:cNvSpPr>
            <p:nvPr/>
          </p:nvSpPr>
          <p:spPr bwMode="auto">
            <a:xfrm>
              <a:off x="3862" y="1535"/>
              <a:ext cx="0" cy="166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24289" name="Text Box 33"/>
          <p:cNvSpPr txBox="1">
            <a:spLocks noChangeArrowheads="1"/>
          </p:cNvSpPr>
          <p:nvPr/>
        </p:nvSpPr>
        <p:spPr bwMode="auto">
          <a:xfrm>
            <a:off x="454025" y="4076700"/>
            <a:ext cx="3078163" cy="2284413"/>
          </a:xfrm>
          <a:prstGeom prst="rect">
            <a:avLst/>
          </a:prstGeom>
          <a:noFill/>
          <a:ln w="9525">
            <a:noFill/>
            <a:miter lim="800000"/>
            <a:headEnd/>
            <a:tailEnd/>
          </a:ln>
        </p:spPr>
        <p:txBody>
          <a:bodyPr tIns="137160">
            <a:prstTxWarp prst="textNoShape">
              <a:avLst/>
            </a:prstTxWarp>
          </a:bodyPr>
          <a:lstStyle/>
          <a:p>
            <a:pPr>
              <a:lnSpc>
                <a:spcPct val="105000"/>
              </a:lnSpc>
              <a:spcBef>
                <a:spcPct val="20000"/>
              </a:spcBef>
              <a:buClr>
                <a:srgbClr val="00B85C"/>
              </a:buClr>
              <a:buSzPct val="120000"/>
              <a:buFont typeface="Wingdings" charset="2"/>
              <a:buNone/>
            </a:pPr>
            <a:r>
              <a:rPr lang="en-US" sz="2300" b="1">
                <a:ea typeface="Arial" charset="0"/>
                <a:cs typeface="Arial" charset="0"/>
              </a:rPr>
              <a:t>STEP 3:  </a:t>
            </a:r>
          </a:p>
          <a:p>
            <a:pPr>
              <a:lnSpc>
                <a:spcPct val="105000"/>
              </a:lnSpc>
              <a:spcBef>
                <a:spcPct val="20000"/>
              </a:spcBef>
              <a:buClr>
                <a:srgbClr val="00B85C"/>
              </a:buClr>
              <a:buSzPct val="120000"/>
              <a:buFont typeface="Wingdings" charset="2"/>
              <a:buNone/>
            </a:pPr>
            <a:r>
              <a:rPr lang="en-US" sz="2500">
                <a:ea typeface="Arial" charset="0"/>
                <a:cs typeface="Arial" charset="0"/>
              </a:rPr>
              <a:t>The shift causes an increase in price </a:t>
            </a:r>
            <a:br>
              <a:rPr lang="en-US" sz="2500">
                <a:ea typeface="Arial" charset="0"/>
                <a:cs typeface="Arial" charset="0"/>
              </a:rPr>
            </a:br>
            <a:r>
              <a:rPr lang="en-US" sz="2500">
                <a:ea typeface="Arial" charset="0"/>
                <a:cs typeface="Arial" charset="0"/>
              </a:rPr>
              <a:t>and quantity of hybrid cars.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wipe(left)">
                                      <p:cBhvr>
                                        <p:cTn id="7" dur="500"/>
                                        <p:tgtEl>
                                          <p:spTgt spid="224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4287">
                                            <p:txEl>
                                              <p:pRg st="0" end="0"/>
                                            </p:txEl>
                                          </p:spTgt>
                                        </p:tgtEl>
                                        <p:attrNameLst>
                                          <p:attrName>style.visibility</p:attrName>
                                        </p:attrNameLst>
                                      </p:cBhvr>
                                      <p:to>
                                        <p:strVal val="visible"/>
                                      </p:to>
                                    </p:set>
                                    <p:animEffect transition="in" filter="wipe(left)">
                                      <p:cBhvr>
                                        <p:cTn id="12" dur="500"/>
                                        <p:tgtEl>
                                          <p:spTgt spid="2242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4287">
                                            <p:txEl>
                                              <p:pRg st="1" end="1"/>
                                            </p:txEl>
                                          </p:spTgt>
                                        </p:tgtEl>
                                        <p:attrNameLst>
                                          <p:attrName>style.visibility</p:attrName>
                                        </p:attrNameLst>
                                      </p:cBhvr>
                                      <p:to>
                                        <p:strVal val="visible"/>
                                      </p:to>
                                    </p:set>
                                    <p:animEffect transition="in" filter="wipe(left)">
                                      <p:cBhvr>
                                        <p:cTn id="17" dur="500"/>
                                        <p:tgtEl>
                                          <p:spTgt spid="2242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4287">
                                            <p:txEl>
                                              <p:pRg st="2" end="2"/>
                                            </p:txEl>
                                          </p:spTgt>
                                        </p:tgtEl>
                                        <p:attrNameLst>
                                          <p:attrName>style.visibility</p:attrName>
                                        </p:attrNameLst>
                                      </p:cBhvr>
                                      <p:to>
                                        <p:strVal val="visible"/>
                                      </p:to>
                                    </p:set>
                                    <p:animEffect transition="in" filter="wipe(left)">
                                      <p:cBhvr>
                                        <p:cTn id="22" dur="500"/>
                                        <p:tgtEl>
                                          <p:spTgt spid="2242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4290"/>
                                        </p:tgtEl>
                                        <p:attrNameLst>
                                          <p:attrName>style.visibility</p:attrName>
                                        </p:attrNameLst>
                                      </p:cBhvr>
                                      <p:to>
                                        <p:strVal val="visible"/>
                                      </p:to>
                                    </p:set>
                                    <p:animEffect transition="in" filter="fade">
                                      <p:cBhvr>
                                        <p:cTn id="27" dur="500"/>
                                        <p:tgtEl>
                                          <p:spTgt spid="22429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4288">
                                            <p:txEl>
                                              <p:pRg st="0" end="0"/>
                                            </p:txEl>
                                          </p:spTgt>
                                        </p:tgtEl>
                                        <p:attrNameLst>
                                          <p:attrName>style.visibility</p:attrName>
                                        </p:attrNameLst>
                                      </p:cBhvr>
                                      <p:to>
                                        <p:strVal val="visible"/>
                                      </p:to>
                                    </p:set>
                                    <p:animEffect transition="in" filter="wipe(left)">
                                      <p:cBhvr>
                                        <p:cTn id="32" dur="500"/>
                                        <p:tgtEl>
                                          <p:spTgt spid="22428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4288">
                                            <p:txEl>
                                              <p:pRg st="1" end="1"/>
                                            </p:txEl>
                                          </p:spTgt>
                                        </p:tgtEl>
                                        <p:attrNameLst>
                                          <p:attrName>style.visibility</p:attrName>
                                        </p:attrNameLst>
                                      </p:cBhvr>
                                      <p:to>
                                        <p:strVal val="visible"/>
                                      </p:to>
                                    </p:set>
                                    <p:animEffect transition="in" filter="wipe(left)">
                                      <p:cBhvr>
                                        <p:cTn id="37" dur="500"/>
                                        <p:tgtEl>
                                          <p:spTgt spid="224288">
                                            <p:txEl>
                                              <p:pRg st="1" end="1"/>
                                            </p:txEl>
                                          </p:spTgt>
                                        </p:tgtEl>
                                      </p:cBhvr>
                                    </p:animEffect>
                                  </p:childTnLst>
                                </p:cTn>
                              </p:par>
                            </p:childTnLst>
                          </p:cTn>
                        </p:par>
                        <p:par>
                          <p:cTn id="38" fill="hold">
                            <p:stCondLst>
                              <p:cond delay="500"/>
                            </p:stCondLst>
                            <p:childTnLst>
                              <p:par>
                                <p:cTn id="39" presetID="17" presetClass="entr" presetSubtype="8" fill="hold" grpId="0" nodeType="afterEffect">
                                  <p:stCondLst>
                                    <p:cond delay="0"/>
                                  </p:stCondLst>
                                  <p:childTnLst>
                                    <p:set>
                                      <p:cBhvr>
                                        <p:cTn id="40" dur="1" fill="hold">
                                          <p:stCondLst>
                                            <p:cond delay="0"/>
                                          </p:stCondLst>
                                        </p:cTn>
                                        <p:tgtEl>
                                          <p:spTgt spid="224281"/>
                                        </p:tgtEl>
                                        <p:attrNameLst>
                                          <p:attrName>style.visibility</p:attrName>
                                        </p:attrNameLst>
                                      </p:cBhvr>
                                      <p:to>
                                        <p:strVal val="visible"/>
                                      </p:to>
                                    </p:set>
                                    <p:anim calcmode="lin" valueType="num">
                                      <p:cBhvr>
                                        <p:cTn id="41" dur="500" fill="hold"/>
                                        <p:tgtEl>
                                          <p:spTgt spid="224281"/>
                                        </p:tgtEl>
                                        <p:attrNameLst>
                                          <p:attrName>ppt_x</p:attrName>
                                        </p:attrNameLst>
                                      </p:cBhvr>
                                      <p:tavLst>
                                        <p:tav tm="0">
                                          <p:val>
                                            <p:strVal val="#ppt_x-#ppt_w/2"/>
                                          </p:val>
                                        </p:tav>
                                        <p:tav tm="100000">
                                          <p:val>
                                            <p:strVal val="#ppt_x"/>
                                          </p:val>
                                        </p:tav>
                                      </p:tavLst>
                                    </p:anim>
                                    <p:anim calcmode="lin" valueType="num">
                                      <p:cBhvr>
                                        <p:cTn id="42" dur="500" fill="hold"/>
                                        <p:tgtEl>
                                          <p:spTgt spid="224281"/>
                                        </p:tgtEl>
                                        <p:attrNameLst>
                                          <p:attrName>ppt_y</p:attrName>
                                        </p:attrNameLst>
                                      </p:cBhvr>
                                      <p:tavLst>
                                        <p:tav tm="0">
                                          <p:val>
                                            <p:strVal val="#ppt_y"/>
                                          </p:val>
                                        </p:tav>
                                        <p:tav tm="100000">
                                          <p:val>
                                            <p:strVal val="#ppt_y"/>
                                          </p:val>
                                        </p:tav>
                                      </p:tavLst>
                                    </p:anim>
                                    <p:anim calcmode="lin" valueType="num">
                                      <p:cBhvr>
                                        <p:cTn id="43" dur="500" fill="hold"/>
                                        <p:tgtEl>
                                          <p:spTgt spid="224281"/>
                                        </p:tgtEl>
                                        <p:attrNameLst>
                                          <p:attrName>ppt_w</p:attrName>
                                        </p:attrNameLst>
                                      </p:cBhvr>
                                      <p:tavLst>
                                        <p:tav tm="0">
                                          <p:val>
                                            <p:fltVal val="0"/>
                                          </p:val>
                                        </p:tav>
                                        <p:tav tm="100000">
                                          <p:val>
                                            <p:strVal val="#ppt_w"/>
                                          </p:val>
                                        </p:tav>
                                      </p:tavLst>
                                    </p:anim>
                                    <p:anim calcmode="lin" valueType="num">
                                      <p:cBhvr>
                                        <p:cTn id="44" dur="500" fill="hold"/>
                                        <p:tgtEl>
                                          <p:spTgt spid="224281"/>
                                        </p:tgtEl>
                                        <p:attrNameLst>
                                          <p:attrName>ppt_h</p:attrName>
                                        </p:attrNameLst>
                                      </p:cBhvr>
                                      <p:tavLst>
                                        <p:tav tm="0">
                                          <p:val>
                                            <p:strVal val="#ppt_h"/>
                                          </p:val>
                                        </p:tav>
                                        <p:tav tm="100000">
                                          <p:val>
                                            <p:strVal val="#ppt_h"/>
                                          </p:val>
                                        </p:tav>
                                      </p:tavLst>
                                    </p:anim>
                                  </p:childTnLst>
                                </p:cTn>
                              </p:par>
                            </p:childTnLst>
                          </p:cTn>
                        </p:par>
                        <p:par>
                          <p:cTn id="45" fill="hold">
                            <p:stCondLst>
                              <p:cond delay="1000"/>
                            </p:stCondLst>
                            <p:childTnLst>
                              <p:par>
                                <p:cTn id="46" presetID="18" presetClass="entr" presetSubtype="6"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strips(downRight)">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24291"/>
                                        </p:tgtEl>
                                        <p:attrNameLst>
                                          <p:attrName>style.visibility</p:attrName>
                                        </p:attrNameLst>
                                      </p:cBhvr>
                                      <p:to>
                                        <p:strVal val="visible"/>
                                      </p:to>
                                    </p:set>
                                    <p:animEffect transition="in" filter="fade">
                                      <p:cBhvr>
                                        <p:cTn id="53" dur="500"/>
                                        <p:tgtEl>
                                          <p:spTgt spid="224291"/>
                                        </p:tgtEl>
                                      </p:cBhvr>
                                    </p:animEffect>
                                  </p:childTnLst>
                                </p:cTn>
                              </p:par>
                              <p:par>
                                <p:cTn id="54" presetID="10" presetClass="exit" presetSubtype="0" fill="hold" grpId="1" nodeType="withEffect">
                                  <p:stCondLst>
                                    <p:cond delay="0"/>
                                  </p:stCondLst>
                                  <p:childTnLst>
                                    <p:animEffect transition="out" filter="fade">
                                      <p:cBhvr>
                                        <p:cTn id="55" dur="500"/>
                                        <p:tgtEl>
                                          <p:spTgt spid="224281"/>
                                        </p:tgtEl>
                                      </p:cBhvr>
                                    </p:animEffect>
                                    <p:set>
                                      <p:cBhvr>
                                        <p:cTn id="56" dur="1" fill="hold">
                                          <p:stCondLst>
                                            <p:cond delay="499"/>
                                          </p:stCondLst>
                                        </p:cTn>
                                        <p:tgtEl>
                                          <p:spTgt spid="22428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24289">
                                            <p:txEl>
                                              <p:pRg st="0" end="0"/>
                                            </p:txEl>
                                          </p:spTgt>
                                        </p:tgtEl>
                                        <p:attrNameLst>
                                          <p:attrName>style.visibility</p:attrName>
                                        </p:attrNameLst>
                                      </p:cBhvr>
                                      <p:to>
                                        <p:strVal val="visible"/>
                                      </p:to>
                                    </p:set>
                                    <p:animEffect transition="in" filter="wipe(left)">
                                      <p:cBhvr>
                                        <p:cTn id="61" dur="500"/>
                                        <p:tgtEl>
                                          <p:spTgt spid="224289">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24289">
                                            <p:txEl>
                                              <p:pRg st="1" end="1"/>
                                            </p:txEl>
                                          </p:spTgt>
                                        </p:tgtEl>
                                        <p:attrNameLst>
                                          <p:attrName>style.visibility</p:attrName>
                                        </p:attrNameLst>
                                      </p:cBhvr>
                                      <p:to>
                                        <p:strVal val="visible"/>
                                      </p:to>
                                    </p:set>
                                    <p:animEffect transition="in" filter="wipe(left)">
                                      <p:cBhvr>
                                        <p:cTn id="66" dur="500"/>
                                        <p:tgtEl>
                                          <p:spTgt spid="224289">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12" fill="hold" nodeType="click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strips(downLeft)">
                                      <p:cBhvr>
                                        <p:cTn id="7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87" grpId="0" build="p"/>
      <p:bldP spid="224290" grpId="0" animBg="1"/>
      <p:bldP spid="224288" grpId="0" uiExpand="1" build="p"/>
      <p:bldP spid="224291" grpId="0" animBg="1"/>
      <p:bldP spid="224259" grpId="0" build="p" bldLvl="5"/>
      <p:bldP spid="224281" grpId="0" animBg="1"/>
      <p:bldP spid="224281" grpId="1" animBg="1"/>
      <p:bldP spid="22428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a:xfrm>
            <a:off x="222250" y="0"/>
            <a:ext cx="8686800" cy="901700"/>
          </a:xfrm>
        </p:spPr>
        <p:txBody>
          <a:bodyPr/>
          <a:lstStyle/>
          <a:p>
            <a:pPr eaLnBrk="1" hangingPunct="1"/>
            <a:r>
              <a:rPr lang="en-US" smtClean="0">
                <a:latin typeface="Tahoma" charset="0"/>
                <a:ea typeface="Tahoma" charset="0"/>
                <a:cs typeface="Tahoma" charset="0"/>
              </a:rPr>
              <a:t>The Demand Schedule</a:t>
            </a:r>
          </a:p>
        </p:txBody>
      </p:sp>
      <p:sp>
        <p:nvSpPr>
          <p:cNvPr id="25605" name="Rectangle 3"/>
          <p:cNvSpPr>
            <a:spLocks noGrp="1" noChangeArrowheads="1"/>
          </p:cNvSpPr>
          <p:nvPr>
            <p:ph type="body" idx="4294967295"/>
          </p:nvPr>
        </p:nvSpPr>
        <p:spPr>
          <a:xfrm>
            <a:off x="531813" y="1016000"/>
            <a:ext cx="5099050" cy="5308600"/>
          </a:xfrm>
        </p:spPr>
        <p:txBody>
          <a:bodyPr/>
          <a:lstStyle/>
          <a:p>
            <a:pPr eaLnBrk="1" hangingPunct="1"/>
            <a:r>
              <a:rPr lang="en-US" b="1" smtClean="0">
                <a:solidFill>
                  <a:srgbClr val="FF0000"/>
                </a:solidFill>
                <a:latin typeface="Arial" charset="0"/>
              </a:rPr>
              <a:t>Demand schedule</a:t>
            </a:r>
            <a:r>
              <a:rPr lang="en-US" smtClean="0">
                <a:latin typeface="Arial" charset="0"/>
              </a:rPr>
              <a:t>:   </a:t>
            </a:r>
            <a:br>
              <a:rPr lang="en-US" smtClean="0">
                <a:latin typeface="Arial" charset="0"/>
              </a:rPr>
            </a:br>
            <a:r>
              <a:rPr lang="en-US" smtClean="0">
                <a:latin typeface="Arial" charset="0"/>
              </a:rPr>
              <a:t>a table that shows the relationship between the price of a good and the quantity demanded </a:t>
            </a:r>
          </a:p>
          <a:p>
            <a:pPr eaLnBrk="1" hangingPunct="1">
              <a:spcBef>
                <a:spcPct val="60000"/>
              </a:spcBef>
            </a:pPr>
            <a:r>
              <a:rPr lang="en-US" smtClean="0">
                <a:latin typeface="Arial" charset="0"/>
              </a:rPr>
              <a:t>Example:  </a:t>
            </a:r>
            <a:br>
              <a:rPr lang="en-US" smtClean="0">
                <a:latin typeface="Arial" charset="0"/>
              </a:rPr>
            </a:br>
            <a:r>
              <a:rPr lang="en-US" smtClean="0">
                <a:latin typeface="Arial" charset="0"/>
              </a:rPr>
              <a:t>Amisi’s demand for coffees.</a:t>
            </a:r>
          </a:p>
          <a:p>
            <a:pPr eaLnBrk="1" hangingPunct="1">
              <a:spcBef>
                <a:spcPct val="60000"/>
              </a:spcBef>
            </a:pPr>
            <a:r>
              <a:rPr lang="en-US" smtClean="0">
                <a:latin typeface="Arial" charset="0"/>
              </a:rPr>
              <a:t>Notice that Amisi’s preferences obey the </a:t>
            </a:r>
            <a:br>
              <a:rPr lang="en-US" smtClean="0">
                <a:latin typeface="Arial" charset="0"/>
              </a:rPr>
            </a:br>
            <a:r>
              <a:rPr lang="en-US" smtClean="0">
                <a:latin typeface="Arial" charset="0"/>
              </a:rPr>
              <a:t>law of demand.  </a:t>
            </a:r>
          </a:p>
        </p:txBody>
      </p:sp>
      <p:graphicFrame>
        <p:nvGraphicFramePr>
          <p:cNvPr id="95261" name="Group 29"/>
          <p:cNvGraphicFramePr>
            <a:graphicFrameLocks noGrp="1"/>
          </p:cNvGraphicFramePr>
          <p:nvPr/>
        </p:nvGraphicFramePr>
        <p:xfrm>
          <a:off x="6191250" y="841375"/>
          <a:ext cx="2668588" cy="4572000"/>
        </p:xfrm>
        <a:graphic>
          <a:graphicData uri="http://schemas.openxmlformats.org/drawingml/2006/table">
            <a:tbl>
              <a:tblPr/>
              <a:tblGrid>
                <a:gridCol w="998538"/>
                <a:gridCol w="1670050"/>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Price </a:t>
                      </a:r>
                      <a:b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b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of lattes</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Quantity </a:t>
                      </a:r>
                      <a:b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b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of coffees demanded</a:t>
                      </a: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$0.00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16</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14</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2.00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12</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3.00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4.00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8</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5.00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r>
            </a:tbl>
          </a:graphicData>
        </a:graphic>
      </p:graphicFrame>
      <p:sp>
        <p:nvSpPr>
          <p:cNvPr id="38940"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animEffect transition="in" filter="wipe(left)">
                                      <p:cBhvr>
                                        <p:cTn id="7" dur="500"/>
                                        <p:tgtEl>
                                          <p:spTgt spid="256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5">
                                            <p:txEl>
                                              <p:pRg st="1" end="1"/>
                                            </p:txEl>
                                          </p:spTgt>
                                        </p:tgtEl>
                                        <p:attrNameLst>
                                          <p:attrName>style.visibility</p:attrName>
                                        </p:attrNameLst>
                                      </p:cBhvr>
                                      <p:to>
                                        <p:strVal val="visible"/>
                                      </p:to>
                                    </p:set>
                                    <p:animEffect transition="in" filter="wipe(left)">
                                      <p:cBhvr>
                                        <p:cTn id="12" dur="500"/>
                                        <p:tgtEl>
                                          <p:spTgt spid="256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2" end="2"/>
                                            </p:txEl>
                                          </p:spTgt>
                                        </p:tgtEl>
                                        <p:attrNameLst>
                                          <p:attrName>style.visibility</p:attrName>
                                        </p:attrNameLst>
                                      </p:cBhvr>
                                      <p:to>
                                        <p:strVal val="visible"/>
                                      </p:to>
                                    </p:set>
                                    <p:animEffect transition="in" filter="wipe(left)">
                                      <p:cBhvr>
                                        <p:cTn id="17" dur="500"/>
                                        <p:tgtEl>
                                          <p:spTgt spid="25605">
                                            <p:txEl>
                                              <p:pRg st="2" end="2"/>
                                            </p:txEl>
                                          </p:spTgt>
                                        </p:tgtEl>
                                      </p:cBhvr>
                                    </p:animEffec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499"/>
                                          </p:stCondLst>
                                        </p:cTn>
                                        <p:tgtEl>
                                          <p:spTgt spid="952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bldLvl="4"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Rectangle 2"/>
          <p:cNvSpPr>
            <a:spLocks noGrp="1" noChangeArrowheads="1"/>
          </p:cNvSpPr>
          <p:nvPr>
            <p:ph type="title" idx="4294967295"/>
          </p:nvPr>
        </p:nvSpPr>
        <p:spPr>
          <a:xfrm>
            <a:off x="346075" y="163513"/>
            <a:ext cx="8351838" cy="1139825"/>
          </a:xfrm>
        </p:spPr>
        <p:txBody>
          <a:bodyPr/>
          <a:lstStyle/>
          <a:p>
            <a:pPr marL="2341563" indent="-2341563" eaLnBrk="1" hangingPunct="1"/>
            <a:r>
              <a:rPr lang="en-US" sz="2800" smtClean="0">
                <a:latin typeface="Tahoma" charset="0"/>
                <a:ea typeface="Tahoma" charset="0"/>
                <a:cs typeface="Tahoma" charset="0"/>
              </a:rPr>
              <a:t>EXAMPLE </a:t>
            </a:r>
            <a:r>
              <a:rPr lang="en-US" sz="3100" smtClean="0">
                <a:latin typeface="Tahoma" charset="0"/>
                <a:ea typeface="Tahoma" charset="0"/>
                <a:cs typeface="Tahoma" charset="0"/>
              </a:rPr>
              <a:t>1</a:t>
            </a:r>
            <a:r>
              <a:rPr lang="en-US" sz="2800" smtClean="0">
                <a:latin typeface="Tahoma" charset="0"/>
                <a:ea typeface="Tahoma" charset="0"/>
                <a:cs typeface="Tahoma" charset="0"/>
              </a:rPr>
              <a:t>:  </a:t>
            </a:r>
            <a:r>
              <a:rPr lang="en-US" sz="3100" smtClean="0">
                <a:latin typeface="Tahoma" charset="0"/>
                <a:ea typeface="Tahoma" charset="0"/>
                <a:cs typeface="Tahoma" charset="0"/>
              </a:rPr>
              <a:t>A Shift in Demand</a:t>
            </a:r>
            <a:br>
              <a:rPr lang="en-US" sz="3100" smtClean="0">
                <a:latin typeface="Tahoma" charset="0"/>
                <a:ea typeface="Tahoma" charset="0"/>
                <a:cs typeface="Tahoma" charset="0"/>
              </a:rPr>
            </a:br>
            <a:endParaRPr lang="en-US" sz="3100" smtClean="0">
              <a:latin typeface="Tahoma" charset="0"/>
              <a:ea typeface="Tahoma" charset="0"/>
              <a:cs typeface="Tahoma" charset="0"/>
            </a:endParaRPr>
          </a:p>
        </p:txBody>
      </p:sp>
      <p:grpSp>
        <p:nvGrpSpPr>
          <p:cNvPr id="229378" name="Group 4"/>
          <p:cNvGrpSpPr>
            <a:grpSpLocks/>
          </p:cNvGrpSpPr>
          <p:nvPr/>
        </p:nvGrpSpPr>
        <p:grpSpPr bwMode="auto">
          <a:xfrm>
            <a:off x="4094163" y="1179513"/>
            <a:ext cx="4422775" cy="4106862"/>
            <a:chOff x="2579" y="785"/>
            <a:chExt cx="2786" cy="2420"/>
          </a:xfrm>
        </p:grpSpPr>
        <p:grpSp>
          <p:nvGrpSpPr>
            <p:cNvPr id="229401" name="Group 5"/>
            <p:cNvGrpSpPr>
              <a:grpSpLocks/>
            </p:cNvGrpSpPr>
            <p:nvPr/>
          </p:nvGrpSpPr>
          <p:grpSpPr bwMode="auto">
            <a:xfrm>
              <a:off x="2697" y="1037"/>
              <a:ext cx="2409" cy="2049"/>
              <a:chOff x="1098" y="1361"/>
              <a:chExt cx="2116" cy="2027"/>
            </a:xfrm>
          </p:grpSpPr>
          <p:sp>
            <p:nvSpPr>
              <p:cNvPr id="229404"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29405"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29402"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29403"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Q</a:t>
              </a:r>
            </a:p>
          </p:txBody>
        </p:sp>
      </p:grpSp>
      <p:grpSp>
        <p:nvGrpSpPr>
          <p:cNvPr id="229379" name="Group 10"/>
          <p:cNvGrpSpPr>
            <a:grpSpLocks/>
          </p:cNvGrpSpPr>
          <p:nvPr/>
        </p:nvGrpSpPr>
        <p:grpSpPr bwMode="auto">
          <a:xfrm>
            <a:off x="4524375" y="1957388"/>
            <a:ext cx="2486025" cy="2901950"/>
            <a:chOff x="2850" y="1233"/>
            <a:chExt cx="1566" cy="1828"/>
          </a:xfrm>
        </p:grpSpPr>
        <p:sp>
          <p:nvSpPr>
            <p:cNvPr id="229399"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29400" name="Text Box 12"/>
            <p:cNvSpPr txBox="1">
              <a:spLocks noChangeArrowheads="1"/>
            </p:cNvSpPr>
            <p:nvPr/>
          </p:nvSpPr>
          <p:spPr bwMode="auto">
            <a:xfrm>
              <a:off x="4072" y="2773"/>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1</a:t>
              </a:r>
            </a:p>
          </p:txBody>
        </p:sp>
      </p:grpSp>
      <p:grpSp>
        <p:nvGrpSpPr>
          <p:cNvPr id="229380" name="Group 13"/>
          <p:cNvGrpSpPr>
            <a:grpSpLocks/>
          </p:cNvGrpSpPr>
          <p:nvPr/>
        </p:nvGrpSpPr>
        <p:grpSpPr bwMode="auto">
          <a:xfrm>
            <a:off x="4868863" y="1625600"/>
            <a:ext cx="1933575" cy="2901950"/>
            <a:chOff x="3067" y="1024"/>
            <a:chExt cx="1218" cy="1828"/>
          </a:xfrm>
        </p:grpSpPr>
        <p:sp>
          <p:nvSpPr>
            <p:cNvPr id="229397"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29398" name="Text Box 15"/>
            <p:cNvSpPr txBox="1">
              <a:spLocks noChangeArrowheads="1"/>
            </p:cNvSpPr>
            <p:nvPr/>
          </p:nvSpPr>
          <p:spPr bwMode="auto">
            <a:xfrm>
              <a:off x="3920" y="1024"/>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1</a:t>
              </a:r>
            </a:p>
          </p:txBody>
        </p:sp>
      </p:grpSp>
      <p:grpSp>
        <p:nvGrpSpPr>
          <p:cNvPr id="229381" name="Group 16"/>
          <p:cNvGrpSpPr>
            <a:grpSpLocks/>
          </p:cNvGrpSpPr>
          <p:nvPr/>
        </p:nvGrpSpPr>
        <p:grpSpPr bwMode="auto">
          <a:xfrm>
            <a:off x="3783013" y="3136900"/>
            <a:ext cx="2060575" cy="2327275"/>
            <a:chOff x="2383" y="1976"/>
            <a:chExt cx="1298" cy="1466"/>
          </a:xfrm>
        </p:grpSpPr>
        <p:sp>
          <p:nvSpPr>
            <p:cNvPr id="229392" name="Text Box 17"/>
            <p:cNvSpPr txBox="1">
              <a:spLocks noChangeArrowheads="1"/>
            </p:cNvSpPr>
            <p:nvPr/>
          </p:nvSpPr>
          <p:spPr bwMode="auto">
            <a:xfrm>
              <a:off x="2383" y="1976"/>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29393"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29394"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29395" name="Line 20"/>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29396" name="Text Box 21"/>
            <p:cNvSpPr txBox="1">
              <a:spLocks noChangeArrowheads="1"/>
            </p:cNvSpPr>
            <p:nvPr/>
          </p:nvSpPr>
          <p:spPr bwMode="auto">
            <a:xfrm>
              <a:off x="3373" y="321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1</a:t>
              </a:r>
            </a:p>
          </p:txBody>
        </p:sp>
      </p:grpSp>
      <p:grpSp>
        <p:nvGrpSpPr>
          <p:cNvPr id="229382" name="Group 22"/>
          <p:cNvGrpSpPr>
            <a:grpSpLocks/>
          </p:cNvGrpSpPr>
          <p:nvPr/>
        </p:nvGrpSpPr>
        <p:grpSpPr bwMode="auto">
          <a:xfrm>
            <a:off x="5665788" y="1854200"/>
            <a:ext cx="2486025" cy="2901950"/>
            <a:chOff x="3569" y="1168"/>
            <a:chExt cx="1566" cy="1828"/>
          </a:xfrm>
        </p:grpSpPr>
        <p:sp>
          <p:nvSpPr>
            <p:cNvPr id="229390" name="Line 23"/>
            <p:cNvSpPr>
              <a:spLocks noChangeShapeType="1"/>
            </p:cNvSpPr>
            <p:nvPr/>
          </p:nvSpPr>
          <p:spPr bwMode="auto">
            <a:xfrm>
              <a:off x="3569" y="1168"/>
              <a:ext cx="1263" cy="1587"/>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29391" name="Text Box 24"/>
            <p:cNvSpPr txBox="1">
              <a:spLocks noChangeArrowheads="1"/>
            </p:cNvSpPr>
            <p:nvPr/>
          </p:nvSpPr>
          <p:spPr bwMode="auto">
            <a:xfrm>
              <a:off x="4791" y="2708"/>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2</a:t>
              </a:r>
            </a:p>
          </p:txBody>
        </p:sp>
      </p:grpSp>
      <p:sp>
        <p:nvSpPr>
          <p:cNvPr id="229383" name="Text Box 26"/>
          <p:cNvSpPr txBox="1">
            <a:spLocks noChangeArrowheads="1"/>
          </p:cNvSpPr>
          <p:nvPr/>
        </p:nvSpPr>
        <p:spPr bwMode="auto">
          <a:xfrm>
            <a:off x="3775075" y="2252663"/>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229384" name="Oval 27"/>
          <p:cNvSpPr>
            <a:spLocks noChangeArrowheads="1"/>
          </p:cNvSpPr>
          <p:nvPr/>
        </p:nvSpPr>
        <p:spPr bwMode="auto">
          <a:xfrm>
            <a:off x="6061075" y="2360613"/>
            <a:ext cx="139700" cy="138112"/>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29385" name="Text Box 28"/>
          <p:cNvSpPr txBox="1">
            <a:spLocks noChangeArrowheads="1"/>
          </p:cNvSpPr>
          <p:nvPr/>
        </p:nvSpPr>
        <p:spPr bwMode="auto">
          <a:xfrm>
            <a:off x="5884863" y="5106988"/>
            <a:ext cx="488950" cy="365125"/>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2</a:t>
            </a:r>
          </a:p>
        </p:txBody>
      </p:sp>
      <p:sp>
        <p:nvSpPr>
          <p:cNvPr id="229386" name="Line 29"/>
          <p:cNvSpPr>
            <a:spLocks noChangeShapeType="1"/>
          </p:cNvSpPr>
          <p:nvPr/>
        </p:nvSpPr>
        <p:spPr bwMode="auto">
          <a:xfrm flipH="1">
            <a:off x="4286250" y="2436813"/>
            <a:ext cx="1849438"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29387" name="Line 30"/>
          <p:cNvSpPr>
            <a:spLocks noChangeShapeType="1"/>
          </p:cNvSpPr>
          <p:nvPr/>
        </p:nvSpPr>
        <p:spPr bwMode="auto">
          <a:xfrm>
            <a:off x="6130925" y="2436813"/>
            <a:ext cx="0" cy="2643187"/>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20191" name="Text Box 31"/>
          <p:cNvSpPr txBox="1">
            <a:spLocks noChangeArrowheads="1"/>
          </p:cNvSpPr>
          <p:nvPr/>
        </p:nvSpPr>
        <p:spPr bwMode="auto">
          <a:xfrm>
            <a:off x="517525" y="1025525"/>
            <a:ext cx="2965450" cy="2892425"/>
          </a:xfrm>
          <a:prstGeom prst="rect">
            <a:avLst/>
          </a:prstGeom>
          <a:noFill/>
          <a:ln w="9525">
            <a:noFill/>
            <a:miter lim="800000"/>
            <a:headEnd/>
            <a:tailEnd/>
          </a:ln>
        </p:spPr>
        <p:txBody>
          <a:bodyPr>
            <a:prstTxWarp prst="textNoShape">
              <a:avLst/>
            </a:prstTxWarp>
            <a:spAutoFit/>
          </a:bodyPr>
          <a:lstStyle/>
          <a:p>
            <a:pPr>
              <a:lnSpc>
                <a:spcPct val="105000"/>
              </a:lnSpc>
              <a:spcBef>
                <a:spcPct val="15000"/>
              </a:spcBef>
              <a:buClr>
                <a:srgbClr val="00B85C"/>
              </a:buClr>
              <a:buSzPct val="120000"/>
              <a:buFont typeface="Wingdings" charset="2"/>
              <a:buNone/>
            </a:pPr>
            <a:r>
              <a:rPr lang="en-US" sz="2500">
                <a:ea typeface="Arial" charset="0"/>
                <a:cs typeface="Arial" charset="0"/>
              </a:rPr>
              <a:t>Notice:  </a:t>
            </a:r>
            <a:br>
              <a:rPr lang="en-US" sz="2500">
                <a:ea typeface="Arial" charset="0"/>
                <a:cs typeface="Arial" charset="0"/>
              </a:rPr>
            </a:br>
            <a:r>
              <a:rPr lang="en-US" sz="2500">
                <a:ea typeface="Arial" charset="0"/>
                <a:cs typeface="Arial" charset="0"/>
              </a:rPr>
              <a:t>When </a:t>
            </a:r>
            <a:r>
              <a:rPr lang="en-US" sz="2500" b="1" i="1">
                <a:ea typeface="Arial" charset="0"/>
                <a:cs typeface="Arial" charset="0"/>
              </a:rPr>
              <a:t>P</a:t>
            </a:r>
            <a:r>
              <a:rPr lang="en-US" sz="2500">
                <a:ea typeface="Arial" charset="0"/>
                <a:cs typeface="Arial" charset="0"/>
              </a:rPr>
              <a:t> rises, producers supply </a:t>
            </a:r>
            <a:br>
              <a:rPr lang="en-US" sz="2500">
                <a:ea typeface="Arial" charset="0"/>
                <a:cs typeface="Arial" charset="0"/>
              </a:rPr>
            </a:br>
            <a:r>
              <a:rPr lang="en-US" sz="2500">
                <a:ea typeface="Arial" charset="0"/>
                <a:cs typeface="Arial" charset="0"/>
              </a:rPr>
              <a:t>a larger quantity </a:t>
            </a:r>
            <a:br>
              <a:rPr lang="en-US" sz="2500">
                <a:ea typeface="Arial" charset="0"/>
                <a:cs typeface="Arial" charset="0"/>
              </a:rPr>
            </a:br>
            <a:r>
              <a:rPr lang="en-US" sz="2500">
                <a:ea typeface="Arial" charset="0"/>
                <a:cs typeface="Arial" charset="0"/>
              </a:rPr>
              <a:t>of hybrids, even though the </a:t>
            </a:r>
            <a:r>
              <a:rPr lang="en-US" sz="2500" b="1" i="1">
                <a:ea typeface="Arial" charset="0"/>
                <a:cs typeface="Arial" charset="0"/>
              </a:rPr>
              <a:t>S</a:t>
            </a:r>
            <a:r>
              <a:rPr lang="en-US" sz="2500">
                <a:ea typeface="Arial" charset="0"/>
                <a:cs typeface="Arial" charset="0"/>
              </a:rPr>
              <a:t> curve has not shifted. </a:t>
            </a:r>
          </a:p>
        </p:txBody>
      </p:sp>
      <p:sp>
        <p:nvSpPr>
          <p:cNvPr id="220194" name="Text Box 34"/>
          <p:cNvSpPr txBox="1">
            <a:spLocks noChangeArrowheads="1"/>
          </p:cNvSpPr>
          <p:nvPr/>
        </p:nvSpPr>
        <p:spPr bwMode="auto">
          <a:xfrm>
            <a:off x="534988" y="4003675"/>
            <a:ext cx="2967037" cy="2193925"/>
          </a:xfrm>
          <a:prstGeom prst="rect">
            <a:avLst/>
          </a:prstGeom>
          <a:solidFill>
            <a:srgbClr val="FFFF99"/>
          </a:solidFill>
          <a:ln w="9525">
            <a:solidFill>
              <a:schemeClr val="tx1"/>
            </a:solidFill>
            <a:miter lim="800000"/>
            <a:headEnd/>
            <a:tailEnd/>
          </a:ln>
          <a:effectLst/>
        </p:spPr>
        <p:txBody>
          <a:bodyPr lIns="137160" tIns="91440" bIns="91440">
            <a:spAutoFit/>
          </a:bodyPr>
          <a:lstStyle/>
          <a:p>
            <a:pPr fontAlgn="auto">
              <a:lnSpc>
                <a:spcPct val="105000"/>
              </a:lnSpc>
              <a:spcBef>
                <a:spcPct val="15000"/>
              </a:spcBef>
              <a:spcAft>
                <a:spcPts val="0"/>
              </a:spcAft>
              <a:buClr>
                <a:srgbClr val="00B85C"/>
              </a:buClr>
              <a:buSzPct val="120000"/>
              <a:buFont typeface="Wingdings" pitchFamily="2" charset="2"/>
              <a:buNone/>
              <a:defRPr/>
            </a:pPr>
            <a:r>
              <a:rPr lang="en-US" sz="2500" b="1" i="1">
                <a:effectLst>
                  <a:outerShdw blurRad="38100" dist="38100" dir="2700000" algn="tl">
                    <a:srgbClr val="FFFFFF"/>
                  </a:outerShdw>
                </a:effectLst>
                <a:latin typeface="+mn-lt"/>
                <a:ea typeface="+mn-ea"/>
                <a:cs typeface="Arial" charset="0"/>
              </a:rPr>
              <a:t>Always be careful to distinguish b/w a shift in a curve and a movement along the curve.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0191">
                                            <p:txEl>
                                              <p:pRg st="0" end="0"/>
                                            </p:txEl>
                                          </p:spTgt>
                                        </p:tgtEl>
                                        <p:attrNameLst>
                                          <p:attrName>style.visibility</p:attrName>
                                        </p:attrNameLst>
                                      </p:cBhvr>
                                      <p:to>
                                        <p:strVal val="visible"/>
                                      </p:to>
                                    </p:set>
                                    <p:animEffect transition="in" filter="wipe(left)">
                                      <p:cBhvr>
                                        <p:cTn id="7" dur="500"/>
                                        <p:tgtEl>
                                          <p:spTgt spid="2201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0194"/>
                                        </p:tgtEl>
                                        <p:attrNameLst>
                                          <p:attrName>style.visibility</p:attrName>
                                        </p:attrNameLst>
                                      </p:cBhvr>
                                      <p:to>
                                        <p:strVal val="visible"/>
                                      </p:to>
                                    </p:set>
                                    <p:animEffect transition="in" filter="fade">
                                      <p:cBhvr>
                                        <p:cTn id="12" dur="500"/>
                                        <p:tgtEl>
                                          <p:spTgt spid="220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91" grpId="0" build="p"/>
      <p:bldP spid="22019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2"/>
          <p:cNvSpPr>
            <a:spLocks noGrp="1" noChangeArrowheads="1"/>
          </p:cNvSpPr>
          <p:nvPr>
            <p:ph type="title" idx="4294967295"/>
          </p:nvPr>
        </p:nvSpPr>
        <p:spPr>
          <a:xfrm>
            <a:off x="0" y="130175"/>
            <a:ext cx="9144000" cy="649288"/>
          </a:xfrm>
        </p:spPr>
        <p:txBody>
          <a:bodyPr/>
          <a:lstStyle/>
          <a:p>
            <a:pPr algn="ctr" eaLnBrk="1" hangingPunct="1"/>
            <a:r>
              <a:rPr lang="en-US" sz="3200" smtClean="0">
                <a:latin typeface="Tahoma" charset="0"/>
                <a:ea typeface="Tahoma" charset="0"/>
                <a:cs typeface="Tahoma" charset="0"/>
              </a:rPr>
              <a:t>Terms for Shift vs. Movement Along Curve</a:t>
            </a:r>
          </a:p>
        </p:txBody>
      </p:sp>
      <p:sp>
        <p:nvSpPr>
          <p:cNvPr id="221187" name="Rectangle 3"/>
          <p:cNvSpPr>
            <a:spLocks noGrp="1" noChangeArrowheads="1"/>
          </p:cNvSpPr>
          <p:nvPr>
            <p:ph type="body" idx="4294967295"/>
          </p:nvPr>
        </p:nvSpPr>
        <p:spPr>
          <a:xfrm>
            <a:off x="458788" y="757238"/>
            <a:ext cx="8189912" cy="5910262"/>
          </a:xfrm>
        </p:spPr>
        <p:txBody>
          <a:bodyPr/>
          <a:lstStyle/>
          <a:p>
            <a:pPr eaLnBrk="1" hangingPunct="1">
              <a:spcBef>
                <a:spcPct val="10000"/>
              </a:spcBef>
            </a:pPr>
            <a:r>
              <a:rPr lang="en-US" sz="2700" b="1" dirty="0" smtClean="0">
                <a:solidFill>
                  <a:srgbClr val="CC0000"/>
                </a:solidFill>
                <a:latin typeface="Arial" charset="0"/>
              </a:rPr>
              <a:t>Change in supply</a:t>
            </a:r>
            <a:r>
              <a:rPr lang="en-US" sz="2700" dirty="0" smtClean="0">
                <a:latin typeface="Arial" charset="0"/>
              </a:rPr>
              <a:t>:  a shift in the </a:t>
            </a:r>
            <a:r>
              <a:rPr lang="en-US" sz="2700" b="1" i="1" dirty="0" smtClean="0">
                <a:latin typeface="Arial" charset="0"/>
              </a:rPr>
              <a:t>S</a:t>
            </a:r>
            <a:r>
              <a:rPr lang="en-US" sz="2700" dirty="0" smtClean="0">
                <a:latin typeface="Arial" charset="0"/>
              </a:rPr>
              <a:t> curve</a:t>
            </a:r>
          </a:p>
          <a:p>
            <a:pPr eaLnBrk="1" hangingPunct="1">
              <a:spcBef>
                <a:spcPct val="5000"/>
              </a:spcBef>
              <a:buFont typeface="Wingdings" charset="2"/>
              <a:buNone/>
            </a:pPr>
            <a:r>
              <a:rPr lang="en-US" sz="2700" dirty="0" smtClean="0">
                <a:latin typeface="Arial" charset="0"/>
              </a:rPr>
              <a:t>	occurs when a non-price determinant of supply changes (like technology or costs)</a:t>
            </a:r>
          </a:p>
          <a:p>
            <a:pPr eaLnBrk="1" hangingPunct="1">
              <a:spcBef>
                <a:spcPct val="35000"/>
              </a:spcBef>
            </a:pPr>
            <a:r>
              <a:rPr lang="en-US" sz="2700" b="1" dirty="0" smtClean="0">
                <a:solidFill>
                  <a:srgbClr val="CC0000"/>
                </a:solidFill>
                <a:latin typeface="Arial" charset="0"/>
              </a:rPr>
              <a:t>Change in the quantity supplied</a:t>
            </a:r>
            <a:r>
              <a:rPr lang="en-US" sz="2700" dirty="0" smtClean="0">
                <a:latin typeface="Arial" charset="0"/>
              </a:rPr>
              <a:t>: </a:t>
            </a:r>
            <a:br>
              <a:rPr lang="en-US" sz="2700" dirty="0" smtClean="0">
                <a:latin typeface="Arial" charset="0"/>
              </a:rPr>
            </a:br>
            <a:r>
              <a:rPr lang="en-US" sz="2700" dirty="0" smtClean="0">
                <a:latin typeface="Arial" charset="0"/>
              </a:rPr>
              <a:t>a movement along a fixed </a:t>
            </a:r>
            <a:r>
              <a:rPr lang="en-US" sz="2700" b="1" i="1" dirty="0" smtClean="0">
                <a:latin typeface="Arial" charset="0"/>
              </a:rPr>
              <a:t>S</a:t>
            </a:r>
            <a:r>
              <a:rPr lang="en-US" sz="2700" dirty="0" smtClean="0">
                <a:latin typeface="Arial" charset="0"/>
              </a:rPr>
              <a:t> curve </a:t>
            </a:r>
          </a:p>
          <a:p>
            <a:pPr eaLnBrk="1" hangingPunct="1">
              <a:spcBef>
                <a:spcPct val="5000"/>
              </a:spcBef>
              <a:buFont typeface="Wingdings" charset="2"/>
              <a:buNone/>
            </a:pPr>
            <a:r>
              <a:rPr lang="en-US" sz="2700" dirty="0" smtClean="0">
                <a:latin typeface="Arial" charset="0"/>
              </a:rPr>
              <a:t>	occurs when </a:t>
            </a:r>
            <a:r>
              <a:rPr lang="en-US" sz="2700" b="1" i="1" dirty="0" smtClean="0">
                <a:latin typeface="Arial" charset="0"/>
              </a:rPr>
              <a:t>P</a:t>
            </a:r>
            <a:r>
              <a:rPr lang="en-US" sz="2700" dirty="0" smtClean="0">
                <a:latin typeface="Arial" charset="0"/>
              </a:rPr>
              <a:t> changes  </a:t>
            </a:r>
          </a:p>
          <a:p>
            <a:pPr eaLnBrk="1" hangingPunct="1">
              <a:spcBef>
                <a:spcPct val="35000"/>
              </a:spcBef>
            </a:pPr>
            <a:r>
              <a:rPr lang="en-US" sz="2700" b="1" dirty="0" smtClean="0">
                <a:solidFill>
                  <a:srgbClr val="CC0000"/>
                </a:solidFill>
                <a:latin typeface="Arial" charset="0"/>
              </a:rPr>
              <a:t>Change in demand</a:t>
            </a:r>
            <a:r>
              <a:rPr lang="en-US" sz="2700" dirty="0" smtClean="0">
                <a:latin typeface="Arial" charset="0"/>
              </a:rPr>
              <a:t>:  a shift in the </a:t>
            </a:r>
            <a:r>
              <a:rPr lang="en-US" sz="2700" b="1" i="1" dirty="0" smtClean="0">
                <a:latin typeface="Arial" charset="0"/>
              </a:rPr>
              <a:t>D</a:t>
            </a:r>
            <a:r>
              <a:rPr lang="en-US" sz="2700" dirty="0" smtClean="0">
                <a:latin typeface="Arial" charset="0"/>
              </a:rPr>
              <a:t> curve</a:t>
            </a:r>
          </a:p>
          <a:p>
            <a:pPr eaLnBrk="1" hangingPunct="1">
              <a:spcBef>
                <a:spcPct val="5000"/>
              </a:spcBef>
              <a:buFont typeface="Wingdings" charset="2"/>
              <a:buNone/>
            </a:pPr>
            <a:r>
              <a:rPr lang="en-US" sz="2700" dirty="0" smtClean="0">
                <a:latin typeface="Arial" charset="0"/>
              </a:rPr>
              <a:t>	occurs when a non-price determinant of demand changes (like income or # of buyers)</a:t>
            </a:r>
          </a:p>
          <a:p>
            <a:pPr eaLnBrk="1" hangingPunct="1">
              <a:spcBef>
                <a:spcPct val="35000"/>
              </a:spcBef>
            </a:pPr>
            <a:r>
              <a:rPr lang="en-US" sz="2700" b="1" dirty="0" smtClean="0">
                <a:solidFill>
                  <a:srgbClr val="CC0000"/>
                </a:solidFill>
                <a:latin typeface="Arial" charset="0"/>
              </a:rPr>
              <a:t>Change in the quantity demanded</a:t>
            </a:r>
            <a:r>
              <a:rPr lang="en-US" sz="2700" dirty="0" smtClean="0">
                <a:latin typeface="Arial" charset="0"/>
              </a:rPr>
              <a:t>: </a:t>
            </a:r>
            <a:br>
              <a:rPr lang="en-US" sz="2700" dirty="0" smtClean="0">
                <a:latin typeface="Arial" charset="0"/>
              </a:rPr>
            </a:br>
            <a:r>
              <a:rPr lang="en-US" sz="2700" dirty="0" smtClean="0">
                <a:latin typeface="Arial" charset="0"/>
              </a:rPr>
              <a:t>a movement along a fixed </a:t>
            </a:r>
            <a:r>
              <a:rPr lang="en-US" sz="2700" b="1" i="1" dirty="0" smtClean="0">
                <a:latin typeface="Arial" charset="0"/>
              </a:rPr>
              <a:t>D</a:t>
            </a:r>
            <a:r>
              <a:rPr lang="en-US" sz="2700" dirty="0" smtClean="0">
                <a:latin typeface="Arial" charset="0"/>
              </a:rPr>
              <a:t> curve</a:t>
            </a:r>
          </a:p>
          <a:p>
            <a:pPr eaLnBrk="1" hangingPunct="1">
              <a:spcBef>
                <a:spcPct val="5000"/>
              </a:spcBef>
              <a:buFont typeface="Wingdings" charset="2"/>
              <a:buNone/>
            </a:pPr>
            <a:r>
              <a:rPr lang="en-US" sz="2700" dirty="0" smtClean="0">
                <a:latin typeface="Arial" charset="0"/>
              </a:rPr>
              <a:t>	occurs when </a:t>
            </a:r>
            <a:r>
              <a:rPr lang="en-US" sz="2700" b="1" i="1" dirty="0" smtClean="0">
                <a:latin typeface="Arial" charset="0"/>
              </a:rPr>
              <a:t>P</a:t>
            </a:r>
            <a:r>
              <a:rPr lang="en-US" sz="2700" dirty="0" smtClean="0">
                <a:latin typeface="Arial" charset="0"/>
              </a:rPr>
              <a:t> changes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wipe(left)">
                                      <p:cBhvr>
                                        <p:cTn id="7" dur="500"/>
                                        <p:tgtEl>
                                          <p:spTgt spid="221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1187">
                                            <p:txEl>
                                              <p:pRg st="1" end="1"/>
                                            </p:txEl>
                                          </p:spTgt>
                                        </p:tgtEl>
                                        <p:attrNameLst>
                                          <p:attrName>style.visibility</p:attrName>
                                        </p:attrNameLst>
                                      </p:cBhvr>
                                      <p:to>
                                        <p:strVal val="visible"/>
                                      </p:to>
                                    </p:set>
                                    <p:animEffect transition="in" filter="wipe(left)">
                                      <p:cBhvr>
                                        <p:cTn id="12" dur="500"/>
                                        <p:tgtEl>
                                          <p:spTgt spid="221187">
                                            <p:txEl>
                                              <p:pRg st="1" end="1"/>
                                            </p:txEl>
                                          </p:spTgt>
                                        </p:tgtEl>
                                      </p:cBhvr>
                                    </p:animEffect>
                                  </p:childTnLst>
                                  <p:subTnLst>
                                    <p:animClr clrSpc="rgb" dir="cw">
                                      <p:cBhvr override="childStyle">
                                        <p:cTn dur="1" fill="hold" display="0" masterRel="nextClick" afterEffect="1"/>
                                        <p:tgtEl>
                                          <p:spTgt spid="221187">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1187">
                                            <p:txEl>
                                              <p:pRg st="2" end="2"/>
                                            </p:txEl>
                                          </p:spTgt>
                                        </p:tgtEl>
                                        <p:attrNameLst>
                                          <p:attrName>style.visibility</p:attrName>
                                        </p:attrNameLst>
                                      </p:cBhvr>
                                      <p:to>
                                        <p:strVal val="visible"/>
                                      </p:to>
                                    </p:set>
                                    <p:animEffect transition="in" filter="wipe(left)">
                                      <p:cBhvr>
                                        <p:cTn id="17" dur="500"/>
                                        <p:tgtEl>
                                          <p:spTgt spid="221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1187">
                                            <p:txEl>
                                              <p:pRg st="3" end="3"/>
                                            </p:txEl>
                                          </p:spTgt>
                                        </p:tgtEl>
                                        <p:attrNameLst>
                                          <p:attrName>style.visibility</p:attrName>
                                        </p:attrNameLst>
                                      </p:cBhvr>
                                      <p:to>
                                        <p:strVal val="visible"/>
                                      </p:to>
                                    </p:set>
                                    <p:animEffect transition="in" filter="wipe(left)">
                                      <p:cBhvr>
                                        <p:cTn id="22" dur="500"/>
                                        <p:tgtEl>
                                          <p:spTgt spid="221187">
                                            <p:txEl>
                                              <p:pRg st="3" end="3"/>
                                            </p:txEl>
                                          </p:spTgt>
                                        </p:tgtEl>
                                      </p:cBhvr>
                                    </p:animEffect>
                                  </p:childTnLst>
                                  <p:subTnLst>
                                    <p:animClr clrSpc="rgb" dir="cw">
                                      <p:cBhvr override="childStyle">
                                        <p:cTn dur="1" fill="hold" display="0" masterRel="nextClick" afterEffect="1"/>
                                        <p:tgtEl>
                                          <p:spTgt spid="221187">
                                            <p:txEl>
                                              <p:pRg st="3" end="3"/>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1187">
                                            <p:txEl>
                                              <p:pRg st="4" end="4"/>
                                            </p:txEl>
                                          </p:spTgt>
                                        </p:tgtEl>
                                        <p:attrNameLst>
                                          <p:attrName>style.visibility</p:attrName>
                                        </p:attrNameLst>
                                      </p:cBhvr>
                                      <p:to>
                                        <p:strVal val="visible"/>
                                      </p:to>
                                    </p:set>
                                    <p:animEffect transition="in" filter="wipe(left)">
                                      <p:cBhvr>
                                        <p:cTn id="27" dur="500"/>
                                        <p:tgtEl>
                                          <p:spTgt spid="2211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1187">
                                            <p:txEl>
                                              <p:pRg st="5" end="5"/>
                                            </p:txEl>
                                          </p:spTgt>
                                        </p:tgtEl>
                                        <p:attrNameLst>
                                          <p:attrName>style.visibility</p:attrName>
                                        </p:attrNameLst>
                                      </p:cBhvr>
                                      <p:to>
                                        <p:strVal val="visible"/>
                                      </p:to>
                                    </p:set>
                                    <p:animEffect transition="in" filter="wipe(left)">
                                      <p:cBhvr>
                                        <p:cTn id="32" dur="500"/>
                                        <p:tgtEl>
                                          <p:spTgt spid="221187">
                                            <p:txEl>
                                              <p:pRg st="5" end="5"/>
                                            </p:txEl>
                                          </p:spTgt>
                                        </p:tgtEl>
                                      </p:cBhvr>
                                    </p:animEffect>
                                  </p:childTnLst>
                                  <p:subTnLst>
                                    <p:animClr clrSpc="rgb" dir="cw">
                                      <p:cBhvr override="childStyle">
                                        <p:cTn dur="1" fill="hold" display="0" masterRel="nextClick" afterEffect="1"/>
                                        <p:tgtEl>
                                          <p:spTgt spid="221187">
                                            <p:txEl>
                                              <p:pRg st="5" end="5"/>
                                            </p:txEl>
                                          </p:spTgt>
                                        </p:tgtEl>
                                        <p:attrNameLst>
                                          <p:attrName>ppt_c</p:attrName>
                                        </p:attrNameLst>
                                      </p:cBhvr>
                                      <p:to>
                                        <a:srgbClr val="C0C0C0"/>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1187">
                                            <p:txEl>
                                              <p:pRg st="6" end="6"/>
                                            </p:txEl>
                                          </p:spTgt>
                                        </p:tgtEl>
                                        <p:attrNameLst>
                                          <p:attrName>style.visibility</p:attrName>
                                        </p:attrNameLst>
                                      </p:cBhvr>
                                      <p:to>
                                        <p:strVal val="visible"/>
                                      </p:to>
                                    </p:set>
                                    <p:animEffect transition="in" filter="wipe(left)">
                                      <p:cBhvr>
                                        <p:cTn id="37" dur="500"/>
                                        <p:tgtEl>
                                          <p:spTgt spid="2211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1187">
                                            <p:txEl>
                                              <p:pRg st="7" end="7"/>
                                            </p:txEl>
                                          </p:spTgt>
                                        </p:tgtEl>
                                        <p:attrNameLst>
                                          <p:attrName>style.visibility</p:attrName>
                                        </p:attrNameLst>
                                      </p:cBhvr>
                                      <p:to>
                                        <p:strVal val="visible"/>
                                      </p:to>
                                    </p:set>
                                    <p:animEffect transition="in" filter="wipe(left)">
                                      <p:cBhvr>
                                        <p:cTn id="42" dur="500"/>
                                        <p:tgtEl>
                                          <p:spTgt spid="2211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uiExpand="1" build="p" bldLvl="5"/>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88" name="Text Box 44"/>
          <p:cNvSpPr txBox="1">
            <a:spLocks noChangeArrowheads="1"/>
          </p:cNvSpPr>
          <p:nvPr/>
        </p:nvSpPr>
        <p:spPr bwMode="auto">
          <a:xfrm>
            <a:off x="438150" y="2182813"/>
            <a:ext cx="3289300" cy="4175125"/>
          </a:xfrm>
          <a:prstGeom prst="rect">
            <a:avLst/>
          </a:prstGeom>
          <a:noFill/>
          <a:ln w="9525">
            <a:noFill/>
            <a:miter lim="800000"/>
            <a:headEnd/>
            <a:tailEnd/>
          </a:ln>
        </p:spPr>
        <p:txBody>
          <a:bodyPr>
            <a:prstTxWarp prst="textNoShape">
              <a:avLst/>
            </a:prstTxWarp>
            <a:spAutoFit/>
          </a:bodyPr>
          <a:lstStyle/>
          <a:p>
            <a:pPr>
              <a:lnSpc>
                <a:spcPct val="105000"/>
              </a:lnSpc>
              <a:spcBef>
                <a:spcPct val="15000"/>
              </a:spcBef>
              <a:buClr>
                <a:srgbClr val="00B85C"/>
              </a:buClr>
              <a:buSzPct val="120000"/>
              <a:buFont typeface="Wingdings" charset="2"/>
              <a:buNone/>
            </a:pPr>
            <a:r>
              <a:rPr lang="en-US" sz="2300" b="1">
                <a:ea typeface="Arial" charset="0"/>
                <a:cs typeface="Arial" charset="0"/>
              </a:rPr>
              <a:t>STEP 1:  </a:t>
            </a:r>
          </a:p>
          <a:p>
            <a:pPr>
              <a:lnSpc>
                <a:spcPct val="105000"/>
              </a:lnSpc>
              <a:spcBef>
                <a:spcPct val="15000"/>
              </a:spcBef>
              <a:buClr>
                <a:srgbClr val="00B85C"/>
              </a:buClr>
              <a:buSzPct val="120000"/>
              <a:buFont typeface="Wingdings" charset="2"/>
              <a:buNone/>
            </a:pPr>
            <a:r>
              <a:rPr lang="en-US" sz="2500" b="1" i="1">
                <a:ea typeface="Arial" charset="0"/>
                <a:cs typeface="Arial" charset="0"/>
              </a:rPr>
              <a:t>S</a:t>
            </a:r>
            <a:r>
              <a:rPr lang="en-US" sz="2500">
                <a:ea typeface="Arial" charset="0"/>
                <a:cs typeface="Arial" charset="0"/>
              </a:rPr>
              <a:t> curve shifts </a:t>
            </a:r>
            <a:br>
              <a:rPr lang="en-US" sz="2500">
                <a:ea typeface="Arial" charset="0"/>
                <a:cs typeface="Arial" charset="0"/>
              </a:rPr>
            </a:br>
            <a:r>
              <a:rPr lang="en-US" sz="2500">
                <a:ea typeface="Arial" charset="0"/>
                <a:cs typeface="Arial" charset="0"/>
              </a:rPr>
              <a:t>because event affects cost of production. </a:t>
            </a:r>
          </a:p>
          <a:p>
            <a:pPr>
              <a:lnSpc>
                <a:spcPct val="105000"/>
              </a:lnSpc>
              <a:spcBef>
                <a:spcPct val="15000"/>
              </a:spcBef>
              <a:buClr>
                <a:srgbClr val="00B85C"/>
              </a:buClr>
              <a:buSzPct val="120000"/>
              <a:buFont typeface="Wingdings" charset="2"/>
              <a:buNone/>
            </a:pPr>
            <a:r>
              <a:rPr lang="en-US" sz="2500" b="1" i="1">
                <a:ea typeface="Arial" charset="0"/>
                <a:cs typeface="Arial" charset="0"/>
              </a:rPr>
              <a:t>D</a:t>
            </a:r>
            <a:r>
              <a:rPr lang="en-US" sz="2500">
                <a:ea typeface="Arial" charset="0"/>
                <a:cs typeface="Arial" charset="0"/>
              </a:rPr>
              <a:t> curve does not shift, because production technology is not one of the factors that affect demand.</a:t>
            </a:r>
          </a:p>
        </p:txBody>
      </p:sp>
      <p:sp>
        <p:nvSpPr>
          <p:cNvPr id="210991" name="Rectangle 47"/>
          <p:cNvSpPr>
            <a:spLocks noChangeArrowheads="1"/>
          </p:cNvSpPr>
          <p:nvPr/>
        </p:nvSpPr>
        <p:spPr bwMode="auto">
          <a:xfrm>
            <a:off x="423863" y="3089275"/>
            <a:ext cx="3367087" cy="3244850"/>
          </a:xfrm>
          <a:prstGeom prst="rect">
            <a:avLst/>
          </a:prstGeom>
          <a:solidFill>
            <a:schemeClr val="bg1"/>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10989" name="Text Box 45"/>
          <p:cNvSpPr txBox="1">
            <a:spLocks noChangeArrowheads="1"/>
          </p:cNvSpPr>
          <p:nvPr/>
        </p:nvSpPr>
        <p:spPr bwMode="auto">
          <a:xfrm>
            <a:off x="446088" y="3079750"/>
            <a:ext cx="3200400" cy="3170238"/>
          </a:xfrm>
          <a:prstGeom prst="rect">
            <a:avLst/>
          </a:prstGeom>
          <a:noFill/>
          <a:ln w="9525">
            <a:noFill/>
            <a:miter lim="800000"/>
            <a:headEnd/>
            <a:tailEnd/>
          </a:ln>
        </p:spPr>
        <p:txBody>
          <a:bodyPr tIns="137160">
            <a:prstTxWarp prst="textNoShape">
              <a:avLst/>
            </a:prstTxWarp>
          </a:bodyPr>
          <a:lstStyle/>
          <a:p>
            <a:pPr>
              <a:lnSpc>
                <a:spcPct val="105000"/>
              </a:lnSpc>
              <a:spcBef>
                <a:spcPct val="15000"/>
              </a:spcBef>
              <a:buClr>
                <a:srgbClr val="00B85C"/>
              </a:buClr>
              <a:buSzPct val="120000"/>
              <a:buFont typeface="Wingdings" charset="2"/>
              <a:buNone/>
            </a:pPr>
            <a:r>
              <a:rPr lang="en-US" sz="2300" b="1">
                <a:ea typeface="Arial" charset="0"/>
                <a:cs typeface="Arial" charset="0"/>
              </a:rPr>
              <a:t>STEP 2:  </a:t>
            </a:r>
          </a:p>
          <a:p>
            <a:pPr>
              <a:lnSpc>
                <a:spcPct val="105000"/>
              </a:lnSpc>
              <a:spcBef>
                <a:spcPct val="20000"/>
              </a:spcBef>
              <a:buClr>
                <a:srgbClr val="00B85C"/>
              </a:buClr>
              <a:buSzPct val="120000"/>
              <a:buFont typeface="Wingdings" charset="2"/>
              <a:buNone/>
            </a:pPr>
            <a:r>
              <a:rPr lang="en-US" sz="2500" b="1" i="1">
                <a:ea typeface="Arial" charset="0"/>
                <a:cs typeface="Arial" charset="0"/>
              </a:rPr>
              <a:t>S</a:t>
            </a:r>
            <a:r>
              <a:rPr lang="en-US" sz="2500">
                <a:ea typeface="Arial" charset="0"/>
                <a:cs typeface="Arial" charset="0"/>
              </a:rPr>
              <a:t> shifts </a:t>
            </a:r>
            <a:r>
              <a:rPr lang="en-US" sz="2500" u="sng">
                <a:ea typeface="Arial" charset="0"/>
                <a:cs typeface="Arial" charset="0"/>
              </a:rPr>
              <a:t>right</a:t>
            </a:r>
            <a:r>
              <a:rPr lang="en-US" sz="2500">
                <a:ea typeface="Arial" charset="0"/>
                <a:cs typeface="Arial" charset="0"/>
              </a:rPr>
              <a:t/>
            </a:r>
            <a:br>
              <a:rPr lang="en-US" sz="2500">
                <a:ea typeface="Arial" charset="0"/>
                <a:cs typeface="Arial" charset="0"/>
              </a:rPr>
            </a:br>
            <a:r>
              <a:rPr lang="en-US" sz="2500">
                <a:ea typeface="Arial" charset="0"/>
                <a:cs typeface="Arial" charset="0"/>
              </a:rPr>
              <a:t>because event reduces cost, </a:t>
            </a:r>
            <a:br>
              <a:rPr lang="en-US" sz="2500">
                <a:ea typeface="Arial" charset="0"/>
                <a:cs typeface="Arial" charset="0"/>
              </a:rPr>
            </a:br>
            <a:r>
              <a:rPr lang="en-US" sz="2500">
                <a:ea typeface="Arial" charset="0"/>
                <a:cs typeface="Arial" charset="0"/>
              </a:rPr>
              <a:t>makes production more profitable at any given price. </a:t>
            </a:r>
          </a:p>
        </p:txBody>
      </p:sp>
      <p:sp>
        <p:nvSpPr>
          <p:cNvPr id="210992" name="Rectangle 48"/>
          <p:cNvSpPr>
            <a:spLocks noChangeArrowheads="1"/>
          </p:cNvSpPr>
          <p:nvPr/>
        </p:nvSpPr>
        <p:spPr bwMode="auto">
          <a:xfrm>
            <a:off x="268288" y="4103688"/>
            <a:ext cx="3121025" cy="2085975"/>
          </a:xfrm>
          <a:prstGeom prst="rect">
            <a:avLst/>
          </a:prstGeom>
          <a:solidFill>
            <a:schemeClr val="bg1"/>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33477" name="Rectangle 2"/>
          <p:cNvSpPr>
            <a:spLocks noGrp="1" noChangeArrowheads="1"/>
          </p:cNvSpPr>
          <p:nvPr>
            <p:ph type="title" idx="4294967295"/>
          </p:nvPr>
        </p:nvSpPr>
        <p:spPr>
          <a:xfrm>
            <a:off x="346075" y="163513"/>
            <a:ext cx="8351838" cy="1139825"/>
          </a:xfrm>
        </p:spPr>
        <p:txBody>
          <a:bodyPr/>
          <a:lstStyle/>
          <a:p>
            <a:pPr marL="2341563" indent="-2341563" eaLnBrk="1" hangingPunct="1"/>
            <a:r>
              <a:rPr lang="en-US" sz="2800" smtClean="0">
                <a:latin typeface="Tahoma" charset="0"/>
                <a:ea typeface="Tahoma" charset="0"/>
                <a:cs typeface="Tahoma" charset="0"/>
              </a:rPr>
              <a:t>EXAMPLE </a:t>
            </a:r>
            <a:r>
              <a:rPr lang="en-US" sz="3100" smtClean="0">
                <a:latin typeface="Tahoma" charset="0"/>
                <a:ea typeface="Tahoma" charset="0"/>
                <a:cs typeface="Tahoma" charset="0"/>
              </a:rPr>
              <a:t>2</a:t>
            </a:r>
            <a:r>
              <a:rPr lang="en-US" sz="2800" smtClean="0">
                <a:latin typeface="Tahoma" charset="0"/>
                <a:ea typeface="Tahoma" charset="0"/>
                <a:cs typeface="Tahoma" charset="0"/>
              </a:rPr>
              <a:t>:  </a:t>
            </a:r>
            <a:r>
              <a:rPr lang="en-US" sz="3100" smtClean="0">
                <a:latin typeface="Tahoma" charset="0"/>
                <a:ea typeface="Tahoma" charset="0"/>
                <a:cs typeface="Tahoma" charset="0"/>
              </a:rPr>
              <a:t>A Shift in Supply</a:t>
            </a:r>
            <a:br>
              <a:rPr lang="en-US" sz="3100" smtClean="0">
                <a:latin typeface="Tahoma" charset="0"/>
                <a:ea typeface="Tahoma" charset="0"/>
                <a:cs typeface="Tahoma" charset="0"/>
              </a:rPr>
            </a:br>
            <a:endParaRPr lang="en-US" sz="3100" smtClean="0">
              <a:latin typeface="Tahoma" charset="0"/>
              <a:ea typeface="Tahoma" charset="0"/>
              <a:cs typeface="Tahoma" charset="0"/>
            </a:endParaRPr>
          </a:p>
        </p:txBody>
      </p:sp>
      <p:grpSp>
        <p:nvGrpSpPr>
          <p:cNvPr id="233478" name="Group 4"/>
          <p:cNvGrpSpPr>
            <a:grpSpLocks/>
          </p:cNvGrpSpPr>
          <p:nvPr/>
        </p:nvGrpSpPr>
        <p:grpSpPr bwMode="auto">
          <a:xfrm>
            <a:off x="4094163" y="1179513"/>
            <a:ext cx="4422775" cy="4106862"/>
            <a:chOff x="2579" y="785"/>
            <a:chExt cx="2786" cy="2420"/>
          </a:xfrm>
        </p:grpSpPr>
        <p:grpSp>
          <p:nvGrpSpPr>
            <p:cNvPr id="233503" name="Group 5"/>
            <p:cNvGrpSpPr>
              <a:grpSpLocks/>
            </p:cNvGrpSpPr>
            <p:nvPr/>
          </p:nvGrpSpPr>
          <p:grpSpPr bwMode="auto">
            <a:xfrm>
              <a:off x="2697" y="1037"/>
              <a:ext cx="2409" cy="2049"/>
              <a:chOff x="1098" y="1361"/>
              <a:chExt cx="2116" cy="2027"/>
            </a:xfrm>
          </p:grpSpPr>
          <p:sp>
            <p:nvSpPr>
              <p:cNvPr id="233506"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3507"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33504"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33505"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Q</a:t>
              </a:r>
            </a:p>
          </p:txBody>
        </p:sp>
      </p:grpSp>
      <p:grpSp>
        <p:nvGrpSpPr>
          <p:cNvPr id="233479" name="Group 10"/>
          <p:cNvGrpSpPr>
            <a:grpSpLocks/>
          </p:cNvGrpSpPr>
          <p:nvPr/>
        </p:nvGrpSpPr>
        <p:grpSpPr bwMode="auto">
          <a:xfrm>
            <a:off x="4524375" y="1957388"/>
            <a:ext cx="2486025" cy="2901950"/>
            <a:chOff x="2850" y="1233"/>
            <a:chExt cx="1566" cy="1828"/>
          </a:xfrm>
        </p:grpSpPr>
        <p:sp>
          <p:nvSpPr>
            <p:cNvPr id="233501"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33502" name="Text Box 12"/>
            <p:cNvSpPr txBox="1">
              <a:spLocks noChangeArrowheads="1"/>
            </p:cNvSpPr>
            <p:nvPr/>
          </p:nvSpPr>
          <p:spPr bwMode="auto">
            <a:xfrm>
              <a:off x="4072" y="2773"/>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1</a:t>
              </a:r>
            </a:p>
          </p:txBody>
        </p:sp>
      </p:grpSp>
      <p:grpSp>
        <p:nvGrpSpPr>
          <p:cNvPr id="233480" name="Group 13"/>
          <p:cNvGrpSpPr>
            <a:grpSpLocks/>
          </p:cNvGrpSpPr>
          <p:nvPr/>
        </p:nvGrpSpPr>
        <p:grpSpPr bwMode="auto">
          <a:xfrm>
            <a:off x="4868863" y="1625600"/>
            <a:ext cx="1933575" cy="2901950"/>
            <a:chOff x="3067" y="1024"/>
            <a:chExt cx="1218" cy="1828"/>
          </a:xfrm>
        </p:grpSpPr>
        <p:sp>
          <p:nvSpPr>
            <p:cNvPr id="233499"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33500" name="Text Box 15"/>
            <p:cNvSpPr txBox="1">
              <a:spLocks noChangeArrowheads="1"/>
            </p:cNvSpPr>
            <p:nvPr/>
          </p:nvSpPr>
          <p:spPr bwMode="auto">
            <a:xfrm>
              <a:off x="3920" y="1024"/>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1</a:t>
              </a:r>
            </a:p>
          </p:txBody>
        </p:sp>
      </p:grpSp>
      <p:grpSp>
        <p:nvGrpSpPr>
          <p:cNvPr id="233481" name="Group 16"/>
          <p:cNvGrpSpPr>
            <a:grpSpLocks/>
          </p:cNvGrpSpPr>
          <p:nvPr/>
        </p:nvGrpSpPr>
        <p:grpSpPr bwMode="auto">
          <a:xfrm>
            <a:off x="3783013" y="3136900"/>
            <a:ext cx="2060575" cy="2327275"/>
            <a:chOff x="2383" y="1976"/>
            <a:chExt cx="1298" cy="1466"/>
          </a:xfrm>
        </p:grpSpPr>
        <p:sp>
          <p:nvSpPr>
            <p:cNvPr id="233494" name="Text Box 17"/>
            <p:cNvSpPr txBox="1">
              <a:spLocks noChangeArrowheads="1"/>
            </p:cNvSpPr>
            <p:nvPr/>
          </p:nvSpPr>
          <p:spPr bwMode="auto">
            <a:xfrm>
              <a:off x="2383" y="1976"/>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33495"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33496"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3497" name="Line 20"/>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3498" name="Text Box 21"/>
            <p:cNvSpPr txBox="1">
              <a:spLocks noChangeArrowheads="1"/>
            </p:cNvSpPr>
            <p:nvPr/>
          </p:nvSpPr>
          <p:spPr bwMode="auto">
            <a:xfrm>
              <a:off x="3373" y="321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1</a:t>
              </a:r>
            </a:p>
          </p:txBody>
        </p:sp>
      </p:grpSp>
      <p:grpSp>
        <p:nvGrpSpPr>
          <p:cNvPr id="7" name="Group 28"/>
          <p:cNvGrpSpPr>
            <a:grpSpLocks/>
          </p:cNvGrpSpPr>
          <p:nvPr/>
        </p:nvGrpSpPr>
        <p:grpSpPr bwMode="auto">
          <a:xfrm>
            <a:off x="5588000" y="1633538"/>
            <a:ext cx="1933575" cy="2901950"/>
            <a:chOff x="3520" y="1029"/>
            <a:chExt cx="1218" cy="1828"/>
          </a:xfrm>
        </p:grpSpPr>
        <p:sp>
          <p:nvSpPr>
            <p:cNvPr id="233492" name="Line 29"/>
            <p:cNvSpPr>
              <a:spLocks noChangeShapeType="1"/>
            </p:cNvSpPr>
            <p:nvPr/>
          </p:nvSpPr>
          <p:spPr bwMode="auto">
            <a:xfrm flipV="1">
              <a:off x="3520" y="1283"/>
              <a:ext cx="949" cy="1574"/>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33493" name="Text Box 30"/>
            <p:cNvSpPr txBox="1">
              <a:spLocks noChangeArrowheads="1"/>
            </p:cNvSpPr>
            <p:nvPr/>
          </p:nvSpPr>
          <p:spPr bwMode="auto">
            <a:xfrm>
              <a:off x="4373" y="1029"/>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2</a:t>
              </a:r>
            </a:p>
          </p:txBody>
        </p:sp>
      </p:grpSp>
      <p:sp>
        <p:nvSpPr>
          <p:cNvPr id="210979" name="Line 35"/>
          <p:cNvSpPr>
            <a:spLocks noChangeShapeType="1"/>
          </p:cNvSpPr>
          <p:nvPr/>
        </p:nvSpPr>
        <p:spPr bwMode="auto">
          <a:xfrm>
            <a:off x="6326188" y="2190750"/>
            <a:ext cx="646112" cy="0"/>
          </a:xfrm>
          <a:prstGeom prst="line">
            <a:avLst/>
          </a:prstGeom>
          <a:noFill/>
          <a:ln w="57150">
            <a:solidFill>
              <a:srgbClr val="A50021"/>
            </a:solidFill>
            <a:round/>
            <a:headEnd/>
            <a:tailEnd type="triangle" w="lg" len="med"/>
          </a:ln>
        </p:spPr>
        <p:txBody>
          <a:bodyPr>
            <a:prstTxWarp prst="textNoShape">
              <a:avLst/>
            </a:prstTxWarp>
          </a:bodyPr>
          <a:lstStyle/>
          <a:p>
            <a:endParaRPr lang="en-US"/>
          </a:p>
        </p:txBody>
      </p:sp>
      <p:grpSp>
        <p:nvGrpSpPr>
          <p:cNvPr id="8" name="Group 49"/>
          <p:cNvGrpSpPr>
            <a:grpSpLocks/>
          </p:cNvGrpSpPr>
          <p:nvPr/>
        </p:nvGrpSpPr>
        <p:grpSpPr bwMode="auto">
          <a:xfrm>
            <a:off x="3775075" y="3648075"/>
            <a:ext cx="2484438" cy="1824038"/>
            <a:chOff x="2378" y="2298"/>
            <a:chExt cx="1565" cy="1149"/>
          </a:xfrm>
        </p:grpSpPr>
        <p:sp>
          <p:nvSpPr>
            <p:cNvPr id="233487" name="Line 36"/>
            <p:cNvSpPr>
              <a:spLocks noChangeShapeType="1"/>
            </p:cNvSpPr>
            <p:nvPr/>
          </p:nvSpPr>
          <p:spPr bwMode="auto">
            <a:xfrm flipH="1">
              <a:off x="2697" y="2417"/>
              <a:ext cx="1089"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3488" name="Line 37"/>
            <p:cNvSpPr>
              <a:spLocks noChangeShapeType="1"/>
            </p:cNvSpPr>
            <p:nvPr/>
          </p:nvSpPr>
          <p:spPr bwMode="auto">
            <a:xfrm>
              <a:off x="3789" y="2417"/>
              <a:ext cx="0" cy="786"/>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3489" name="Text Box 38"/>
            <p:cNvSpPr txBox="1">
              <a:spLocks noChangeArrowheads="1"/>
            </p:cNvSpPr>
            <p:nvPr/>
          </p:nvSpPr>
          <p:spPr bwMode="auto">
            <a:xfrm>
              <a:off x="2378" y="229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233490" name="Oval 39"/>
            <p:cNvSpPr>
              <a:spLocks noChangeArrowheads="1"/>
            </p:cNvSpPr>
            <p:nvPr/>
          </p:nvSpPr>
          <p:spPr bwMode="auto">
            <a:xfrm>
              <a:off x="3742" y="2372"/>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33491" name="Text Box 40"/>
            <p:cNvSpPr txBox="1">
              <a:spLocks noChangeArrowheads="1"/>
            </p:cNvSpPr>
            <p:nvPr/>
          </p:nvSpPr>
          <p:spPr bwMode="auto">
            <a:xfrm>
              <a:off x="3635" y="321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2</a:t>
              </a:r>
            </a:p>
          </p:txBody>
        </p:sp>
      </p:grpSp>
      <p:sp>
        <p:nvSpPr>
          <p:cNvPr id="210987" name="Rectangle 43"/>
          <p:cNvSpPr>
            <a:spLocks noGrp="1" noChangeArrowheads="1"/>
          </p:cNvSpPr>
          <p:nvPr>
            <p:ph type="body" idx="4294967295"/>
          </p:nvPr>
        </p:nvSpPr>
        <p:spPr>
          <a:xfrm>
            <a:off x="433388" y="877888"/>
            <a:ext cx="3648075" cy="1228725"/>
          </a:xfrm>
        </p:spPr>
        <p:txBody>
          <a:bodyPr/>
          <a:lstStyle/>
          <a:p>
            <a:pPr marL="0" indent="0" eaLnBrk="1" hangingPunct="1">
              <a:lnSpc>
                <a:spcPct val="100000"/>
              </a:lnSpc>
              <a:buFont typeface="Wingdings" charset="2"/>
              <a:buNone/>
            </a:pPr>
            <a:r>
              <a:rPr lang="en-US" sz="2400" b="1" smtClean="0">
                <a:latin typeface="Arial" charset="0"/>
              </a:rPr>
              <a:t>EVENT:</a:t>
            </a:r>
            <a:r>
              <a:rPr lang="en-US" sz="2400" smtClean="0">
                <a:latin typeface="Arial" charset="0"/>
              </a:rPr>
              <a:t>  New technology reduces cost of producing hybrid cars.</a:t>
            </a:r>
          </a:p>
        </p:txBody>
      </p:sp>
      <p:sp>
        <p:nvSpPr>
          <p:cNvPr id="210990" name="Text Box 46"/>
          <p:cNvSpPr txBox="1">
            <a:spLocks noChangeArrowheads="1"/>
          </p:cNvSpPr>
          <p:nvPr/>
        </p:nvSpPr>
        <p:spPr bwMode="auto">
          <a:xfrm>
            <a:off x="454025" y="4076700"/>
            <a:ext cx="3078163" cy="2284413"/>
          </a:xfrm>
          <a:prstGeom prst="rect">
            <a:avLst/>
          </a:prstGeom>
          <a:noFill/>
          <a:ln w="9525">
            <a:noFill/>
            <a:miter lim="800000"/>
            <a:headEnd/>
            <a:tailEnd/>
          </a:ln>
        </p:spPr>
        <p:txBody>
          <a:bodyPr tIns="137160">
            <a:prstTxWarp prst="textNoShape">
              <a:avLst/>
            </a:prstTxWarp>
          </a:bodyPr>
          <a:lstStyle/>
          <a:p>
            <a:pPr>
              <a:lnSpc>
                <a:spcPct val="105000"/>
              </a:lnSpc>
              <a:spcBef>
                <a:spcPct val="20000"/>
              </a:spcBef>
              <a:buClr>
                <a:srgbClr val="00B85C"/>
              </a:buClr>
              <a:buSzPct val="120000"/>
              <a:buFont typeface="Wingdings" charset="2"/>
              <a:buNone/>
            </a:pPr>
            <a:r>
              <a:rPr lang="en-US" sz="2300" b="1">
                <a:ea typeface="Arial" charset="0"/>
                <a:cs typeface="Arial" charset="0"/>
              </a:rPr>
              <a:t>STEP 3:  </a:t>
            </a:r>
          </a:p>
          <a:p>
            <a:pPr>
              <a:lnSpc>
                <a:spcPct val="105000"/>
              </a:lnSpc>
              <a:spcBef>
                <a:spcPct val="20000"/>
              </a:spcBef>
              <a:buClr>
                <a:srgbClr val="00B85C"/>
              </a:buClr>
              <a:buSzPct val="120000"/>
              <a:buFont typeface="Wingdings" charset="2"/>
              <a:buNone/>
            </a:pPr>
            <a:r>
              <a:rPr lang="en-US" sz="2500">
                <a:ea typeface="Arial" charset="0"/>
                <a:cs typeface="Arial" charset="0"/>
              </a:rPr>
              <a:t>The shift causes price to fall </a:t>
            </a:r>
            <a:br>
              <a:rPr lang="en-US" sz="2500">
                <a:ea typeface="Arial" charset="0"/>
                <a:cs typeface="Arial" charset="0"/>
              </a:rPr>
            </a:br>
            <a:r>
              <a:rPr lang="en-US" sz="2500">
                <a:ea typeface="Arial" charset="0"/>
                <a:cs typeface="Arial" charset="0"/>
              </a:rPr>
              <a:t>and quantity to rise.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0987">
                                            <p:txEl>
                                              <p:pRg st="0" end="0"/>
                                            </p:txEl>
                                          </p:spTgt>
                                        </p:tgtEl>
                                        <p:attrNameLst>
                                          <p:attrName>style.visibility</p:attrName>
                                        </p:attrNameLst>
                                      </p:cBhvr>
                                      <p:to>
                                        <p:strVal val="visible"/>
                                      </p:to>
                                    </p:set>
                                    <p:animEffect transition="in" filter="wipe(left)">
                                      <p:cBhvr>
                                        <p:cTn id="7" dur="500"/>
                                        <p:tgtEl>
                                          <p:spTgt spid="210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0988">
                                            <p:txEl>
                                              <p:pRg st="0" end="0"/>
                                            </p:txEl>
                                          </p:spTgt>
                                        </p:tgtEl>
                                        <p:attrNameLst>
                                          <p:attrName>style.visibility</p:attrName>
                                        </p:attrNameLst>
                                      </p:cBhvr>
                                      <p:to>
                                        <p:strVal val="visible"/>
                                      </p:to>
                                    </p:set>
                                    <p:animEffect transition="in" filter="wipe(left)">
                                      <p:cBhvr>
                                        <p:cTn id="12" dur="500"/>
                                        <p:tgtEl>
                                          <p:spTgt spid="2109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0988">
                                            <p:txEl>
                                              <p:pRg st="1" end="1"/>
                                            </p:txEl>
                                          </p:spTgt>
                                        </p:tgtEl>
                                        <p:attrNameLst>
                                          <p:attrName>style.visibility</p:attrName>
                                        </p:attrNameLst>
                                      </p:cBhvr>
                                      <p:to>
                                        <p:strVal val="visible"/>
                                      </p:to>
                                    </p:set>
                                    <p:animEffect transition="in" filter="wipe(left)">
                                      <p:cBhvr>
                                        <p:cTn id="17" dur="500"/>
                                        <p:tgtEl>
                                          <p:spTgt spid="21098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0988">
                                            <p:txEl>
                                              <p:pRg st="2" end="2"/>
                                            </p:txEl>
                                          </p:spTgt>
                                        </p:tgtEl>
                                        <p:attrNameLst>
                                          <p:attrName>style.visibility</p:attrName>
                                        </p:attrNameLst>
                                      </p:cBhvr>
                                      <p:to>
                                        <p:strVal val="visible"/>
                                      </p:to>
                                    </p:set>
                                    <p:animEffect transition="in" filter="wipe(left)">
                                      <p:cBhvr>
                                        <p:cTn id="22" dur="500"/>
                                        <p:tgtEl>
                                          <p:spTgt spid="21098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0991"/>
                                        </p:tgtEl>
                                        <p:attrNameLst>
                                          <p:attrName>style.visibility</p:attrName>
                                        </p:attrNameLst>
                                      </p:cBhvr>
                                      <p:to>
                                        <p:strVal val="visible"/>
                                      </p:to>
                                    </p:set>
                                    <p:animEffect transition="in" filter="fade">
                                      <p:cBhvr>
                                        <p:cTn id="27" dur="500"/>
                                        <p:tgtEl>
                                          <p:spTgt spid="21099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0989">
                                            <p:txEl>
                                              <p:pRg st="0" end="0"/>
                                            </p:txEl>
                                          </p:spTgt>
                                        </p:tgtEl>
                                        <p:attrNameLst>
                                          <p:attrName>style.visibility</p:attrName>
                                        </p:attrNameLst>
                                      </p:cBhvr>
                                      <p:to>
                                        <p:strVal val="visible"/>
                                      </p:to>
                                    </p:set>
                                    <p:animEffect transition="in" filter="wipe(left)">
                                      <p:cBhvr>
                                        <p:cTn id="32" dur="500"/>
                                        <p:tgtEl>
                                          <p:spTgt spid="21098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0989">
                                            <p:txEl>
                                              <p:pRg st="1" end="1"/>
                                            </p:txEl>
                                          </p:spTgt>
                                        </p:tgtEl>
                                        <p:attrNameLst>
                                          <p:attrName>style.visibility</p:attrName>
                                        </p:attrNameLst>
                                      </p:cBhvr>
                                      <p:to>
                                        <p:strVal val="visible"/>
                                      </p:to>
                                    </p:set>
                                    <p:animEffect transition="in" filter="wipe(left)">
                                      <p:cBhvr>
                                        <p:cTn id="37" dur="500"/>
                                        <p:tgtEl>
                                          <p:spTgt spid="21098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7" presetClass="entr" presetSubtype="8" fill="hold" grpId="0" nodeType="clickEffect">
                                  <p:stCondLst>
                                    <p:cond delay="0"/>
                                  </p:stCondLst>
                                  <p:childTnLst>
                                    <p:set>
                                      <p:cBhvr>
                                        <p:cTn id="41" dur="1" fill="hold">
                                          <p:stCondLst>
                                            <p:cond delay="0"/>
                                          </p:stCondLst>
                                        </p:cTn>
                                        <p:tgtEl>
                                          <p:spTgt spid="210979"/>
                                        </p:tgtEl>
                                        <p:attrNameLst>
                                          <p:attrName>style.visibility</p:attrName>
                                        </p:attrNameLst>
                                      </p:cBhvr>
                                      <p:to>
                                        <p:strVal val="visible"/>
                                      </p:to>
                                    </p:set>
                                    <p:anim calcmode="lin" valueType="num">
                                      <p:cBhvr>
                                        <p:cTn id="42" dur="500" fill="hold"/>
                                        <p:tgtEl>
                                          <p:spTgt spid="210979"/>
                                        </p:tgtEl>
                                        <p:attrNameLst>
                                          <p:attrName>ppt_x</p:attrName>
                                        </p:attrNameLst>
                                      </p:cBhvr>
                                      <p:tavLst>
                                        <p:tav tm="0">
                                          <p:val>
                                            <p:strVal val="#ppt_x-#ppt_w/2"/>
                                          </p:val>
                                        </p:tav>
                                        <p:tav tm="100000">
                                          <p:val>
                                            <p:strVal val="#ppt_x"/>
                                          </p:val>
                                        </p:tav>
                                      </p:tavLst>
                                    </p:anim>
                                    <p:anim calcmode="lin" valueType="num">
                                      <p:cBhvr>
                                        <p:cTn id="43" dur="500" fill="hold"/>
                                        <p:tgtEl>
                                          <p:spTgt spid="210979"/>
                                        </p:tgtEl>
                                        <p:attrNameLst>
                                          <p:attrName>ppt_y</p:attrName>
                                        </p:attrNameLst>
                                      </p:cBhvr>
                                      <p:tavLst>
                                        <p:tav tm="0">
                                          <p:val>
                                            <p:strVal val="#ppt_y"/>
                                          </p:val>
                                        </p:tav>
                                        <p:tav tm="100000">
                                          <p:val>
                                            <p:strVal val="#ppt_y"/>
                                          </p:val>
                                        </p:tav>
                                      </p:tavLst>
                                    </p:anim>
                                    <p:anim calcmode="lin" valueType="num">
                                      <p:cBhvr>
                                        <p:cTn id="44" dur="500" fill="hold"/>
                                        <p:tgtEl>
                                          <p:spTgt spid="210979"/>
                                        </p:tgtEl>
                                        <p:attrNameLst>
                                          <p:attrName>ppt_w</p:attrName>
                                        </p:attrNameLst>
                                      </p:cBhvr>
                                      <p:tavLst>
                                        <p:tav tm="0">
                                          <p:val>
                                            <p:fltVal val="0"/>
                                          </p:val>
                                        </p:tav>
                                        <p:tav tm="100000">
                                          <p:val>
                                            <p:strVal val="#ppt_w"/>
                                          </p:val>
                                        </p:tav>
                                      </p:tavLst>
                                    </p:anim>
                                    <p:anim calcmode="lin" valueType="num">
                                      <p:cBhvr>
                                        <p:cTn id="45" dur="500" fill="hold"/>
                                        <p:tgtEl>
                                          <p:spTgt spid="210979"/>
                                        </p:tgtEl>
                                        <p:attrNameLst>
                                          <p:attrName>ppt_h</p:attrName>
                                        </p:attrNameLst>
                                      </p:cBhvr>
                                      <p:tavLst>
                                        <p:tav tm="0">
                                          <p:val>
                                            <p:strVal val="#ppt_h"/>
                                          </p:val>
                                        </p:tav>
                                        <p:tav tm="100000">
                                          <p:val>
                                            <p:strVal val="#ppt_h"/>
                                          </p:val>
                                        </p:tav>
                                      </p:tavLst>
                                    </p:anim>
                                  </p:childTnLst>
                                </p:cTn>
                              </p:par>
                            </p:childTnLst>
                          </p:cTn>
                        </p:par>
                        <p:par>
                          <p:cTn id="46" fill="hold">
                            <p:stCondLst>
                              <p:cond delay="500"/>
                            </p:stCondLst>
                            <p:childTnLst>
                              <p:par>
                                <p:cTn id="47" presetID="18" presetClass="entr" presetSubtype="12" fill="hold"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strips(downLeft)">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10992"/>
                                        </p:tgtEl>
                                        <p:attrNameLst>
                                          <p:attrName>style.visibility</p:attrName>
                                        </p:attrNameLst>
                                      </p:cBhvr>
                                      <p:to>
                                        <p:strVal val="visible"/>
                                      </p:to>
                                    </p:set>
                                    <p:animEffect transition="in" filter="fade">
                                      <p:cBhvr>
                                        <p:cTn id="54" dur="500"/>
                                        <p:tgtEl>
                                          <p:spTgt spid="210992"/>
                                        </p:tgtEl>
                                      </p:cBhvr>
                                    </p:animEffect>
                                  </p:childTnLst>
                                </p:cTn>
                              </p:par>
                              <p:par>
                                <p:cTn id="55" presetID="10" presetClass="exit" presetSubtype="0" fill="hold" grpId="1" nodeType="withEffect">
                                  <p:stCondLst>
                                    <p:cond delay="0"/>
                                  </p:stCondLst>
                                  <p:childTnLst>
                                    <p:animEffect transition="out" filter="fade">
                                      <p:cBhvr>
                                        <p:cTn id="56" dur="500"/>
                                        <p:tgtEl>
                                          <p:spTgt spid="210979"/>
                                        </p:tgtEl>
                                      </p:cBhvr>
                                    </p:animEffect>
                                    <p:set>
                                      <p:cBhvr>
                                        <p:cTn id="57" dur="1" fill="hold">
                                          <p:stCondLst>
                                            <p:cond delay="499"/>
                                          </p:stCondLst>
                                        </p:cTn>
                                        <p:tgtEl>
                                          <p:spTgt spid="210979"/>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10990">
                                            <p:txEl>
                                              <p:pRg st="0" end="0"/>
                                            </p:txEl>
                                          </p:spTgt>
                                        </p:tgtEl>
                                        <p:attrNameLst>
                                          <p:attrName>style.visibility</p:attrName>
                                        </p:attrNameLst>
                                      </p:cBhvr>
                                      <p:to>
                                        <p:strVal val="visible"/>
                                      </p:to>
                                    </p:set>
                                    <p:animEffect transition="in" filter="wipe(left)">
                                      <p:cBhvr>
                                        <p:cTn id="62" dur="500"/>
                                        <p:tgtEl>
                                          <p:spTgt spid="21099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10990">
                                            <p:txEl>
                                              <p:pRg st="1" end="1"/>
                                            </p:txEl>
                                          </p:spTgt>
                                        </p:tgtEl>
                                        <p:attrNameLst>
                                          <p:attrName>style.visibility</p:attrName>
                                        </p:attrNameLst>
                                      </p:cBhvr>
                                      <p:to>
                                        <p:strVal val="visible"/>
                                      </p:to>
                                    </p:set>
                                    <p:animEffect transition="in" filter="wipe(left)">
                                      <p:cBhvr>
                                        <p:cTn id="67" dur="500"/>
                                        <p:tgtEl>
                                          <p:spTgt spid="210990">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12" fill="hold"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strips(downLeft)">
                                      <p:cBhvr>
                                        <p:cTn id="7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88" grpId="0" build="p"/>
      <p:bldP spid="210991" grpId="0" animBg="1"/>
      <p:bldP spid="210989" grpId="0" build="p"/>
      <p:bldP spid="210992" grpId="0" animBg="1"/>
      <p:bldP spid="210979" grpId="0" animBg="1"/>
      <p:bldP spid="210979" grpId="1" animBg="1"/>
      <p:bldP spid="210987" grpId="0" build="p" bldLvl="5"/>
      <p:bldP spid="210990"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2"/>
          <p:cNvSpPr>
            <a:spLocks noGrp="1" noChangeArrowheads="1"/>
          </p:cNvSpPr>
          <p:nvPr>
            <p:ph type="title" idx="4294967295"/>
          </p:nvPr>
        </p:nvSpPr>
        <p:spPr>
          <a:xfrm>
            <a:off x="346075" y="163513"/>
            <a:ext cx="8351838" cy="1139825"/>
          </a:xfrm>
        </p:spPr>
        <p:txBody>
          <a:bodyPr/>
          <a:lstStyle/>
          <a:p>
            <a:pPr marL="2341563" indent="-2341563" eaLnBrk="1" hangingPunct="1"/>
            <a:r>
              <a:rPr lang="en-US" sz="2800" smtClean="0">
                <a:latin typeface="Tahoma" charset="0"/>
                <a:ea typeface="Tahoma" charset="0"/>
                <a:cs typeface="Tahoma" charset="0"/>
              </a:rPr>
              <a:t>EXAMPLE </a:t>
            </a:r>
            <a:r>
              <a:rPr lang="en-US" sz="3100" smtClean="0">
                <a:latin typeface="Tahoma" charset="0"/>
                <a:ea typeface="Tahoma" charset="0"/>
                <a:cs typeface="Tahoma" charset="0"/>
              </a:rPr>
              <a:t>3</a:t>
            </a:r>
            <a:r>
              <a:rPr lang="en-US" sz="2800" smtClean="0">
                <a:latin typeface="Tahoma" charset="0"/>
                <a:ea typeface="Tahoma" charset="0"/>
                <a:cs typeface="Tahoma" charset="0"/>
              </a:rPr>
              <a:t>:  </a:t>
            </a:r>
            <a:r>
              <a:rPr lang="en-US" sz="3100" smtClean="0">
                <a:latin typeface="Tahoma" charset="0"/>
                <a:ea typeface="Tahoma" charset="0"/>
                <a:cs typeface="Tahoma" charset="0"/>
              </a:rPr>
              <a:t>A Shift in Both Supply </a:t>
            </a:r>
            <a:br>
              <a:rPr lang="en-US" sz="3100" smtClean="0">
                <a:latin typeface="Tahoma" charset="0"/>
                <a:ea typeface="Tahoma" charset="0"/>
                <a:cs typeface="Tahoma" charset="0"/>
              </a:rPr>
            </a:br>
            <a:r>
              <a:rPr lang="en-US" sz="3100" smtClean="0">
                <a:latin typeface="Tahoma" charset="0"/>
                <a:ea typeface="Tahoma" charset="0"/>
                <a:cs typeface="Tahoma" charset="0"/>
              </a:rPr>
              <a:t>and Demand</a:t>
            </a:r>
          </a:p>
        </p:txBody>
      </p:sp>
      <p:grpSp>
        <p:nvGrpSpPr>
          <p:cNvPr id="235522" name="Group 4"/>
          <p:cNvGrpSpPr>
            <a:grpSpLocks/>
          </p:cNvGrpSpPr>
          <p:nvPr/>
        </p:nvGrpSpPr>
        <p:grpSpPr bwMode="auto">
          <a:xfrm>
            <a:off x="4094163" y="1179513"/>
            <a:ext cx="4422775" cy="4106862"/>
            <a:chOff x="2579" y="785"/>
            <a:chExt cx="2786" cy="2420"/>
          </a:xfrm>
        </p:grpSpPr>
        <p:grpSp>
          <p:nvGrpSpPr>
            <p:cNvPr id="235554" name="Group 5"/>
            <p:cNvGrpSpPr>
              <a:grpSpLocks/>
            </p:cNvGrpSpPr>
            <p:nvPr/>
          </p:nvGrpSpPr>
          <p:grpSpPr bwMode="auto">
            <a:xfrm>
              <a:off x="2697" y="1037"/>
              <a:ext cx="2409" cy="2049"/>
              <a:chOff x="1098" y="1361"/>
              <a:chExt cx="2116" cy="2027"/>
            </a:xfrm>
          </p:grpSpPr>
          <p:sp>
            <p:nvSpPr>
              <p:cNvPr id="235557"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5558"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35555"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35556"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Q</a:t>
              </a:r>
            </a:p>
          </p:txBody>
        </p:sp>
      </p:grpSp>
      <p:grpSp>
        <p:nvGrpSpPr>
          <p:cNvPr id="235523" name="Group 10"/>
          <p:cNvGrpSpPr>
            <a:grpSpLocks/>
          </p:cNvGrpSpPr>
          <p:nvPr/>
        </p:nvGrpSpPr>
        <p:grpSpPr bwMode="auto">
          <a:xfrm>
            <a:off x="4524375" y="1957388"/>
            <a:ext cx="2486025" cy="2901950"/>
            <a:chOff x="2850" y="1233"/>
            <a:chExt cx="1566" cy="1828"/>
          </a:xfrm>
        </p:grpSpPr>
        <p:sp>
          <p:nvSpPr>
            <p:cNvPr id="235552"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35553" name="Text Box 12"/>
            <p:cNvSpPr txBox="1">
              <a:spLocks noChangeArrowheads="1"/>
            </p:cNvSpPr>
            <p:nvPr/>
          </p:nvSpPr>
          <p:spPr bwMode="auto">
            <a:xfrm>
              <a:off x="4072" y="2773"/>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1</a:t>
              </a:r>
            </a:p>
          </p:txBody>
        </p:sp>
      </p:grpSp>
      <p:grpSp>
        <p:nvGrpSpPr>
          <p:cNvPr id="235524" name="Group 13"/>
          <p:cNvGrpSpPr>
            <a:grpSpLocks/>
          </p:cNvGrpSpPr>
          <p:nvPr/>
        </p:nvGrpSpPr>
        <p:grpSpPr bwMode="auto">
          <a:xfrm>
            <a:off x="4868863" y="1625600"/>
            <a:ext cx="1933575" cy="2901950"/>
            <a:chOff x="3067" y="1024"/>
            <a:chExt cx="1218" cy="1828"/>
          </a:xfrm>
        </p:grpSpPr>
        <p:sp>
          <p:nvSpPr>
            <p:cNvPr id="235550"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35551" name="Text Box 15"/>
            <p:cNvSpPr txBox="1">
              <a:spLocks noChangeArrowheads="1"/>
            </p:cNvSpPr>
            <p:nvPr/>
          </p:nvSpPr>
          <p:spPr bwMode="auto">
            <a:xfrm>
              <a:off x="3920" y="1024"/>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1</a:t>
              </a:r>
            </a:p>
          </p:txBody>
        </p:sp>
      </p:grpSp>
      <p:grpSp>
        <p:nvGrpSpPr>
          <p:cNvPr id="235525" name="Group 16"/>
          <p:cNvGrpSpPr>
            <a:grpSpLocks/>
          </p:cNvGrpSpPr>
          <p:nvPr/>
        </p:nvGrpSpPr>
        <p:grpSpPr bwMode="auto">
          <a:xfrm>
            <a:off x="3783013" y="3136900"/>
            <a:ext cx="2060575" cy="2327275"/>
            <a:chOff x="2383" y="1976"/>
            <a:chExt cx="1298" cy="1466"/>
          </a:xfrm>
        </p:grpSpPr>
        <p:sp>
          <p:nvSpPr>
            <p:cNvPr id="235545" name="Text Box 17"/>
            <p:cNvSpPr txBox="1">
              <a:spLocks noChangeArrowheads="1"/>
            </p:cNvSpPr>
            <p:nvPr/>
          </p:nvSpPr>
          <p:spPr bwMode="auto">
            <a:xfrm>
              <a:off x="2383" y="1976"/>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35546"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35547"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5548" name="Line 20"/>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5549" name="Text Box 21"/>
            <p:cNvSpPr txBox="1">
              <a:spLocks noChangeArrowheads="1"/>
            </p:cNvSpPr>
            <p:nvPr/>
          </p:nvSpPr>
          <p:spPr bwMode="auto">
            <a:xfrm>
              <a:off x="3373" y="321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1</a:t>
              </a:r>
            </a:p>
          </p:txBody>
        </p:sp>
      </p:grpSp>
      <p:grpSp>
        <p:nvGrpSpPr>
          <p:cNvPr id="7" name="Group 28"/>
          <p:cNvGrpSpPr>
            <a:grpSpLocks/>
          </p:cNvGrpSpPr>
          <p:nvPr/>
        </p:nvGrpSpPr>
        <p:grpSpPr bwMode="auto">
          <a:xfrm>
            <a:off x="5588000" y="1633538"/>
            <a:ext cx="1933575" cy="2901950"/>
            <a:chOff x="3520" y="1029"/>
            <a:chExt cx="1218" cy="1828"/>
          </a:xfrm>
        </p:grpSpPr>
        <p:sp>
          <p:nvSpPr>
            <p:cNvPr id="235543" name="Line 29"/>
            <p:cNvSpPr>
              <a:spLocks noChangeShapeType="1"/>
            </p:cNvSpPr>
            <p:nvPr/>
          </p:nvSpPr>
          <p:spPr bwMode="auto">
            <a:xfrm flipV="1">
              <a:off x="3520" y="1283"/>
              <a:ext cx="949" cy="1574"/>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35544" name="Text Box 30"/>
            <p:cNvSpPr txBox="1">
              <a:spLocks noChangeArrowheads="1"/>
            </p:cNvSpPr>
            <p:nvPr/>
          </p:nvSpPr>
          <p:spPr bwMode="auto">
            <a:xfrm>
              <a:off x="4373" y="1029"/>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2</a:t>
              </a:r>
            </a:p>
          </p:txBody>
        </p:sp>
      </p:grpSp>
      <p:grpSp>
        <p:nvGrpSpPr>
          <p:cNvPr id="8" name="Group 31"/>
          <p:cNvGrpSpPr>
            <a:grpSpLocks/>
          </p:cNvGrpSpPr>
          <p:nvPr/>
        </p:nvGrpSpPr>
        <p:grpSpPr bwMode="auto">
          <a:xfrm>
            <a:off x="5665788" y="1854200"/>
            <a:ext cx="2486025" cy="2901950"/>
            <a:chOff x="3569" y="1168"/>
            <a:chExt cx="1566" cy="1828"/>
          </a:xfrm>
        </p:grpSpPr>
        <p:sp>
          <p:nvSpPr>
            <p:cNvPr id="235541" name="Line 32"/>
            <p:cNvSpPr>
              <a:spLocks noChangeShapeType="1"/>
            </p:cNvSpPr>
            <p:nvPr/>
          </p:nvSpPr>
          <p:spPr bwMode="auto">
            <a:xfrm>
              <a:off x="3569" y="1168"/>
              <a:ext cx="1263" cy="1587"/>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35542" name="Text Box 33"/>
            <p:cNvSpPr txBox="1">
              <a:spLocks noChangeArrowheads="1"/>
            </p:cNvSpPr>
            <p:nvPr/>
          </p:nvSpPr>
          <p:spPr bwMode="auto">
            <a:xfrm>
              <a:off x="4791" y="2708"/>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2</a:t>
              </a:r>
            </a:p>
          </p:txBody>
        </p:sp>
      </p:grpSp>
      <p:sp>
        <p:nvSpPr>
          <p:cNvPr id="212002" name="Line 34"/>
          <p:cNvSpPr>
            <a:spLocks noChangeShapeType="1"/>
          </p:cNvSpPr>
          <p:nvPr/>
        </p:nvSpPr>
        <p:spPr bwMode="auto">
          <a:xfrm>
            <a:off x="4787900" y="2192338"/>
            <a:ext cx="1068388" cy="0"/>
          </a:xfrm>
          <a:prstGeom prst="line">
            <a:avLst/>
          </a:prstGeom>
          <a:noFill/>
          <a:ln w="57150">
            <a:solidFill>
              <a:srgbClr val="A50021"/>
            </a:solidFill>
            <a:round/>
            <a:headEnd/>
            <a:tailEnd type="triangle" w="lg" len="med"/>
          </a:ln>
        </p:spPr>
        <p:txBody>
          <a:bodyPr>
            <a:prstTxWarp prst="textNoShape">
              <a:avLst/>
            </a:prstTxWarp>
          </a:bodyPr>
          <a:lstStyle/>
          <a:p>
            <a:endParaRPr lang="en-US"/>
          </a:p>
        </p:txBody>
      </p:sp>
      <p:sp>
        <p:nvSpPr>
          <p:cNvPr id="212003" name="Line 35"/>
          <p:cNvSpPr>
            <a:spLocks noChangeShapeType="1"/>
          </p:cNvSpPr>
          <p:nvPr/>
        </p:nvSpPr>
        <p:spPr bwMode="auto">
          <a:xfrm>
            <a:off x="6326188" y="2190750"/>
            <a:ext cx="646112" cy="0"/>
          </a:xfrm>
          <a:prstGeom prst="line">
            <a:avLst/>
          </a:prstGeom>
          <a:noFill/>
          <a:ln w="57150">
            <a:solidFill>
              <a:srgbClr val="A50021"/>
            </a:solidFill>
            <a:round/>
            <a:headEnd/>
            <a:tailEnd type="triangle" w="lg" len="med"/>
          </a:ln>
        </p:spPr>
        <p:txBody>
          <a:bodyPr>
            <a:prstTxWarp prst="textNoShape">
              <a:avLst/>
            </a:prstTxWarp>
          </a:bodyPr>
          <a:lstStyle/>
          <a:p>
            <a:endParaRPr lang="en-US"/>
          </a:p>
        </p:txBody>
      </p:sp>
      <p:grpSp>
        <p:nvGrpSpPr>
          <p:cNvPr id="9" name="Group 48"/>
          <p:cNvGrpSpPr>
            <a:grpSpLocks/>
          </p:cNvGrpSpPr>
          <p:nvPr/>
        </p:nvGrpSpPr>
        <p:grpSpPr bwMode="auto">
          <a:xfrm>
            <a:off x="3597275" y="2654300"/>
            <a:ext cx="3190875" cy="2817813"/>
            <a:chOff x="2266" y="1672"/>
            <a:chExt cx="2010" cy="1775"/>
          </a:xfrm>
        </p:grpSpPr>
        <p:sp>
          <p:nvSpPr>
            <p:cNvPr id="235535" name="Text Box 36"/>
            <p:cNvSpPr txBox="1">
              <a:spLocks noChangeArrowheads="1"/>
            </p:cNvSpPr>
            <p:nvPr/>
          </p:nvSpPr>
          <p:spPr bwMode="auto">
            <a:xfrm>
              <a:off x="2266" y="167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235536" name="Oval 37"/>
            <p:cNvSpPr>
              <a:spLocks noChangeArrowheads="1"/>
            </p:cNvSpPr>
            <p:nvPr/>
          </p:nvSpPr>
          <p:spPr bwMode="auto">
            <a:xfrm>
              <a:off x="4075" y="1817"/>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35537" name="Line 38"/>
            <p:cNvSpPr>
              <a:spLocks noChangeShapeType="1"/>
            </p:cNvSpPr>
            <p:nvPr/>
          </p:nvSpPr>
          <p:spPr bwMode="auto">
            <a:xfrm>
              <a:off x="2699" y="1864"/>
              <a:ext cx="1422"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5538" name="Text Box 40"/>
            <p:cNvSpPr txBox="1">
              <a:spLocks noChangeArrowheads="1"/>
            </p:cNvSpPr>
            <p:nvPr/>
          </p:nvSpPr>
          <p:spPr bwMode="auto">
            <a:xfrm>
              <a:off x="3968" y="321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2</a:t>
              </a:r>
            </a:p>
          </p:txBody>
        </p:sp>
        <p:sp>
          <p:nvSpPr>
            <p:cNvPr id="235539" name="Line 41"/>
            <p:cNvSpPr>
              <a:spLocks noChangeShapeType="1"/>
            </p:cNvSpPr>
            <p:nvPr/>
          </p:nvSpPr>
          <p:spPr bwMode="auto">
            <a:xfrm flipH="1" flipV="1">
              <a:off x="2538" y="1818"/>
              <a:ext cx="132" cy="42"/>
            </a:xfrm>
            <a:prstGeom prst="line">
              <a:avLst/>
            </a:prstGeom>
            <a:noFill/>
            <a:ln w="9525">
              <a:solidFill>
                <a:schemeClr val="tx1"/>
              </a:solidFill>
              <a:round/>
              <a:headEnd/>
              <a:tailEnd/>
            </a:ln>
          </p:spPr>
          <p:txBody>
            <a:bodyPr>
              <a:prstTxWarp prst="textNoShape">
                <a:avLst/>
              </a:prstTxWarp>
            </a:bodyPr>
            <a:lstStyle/>
            <a:p>
              <a:endParaRPr lang="en-US"/>
            </a:p>
          </p:txBody>
        </p:sp>
        <p:sp>
          <p:nvSpPr>
            <p:cNvPr id="235540" name="Line 42"/>
            <p:cNvSpPr>
              <a:spLocks noChangeShapeType="1"/>
            </p:cNvSpPr>
            <p:nvPr/>
          </p:nvSpPr>
          <p:spPr bwMode="auto">
            <a:xfrm>
              <a:off x="4122" y="1867"/>
              <a:ext cx="0" cy="1335"/>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12012" name="Rectangle 44"/>
          <p:cNvSpPr>
            <a:spLocks noGrp="1" noChangeArrowheads="1"/>
          </p:cNvSpPr>
          <p:nvPr>
            <p:ph type="body" idx="4294967295"/>
          </p:nvPr>
        </p:nvSpPr>
        <p:spPr>
          <a:xfrm>
            <a:off x="433388" y="944563"/>
            <a:ext cx="3714750" cy="1641475"/>
          </a:xfrm>
        </p:spPr>
        <p:txBody>
          <a:bodyPr/>
          <a:lstStyle/>
          <a:p>
            <a:pPr marL="0" indent="0" eaLnBrk="1" hangingPunct="1">
              <a:lnSpc>
                <a:spcPct val="100000"/>
              </a:lnSpc>
              <a:buFont typeface="Wingdings" charset="2"/>
              <a:buNone/>
            </a:pPr>
            <a:r>
              <a:rPr lang="en-US" sz="2400" b="1" smtClean="0">
                <a:latin typeface="Arial" charset="0"/>
              </a:rPr>
              <a:t>EVENTS:</a:t>
            </a:r>
            <a:r>
              <a:rPr lang="en-US" sz="2400" smtClean="0">
                <a:latin typeface="Arial" charset="0"/>
              </a:rPr>
              <a:t>  </a:t>
            </a:r>
            <a:br>
              <a:rPr lang="en-US" sz="2400" smtClean="0">
                <a:latin typeface="Arial" charset="0"/>
              </a:rPr>
            </a:br>
            <a:r>
              <a:rPr lang="en-US" sz="2400" smtClean="0">
                <a:latin typeface="Arial" charset="0"/>
              </a:rPr>
              <a:t>Price of gas rises AND </a:t>
            </a:r>
            <a:br>
              <a:rPr lang="en-US" sz="2400" smtClean="0">
                <a:latin typeface="Arial" charset="0"/>
              </a:rPr>
            </a:br>
            <a:r>
              <a:rPr lang="en-US" sz="2400" smtClean="0">
                <a:latin typeface="Arial" charset="0"/>
              </a:rPr>
              <a:t>new technology reduces production costs</a:t>
            </a:r>
          </a:p>
        </p:txBody>
      </p:sp>
      <p:sp>
        <p:nvSpPr>
          <p:cNvPr id="212013" name="Text Box 45"/>
          <p:cNvSpPr txBox="1">
            <a:spLocks noChangeArrowheads="1"/>
          </p:cNvSpPr>
          <p:nvPr/>
        </p:nvSpPr>
        <p:spPr bwMode="auto">
          <a:xfrm>
            <a:off x="438150" y="2516188"/>
            <a:ext cx="3289300" cy="842962"/>
          </a:xfrm>
          <a:prstGeom prst="rect">
            <a:avLst/>
          </a:prstGeom>
          <a:noFill/>
          <a:ln w="9525">
            <a:noFill/>
            <a:miter lim="800000"/>
            <a:headEnd/>
            <a:tailEnd/>
          </a:ln>
        </p:spPr>
        <p:txBody>
          <a:bodyPr>
            <a:prstTxWarp prst="textNoShape">
              <a:avLst/>
            </a:prstTxWarp>
            <a:spAutoFit/>
          </a:bodyPr>
          <a:lstStyle/>
          <a:p>
            <a:pPr>
              <a:spcBef>
                <a:spcPct val="5000"/>
              </a:spcBef>
              <a:buClr>
                <a:srgbClr val="00B85C"/>
              </a:buClr>
              <a:buSzPct val="120000"/>
              <a:buFont typeface="Wingdings" charset="2"/>
              <a:buNone/>
            </a:pPr>
            <a:r>
              <a:rPr lang="en-US" sz="2300" b="1">
                <a:ea typeface="Arial" charset="0"/>
                <a:cs typeface="Arial" charset="0"/>
              </a:rPr>
              <a:t>STEP 1:  </a:t>
            </a:r>
          </a:p>
          <a:p>
            <a:pPr>
              <a:spcBef>
                <a:spcPct val="5000"/>
              </a:spcBef>
              <a:buClr>
                <a:srgbClr val="00B85C"/>
              </a:buClr>
              <a:buSzPct val="120000"/>
              <a:buFont typeface="Wingdings" charset="2"/>
              <a:buNone/>
            </a:pPr>
            <a:r>
              <a:rPr lang="en-US" sz="2500">
                <a:ea typeface="Arial" charset="0"/>
                <a:cs typeface="Arial" charset="0"/>
              </a:rPr>
              <a:t>Both curves shift.</a:t>
            </a:r>
          </a:p>
        </p:txBody>
      </p:sp>
      <p:sp>
        <p:nvSpPr>
          <p:cNvPr id="212014" name="Text Box 46"/>
          <p:cNvSpPr txBox="1">
            <a:spLocks noChangeArrowheads="1"/>
          </p:cNvSpPr>
          <p:nvPr/>
        </p:nvSpPr>
        <p:spPr bwMode="auto">
          <a:xfrm>
            <a:off x="446088" y="3435350"/>
            <a:ext cx="3200400" cy="984250"/>
          </a:xfrm>
          <a:prstGeom prst="rect">
            <a:avLst/>
          </a:prstGeom>
          <a:noFill/>
          <a:ln w="9525">
            <a:noFill/>
            <a:miter lim="800000"/>
            <a:headEnd/>
            <a:tailEnd/>
          </a:ln>
        </p:spPr>
        <p:txBody>
          <a:bodyPr>
            <a:prstTxWarp prst="textNoShape">
              <a:avLst/>
            </a:prstTxWarp>
          </a:bodyPr>
          <a:lstStyle/>
          <a:p>
            <a:pPr>
              <a:spcBef>
                <a:spcPct val="5000"/>
              </a:spcBef>
              <a:buClr>
                <a:srgbClr val="00B85C"/>
              </a:buClr>
              <a:buSzPct val="120000"/>
              <a:buFont typeface="Wingdings" charset="2"/>
              <a:buNone/>
            </a:pPr>
            <a:r>
              <a:rPr lang="en-US" sz="2300" b="1">
                <a:ea typeface="Arial" charset="0"/>
                <a:cs typeface="Arial" charset="0"/>
              </a:rPr>
              <a:t>STEP 2:  </a:t>
            </a:r>
          </a:p>
          <a:p>
            <a:pPr>
              <a:spcBef>
                <a:spcPct val="5000"/>
              </a:spcBef>
              <a:buClr>
                <a:srgbClr val="00B85C"/>
              </a:buClr>
              <a:buSzPct val="120000"/>
              <a:buFont typeface="Wingdings" charset="2"/>
              <a:buNone/>
            </a:pPr>
            <a:r>
              <a:rPr lang="en-US" sz="2500">
                <a:ea typeface="Arial" charset="0"/>
                <a:cs typeface="Arial" charset="0"/>
              </a:rPr>
              <a:t>Both shift </a:t>
            </a:r>
            <a:r>
              <a:rPr lang="en-US" sz="2500" u="sng">
                <a:ea typeface="Arial" charset="0"/>
                <a:cs typeface="Arial" charset="0"/>
              </a:rPr>
              <a:t>to the right</a:t>
            </a:r>
            <a:r>
              <a:rPr lang="en-US" sz="2500">
                <a:ea typeface="Arial" charset="0"/>
                <a:cs typeface="Arial" charset="0"/>
              </a:rPr>
              <a:t>. </a:t>
            </a:r>
          </a:p>
        </p:txBody>
      </p:sp>
      <p:sp>
        <p:nvSpPr>
          <p:cNvPr id="212015" name="Text Box 47"/>
          <p:cNvSpPr txBox="1">
            <a:spLocks noChangeArrowheads="1"/>
          </p:cNvSpPr>
          <p:nvPr/>
        </p:nvSpPr>
        <p:spPr bwMode="auto">
          <a:xfrm>
            <a:off x="454025" y="4343400"/>
            <a:ext cx="4360863" cy="2084388"/>
          </a:xfrm>
          <a:prstGeom prst="rect">
            <a:avLst/>
          </a:prstGeom>
          <a:noFill/>
          <a:ln w="9525">
            <a:noFill/>
            <a:miter lim="800000"/>
            <a:headEnd/>
            <a:tailEnd/>
          </a:ln>
        </p:spPr>
        <p:txBody>
          <a:bodyPr>
            <a:prstTxWarp prst="textNoShape">
              <a:avLst/>
            </a:prstTxWarp>
          </a:bodyPr>
          <a:lstStyle/>
          <a:p>
            <a:pPr>
              <a:spcBef>
                <a:spcPct val="5000"/>
              </a:spcBef>
              <a:buClr>
                <a:srgbClr val="00B85C"/>
              </a:buClr>
              <a:buSzPct val="120000"/>
              <a:buFont typeface="Wingdings" charset="2"/>
              <a:buNone/>
            </a:pPr>
            <a:r>
              <a:rPr lang="en-US" sz="2300" b="1">
                <a:ea typeface="Arial" charset="0"/>
                <a:cs typeface="Arial" charset="0"/>
              </a:rPr>
              <a:t>STEP 3:  </a:t>
            </a:r>
          </a:p>
          <a:p>
            <a:pPr>
              <a:spcBef>
                <a:spcPct val="5000"/>
              </a:spcBef>
              <a:buClr>
                <a:srgbClr val="00B85C"/>
              </a:buClr>
              <a:buSzPct val="120000"/>
              <a:buFont typeface="Wingdings" charset="2"/>
              <a:buNone/>
            </a:pPr>
            <a:r>
              <a:rPr lang="en-US" sz="2500" b="1" i="1">
                <a:ea typeface="Arial" charset="0"/>
                <a:cs typeface="Arial" charset="0"/>
              </a:rPr>
              <a:t>Q</a:t>
            </a:r>
            <a:r>
              <a:rPr lang="en-US" sz="2500">
                <a:ea typeface="Arial" charset="0"/>
                <a:cs typeface="Arial" charset="0"/>
              </a:rPr>
              <a:t> rises, but effect </a:t>
            </a:r>
            <a:br>
              <a:rPr lang="en-US" sz="2500">
                <a:ea typeface="Arial" charset="0"/>
                <a:cs typeface="Arial" charset="0"/>
              </a:rPr>
            </a:br>
            <a:r>
              <a:rPr lang="en-US" sz="2500">
                <a:ea typeface="Arial" charset="0"/>
                <a:cs typeface="Arial" charset="0"/>
              </a:rPr>
              <a:t>on </a:t>
            </a:r>
            <a:r>
              <a:rPr lang="en-US" sz="2500" b="1" i="1">
                <a:ea typeface="Arial" charset="0"/>
                <a:cs typeface="Arial" charset="0"/>
              </a:rPr>
              <a:t>P</a:t>
            </a:r>
            <a:r>
              <a:rPr lang="en-US" sz="2500">
                <a:ea typeface="Arial" charset="0"/>
                <a:cs typeface="Arial" charset="0"/>
              </a:rPr>
              <a:t> is ambiguous: </a:t>
            </a:r>
          </a:p>
          <a:p>
            <a:pPr>
              <a:spcBef>
                <a:spcPct val="5000"/>
              </a:spcBef>
              <a:buClr>
                <a:srgbClr val="00B85C"/>
              </a:buClr>
              <a:buSzPct val="120000"/>
              <a:buFont typeface="Wingdings" charset="2"/>
              <a:buNone/>
            </a:pPr>
            <a:r>
              <a:rPr lang="en-US" sz="2500">
                <a:ea typeface="Arial" charset="0"/>
                <a:cs typeface="Arial" charset="0"/>
              </a:rPr>
              <a:t>If demand increases more than supply, </a:t>
            </a:r>
            <a:r>
              <a:rPr lang="en-US" sz="2500" b="1" i="1">
                <a:ea typeface="Arial" charset="0"/>
                <a:cs typeface="Arial" charset="0"/>
              </a:rPr>
              <a:t>P</a:t>
            </a:r>
            <a:r>
              <a:rPr lang="en-US" sz="2500">
                <a:ea typeface="Arial" charset="0"/>
                <a:cs typeface="Arial" charset="0"/>
              </a:rPr>
              <a:t> rises.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012">
                                            <p:txEl>
                                              <p:pRg st="0" end="0"/>
                                            </p:txEl>
                                          </p:spTgt>
                                        </p:tgtEl>
                                        <p:attrNameLst>
                                          <p:attrName>style.visibility</p:attrName>
                                        </p:attrNameLst>
                                      </p:cBhvr>
                                      <p:to>
                                        <p:strVal val="visible"/>
                                      </p:to>
                                    </p:set>
                                    <p:animEffect transition="in" filter="wipe(left)">
                                      <p:cBhvr>
                                        <p:cTn id="7" dur="500"/>
                                        <p:tgtEl>
                                          <p:spTgt spid="2120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2013">
                                            <p:txEl>
                                              <p:pRg st="0" end="0"/>
                                            </p:txEl>
                                          </p:spTgt>
                                        </p:tgtEl>
                                        <p:attrNameLst>
                                          <p:attrName>style.visibility</p:attrName>
                                        </p:attrNameLst>
                                      </p:cBhvr>
                                      <p:to>
                                        <p:strVal val="visible"/>
                                      </p:to>
                                    </p:set>
                                    <p:animEffect transition="in" filter="wipe(left)">
                                      <p:cBhvr>
                                        <p:cTn id="12" dur="500"/>
                                        <p:tgtEl>
                                          <p:spTgt spid="2120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2013">
                                            <p:txEl>
                                              <p:pRg st="1" end="1"/>
                                            </p:txEl>
                                          </p:spTgt>
                                        </p:tgtEl>
                                        <p:attrNameLst>
                                          <p:attrName>style.visibility</p:attrName>
                                        </p:attrNameLst>
                                      </p:cBhvr>
                                      <p:to>
                                        <p:strVal val="visible"/>
                                      </p:to>
                                    </p:set>
                                    <p:animEffect transition="in" filter="wipe(left)">
                                      <p:cBhvr>
                                        <p:cTn id="17" dur="500"/>
                                        <p:tgtEl>
                                          <p:spTgt spid="2120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2014"/>
                                        </p:tgtEl>
                                        <p:attrNameLst>
                                          <p:attrName>style.visibility</p:attrName>
                                        </p:attrNameLst>
                                      </p:cBhvr>
                                      <p:to>
                                        <p:strVal val="visible"/>
                                      </p:to>
                                    </p:set>
                                    <p:animEffect transition="in" filter="wipe(left)">
                                      <p:cBhvr>
                                        <p:cTn id="22" dur="500"/>
                                        <p:tgtEl>
                                          <p:spTgt spid="212014"/>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212002"/>
                                        </p:tgtEl>
                                        <p:attrNameLst>
                                          <p:attrName>style.visibility</p:attrName>
                                        </p:attrNameLst>
                                      </p:cBhvr>
                                      <p:to>
                                        <p:strVal val="visible"/>
                                      </p:to>
                                    </p:set>
                                    <p:anim calcmode="lin" valueType="num">
                                      <p:cBhvr>
                                        <p:cTn id="27" dur="500" fill="hold"/>
                                        <p:tgtEl>
                                          <p:spTgt spid="212002"/>
                                        </p:tgtEl>
                                        <p:attrNameLst>
                                          <p:attrName>ppt_x</p:attrName>
                                        </p:attrNameLst>
                                      </p:cBhvr>
                                      <p:tavLst>
                                        <p:tav tm="0">
                                          <p:val>
                                            <p:strVal val="#ppt_x-#ppt_w/2"/>
                                          </p:val>
                                        </p:tav>
                                        <p:tav tm="100000">
                                          <p:val>
                                            <p:strVal val="#ppt_x"/>
                                          </p:val>
                                        </p:tav>
                                      </p:tavLst>
                                    </p:anim>
                                    <p:anim calcmode="lin" valueType="num">
                                      <p:cBhvr>
                                        <p:cTn id="28" dur="500" fill="hold"/>
                                        <p:tgtEl>
                                          <p:spTgt spid="212002"/>
                                        </p:tgtEl>
                                        <p:attrNameLst>
                                          <p:attrName>ppt_y</p:attrName>
                                        </p:attrNameLst>
                                      </p:cBhvr>
                                      <p:tavLst>
                                        <p:tav tm="0">
                                          <p:val>
                                            <p:strVal val="#ppt_y"/>
                                          </p:val>
                                        </p:tav>
                                        <p:tav tm="100000">
                                          <p:val>
                                            <p:strVal val="#ppt_y"/>
                                          </p:val>
                                        </p:tav>
                                      </p:tavLst>
                                    </p:anim>
                                    <p:anim calcmode="lin" valueType="num">
                                      <p:cBhvr>
                                        <p:cTn id="29" dur="500" fill="hold"/>
                                        <p:tgtEl>
                                          <p:spTgt spid="212002"/>
                                        </p:tgtEl>
                                        <p:attrNameLst>
                                          <p:attrName>ppt_w</p:attrName>
                                        </p:attrNameLst>
                                      </p:cBhvr>
                                      <p:tavLst>
                                        <p:tav tm="0">
                                          <p:val>
                                            <p:fltVal val="0"/>
                                          </p:val>
                                        </p:tav>
                                        <p:tav tm="100000">
                                          <p:val>
                                            <p:strVal val="#ppt_w"/>
                                          </p:val>
                                        </p:tav>
                                      </p:tavLst>
                                    </p:anim>
                                    <p:anim calcmode="lin" valueType="num">
                                      <p:cBhvr>
                                        <p:cTn id="30" dur="500" fill="hold"/>
                                        <p:tgtEl>
                                          <p:spTgt spid="212002"/>
                                        </p:tgtEl>
                                        <p:attrNameLst>
                                          <p:attrName>ppt_h</p:attrName>
                                        </p:attrNameLst>
                                      </p:cBhvr>
                                      <p:tavLst>
                                        <p:tav tm="0">
                                          <p:val>
                                            <p:strVal val="#ppt_h"/>
                                          </p:val>
                                        </p:tav>
                                        <p:tav tm="100000">
                                          <p:val>
                                            <p:strVal val="#ppt_h"/>
                                          </p:val>
                                        </p:tav>
                                      </p:tavLst>
                                    </p:anim>
                                  </p:childTnLst>
                                </p:cTn>
                              </p:par>
                            </p:childTnLst>
                          </p:cTn>
                        </p:par>
                        <p:par>
                          <p:cTn id="31" fill="hold">
                            <p:stCondLst>
                              <p:cond delay="500"/>
                            </p:stCondLst>
                            <p:childTnLst>
                              <p:par>
                                <p:cTn id="32" presetID="18" presetClass="entr" presetSubtype="6"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strips(downRight)">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212003"/>
                                        </p:tgtEl>
                                        <p:attrNameLst>
                                          <p:attrName>style.visibility</p:attrName>
                                        </p:attrNameLst>
                                      </p:cBhvr>
                                      <p:to>
                                        <p:strVal val="visible"/>
                                      </p:to>
                                    </p:set>
                                    <p:anim calcmode="lin" valueType="num">
                                      <p:cBhvr>
                                        <p:cTn id="39" dur="500" fill="hold"/>
                                        <p:tgtEl>
                                          <p:spTgt spid="212003"/>
                                        </p:tgtEl>
                                        <p:attrNameLst>
                                          <p:attrName>ppt_x</p:attrName>
                                        </p:attrNameLst>
                                      </p:cBhvr>
                                      <p:tavLst>
                                        <p:tav tm="0">
                                          <p:val>
                                            <p:strVal val="#ppt_x-#ppt_w/2"/>
                                          </p:val>
                                        </p:tav>
                                        <p:tav tm="100000">
                                          <p:val>
                                            <p:strVal val="#ppt_x"/>
                                          </p:val>
                                        </p:tav>
                                      </p:tavLst>
                                    </p:anim>
                                    <p:anim calcmode="lin" valueType="num">
                                      <p:cBhvr>
                                        <p:cTn id="40" dur="500" fill="hold"/>
                                        <p:tgtEl>
                                          <p:spTgt spid="212003"/>
                                        </p:tgtEl>
                                        <p:attrNameLst>
                                          <p:attrName>ppt_y</p:attrName>
                                        </p:attrNameLst>
                                      </p:cBhvr>
                                      <p:tavLst>
                                        <p:tav tm="0">
                                          <p:val>
                                            <p:strVal val="#ppt_y"/>
                                          </p:val>
                                        </p:tav>
                                        <p:tav tm="100000">
                                          <p:val>
                                            <p:strVal val="#ppt_y"/>
                                          </p:val>
                                        </p:tav>
                                      </p:tavLst>
                                    </p:anim>
                                    <p:anim calcmode="lin" valueType="num">
                                      <p:cBhvr>
                                        <p:cTn id="41" dur="500" fill="hold"/>
                                        <p:tgtEl>
                                          <p:spTgt spid="212003"/>
                                        </p:tgtEl>
                                        <p:attrNameLst>
                                          <p:attrName>ppt_w</p:attrName>
                                        </p:attrNameLst>
                                      </p:cBhvr>
                                      <p:tavLst>
                                        <p:tav tm="0">
                                          <p:val>
                                            <p:fltVal val="0"/>
                                          </p:val>
                                        </p:tav>
                                        <p:tav tm="100000">
                                          <p:val>
                                            <p:strVal val="#ppt_w"/>
                                          </p:val>
                                        </p:tav>
                                      </p:tavLst>
                                    </p:anim>
                                    <p:anim calcmode="lin" valueType="num">
                                      <p:cBhvr>
                                        <p:cTn id="42" dur="500" fill="hold"/>
                                        <p:tgtEl>
                                          <p:spTgt spid="212003"/>
                                        </p:tgtEl>
                                        <p:attrNameLst>
                                          <p:attrName>ppt_h</p:attrName>
                                        </p:attrNameLst>
                                      </p:cBhvr>
                                      <p:tavLst>
                                        <p:tav tm="0">
                                          <p:val>
                                            <p:strVal val="#ppt_h"/>
                                          </p:val>
                                        </p:tav>
                                        <p:tav tm="100000">
                                          <p:val>
                                            <p:strVal val="#ppt_h"/>
                                          </p:val>
                                        </p:tav>
                                      </p:tavLst>
                                    </p:anim>
                                  </p:childTnLst>
                                </p:cTn>
                              </p:par>
                            </p:childTnLst>
                          </p:cTn>
                        </p:par>
                        <p:par>
                          <p:cTn id="43" fill="hold">
                            <p:stCondLst>
                              <p:cond delay="500"/>
                            </p:stCondLst>
                            <p:childTnLst>
                              <p:par>
                                <p:cTn id="44" presetID="18" presetClass="entr" presetSubtype="12" fill="hold"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strips(downLeft)">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12015">
                                            <p:txEl>
                                              <p:pRg st="0" end="0"/>
                                            </p:txEl>
                                          </p:spTgt>
                                        </p:tgtEl>
                                        <p:attrNameLst>
                                          <p:attrName>style.visibility</p:attrName>
                                        </p:attrNameLst>
                                      </p:cBhvr>
                                      <p:to>
                                        <p:strVal val="visible"/>
                                      </p:to>
                                    </p:set>
                                    <p:animEffect transition="in" filter="wipe(left)">
                                      <p:cBhvr>
                                        <p:cTn id="51" dur="500"/>
                                        <p:tgtEl>
                                          <p:spTgt spid="212015">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12015">
                                            <p:txEl>
                                              <p:pRg st="1" end="1"/>
                                            </p:txEl>
                                          </p:spTgt>
                                        </p:tgtEl>
                                        <p:attrNameLst>
                                          <p:attrName>style.visibility</p:attrName>
                                        </p:attrNameLst>
                                      </p:cBhvr>
                                      <p:to>
                                        <p:strVal val="visible"/>
                                      </p:to>
                                    </p:set>
                                    <p:animEffect transition="in" filter="wipe(left)">
                                      <p:cBhvr>
                                        <p:cTn id="56" dur="500"/>
                                        <p:tgtEl>
                                          <p:spTgt spid="212015">
                                            <p:txEl>
                                              <p:pRg st="1" end="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212015">
                                            <p:txEl>
                                              <p:pRg st="2" end="2"/>
                                            </p:txEl>
                                          </p:spTgt>
                                        </p:tgtEl>
                                        <p:attrNameLst>
                                          <p:attrName>style.visibility</p:attrName>
                                        </p:attrNameLst>
                                      </p:cBhvr>
                                      <p:to>
                                        <p:strVal val="visible"/>
                                      </p:to>
                                    </p:set>
                                    <p:animEffect transition="in" filter="wipe(left)">
                                      <p:cBhvr>
                                        <p:cTn id="61" dur="500"/>
                                        <p:tgtEl>
                                          <p:spTgt spid="212015">
                                            <p:txEl>
                                              <p:pRg st="2" end="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12" fill="hold"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strips(downLeft)">
                                      <p:cBhvr>
                                        <p:cTn id="6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002" grpId="0" animBg="1"/>
      <p:bldP spid="212003" grpId="0" animBg="1"/>
      <p:bldP spid="212012" grpId="0" build="p" bldLvl="5"/>
      <p:bldP spid="212013" grpId="0" build="p"/>
      <p:bldP spid="212014" grpId="0"/>
      <p:bldP spid="21201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Rectangle 2"/>
          <p:cNvSpPr>
            <a:spLocks noGrp="1" noChangeArrowheads="1"/>
          </p:cNvSpPr>
          <p:nvPr>
            <p:ph type="title" idx="4294967295"/>
          </p:nvPr>
        </p:nvSpPr>
        <p:spPr>
          <a:xfrm>
            <a:off x="346075" y="163513"/>
            <a:ext cx="8351838" cy="1139825"/>
          </a:xfrm>
        </p:spPr>
        <p:txBody>
          <a:bodyPr/>
          <a:lstStyle/>
          <a:p>
            <a:pPr marL="2341563" indent="-2341563" eaLnBrk="1" hangingPunct="1"/>
            <a:r>
              <a:rPr lang="en-US" sz="2800" smtClean="0">
                <a:latin typeface="Tahoma" charset="0"/>
                <a:ea typeface="Tahoma" charset="0"/>
                <a:cs typeface="Tahoma" charset="0"/>
              </a:rPr>
              <a:t>EXAMPLE </a:t>
            </a:r>
            <a:r>
              <a:rPr lang="en-US" sz="3100" smtClean="0">
                <a:latin typeface="Tahoma" charset="0"/>
                <a:ea typeface="Tahoma" charset="0"/>
                <a:cs typeface="Tahoma" charset="0"/>
              </a:rPr>
              <a:t>3</a:t>
            </a:r>
            <a:r>
              <a:rPr lang="en-US" sz="2800" smtClean="0">
                <a:latin typeface="Tahoma" charset="0"/>
                <a:ea typeface="Tahoma" charset="0"/>
                <a:cs typeface="Tahoma" charset="0"/>
              </a:rPr>
              <a:t>:  </a:t>
            </a:r>
            <a:r>
              <a:rPr lang="en-US" sz="3100" smtClean="0">
                <a:latin typeface="Tahoma" charset="0"/>
                <a:ea typeface="Tahoma" charset="0"/>
                <a:cs typeface="Tahoma" charset="0"/>
              </a:rPr>
              <a:t>A Shift in Both Supply </a:t>
            </a:r>
            <a:br>
              <a:rPr lang="en-US" sz="3100" smtClean="0">
                <a:latin typeface="Tahoma" charset="0"/>
                <a:ea typeface="Tahoma" charset="0"/>
                <a:cs typeface="Tahoma" charset="0"/>
              </a:rPr>
            </a:br>
            <a:r>
              <a:rPr lang="en-US" sz="3100" smtClean="0">
                <a:latin typeface="Tahoma" charset="0"/>
                <a:ea typeface="Tahoma" charset="0"/>
                <a:cs typeface="Tahoma" charset="0"/>
              </a:rPr>
              <a:t>and Demand</a:t>
            </a:r>
          </a:p>
        </p:txBody>
      </p:sp>
      <p:sp>
        <p:nvSpPr>
          <p:cNvPr id="237570" name="Rectangle 3"/>
          <p:cNvSpPr>
            <a:spLocks noGrp="1" noChangeArrowheads="1"/>
          </p:cNvSpPr>
          <p:nvPr>
            <p:ph type="body" idx="4294967295"/>
          </p:nvPr>
        </p:nvSpPr>
        <p:spPr>
          <a:xfrm>
            <a:off x="441325" y="2798763"/>
            <a:ext cx="2570163" cy="506412"/>
          </a:xfrm>
        </p:spPr>
        <p:txBody>
          <a:bodyPr/>
          <a:lstStyle/>
          <a:p>
            <a:pPr marL="0" indent="0" eaLnBrk="1" hangingPunct="1">
              <a:buFont typeface="Wingdings" charset="2"/>
              <a:buNone/>
            </a:pPr>
            <a:r>
              <a:rPr lang="en-US" sz="2300" b="1" smtClean="0">
                <a:latin typeface="Arial" charset="0"/>
              </a:rPr>
              <a:t>STEP 3</a:t>
            </a:r>
            <a:r>
              <a:rPr lang="en-US" sz="2500" smtClean="0">
                <a:latin typeface="Arial" charset="0"/>
              </a:rPr>
              <a:t>, cont.</a:t>
            </a:r>
          </a:p>
        </p:txBody>
      </p:sp>
      <p:grpSp>
        <p:nvGrpSpPr>
          <p:cNvPr id="237571" name="Group 4"/>
          <p:cNvGrpSpPr>
            <a:grpSpLocks/>
          </p:cNvGrpSpPr>
          <p:nvPr/>
        </p:nvGrpSpPr>
        <p:grpSpPr bwMode="auto">
          <a:xfrm>
            <a:off x="4094163" y="1179513"/>
            <a:ext cx="4422775" cy="4106862"/>
            <a:chOff x="2579" y="785"/>
            <a:chExt cx="2786" cy="2420"/>
          </a:xfrm>
        </p:grpSpPr>
        <p:grpSp>
          <p:nvGrpSpPr>
            <p:cNvPr id="237601" name="Group 5"/>
            <p:cNvGrpSpPr>
              <a:grpSpLocks/>
            </p:cNvGrpSpPr>
            <p:nvPr/>
          </p:nvGrpSpPr>
          <p:grpSpPr bwMode="auto">
            <a:xfrm>
              <a:off x="2697" y="1037"/>
              <a:ext cx="2409" cy="2049"/>
              <a:chOff x="1098" y="1361"/>
              <a:chExt cx="2116" cy="2027"/>
            </a:xfrm>
          </p:grpSpPr>
          <p:sp>
            <p:nvSpPr>
              <p:cNvPr id="237604"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37605"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37602" name="Text Box 8"/>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37603" name="Text Box 9"/>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Q</a:t>
              </a:r>
            </a:p>
          </p:txBody>
        </p:sp>
      </p:grpSp>
      <p:grpSp>
        <p:nvGrpSpPr>
          <p:cNvPr id="237572" name="Group 10"/>
          <p:cNvGrpSpPr>
            <a:grpSpLocks/>
          </p:cNvGrpSpPr>
          <p:nvPr/>
        </p:nvGrpSpPr>
        <p:grpSpPr bwMode="auto">
          <a:xfrm>
            <a:off x="4524375" y="1957388"/>
            <a:ext cx="2486025" cy="2901950"/>
            <a:chOff x="2850" y="1233"/>
            <a:chExt cx="1566" cy="1828"/>
          </a:xfrm>
        </p:grpSpPr>
        <p:sp>
          <p:nvSpPr>
            <p:cNvPr id="237599"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37600" name="Text Box 12"/>
            <p:cNvSpPr txBox="1">
              <a:spLocks noChangeArrowheads="1"/>
            </p:cNvSpPr>
            <p:nvPr/>
          </p:nvSpPr>
          <p:spPr bwMode="auto">
            <a:xfrm>
              <a:off x="4072" y="2773"/>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1</a:t>
              </a:r>
            </a:p>
          </p:txBody>
        </p:sp>
      </p:grpSp>
      <p:grpSp>
        <p:nvGrpSpPr>
          <p:cNvPr id="237573" name="Group 13"/>
          <p:cNvGrpSpPr>
            <a:grpSpLocks/>
          </p:cNvGrpSpPr>
          <p:nvPr/>
        </p:nvGrpSpPr>
        <p:grpSpPr bwMode="auto">
          <a:xfrm>
            <a:off x="4868863" y="1625600"/>
            <a:ext cx="1933575" cy="2901950"/>
            <a:chOff x="3067" y="1024"/>
            <a:chExt cx="1218" cy="1828"/>
          </a:xfrm>
        </p:grpSpPr>
        <p:sp>
          <p:nvSpPr>
            <p:cNvPr id="237597"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37598" name="Text Box 15"/>
            <p:cNvSpPr txBox="1">
              <a:spLocks noChangeArrowheads="1"/>
            </p:cNvSpPr>
            <p:nvPr/>
          </p:nvSpPr>
          <p:spPr bwMode="auto">
            <a:xfrm>
              <a:off x="3920" y="1024"/>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1</a:t>
              </a:r>
            </a:p>
          </p:txBody>
        </p:sp>
      </p:grpSp>
      <p:grpSp>
        <p:nvGrpSpPr>
          <p:cNvPr id="237574" name="Group 16"/>
          <p:cNvGrpSpPr>
            <a:grpSpLocks/>
          </p:cNvGrpSpPr>
          <p:nvPr/>
        </p:nvGrpSpPr>
        <p:grpSpPr bwMode="auto">
          <a:xfrm>
            <a:off x="3783013" y="3136900"/>
            <a:ext cx="2060575" cy="2327275"/>
            <a:chOff x="2383" y="1976"/>
            <a:chExt cx="1298" cy="1466"/>
          </a:xfrm>
        </p:grpSpPr>
        <p:sp>
          <p:nvSpPr>
            <p:cNvPr id="237592" name="Text Box 17"/>
            <p:cNvSpPr txBox="1">
              <a:spLocks noChangeArrowheads="1"/>
            </p:cNvSpPr>
            <p:nvPr/>
          </p:nvSpPr>
          <p:spPr bwMode="auto">
            <a:xfrm>
              <a:off x="2383" y="1976"/>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37593"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37594"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7595" name="Line 20"/>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7596" name="Text Box 21"/>
            <p:cNvSpPr txBox="1">
              <a:spLocks noChangeArrowheads="1"/>
            </p:cNvSpPr>
            <p:nvPr/>
          </p:nvSpPr>
          <p:spPr bwMode="auto">
            <a:xfrm>
              <a:off x="3373" y="321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1</a:t>
              </a:r>
            </a:p>
          </p:txBody>
        </p:sp>
      </p:grpSp>
      <p:grpSp>
        <p:nvGrpSpPr>
          <p:cNvPr id="7" name="Group 22"/>
          <p:cNvGrpSpPr>
            <a:grpSpLocks/>
          </p:cNvGrpSpPr>
          <p:nvPr/>
        </p:nvGrpSpPr>
        <p:grpSpPr bwMode="auto">
          <a:xfrm>
            <a:off x="6043613" y="1633538"/>
            <a:ext cx="1933575" cy="2901950"/>
            <a:chOff x="3520" y="1029"/>
            <a:chExt cx="1218" cy="1828"/>
          </a:xfrm>
        </p:grpSpPr>
        <p:sp>
          <p:nvSpPr>
            <p:cNvPr id="237590" name="Line 23"/>
            <p:cNvSpPr>
              <a:spLocks noChangeShapeType="1"/>
            </p:cNvSpPr>
            <p:nvPr/>
          </p:nvSpPr>
          <p:spPr bwMode="auto">
            <a:xfrm flipV="1">
              <a:off x="3520" y="1283"/>
              <a:ext cx="949" cy="1574"/>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37591" name="Text Box 24"/>
            <p:cNvSpPr txBox="1">
              <a:spLocks noChangeArrowheads="1"/>
            </p:cNvSpPr>
            <p:nvPr/>
          </p:nvSpPr>
          <p:spPr bwMode="auto">
            <a:xfrm>
              <a:off x="4373" y="1029"/>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2</a:t>
              </a:r>
            </a:p>
          </p:txBody>
        </p:sp>
      </p:grpSp>
      <p:grpSp>
        <p:nvGrpSpPr>
          <p:cNvPr id="8" name="Group 25"/>
          <p:cNvGrpSpPr>
            <a:grpSpLocks/>
          </p:cNvGrpSpPr>
          <p:nvPr/>
        </p:nvGrpSpPr>
        <p:grpSpPr bwMode="auto">
          <a:xfrm>
            <a:off x="5210175" y="1854200"/>
            <a:ext cx="2486025" cy="2901950"/>
            <a:chOff x="3569" y="1168"/>
            <a:chExt cx="1566" cy="1828"/>
          </a:xfrm>
        </p:grpSpPr>
        <p:sp>
          <p:nvSpPr>
            <p:cNvPr id="237588" name="Line 26"/>
            <p:cNvSpPr>
              <a:spLocks noChangeShapeType="1"/>
            </p:cNvSpPr>
            <p:nvPr/>
          </p:nvSpPr>
          <p:spPr bwMode="auto">
            <a:xfrm>
              <a:off x="3569" y="1168"/>
              <a:ext cx="1263" cy="1587"/>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37589" name="Text Box 27"/>
            <p:cNvSpPr txBox="1">
              <a:spLocks noChangeArrowheads="1"/>
            </p:cNvSpPr>
            <p:nvPr/>
          </p:nvSpPr>
          <p:spPr bwMode="auto">
            <a:xfrm>
              <a:off x="4791" y="2708"/>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2</a:t>
              </a:r>
            </a:p>
          </p:txBody>
        </p:sp>
      </p:grpSp>
      <p:sp>
        <p:nvSpPr>
          <p:cNvPr id="216092" name="Line 28"/>
          <p:cNvSpPr>
            <a:spLocks noChangeShapeType="1"/>
          </p:cNvSpPr>
          <p:nvPr/>
        </p:nvSpPr>
        <p:spPr bwMode="auto">
          <a:xfrm>
            <a:off x="6332538" y="2192338"/>
            <a:ext cx="1068387" cy="0"/>
          </a:xfrm>
          <a:prstGeom prst="line">
            <a:avLst/>
          </a:prstGeom>
          <a:noFill/>
          <a:ln w="57150">
            <a:solidFill>
              <a:srgbClr val="A50021"/>
            </a:solidFill>
            <a:round/>
            <a:headEnd/>
            <a:tailEnd type="triangle" w="lg" len="med"/>
          </a:ln>
        </p:spPr>
        <p:txBody>
          <a:bodyPr>
            <a:prstTxWarp prst="textNoShape">
              <a:avLst/>
            </a:prstTxWarp>
          </a:bodyPr>
          <a:lstStyle/>
          <a:p>
            <a:endParaRPr lang="en-US"/>
          </a:p>
        </p:txBody>
      </p:sp>
      <p:sp>
        <p:nvSpPr>
          <p:cNvPr id="216093" name="Line 29"/>
          <p:cNvSpPr>
            <a:spLocks noChangeShapeType="1"/>
          </p:cNvSpPr>
          <p:nvPr/>
        </p:nvSpPr>
        <p:spPr bwMode="auto">
          <a:xfrm>
            <a:off x="4781550" y="2190750"/>
            <a:ext cx="646113" cy="0"/>
          </a:xfrm>
          <a:prstGeom prst="line">
            <a:avLst/>
          </a:prstGeom>
          <a:noFill/>
          <a:ln w="57150">
            <a:solidFill>
              <a:srgbClr val="A50021"/>
            </a:solidFill>
            <a:round/>
            <a:headEnd/>
            <a:tailEnd type="triangle" w="lg" len="med"/>
          </a:ln>
        </p:spPr>
        <p:txBody>
          <a:bodyPr>
            <a:prstTxWarp prst="textNoShape">
              <a:avLst/>
            </a:prstTxWarp>
          </a:bodyPr>
          <a:lstStyle/>
          <a:p>
            <a:endParaRPr lang="en-US"/>
          </a:p>
        </p:txBody>
      </p:sp>
      <p:grpSp>
        <p:nvGrpSpPr>
          <p:cNvPr id="9" name="Group 38"/>
          <p:cNvGrpSpPr>
            <a:grpSpLocks/>
          </p:cNvGrpSpPr>
          <p:nvPr/>
        </p:nvGrpSpPr>
        <p:grpSpPr bwMode="auto">
          <a:xfrm>
            <a:off x="3654425" y="3532188"/>
            <a:ext cx="3197225" cy="1939925"/>
            <a:chOff x="2302" y="2225"/>
            <a:chExt cx="2014" cy="1222"/>
          </a:xfrm>
        </p:grpSpPr>
        <p:sp>
          <p:nvSpPr>
            <p:cNvPr id="237582" name="Text Box 31"/>
            <p:cNvSpPr txBox="1">
              <a:spLocks noChangeArrowheads="1"/>
            </p:cNvSpPr>
            <p:nvPr/>
          </p:nvSpPr>
          <p:spPr bwMode="auto">
            <a:xfrm>
              <a:off x="2302" y="2280"/>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237583" name="Oval 32"/>
            <p:cNvSpPr>
              <a:spLocks noChangeArrowheads="1"/>
            </p:cNvSpPr>
            <p:nvPr/>
          </p:nvSpPr>
          <p:spPr bwMode="auto">
            <a:xfrm>
              <a:off x="4116" y="2225"/>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37584" name="Line 33"/>
            <p:cNvSpPr>
              <a:spLocks noChangeShapeType="1"/>
            </p:cNvSpPr>
            <p:nvPr/>
          </p:nvSpPr>
          <p:spPr bwMode="auto">
            <a:xfrm>
              <a:off x="2699" y="2274"/>
              <a:ext cx="1459"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7585" name="Line 34"/>
            <p:cNvSpPr>
              <a:spLocks noChangeShapeType="1"/>
            </p:cNvSpPr>
            <p:nvPr/>
          </p:nvSpPr>
          <p:spPr bwMode="auto">
            <a:xfrm flipH="1">
              <a:off x="4163" y="2274"/>
              <a:ext cx="0" cy="926"/>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37586" name="Text Box 35"/>
            <p:cNvSpPr txBox="1">
              <a:spLocks noChangeArrowheads="1"/>
            </p:cNvSpPr>
            <p:nvPr/>
          </p:nvSpPr>
          <p:spPr bwMode="auto">
            <a:xfrm>
              <a:off x="4008" y="3217"/>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2</a:t>
              </a:r>
            </a:p>
          </p:txBody>
        </p:sp>
        <p:sp>
          <p:nvSpPr>
            <p:cNvPr id="237587" name="Line 36"/>
            <p:cNvSpPr>
              <a:spLocks noChangeShapeType="1"/>
            </p:cNvSpPr>
            <p:nvPr/>
          </p:nvSpPr>
          <p:spPr bwMode="auto">
            <a:xfrm flipH="1">
              <a:off x="2519" y="2278"/>
              <a:ext cx="155" cy="78"/>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37580" name="Rectangle 37"/>
          <p:cNvSpPr>
            <a:spLocks noChangeArrowheads="1"/>
          </p:cNvSpPr>
          <p:nvPr/>
        </p:nvSpPr>
        <p:spPr bwMode="auto">
          <a:xfrm>
            <a:off x="433388" y="944563"/>
            <a:ext cx="3714750" cy="1641475"/>
          </a:xfrm>
          <a:prstGeom prst="rect">
            <a:avLst/>
          </a:prstGeom>
          <a:noFill/>
          <a:ln w="9525">
            <a:noFill/>
            <a:miter lim="800000"/>
            <a:headEnd/>
            <a:tailEnd/>
          </a:ln>
        </p:spPr>
        <p:txBody>
          <a:bodyPr>
            <a:prstTxWarp prst="textNoShape">
              <a:avLst/>
            </a:prstTxWarp>
          </a:bodyPr>
          <a:lstStyle/>
          <a:p>
            <a:pPr>
              <a:spcBef>
                <a:spcPct val="45000"/>
              </a:spcBef>
              <a:buClr>
                <a:srgbClr val="00B85C"/>
              </a:buClr>
              <a:buSzPct val="120000"/>
              <a:buFont typeface="Wingdings" charset="2"/>
              <a:buNone/>
            </a:pPr>
            <a:r>
              <a:rPr lang="en-US" b="1">
                <a:ea typeface="Arial" charset="0"/>
                <a:cs typeface="Arial" charset="0"/>
              </a:rPr>
              <a:t>EVENTS:</a:t>
            </a:r>
            <a:r>
              <a:rPr lang="en-US">
                <a:ea typeface="Arial" charset="0"/>
                <a:cs typeface="Arial" charset="0"/>
              </a:rPr>
              <a:t>  </a:t>
            </a:r>
            <a:br>
              <a:rPr lang="en-US">
                <a:ea typeface="Arial" charset="0"/>
                <a:cs typeface="Arial" charset="0"/>
              </a:rPr>
            </a:br>
            <a:r>
              <a:rPr lang="en-US">
                <a:ea typeface="Arial" charset="0"/>
                <a:cs typeface="Arial" charset="0"/>
              </a:rPr>
              <a:t>price of gas rises AND </a:t>
            </a:r>
            <a:br>
              <a:rPr lang="en-US">
                <a:ea typeface="Arial" charset="0"/>
                <a:cs typeface="Arial" charset="0"/>
              </a:rPr>
            </a:br>
            <a:r>
              <a:rPr lang="en-US">
                <a:ea typeface="Arial" charset="0"/>
                <a:cs typeface="Arial" charset="0"/>
              </a:rPr>
              <a:t>new technology reduces production costs</a:t>
            </a:r>
          </a:p>
        </p:txBody>
      </p:sp>
      <p:sp>
        <p:nvSpPr>
          <p:cNvPr id="216103" name="Rectangle 39"/>
          <p:cNvSpPr>
            <a:spLocks noChangeArrowheads="1"/>
          </p:cNvSpPr>
          <p:nvPr/>
        </p:nvSpPr>
        <p:spPr bwMode="auto">
          <a:xfrm>
            <a:off x="544513" y="3279775"/>
            <a:ext cx="2543175" cy="1825625"/>
          </a:xfrm>
          <a:prstGeom prst="rect">
            <a:avLst/>
          </a:prstGeom>
          <a:noFill/>
          <a:ln w="9525">
            <a:noFill/>
            <a:miter lim="800000"/>
            <a:headEnd/>
            <a:tailEnd/>
          </a:ln>
        </p:spPr>
        <p:txBody>
          <a:bodyPr>
            <a:prstTxWarp prst="textNoShape">
              <a:avLst/>
            </a:prstTxWarp>
          </a:bodyPr>
          <a:lstStyle/>
          <a:p>
            <a:pPr>
              <a:lnSpc>
                <a:spcPct val="105000"/>
              </a:lnSpc>
              <a:spcBef>
                <a:spcPct val="20000"/>
              </a:spcBef>
              <a:buClr>
                <a:srgbClr val="00B85C"/>
              </a:buClr>
              <a:buSzPct val="120000"/>
              <a:buFont typeface="Wingdings" charset="2"/>
              <a:buNone/>
            </a:pPr>
            <a:r>
              <a:rPr lang="en-US" sz="2500">
                <a:ea typeface="Arial" charset="0"/>
                <a:cs typeface="Arial" charset="0"/>
              </a:rPr>
              <a:t>But if supply increases more than demand, </a:t>
            </a:r>
            <a:br>
              <a:rPr lang="en-US" sz="2500">
                <a:ea typeface="Arial" charset="0"/>
                <a:cs typeface="Arial" charset="0"/>
              </a:rPr>
            </a:br>
            <a:r>
              <a:rPr lang="en-US" sz="2500" b="1" i="1">
                <a:ea typeface="Arial" charset="0"/>
                <a:cs typeface="Arial" charset="0"/>
              </a:rPr>
              <a:t>P</a:t>
            </a:r>
            <a:r>
              <a:rPr lang="en-US" sz="2500">
                <a:ea typeface="Arial" charset="0"/>
                <a:cs typeface="Arial" charset="0"/>
              </a:rPr>
              <a:t>  falls.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6103">
                                            <p:txEl>
                                              <p:pRg st="0" end="0"/>
                                            </p:txEl>
                                          </p:spTgt>
                                        </p:tgtEl>
                                        <p:attrNameLst>
                                          <p:attrName>style.visibility</p:attrName>
                                        </p:attrNameLst>
                                      </p:cBhvr>
                                      <p:to>
                                        <p:strVal val="visible"/>
                                      </p:to>
                                    </p:set>
                                    <p:animEffect transition="in" filter="wipe(left)">
                                      <p:cBhvr>
                                        <p:cTn id="7" dur="500"/>
                                        <p:tgtEl>
                                          <p:spTgt spid="216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16092"/>
                                        </p:tgtEl>
                                        <p:attrNameLst>
                                          <p:attrName>style.visibility</p:attrName>
                                        </p:attrNameLst>
                                      </p:cBhvr>
                                      <p:to>
                                        <p:strVal val="visible"/>
                                      </p:to>
                                    </p:set>
                                    <p:anim calcmode="lin" valueType="num">
                                      <p:cBhvr>
                                        <p:cTn id="12" dur="500" fill="hold"/>
                                        <p:tgtEl>
                                          <p:spTgt spid="216092"/>
                                        </p:tgtEl>
                                        <p:attrNameLst>
                                          <p:attrName>ppt_x</p:attrName>
                                        </p:attrNameLst>
                                      </p:cBhvr>
                                      <p:tavLst>
                                        <p:tav tm="0">
                                          <p:val>
                                            <p:strVal val="#ppt_x-#ppt_w/2"/>
                                          </p:val>
                                        </p:tav>
                                        <p:tav tm="100000">
                                          <p:val>
                                            <p:strVal val="#ppt_x"/>
                                          </p:val>
                                        </p:tav>
                                      </p:tavLst>
                                    </p:anim>
                                    <p:anim calcmode="lin" valueType="num">
                                      <p:cBhvr>
                                        <p:cTn id="13" dur="500" fill="hold"/>
                                        <p:tgtEl>
                                          <p:spTgt spid="216092"/>
                                        </p:tgtEl>
                                        <p:attrNameLst>
                                          <p:attrName>ppt_y</p:attrName>
                                        </p:attrNameLst>
                                      </p:cBhvr>
                                      <p:tavLst>
                                        <p:tav tm="0">
                                          <p:val>
                                            <p:strVal val="#ppt_y"/>
                                          </p:val>
                                        </p:tav>
                                        <p:tav tm="100000">
                                          <p:val>
                                            <p:strVal val="#ppt_y"/>
                                          </p:val>
                                        </p:tav>
                                      </p:tavLst>
                                    </p:anim>
                                    <p:anim calcmode="lin" valueType="num">
                                      <p:cBhvr>
                                        <p:cTn id="14" dur="500" fill="hold"/>
                                        <p:tgtEl>
                                          <p:spTgt spid="216092"/>
                                        </p:tgtEl>
                                        <p:attrNameLst>
                                          <p:attrName>ppt_w</p:attrName>
                                        </p:attrNameLst>
                                      </p:cBhvr>
                                      <p:tavLst>
                                        <p:tav tm="0">
                                          <p:val>
                                            <p:fltVal val="0"/>
                                          </p:val>
                                        </p:tav>
                                        <p:tav tm="100000">
                                          <p:val>
                                            <p:strVal val="#ppt_w"/>
                                          </p:val>
                                        </p:tav>
                                      </p:tavLst>
                                    </p:anim>
                                    <p:anim calcmode="lin" valueType="num">
                                      <p:cBhvr>
                                        <p:cTn id="15" dur="500" fill="hold"/>
                                        <p:tgtEl>
                                          <p:spTgt spid="216092"/>
                                        </p:tgtEl>
                                        <p:attrNameLst>
                                          <p:attrName>ppt_h</p:attrName>
                                        </p:attrNameLst>
                                      </p:cBhvr>
                                      <p:tavLst>
                                        <p:tav tm="0">
                                          <p:val>
                                            <p:strVal val="#ppt_h"/>
                                          </p:val>
                                        </p:tav>
                                        <p:tav tm="100000">
                                          <p:val>
                                            <p:strVal val="#ppt_h"/>
                                          </p:val>
                                        </p:tav>
                                      </p:tavLst>
                                    </p:anim>
                                  </p:childTnLst>
                                </p:cTn>
                              </p:par>
                            </p:childTnLst>
                          </p:cTn>
                        </p:par>
                        <p:par>
                          <p:cTn id="16" fill="hold">
                            <p:stCondLst>
                              <p:cond delay="500"/>
                            </p:stCondLst>
                            <p:childTnLst>
                              <p:par>
                                <p:cTn id="17" presetID="18" presetClass="entr" presetSubtype="12"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strips(down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8" fill="hold" grpId="0" nodeType="clickEffect">
                                  <p:stCondLst>
                                    <p:cond delay="0"/>
                                  </p:stCondLst>
                                  <p:childTnLst>
                                    <p:set>
                                      <p:cBhvr>
                                        <p:cTn id="23" dur="1" fill="hold">
                                          <p:stCondLst>
                                            <p:cond delay="0"/>
                                          </p:stCondLst>
                                        </p:cTn>
                                        <p:tgtEl>
                                          <p:spTgt spid="216093"/>
                                        </p:tgtEl>
                                        <p:attrNameLst>
                                          <p:attrName>style.visibility</p:attrName>
                                        </p:attrNameLst>
                                      </p:cBhvr>
                                      <p:to>
                                        <p:strVal val="visible"/>
                                      </p:to>
                                    </p:set>
                                    <p:anim calcmode="lin" valueType="num">
                                      <p:cBhvr>
                                        <p:cTn id="24" dur="500" fill="hold"/>
                                        <p:tgtEl>
                                          <p:spTgt spid="216093"/>
                                        </p:tgtEl>
                                        <p:attrNameLst>
                                          <p:attrName>ppt_x</p:attrName>
                                        </p:attrNameLst>
                                      </p:cBhvr>
                                      <p:tavLst>
                                        <p:tav tm="0">
                                          <p:val>
                                            <p:strVal val="#ppt_x-#ppt_w/2"/>
                                          </p:val>
                                        </p:tav>
                                        <p:tav tm="100000">
                                          <p:val>
                                            <p:strVal val="#ppt_x"/>
                                          </p:val>
                                        </p:tav>
                                      </p:tavLst>
                                    </p:anim>
                                    <p:anim calcmode="lin" valueType="num">
                                      <p:cBhvr>
                                        <p:cTn id="25" dur="500" fill="hold"/>
                                        <p:tgtEl>
                                          <p:spTgt spid="216093"/>
                                        </p:tgtEl>
                                        <p:attrNameLst>
                                          <p:attrName>ppt_y</p:attrName>
                                        </p:attrNameLst>
                                      </p:cBhvr>
                                      <p:tavLst>
                                        <p:tav tm="0">
                                          <p:val>
                                            <p:strVal val="#ppt_y"/>
                                          </p:val>
                                        </p:tav>
                                        <p:tav tm="100000">
                                          <p:val>
                                            <p:strVal val="#ppt_y"/>
                                          </p:val>
                                        </p:tav>
                                      </p:tavLst>
                                    </p:anim>
                                    <p:anim calcmode="lin" valueType="num">
                                      <p:cBhvr>
                                        <p:cTn id="26" dur="500" fill="hold"/>
                                        <p:tgtEl>
                                          <p:spTgt spid="216093"/>
                                        </p:tgtEl>
                                        <p:attrNameLst>
                                          <p:attrName>ppt_w</p:attrName>
                                        </p:attrNameLst>
                                      </p:cBhvr>
                                      <p:tavLst>
                                        <p:tav tm="0">
                                          <p:val>
                                            <p:fltVal val="0"/>
                                          </p:val>
                                        </p:tav>
                                        <p:tav tm="100000">
                                          <p:val>
                                            <p:strVal val="#ppt_w"/>
                                          </p:val>
                                        </p:tav>
                                      </p:tavLst>
                                    </p:anim>
                                    <p:anim calcmode="lin" valueType="num">
                                      <p:cBhvr>
                                        <p:cTn id="27" dur="500" fill="hold"/>
                                        <p:tgtEl>
                                          <p:spTgt spid="216093"/>
                                        </p:tgtEl>
                                        <p:attrNameLst>
                                          <p:attrName>ppt_h</p:attrName>
                                        </p:attrNameLst>
                                      </p:cBhvr>
                                      <p:tavLst>
                                        <p:tav tm="0">
                                          <p:val>
                                            <p:strVal val="#ppt_h"/>
                                          </p:val>
                                        </p:tav>
                                        <p:tav tm="100000">
                                          <p:val>
                                            <p:strVal val="#ppt_h"/>
                                          </p:val>
                                        </p:tav>
                                      </p:tavLst>
                                    </p:anim>
                                  </p:childTnLst>
                                </p:cTn>
                              </p:par>
                            </p:childTnLst>
                          </p:cTn>
                        </p:par>
                        <p:par>
                          <p:cTn id="28" fill="hold">
                            <p:stCondLst>
                              <p:cond delay="500"/>
                            </p:stCondLst>
                            <p:childTnLst>
                              <p:par>
                                <p:cTn id="29" presetID="18" presetClass="entr" presetSubtype="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trips(downRight)">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strips(downLeft)">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92" grpId="0" animBg="1"/>
      <p:bldP spid="216093" grpId="0" animBg="1"/>
      <p:bldP spid="216103" grpId="0" build="p" bldLvl="5"/>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72394" name="Rectangle 10"/>
          <p:cNvSpPr>
            <a:spLocks noChangeArrowheads="1"/>
          </p:cNvSpPr>
          <p:nvPr/>
        </p:nvSpPr>
        <p:spPr bwMode="auto">
          <a:xfrm>
            <a:off x="633413" y="1462088"/>
            <a:ext cx="8229600" cy="4532312"/>
          </a:xfrm>
          <a:prstGeom prst="rect">
            <a:avLst/>
          </a:prstGeom>
          <a:noFill/>
          <a:ln w="9525">
            <a:noFill/>
            <a:miter lim="800000"/>
            <a:headEnd/>
            <a:tailEnd/>
          </a:ln>
        </p:spPr>
        <p:txBody>
          <a:bodyPr>
            <a:prstTxWarp prst="textNoShape">
              <a:avLst/>
            </a:prstTxWarp>
          </a:bodyPr>
          <a:lstStyle/>
          <a:p>
            <a:pPr>
              <a:lnSpc>
                <a:spcPct val="105000"/>
              </a:lnSpc>
              <a:spcBef>
                <a:spcPct val="50000"/>
              </a:spcBef>
              <a:buClr>
                <a:srgbClr val="003399"/>
              </a:buClr>
              <a:buSzPct val="120000"/>
              <a:buFont typeface="Wingdings" charset="2"/>
              <a:buNone/>
            </a:pPr>
            <a:r>
              <a:rPr lang="en-US" sz="2700"/>
              <a:t>Use the three-step method to analyze the effects of each event on the equilibrium price and quantity of software downloads.  </a:t>
            </a:r>
          </a:p>
          <a:p>
            <a:pPr marL="1720850" lvl="1" indent="-1606550">
              <a:lnSpc>
                <a:spcPct val="105000"/>
              </a:lnSpc>
              <a:spcBef>
                <a:spcPct val="50000"/>
              </a:spcBef>
              <a:buClr>
                <a:srgbClr val="003399"/>
              </a:buClr>
              <a:buSzPct val="120000"/>
              <a:buFont typeface="Wingdings" charset="2"/>
              <a:buNone/>
            </a:pPr>
            <a:r>
              <a:rPr lang="en-US" sz="2700"/>
              <a:t>Event A:  	A fall in the price of software CDs</a:t>
            </a:r>
          </a:p>
          <a:p>
            <a:pPr marL="1720850" lvl="1" indent="-1606550">
              <a:lnSpc>
                <a:spcPct val="105000"/>
              </a:lnSpc>
              <a:spcBef>
                <a:spcPct val="50000"/>
              </a:spcBef>
              <a:buClr>
                <a:srgbClr val="003399"/>
              </a:buClr>
              <a:buSzPct val="120000"/>
              <a:buFont typeface="Wingdings" charset="2"/>
              <a:buNone/>
            </a:pPr>
            <a:r>
              <a:rPr lang="en-US" sz="2700"/>
              <a:t>Event B:  	Sellers of software downloads negotiate a reduction in the royalties they must pay for each copy they sell.  </a:t>
            </a:r>
          </a:p>
          <a:p>
            <a:pPr marL="1720850" lvl="1" indent="-1606550">
              <a:lnSpc>
                <a:spcPct val="105000"/>
              </a:lnSpc>
              <a:spcBef>
                <a:spcPct val="50000"/>
              </a:spcBef>
              <a:buClr>
                <a:srgbClr val="003399"/>
              </a:buClr>
              <a:buSzPct val="120000"/>
              <a:buFont typeface="Wingdings" charset="2"/>
              <a:buNone/>
            </a:pPr>
            <a:r>
              <a:rPr lang="en-US" sz="2700"/>
              <a:t>Event C:  	Events A and B both occur. </a:t>
            </a:r>
          </a:p>
        </p:txBody>
      </p:sp>
      <p:sp>
        <p:nvSpPr>
          <p:cNvPr id="239619"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11"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Shifts in supply and demand</a:t>
            </a:r>
          </a:p>
        </p:txBody>
      </p:sp>
      <p:sp>
        <p:nvSpPr>
          <p:cNvPr id="239621"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2394">
                                            <p:txEl>
                                              <p:pRg st="1" end="1"/>
                                            </p:txEl>
                                          </p:spTgt>
                                        </p:tgtEl>
                                        <p:attrNameLst>
                                          <p:attrName>style.visibility</p:attrName>
                                        </p:attrNameLst>
                                      </p:cBhvr>
                                      <p:to>
                                        <p:strVal val="visible"/>
                                      </p:to>
                                    </p:set>
                                    <p:animEffect transition="in" filter="wipe(left)">
                                      <p:cBhvr>
                                        <p:cTn id="7" dur="500"/>
                                        <p:tgtEl>
                                          <p:spTgt spid="27239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2394">
                                            <p:txEl>
                                              <p:pRg st="2" end="2"/>
                                            </p:txEl>
                                          </p:spTgt>
                                        </p:tgtEl>
                                        <p:attrNameLst>
                                          <p:attrName>style.visibility</p:attrName>
                                        </p:attrNameLst>
                                      </p:cBhvr>
                                      <p:to>
                                        <p:strVal val="visible"/>
                                      </p:to>
                                    </p:set>
                                    <p:animEffect transition="in" filter="wipe(left)">
                                      <p:cBhvr>
                                        <p:cTn id="12" dur="500"/>
                                        <p:tgtEl>
                                          <p:spTgt spid="27239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2394">
                                            <p:txEl>
                                              <p:pRg st="3" end="3"/>
                                            </p:txEl>
                                          </p:spTgt>
                                        </p:tgtEl>
                                        <p:attrNameLst>
                                          <p:attrName>style.visibility</p:attrName>
                                        </p:attrNameLst>
                                      </p:cBhvr>
                                      <p:to>
                                        <p:strVal val="visible"/>
                                      </p:to>
                                    </p:set>
                                    <p:animEffect transition="in" filter="wipe(left)">
                                      <p:cBhvr>
                                        <p:cTn id="17" dur="500"/>
                                        <p:tgtEl>
                                          <p:spTgt spid="27239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4" grpId="0" build="p" bldLvl="5"/>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74474" name="Rectangle 42"/>
          <p:cNvSpPr>
            <a:spLocks noChangeArrowheads="1"/>
          </p:cNvSpPr>
          <p:nvPr/>
        </p:nvSpPr>
        <p:spPr bwMode="auto">
          <a:xfrm>
            <a:off x="636588" y="2973388"/>
            <a:ext cx="2516187" cy="5461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45000"/>
              </a:spcBef>
              <a:buClr>
                <a:srgbClr val="003399"/>
              </a:buClr>
              <a:buSzPct val="120000"/>
              <a:buFont typeface="Wingdings" charset="2"/>
              <a:buNone/>
            </a:pPr>
            <a:r>
              <a:rPr lang="en-US" sz="2600">
                <a:ea typeface="Arial" charset="0"/>
                <a:cs typeface="Arial" charset="0"/>
              </a:rPr>
              <a:t>2.	</a:t>
            </a:r>
            <a:r>
              <a:rPr lang="en-US" sz="2600" b="1" i="1">
                <a:ea typeface="Arial" charset="0"/>
                <a:cs typeface="Arial" charset="0"/>
              </a:rPr>
              <a:t>D</a:t>
            </a:r>
            <a:r>
              <a:rPr lang="en-US" sz="2600">
                <a:ea typeface="Arial" charset="0"/>
                <a:cs typeface="Arial" charset="0"/>
              </a:rPr>
              <a:t> shifts </a:t>
            </a:r>
            <a:r>
              <a:rPr lang="en-US" sz="2600" u="sng">
                <a:ea typeface="Arial" charset="0"/>
                <a:cs typeface="Arial" charset="0"/>
              </a:rPr>
              <a:t>left</a:t>
            </a:r>
          </a:p>
        </p:txBody>
      </p:sp>
      <p:grpSp>
        <p:nvGrpSpPr>
          <p:cNvPr id="241667" name="Group 9"/>
          <p:cNvGrpSpPr>
            <a:grpSpLocks/>
          </p:cNvGrpSpPr>
          <p:nvPr/>
        </p:nvGrpSpPr>
        <p:grpSpPr bwMode="auto">
          <a:xfrm>
            <a:off x="4110038" y="2073275"/>
            <a:ext cx="4422775" cy="4106863"/>
            <a:chOff x="2579" y="785"/>
            <a:chExt cx="2786" cy="2420"/>
          </a:xfrm>
        </p:grpSpPr>
        <p:grpSp>
          <p:nvGrpSpPr>
            <p:cNvPr id="241699" name="Group 10"/>
            <p:cNvGrpSpPr>
              <a:grpSpLocks/>
            </p:cNvGrpSpPr>
            <p:nvPr/>
          </p:nvGrpSpPr>
          <p:grpSpPr bwMode="auto">
            <a:xfrm>
              <a:off x="2697" y="1037"/>
              <a:ext cx="2409" cy="2049"/>
              <a:chOff x="1098" y="1361"/>
              <a:chExt cx="2116" cy="2027"/>
            </a:xfrm>
          </p:grpSpPr>
          <p:sp>
            <p:nvSpPr>
              <p:cNvPr id="241702" name="Line 11"/>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1703" name="Line 12"/>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41700" name="Text Box 13"/>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41701" name="Text Box 14"/>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Q</a:t>
              </a:r>
            </a:p>
          </p:txBody>
        </p:sp>
      </p:grpSp>
      <p:grpSp>
        <p:nvGrpSpPr>
          <p:cNvPr id="241668" name="Group 15"/>
          <p:cNvGrpSpPr>
            <a:grpSpLocks/>
          </p:cNvGrpSpPr>
          <p:nvPr/>
        </p:nvGrpSpPr>
        <p:grpSpPr bwMode="auto">
          <a:xfrm>
            <a:off x="5565775" y="2906713"/>
            <a:ext cx="2486025" cy="2901950"/>
            <a:chOff x="2850" y="1233"/>
            <a:chExt cx="1566" cy="1828"/>
          </a:xfrm>
        </p:grpSpPr>
        <p:sp>
          <p:nvSpPr>
            <p:cNvPr id="241697" name="Line 16"/>
            <p:cNvSpPr>
              <a:spLocks noChangeShapeType="1"/>
            </p:cNvSpPr>
            <p:nvPr/>
          </p:nvSpPr>
          <p:spPr bwMode="auto">
            <a:xfrm>
              <a:off x="2850" y="1233"/>
              <a:ext cx="1263" cy="1587"/>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41698" name="Text Box 17"/>
            <p:cNvSpPr txBox="1">
              <a:spLocks noChangeArrowheads="1"/>
            </p:cNvSpPr>
            <p:nvPr/>
          </p:nvSpPr>
          <p:spPr bwMode="auto">
            <a:xfrm>
              <a:off x="4072" y="2773"/>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1</a:t>
              </a:r>
            </a:p>
          </p:txBody>
        </p:sp>
      </p:grpSp>
      <p:grpSp>
        <p:nvGrpSpPr>
          <p:cNvPr id="241669" name="Group 18"/>
          <p:cNvGrpSpPr>
            <a:grpSpLocks/>
          </p:cNvGrpSpPr>
          <p:nvPr/>
        </p:nvGrpSpPr>
        <p:grpSpPr bwMode="auto">
          <a:xfrm>
            <a:off x="4884738" y="2519363"/>
            <a:ext cx="1933575" cy="2901950"/>
            <a:chOff x="3067" y="1024"/>
            <a:chExt cx="1218" cy="1828"/>
          </a:xfrm>
        </p:grpSpPr>
        <p:sp>
          <p:nvSpPr>
            <p:cNvPr id="241695" name="Line 19"/>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41696" name="Text Box 20"/>
            <p:cNvSpPr txBox="1">
              <a:spLocks noChangeArrowheads="1"/>
            </p:cNvSpPr>
            <p:nvPr/>
          </p:nvSpPr>
          <p:spPr bwMode="auto">
            <a:xfrm>
              <a:off x="3920" y="1024"/>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1</a:t>
              </a:r>
            </a:p>
          </p:txBody>
        </p:sp>
      </p:grpSp>
      <p:grpSp>
        <p:nvGrpSpPr>
          <p:cNvPr id="241670" name="Group 21"/>
          <p:cNvGrpSpPr>
            <a:grpSpLocks/>
          </p:cNvGrpSpPr>
          <p:nvPr/>
        </p:nvGrpSpPr>
        <p:grpSpPr bwMode="auto">
          <a:xfrm>
            <a:off x="3800475" y="3321050"/>
            <a:ext cx="2489200" cy="3036888"/>
            <a:chOff x="2480" y="1625"/>
            <a:chExt cx="1568" cy="1913"/>
          </a:xfrm>
        </p:grpSpPr>
        <p:sp>
          <p:nvSpPr>
            <p:cNvPr id="241689" name="Text Box 22"/>
            <p:cNvSpPr txBox="1">
              <a:spLocks noChangeArrowheads="1"/>
            </p:cNvSpPr>
            <p:nvPr/>
          </p:nvSpPr>
          <p:spPr bwMode="auto">
            <a:xfrm>
              <a:off x="2480" y="1625"/>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41690" name="Oval 23"/>
            <p:cNvSpPr>
              <a:spLocks noChangeArrowheads="1"/>
            </p:cNvSpPr>
            <p:nvPr/>
          </p:nvSpPr>
          <p:spPr bwMode="auto">
            <a:xfrm>
              <a:off x="3848" y="1692"/>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nvGrpSpPr>
            <p:cNvPr id="241691" name="Group 24"/>
            <p:cNvGrpSpPr>
              <a:grpSpLocks/>
            </p:cNvGrpSpPr>
            <p:nvPr/>
          </p:nvGrpSpPr>
          <p:grpSpPr bwMode="auto">
            <a:xfrm>
              <a:off x="2796" y="1737"/>
              <a:ext cx="1098" cy="1562"/>
              <a:chOff x="3068" y="1737"/>
              <a:chExt cx="826" cy="1117"/>
            </a:xfrm>
          </p:grpSpPr>
          <p:sp>
            <p:nvSpPr>
              <p:cNvPr id="241693" name="Line 25"/>
              <p:cNvSpPr>
                <a:spLocks noChangeShapeType="1"/>
              </p:cNvSpPr>
              <p:nvPr/>
            </p:nvSpPr>
            <p:spPr bwMode="auto">
              <a:xfrm>
                <a:off x="3068" y="1739"/>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41694" name="Line 26"/>
              <p:cNvSpPr>
                <a:spLocks noChangeShapeType="1"/>
              </p:cNvSpPr>
              <p:nvPr/>
            </p:nvSpPr>
            <p:spPr bwMode="auto">
              <a:xfrm>
                <a:off x="3894" y="1737"/>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41692" name="Text Box 27"/>
            <p:cNvSpPr txBox="1">
              <a:spLocks noChangeArrowheads="1"/>
            </p:cNvSpPr>
            <p:nvPr/>
          </p:nvSpPr>
          <p:spPr bwMode="auto">
            <a:xfrm>
              <a:off x="3740" y="330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1</a:t>
              </a:r>
            </a:p>
          </p:txBody>
        </p:sp>
      </p:grpSp>
      <p:grpSp>
        <p:nvGrpSpPr>
          <p:cNvPr id="9" name="Group 28"/>
          <p:cNvGrpSpPr>
            <a:grpSpLocks/>
          </p:cNvGrpSpPr>
          <p:nvPr/>
        </p:nvGrpSpPr>
        <p:grpSpPr bwMode="auto">
          <a:xfrm>
            <a:off x="4722813" y="2959100"/>
            <a:ext cx="2486025" cy="2901950"/>
            <a:chOff x="3569" y="1168"/>
            <a:chExt cx="1566" cy="1828"/>
          </a:xfrm>
        </p:grpSpPr>
        <p:sp>
          <p:nvSpPr>
            <p:cNvPr id="241687" name="Line 29"/>
            <p:cNvSpPr>
              <a:spLocks noChangeShapeType="1"/>
            </p:cNvSpPr>
            <p:nvPr/>
          </p:nvSpPr>
          <p:spPr bwMode="auto">
            <a:xfrm>
              <a:off x="3569" y="1168"/>
              <a:ext cx="1263" cy="1587"/>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41688" name="Text Box 30"/>
            <p:cNvSpPr txBox="1">
              <a:spLocks noChangeArrowheads="1"/>
            </p:cNvSpPr>
            <p:nvPr/>
          </p:nvSpPr>
          <p:spPr bwMode="auto">
            <a:xfrm>
              <a:off x="4791" y="2708"/>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2</a:t>
              </a:r>
            </a:p>
          </p:txBody>
        </p:sp>
      </p:grpSp>
      <p:sp>
        <p:nvSpPr>
          <p:cNvPr id="274463" name="Line 31"/>
          <p:cNvSpPr>
            <a:spLocks noChangeShapeType="1"/>
          </p:cNvSpPr>
          <p:nvPr/>
        </p:nvSpPr>
        <p:spPr bwMode="auto">
          <a:xfrm rot="10800000">
            <a:off x="5008563" y="3259138"/>
            <a:ext cx="782637" cy="0"/>
          </a:xfrm>
          <a:prstGeom prst="line">
            <a:avLst/>
          </a:prstGeom>
          <a:noFill/>
          <a:ln w="57150">
            <a:solidFill>
              <a:srgbClr val="A50021"/>
            </a:solidFill>
            <a:round/>
            <a:headEnd/>
            <a:tailEnd type="triangle" w="lg" len="med"/>
          </a:ln>
        </p:spPr>
        <p:txBody>
          <a:bodyPr>
            <a:prstTxWarp prst="textNoShape">
              <a:avLst/>
            </a:prstTxWarp>
          </a:bodyPr>
          <a:lstStyle/>
          <a:p>
            <a:endParaRPr lang="en-US"/>
          </a:p>
        </p:txBody>
      </p:sp>
      <p:sp>
        <p:nvSpPr>
          <p:cNvPr id="241673" name="Text Box 32"/>
          <p:cNvSpPr txBox="1">
            <a:spLocks noChangeArrowheads="1"/>
          </p:cNvSpPr>
          <p:nvPr/>
        </p:nvSpPr>
        <p:spPr bwMode="auto">
          <a:xfrm>
            <a:off x="4905375" y="1530350"/>
            <a:ext cx="3095625" cy="863600"/>
          </a:xfrm>
          <a:prstGeom prst="rect">
            <a:avLst/>
          </a:prstGeom>
          <a:solidFill>
            <a:schemeClr val="bg1"/>
          </a:solidFill>
          <a:ln w="9525">
            <a:solidFill>
              <a:schemeClr val="tx1"/>
            </a:solid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The market for software downloads</a:t>
            </a:r>
          </a:p>
        </p:txBody>
      </p:sp>
      <p:grpSp>
        <p:nvGrpSpPr>
          <p:cNvPr id="10" name="Group 33"/>
          <p:cNvGrpSpPr>
            <a:grpSpLocks/>
          </p:cNvGrpSpPr>
          <p:nvPr/>
        </p:nvGrpSpPr>
        <p:grpSpPr bwMode="auto">
          <a:xfrm>
            <a:off x="3789363" y="3949700"/>
            <a:ext cx="2089150" cy="2414588"/>
            <a:chOff x="2473" y="2021"/>
            <a:chExt cx="1316" cy="1521"/>
          </a:xfrm>
        </p:grpSpPr>
        <p:grpSp>
          <p:nvGrpSpPr>
            <p:cNvPr id="241681" name="Group 34"/>
            <p:cNvGrpSpPr>
              <a:grpSpLocks/>
            </p:cNvGrpSpPr>
            <p:nvPr/>
          </p:nvGrpSpPr>
          <p:grpSpPr bwMode="auto">
            <a:xfrm>
              <a:off x="2793" y="2135"/>
              <a:ext cx="862" cy="1166"/>
              <a:chOff x="3068" y="1737"/>
              <a:chExt cx="826" cy="1117"/>
            </a:xfrm>
          </p:grpSpPr>
          <p:sp>
            <p:nvSpPr>
              <p:cNvPr id="241685" name="Line 35"/>
              <p:cNvSpPr>
                <a:spLocks noChangeShapeType="1"/>
              </p:cNvSpPr>
              <p:nvPr/>
            </p:nvSpPr>
            <p:spPr bwMode="auto">
              <a:xfrm>
                <a:off x="3068" y="1739"/>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41686" name="Line 36"/>
              <p:cNvSpPr>
                <a:spLocks noChangeShapeType="1"/>
              </p:cNvSpPr>
              <p:nvPr/>
            </p:nvSpPr>
            <p:spPr bwMode="auto">
              <a:xfrm>
                <a:off x="3894" y="1737"/>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41682" name="Oval 37"/>
            <p:cNvSpPr>
              <a:spLocks noChangeArrowheads="1"/>
            </p:cNvSpPr>
            <p:nvPr/>
          </p:nvSpPr>
          <p:spPr bwMode="auto">
            <a:xfrm>
              <a:off x="3605" y="2097"/>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sp>
          <p:nvSpPr>
            <p:cNvPr id="241683" name="Text Box 38"/>
            <p:cNvSpPr txBox="1">
              <a:spLocks noChangeArrowheads="1"/>
            </p:cNvSpPr>
            <p:nvPr/>
          </p:nvSpPr>
          <p:spPr bwMode="auto">
            <a:xfrm>
              <a:off x="2473" y="2021"/>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241684" name="Text Box 39"/>
            <p:cNvSpPr txBox="1">
              <a:spLocks noChangeArrowheads="1"/>
            </p:cNvSpPr>
            <p:nvPr/>
          </p:nvSpPr>
          <p:spPr bwMode="auto">
            <a:xfrm>
              <a:off x="3481" y="3312"/>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2</a:t>
              </a:r>
            </a:p>
          </p:txBody>
        </p:sp>
      </p:grpSp>
      <p:sp>
        <p:nvSpPr>
          <p:cNvPr id="274472" name="Rectangle 40"/>
          <p:cNvSpPr>
            <a:spLocks noChangeArrowheads="1"/>
          </p:cNvSpPr>
          <p:nvPr/>
        </p:nvSpPr>
        <p:spPr bwMode="auto">
          <a:xfrm>
            <a:off x="639763" y="2309813"/>
            <a:ext cx="3084512" cy="5461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45000"/>
              </a:spcBef>
              <a:buClr>
                <a:srgbClr val="003399"/>
              </a:buClr>
              <a:buSzPct val="120000"/>
              <a:buFont typeface="Wingdings" charset="2"/>
              <a:buNone/>
            </a:pPr>
            <a:r>
              <a:rPr lang="en-US" sz="2600">
                <a:ea typeface="Arial" charset="0"/>
                <a:cs typeface="Arial" charset="0"/>
              </a:rPr>
              <a:t>1.	</a:t>
            </a:r>
            <a:r>
              <a:rPr lang="en-US" sz="2600" b="1" i="1">
                <a:ea typeface="Arial" charset="0"/>
                <a:cs typeface="Arial" charset="0"/>
              </a:rPr>
              <a:t>D</a:t>
            </a:r>
            <a:r>
              <a:rPr lang="en-US" sz="2600">
                <a:ea typeface="Arial" charset="0"/>
                <a:cs typeface="Arial" charset="0"/>
              </a:rPr>
              <a:t> curve shifts</a:t>
            </a:r>
          </a:p>
        </p:txBody>
      </p:sp>
      <p:sp>
        <p:nvSpPr>
          <p:cNvPr id="274476" name="Rectangle 44"/>
          <p:cNvSpPr>
            <a:spLocks noChangeArrowheads="1"/>
          </p:cNvSpPr>
          <p:nvPr/>
        </p:nvSpPr>
        <p:spPr bwMode="auto">
          <a:xfrm>
            <a:off x="642938" y="3616325"/>
            <a:ext cx="3084512" cy="960438"/>
          </a:xfrm>
          <a:prstGeom prst="rect">
            <a:avLst/>
          </a:prstGeom>
          <a:noFill/>
          <a:ln w="9525">
            <a:noFill/>
            <a:miter lim="800000"/>
            <a:headEnd/>
            <a:tailEnd/>
          </a:ln>
        </p:spPr>
        <p:txBody>
          <a:bodyPr>
            <a:prstTxWarp prst="textNoShape">
              <a:avLst/>
            </a:prstTxWarp>
          </a:bodyPr>
          <a:lstStyle/>
          <a:p>
            <a:pPr marL="457200" indent="-457200">
              <a:lnSpc>
                <a:spcPct val="105000"/>
              </a:lnSpc>
              <a:spcBef>
                <a:spcPct val="45000"/>
              </a:spcBef>
              <a:buClr>
                <a:srgbClr val="003399"/>
              </a:buClr>
              <a:buSzPct val="120000"/>
              <a:buFont typeface="Wingdings" charset="2"/>
              <a:buNone/>
            </a:pPr>
            <a:r>
              <a:rPr lang="en-US" sz="2600">
                <a:ea typeface="Arial" charset="0"/>
                <a:cs typeface="Arial" charset="0"/>
              </a:rPr>
              <a:t>3.	</a:t>
            </a:r>
            <a:r>
              <a:rPr lang="en-US" sz="2600" b="1" i="1">
                <a:ea typeface="Arial" charset="0"/>
                <a:cs typeface="Arial" charset="0"/>
              </a:rPr>
              <a:t>P</a:t>
            </a:r>
            <a:r>
              <a:rPr lang="en-US" sz="2600">
                <a:ea typeface="Arial" charset="0"/>
                <a:cs typeface="Arial" charset="0"/>
              </a:rPr>
              <a:t> and </a:t>
            </a:r>
            <a:r>
              <a:rPr lang="en-US" sz="2600" b="1" i="1">
                <a:ea typeface="Arial" charset="0"/>
                <a:cs typeface="Arial" charset="0"/>
              </a:rPr>
              <a:t>Q</a:t>
            </a:r>
            <a:r>
              <a:rPr lang="en-US" sz="2600">
                <a:ea typeface="Arial" charset="0"/>
                <a:cs typeface="Arial" charset="0"/>
              </a:rPr>
              <a:t> both fall.</a:t>
            </a:r>
            <a:endParaRPr lang="en-US" sz="2600" u="sng">
              <a:ea typeface="Arial" charset="0"/>
              <a:cs typeface="Arial" charset="0"/>
            </a:endParaRPr>
          </a:p>
        </p:txBody>
      </p:sp>
      <p:sp>
        <p:nvSpPr>
          <p:cNvPr id="241677" name="Rectangle 45"/>
          <p:cNvSpPr>
            <a:spLocks noChangeArrowheads="1"/>
          </p:cNvSpPr>
          <p:nvPr/>
        </p:nvSpPr>
        <p:spPr bwMode="auto">
          <a:xfrm>
            <a:off x="661988" y="1711325"/>
            <a:ext cx="1376362" cy="544513"/>
          </a:xfrm>
          <a:prstGeom prst="rect">
            <a:avLst/>
          </a:prstGeom>
          <a:noFill/>
          <a:ln w="9525">
            <a:noFill/>
            <a:miter lim="800000"/>
            <a:headEnd/>
            <a:tailEnd/>
          </a:ln>
        </p:spPr>
        <p:txBody>
          <a:bodyPr>
            <a:prstTxWarp prst="textNoShape">
              <a:avLst/>
            </a:prstTxWarp>
          </a:bodyPr>
          <a:lstStyle/>
          <a:p>
            <a:pPr marL="457200" indent="-457200">
              <a:lnSpc>
                <a:spcPct val="105000"/>
              </a:lnSpc>
              <a:spcBef>
                <a:spcPct val="45000"/>
              </a:spcBef>
              <a:buClr>
                <a:srgbClr val="003399"/>
              </a:buClr>
              <a:buSzPct val="120000"/>
              <a:buFont typeface="Wingdings" charset="2"/>
              <a:buNone/>
            </a:pPr>
            <a:r>
              <a:rPr lang="en-US" sz="2500" b="1" u="sng">
                <a:ea typeface="Arial" charset="0"/>
                <a:cs typeface="Arial" charset="0"/>
              </a:rPr>
              <a:t>STEPS</a:t>
            </a:r>
            <a:endParaRPr lang="en-US" sz="2500" b="1">
              <a:ea typeface="Arial" charset="0"/>
              <a:cs typeface="Arial" charset="0"/>
            </a:endParaRPr>
          </a:p>
        </p:txBody>
      </p:sp>
      <p:sp>
        <p:nvSpPr>
          <p:cNvPr id="24167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241679" name="TextBox 43"/>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46" name="Rectangle 4"/>
          <p:cNvSpPr>
            <a:spLocks noGrp="1" noChangeArrowheads="1"/>
          </p:cNvSpPr>
          <p:nvPr>
            <p:ph type="title"/>
          </p:nvPr>
        </p:nvSpPr>
        <p:spPr>
          <a:xfrm>
            <a:off x="533400" y="152400"/>
            <a:ext cx="8208963" cy="954088"/>
          </a:xfrm>
        </p:spPr>
        <p:txBody>
          <a:bodyPr>
            <a:normAutofit fontScale="90000"/>
          </a:bodyPr>
          <a:lstStyle/>
          <a:p>
            <a:pPr eaLnBrk="1" hangingPunct="1">
              <a:defRPr/>
            </a:pPr>
            <a:r>
              <a:rPr lang="en-US" sz="2200" b="0" smtClean="0">
                <a:solidFill>
                  <a:srgbClr val="996633"/>
                </a:solidFill>
                <a:effectLst>
                  <a:outerShdw blurRad="38100" dist="38100" dir="2700000" algn="tl">
                    <a:srgbClr val="000000"/>
                  </a:outerShdw>
                </a:effectLst>
                <a:latin typeface="Tahoma" charset="0"/>
                <a:ea typeface="Arial" charset="0"/>
                <a:cs typeface="Arial" charset="0"/>
              </a:rPr>
              <a:t>ACTIVE LEARNING   </a:t>
            </a:r>
            <a:r>
              <a:rPr lang="en-US" sz="6400" baseline="-10000" smtClean="0">
                <a:solidFill>
                  <a:srgbClr val="C00000"/>
                </a:solidFill>
                <a:latin typeface="Century" charset="0"/>
                <a:ea typeface="Times New Roman" charset="0"/>
                <a:cs typeface="Times New Roman" charset="0"/>
              </a:rPr>
              <a:t>3</a:t>
            </a:r>
            <a:r>
              <a:rPr lang="en-US" sz="2200" b="0" smtClean="0">
                <a:solidFill>
                  <a:srgbClr val="996633"/>
                </a:solidFill>
                <a:effectLst>
                  <a:outerShdw blurRad="38100" dist="38100" dir="2700000" algn="tl">
                    <a:srgbClr val="000000"/>
                  </a:outerShdw>
                </a:effectLst>
                <a:latin typeface="Tahoma" charset="0"/>
                <a:ea typeface="Arial" charset="0"/>
                <a:cs typeface="Arial" charset="0"/>
              </a:rPr>
              <a:t>   </a:t>
            </a:r>
            <a:br>
              <a:rPr lang="en-US" sz="2200" b="0" smtClean="0">
                <a:solidFill>
                  <a:srgbClr val="996633"/>
                </a:solidFill>
                <a:effectLst>
                  <a:outerShdw blurRad="38100" dist="38100" dir="2700000" algn="tl">
                    <a:srgbClr val="000000"/>
                  </a:outerShdw>
                </a:effectLst>
                <a:latin typeface="Tahoma" charset="0"/>
                <a:ea typeface="Arial" charset="0"/>
                <a:cs typeface="Arial" charset="0"/>
              </a:rPr>
            </a:br>
            <a:r>
              <a:rPr lang="en-US" sz="3200" smtClean="0">
                <a:solidFill>
                  <a:srgbClr val="CC9900"/>
                </a:solidFill>
                <a:effectLst>
                  <a:outerShdw blurRad="38100" dist="38100" dir="2700000" algn="tl">
                    <a:srgbClr val="000000"/>
                  </a:outerShdw>
                </a:effectLst>
                <a:latin typeface="Tahoma" charset="0"/>
                <a:ea typeface="Arial" charset="0"/>
                <a:cs typeface="Arial" charset="0"/>
              </a:rPr>
              <a:t>A.  Fall in price of software CDs</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4472"/>
                                        </p:tgtEl>
                                        <p:attrNameLst>
                                          <p:attrName>style.visibility</p:attrName>
                                        </p:attrNameLst>
                                      </p:cBhvr>
                                      <p:to>
                                        <p:strVal val="visible"/>
                                      </p:to>
                                    </p:set>
                                    <p:animEffect transition="in" filter="wipe(left)">
                                      <p:cBhvr>
                                        <p:cTn id="7" dur="500"/>
                                        <p:tgtEl>
                                          <p:spTgt spid="2744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4474"/>
                                        </p:tgtEl>
                                        <p:attrNameLst>
                                          <p:attrName>style.visibility</p:attrName>
                                        </p:attrNameLst>
                                      </p:cBhvr>
                                      <p:to>
                                        <p:strVal val="visible"/>
                                      </p:to>
                                    </p:set>
                                    <p:animEffect transition="in" filter="wipe(left)">
                                      <p:cBhvr>
                                        <p:cTn id="12" dur="500"/>
                                        <p:tgtEl>
                                          <p:spTgt spid="274474"/>
                                        </p:tgtEl>
                                      </p:cBhvr>
                                    </p:animEffect>
                                  </p:childTnLst>
                                </p:cTn>
                              </p:par>
                            </p:childTnLst>
                          </p:cTn>
                        </p:par>
                        <p:par>
                          <p:cTn id="13" fill="hold">
                            <p:stCondLst>
                              <p:cond delay="500"/>
                            </p:stCondLst>
                            <p:childTnLst>
                              <p:par>
                                <p:cTn id="14" presetID="17" presetClass="entr" presetSubtype="2" fill="hold" grpId="0" nodeType="afterEffect">
                                  <p:stCondLst>
                                    <p:cond delay="0"/>
                                  </p:stCondLst>
                                  <p:childTnLst>
                                    <p:set>
                                      <p:cBhvr>
                                        <p:cTn id="15" dur="1" fill="hold">
                                          <p:stCondLst>
                                            <p:cond delay="0"/>
                                          </p:stCondLst>
                                        </p:cTn>
                                        <p:tgtEl>
                                          <p:spTgt spid="274463"/>
                                        </p:tgtEl>
                                        <p:attrNameLst>
                                          <p:attrName>style.visibility</p:attrName>
                                        </p:attrNameLst>
                                      </p:cBhvr>
                                      <p:to>
                                        <p:strVal val="visible"/>
                                      </p:to>
                                    </p:set>
                                    <p:anim calcmode="lin" valueType="num">
                                      <p:cBhvr>
                                        <p:cTn id="16" dur="500" fill="hold"/>
                                        <p:tgtEl>
                                          <p:spTgt spid="274463"/>
                                        </p:tgtEl>
                                        <p:attrNameLst>
                                          <p:attrName>ppt_x</p:attrName>
                                        </p:attrNameLst>
                                      </p:cBhvr>
                                      <p:tavLst>
                                        <p:tav tm="0">
                                          <p:val>
                                            <p:strVal val="#ppt_x+#ppt_w/2"/>
                                          </p:val>
                                        </p:tav>
                                        <p:tav tm="100000">
                                          <p:val>
                                            <p:strVal val="#ppt_x"/>
                                          </p:val>
                                        </p:tav>
                                      </p:tavLst>
                                    </p:anim>
                                    <p:anim calcmode="lin" valueType="num">
                                      <p:cBhvr>
                                        <p:cTn id="17" dur="500" fill="hold"/>
                                        <p:tgtEl>
                                          <p:spTgt spid="274463"/>
                                        </p:tgtEl>
                                        <p:attrNameLst>
                                          <p:attrName>ppt_y</p:attrName>
                                        </p:attrNameLst>
                                      </p:cBhvr>
                                      <p:tavLst>
                                        <p:tav tm="0">
                                          <p:val>
                                            <p:strVal val="#ppt_y"/>
                                          </p:val>
                                        </p:tav>
                                        <p:tav tm="100000">
                                          <p:val>
                                            <p:strVal val="#ppt_y"/>
                                          </p:val>
                                        </p:tav>
                                      </p:tavLst>
                                    </p:anim>
                                    <p:anim calcmode="lin" valueType="num">
                                      <p:cBhvr>
                                        <p:cTn id="18" dur="500" fill="hold"/>
                                        <p:tgtEl>
                                          <p:spTgt spid="274463"/>
                                        </p:tgtEl>
                                        <p:attrNameLst>
                                          <p:attrName>ppt_w</p:attrName>
                                        </p:attrNameLst>
                                      </p:cBhvr>
                                      <p:tavLst>
                                        <p:tav tm="0">
                                          <p:val>
                                            <p:fltVal val="0"/>
                                          </p:val>
                                        </p:tav>
                                        <p:tav tm="100000">
                                          <p:val>
                                            <p:strVal val="#ppt_w"/>
                                          </p:val>
                                        </p:tav>
                                      </p:tavLst>
                                    </p:anim>
                                    <p:anim calcmode="lin" valueType="num">
                                      <p:cBhvr>
                                        <p:cTn id="19" dur="500" fill="hold"/>
                                        <p:tgtEl>
                                          <p:spTgt spid="274463"/>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18" presetClass="entr" presetSubtype="6"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trips(downRigh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74476"/>
                                        </p:tgtEl>
                                        <p:attrNameLst>
                                          <p:attrName>style.visibility</p:attrName>
                                        </p:attrNameLst>
                                      </p:cBhvr>
                                      <p:to>
                                        <p:strVal val="visible"/>
                                      </p:to>
                                    </p:set>
                                    <p:animEffect transition="in" filter="wipe(left)">
                                      <p:cBhvr>
                                        <p:cTn id="28" dur="500"/>
                                        <p:tgtEl>
                                          <p:spTgt spid="274476"/>
                                        </p:tgtEl>
                                      </p:cBhvr>
                                    </p:animEffect>
                                  </p:childTnLst>
                                </p:cTn>
                              </p:par>
                            </p:childTnLst>
                          </p:cTn>
                        </p:par>
                        <p:par>
                          <p:cTn id="29" fill="hold">
                            <p:stCondLst>
                              <p:cond delay="500"/>
                            </p:stCondLst>
                            <p:childTnLst>
                              <p:par>
                                <p:cTn id="30" presetID="18" presetClass="entr" presetSubtype="12"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trips(downLef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74" grpId="0"/>
      <p:bldP spid="274463" grpId="0" animBg="1"/>
      <p:bldP spid="274472" grpId="0"/>
      <p:bldP spid="274476" grpId="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grpSp>
        <p:nvGrpSpPr>
          <p:cNvPr id="243714" name="Group 9"/>
          <p:cNvGrpSpPr>
            <a:grpSpLocks/>
          </p:cNvGrpSpPr>
          <p:nvPr/>
        </p:nvGrpSpPr>
        <p:grpSpPr bwMode="auto">
          <a:xfrm>
            <a:off x="4318000" y="2114550"/>
            <a:ext cx="4422775" cy="4106863"/>
            <a:chOff x="2579" y="785"/>
            <a:chExt cx="2786" cy="2420"/>
          </a:xfrm>
        </p:grpSpPr>
        <p:grpSp>
          <p:nvGrpSpPr>
            <p:cNvPr id="243748" name="Group 10"/>
            <p:cNvGrpSpPr>
              <a:grpSpLocks/>
            </p:cNvGrpSpPr>
            <p:nvPr/>
          </p:nvGrpSpPr>
          <p:grpSpPr bwMode="auto">
            <a:xfrm>
              <a:off x="2697" y="1037"/>
              <a:ext cx="2409" cy="2049"/>
              <a:chOff x="1098" y="1361"/>
              <a:chExt cx="2116" cy="2027"/>
            </a:xfrm>
          </p:grpSpPr>
          <p:sp>
            <p:nvSpPr>
              <p:cNvPr id="243751" name="Line 11"/>
              <p:cNvSpPr>
                <a:spLocks noChangeShapeType="1"/>
              </p:cNvSpPr>
              <p:nvPr/>
            </p:nvSpPr>
            <p:spPr bwMode="auto">
              <a:xfrm>
                <a:off x="1102" y="1361"/>
                <a:ext cx="0" cy="2025"/>
              </a:xfrm>
              <a:prstGeom prst="line">
                <a:avLst/>
              </a:prstGeom>
              <a:noFill/>
              <a:ln w="12700">
                <a:solidFill>
                  <a:schemeClr val="tx1"/>
                </a:solidFill>
                <a:round/>
                <a:headEnd/>
                <a:tailEnd/>
              </a:ln>
            </p:spPr>
            <p:txBody>
              <a:bodyPr>
                <a:prstTxWarp prst="textNoShape">
                  <a:avLst/>
                </a:prstTxWarp>
              </a:bodyPr>
              <a:lstStyle/>
              <a:p>
                <a:endParaRPr lang="en-US"/>
              </a:p>
            </p:txBody>
          </p:sp>
          <p:sp>
            <p:nvSpPr>
              <p:cNvPr id="243752" name="Line 12"/>
              <p:cNvSpPr>
                <a:spLocks noChangeShapeType="1"/>
              </p:cNvSpPr>
              <p:nvPr/>
            </p:nvSpPr>
            <p:spPr bwMode="auto">
              <a:xfrm>
                <a:off x="1098" y="3388"/>
                <a:ext cx="2116"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43749" name="Text Box 13"/>
            <p:cNvSpPr txBox="1">
              <a:spLocks noChangeArrowheads="1"/>
            </p:cNvSpPr>
            <p:nvPr/>
          </p:nvSpPr>
          <p:spPr bwMode="auto">
            <a:xfrm>
              <a:off x="2579" y="785"/>
              <a:ext cx="267"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P</a:t>
              </a:r>
            </a:p>
          </p:txBody>
        </p:sp>
        <p:sp>
          <p:nvSpPr>
            <p:cNvPr id="243750" name="Text Box 14"/>
            <p:cNvSpPr txBox="1">
              <a:spLocks noChangeArrowheads="1"/>
            </p:cNvSpPr>
            <p:nvPr/>
          </p:nvSpPr>
          <p:spPr bwMode="auto">
            <a:xfrm>
              <a:off x="5075" y="2936"/>
              <a:ext cx="290" cy="269"/>
            </a:xfrm>
            <a:prstGeom prst="rect">
              <a:avLst/>
            </a:prstGeom>
            <a:noFill/>
            <a:ln w="9525">
              <a:noFill/>
              <a:miter lim="800000"/>
              <a:headEnd/>
              <a:tailEnd/>
            </a:ln>
          </p:spPr>
          <p:txBody>
            <a:bodyPr>
              <a:prstTxWarp prst="textNoShape">
                <a:avLst/>
              </a:prstTxWarp>
              <a:spAutoFit/>
            </a:bodyPr>
            <a:lstStyle/>
            <a:p>
              <a:pPr algn="ctr">
                <a:spcBef>
                  <a:spcPct val="50000"/>
                </a:spcBef>
              </a:pPr>
              <a:r>
                <a:rPr lang="en-US" b="1" i="1">
                  <a:ea typeface="Arial" charset="0"/>
                  <a:cs typeface="Arial" charset="0"/>
                </a:rPr>
                <a:t>Q</a:t>
              </a:r>
            </a:p>
          </p:txBody>
        </p:sp>
      </p:grpSp>
      <p:grpSp>
        <p:nvGrpSpPr>
          <p:cNvPr id="243715" name="Group 15"/>
          <p:cNvGrpSpPr>
            <a:grpSpLocks/>
          </p:cNvGrpSpPr>
          <p:nvPr/>
        </p:nvGrpSpPr>
        <p:grpSpPr bwMode="auto">
          <a:xfrm>
            <a:off x="5773738" y="2947988"/>
            <a:ext cx="2486025" cy="2901950"/>
            <a:chOff x="2850" y="1233"/>
            <a:chExt cx="1566" cy="1828"/>
          </a:xfrm>
        </p:grpSpPr>
        <p:sp>
          <p:nvSpPr>
            <p:cNvPr id="243746" name="Line 16"/>
            <p:cNvSpPr>
              <a:spLocks noChangeShapeType="1"/>
            </p:cNvSpPr>
            <p:nvPr/>
          </p:nvSpPr>
          <p:spPr bwMode="auto">
            <a:xfrm>
              <a:off x="2850" y="1233"/>
              <a:ext cx="1263" cy="1587"/>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43747" name="Text Box 17"/>
            <p:cNvSpPr txBox="1">
              <a:spLocks noChangeArrowheads="1"/>
            </p:cNvSpPr>
            <p:nvPr/>
          </p:nvSpPr>
          <p:spPr bwMode="auto">
            <a:xfrm>
              <a:off x="4072" y="2773"/>
              <a:ext cx="344"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D</a:t>
              </a:r>
              <a:r>
                <a:rPr lang="en-US" baseline="-25000">
                  <a:ea typeface="Arial" charset="0"/>
                  <a:cs typeface="Arial" charset="0"/>
                </a:rPr>
                <a:t>1</a:t>
              </a:r>
            </a:p>
          </p:txBody>
        </p:sp>
      </p:grpSp>
      <p:grpSp>
        <p:nvGrpSpPr>
          <p:cNvPr id="243716" name="Group 18"/>
          <p:cNvGrpSpPr>
            <a:grpSpLocks/>
          </p:cNvGrpSpPr>
          <p:nvPr/>
        </p:nvGrpSpPr>
        <p:grpSpPr bwMode="auto">
          <a:xfrm>
            <a:off x="5092700" y="2560638"/>
            <a:ext cx="1933575" cy="2901950"/>
            <a:chOff x="3067" y="1024"/>
            <a:chExt cx="1218" cy="1828"/>
          </a:xfrm>
        </p:grpSpPr>
        <p:sp>
          <p:nvSpPr>
            <p:cNvPr id="243744" name="Line 19"/>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prstTxWarp prst="textNoShape">
                <a:avLst/>
              </a:prstTxWarp>
            </a:bodyPr>
            <a:lstStyle/>
            <a:p>
              <a:endParaRPr lang="en-US"/>
            </a:p>
          </p:txBody>
        </p:sp>
        <p:sp>
          <p:nvSpPr>
            <p:cNvPr id="243745" name="Text Box 20"/>
            <p:cNvSpPr txBox="1">
              <a:spLocks noChangeArrowheads="1"/>
            </p:cNvSpPr>
            <p:nvPr/>
          </p:nvSpPr>
          <p:spPr bwMode="auto">
            <a:xfrm>
              <a:off x="3920" y="1024"/>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1</a:t>
              </a:r>
            </a:p>
          </p:txBody>
        </p:sp>
      </p:grpSp>
      <p:grpSp>
        <p:nvGrpSpPr>
          <p:cNvPr id="243717" name="Group 21"/>
          <p:cNvGrpSpPr>
            <a:grpSpLocks/>
          </p:cNvGrpSpPr>
          <p:nvPr/>
        </p:nvGrpSpPr>
        <p:grpSpPr bwMode="auto">
          <a:xfrm>
            <a:off x="4008438" y="3362325"/>
            <a:ext cx="2489200" cy="3036888"/>
            <a:chOff x="2480" y="1625"/>
            <a:chExt cx="1568" cy="1913"/>
          </a:xfrm>
        </p:grpSpPr>
        <p:sp>
          <p:nvSpPr>
            <p:cNvPr id="243738" name="Text Box 22"/>
            <p:cNvSpPr txBox="1">
              <a:spLocks noChangeArrowheads="1"/>
            </p:cNvSpPr>
            <p:nvPr/>
          </p:nvSpPr>
          <p:spPr bwMode="auto">
            <a:xfrm>
              <a:off x="2480" y="1625"/>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1</a:t>
              </a:r>
            </a:p>
          </p:txBody>
        </p:sp>
        <p:sp>
          <p:nvSpPr>
            <p:cNvPr id="243739" name="Oval 23"/>
            <p:cNvSpPr>
              <a:spLocks noChangeArrowheads="1"/>
            </p:cNvSpPr>
            <p:nvPr/>
          </p:nvSpPr>
          <p:spPr bwMode="auto">
            <a:xfrm>
              <a:off x="3848" y="1692"/>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nvGrpSpPr>
            <p:cNvPr id="243740" name="Group 24"/>
            <p:cNvGrpSpPr>
              <a:grpSpLocks/>
            </p:cNvGrpSpPr>
            <p:nvPr/>
          </p:nvGrpSpPr>
          <p:grpSpPr bwMode="auto">
            <a:xfrm>
              <a:off x="2796" y="1737"/>
              <a:ext cx="1098" cy="1562"/>
              <a:chOff x="3068" y="1737"/>
              <a:chExt cx="826" cy="1117"/>
            </a:xfrm>
          </p:grpSpPr>
          <p:sp>
            <p:nvSpPr>
              <p:cNvPr id="243742" name="Line 25"/>
              <p:cNvSpPr>
                <a:spLocks noChangeShapeType="1"/>
              </p:cNvSpPr>
              <p:nvPr/>
            </p:nvSpPr>
            <p:spPr bwMode="auto">
              <a:xfrm>
                <a:off x="3068" y="1739"/>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43743" name="Line 26"/>
              <p:cNvSpPr>
                <a:spLocks noChangeShapeType="1"/>
              </p:cNvSpPr>
              <p:nvPr/>
            </p:nvSpPr>
            <p:spPr bwMode="auto">
              <a:xfrm>
                <a:off x="3894" y="1737"/>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43741" name="Text Box 27"/>
            <p:cNvSpPr txBox="1">
              <a:spLocks noChangeArrowheads="1"/>
            </p:cNvSpPr>
            <p:nvPr/>
          </p:nvSpPr>
          <p:spPr bwMode="auto">
            <a:xfrm>
              <a:off x="3740" y="3308"/>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1</a:t>
              </a:r>
            </a:p>
          </p:txBody>
        </p:sp>
      </p:grpSp>
      <p:grpSp>
        <p:nvGrpSpPr>
          <p:cNvPr id="9" name="Group 28"/>
          <p:cNvGrpSpPr>
            <a:grpSpLocks/>
          </p:cNvGrpSpPr>
          <p:nvPr/>
        </p:nvGrpSpPr>
        <p:grpSpPr bwMode="auto">
          <a:xfrm>
            <a:off x="5989638" y="2568575"/>
            <a:ext cx="1933575" cy="2901950"/>
            <a:chOff x="3520" y="1029"/>
            <a:chExt cx="1218" cy="1828"/>
          </a:xfrm>
        </p:grpSpPr>
        <p:sp>
          <p:nvSpPr>
            <p:cNvPr id="243736" name="Line 29"/>
            <p:cNvSpPr>
              <a:spLocks noChangeShapeType="1"/>
            </p:cNvSpPr>
            <p:nvPr/>
          </p:nvSpPr>
          <p:spPr bwMode="auto">
            <a:xfrm flipV="1">
              <a:off x="3520" y="1283"/>
              <a:ext cx="949" cy="1574"/>
            </a:xfrm>
            <a:prstGeom prst="line">
              <a:avLst/>
            </a:prstGeom>
            <a:noFill/>
            <a:ln w="38100">
              <a:solidFill>
                <a:srgbClr val="FF0000"/>
              </a:solidFill>
              <a:round/>
              <a:headEnd/>
              <a:tailEnd/>
            </a:ln>
          </p:spPr>
          <p:txBody>
            <a:bodyPr>
              <a:prstTxWarp prst="textNoShape">
                <a:avLst/>
              </a:prstTxWarp>
            </a:bodyPr>
            <a:lstStyle/>
            <a:p>
              <a:endParaRPr lang="en-US"/>
            </a:p>
          </p:txBody>
        </p:sp>
        <p:sp>
          <p:nvSpPr>
            <p:cNvPr id="243737" name="Text Box 30"/>
            <p:cNvSpPr txBox="1">
              <a:spLocks noChangeArrowheads="1"/>
            </p:cNvSpPr>
            <p:nvPr/>
          </p:nvSpPr>
          <p:spPr bwMode="auto">
            <a:xfrm>
              <a:off x="4373" y="1029"/>
              <a:ext cx="365"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a:ea typeface="Arial" charset="0"/>
                  <a:cs typeface="Arial" charset="0"/>
                </a:rPr>
                <a:t>S</a:t>
              </a:r>
              <a:r>
                <a:rPr lang="en-US" baseline="-25000">
                  <a:ea typeface="Arial" charset="0"/>
                  <a:cs typeface="Arial" charset="0"/>
                </a:rPr>
                <a:t>2</a:t>
              </a:r>
            </a:p>
          </p:txBody>
        </p:sp>
      </p:grpSp>
      <p:sp>
        <p:nvSpPr>
          <p:cNvPr id="276511" name="Line 31"/>
          <p:cNvSpPr>
            <a:spLocks noChangeShapeType="1"/>
          </p:cNvSpPr>
          <p:nvPr/>
        </p:nvSpPr>
        <p:spPr bwMode="auto">
          <a:xfrm>
            <a:off x="6453188" y="3305175"/>
            <a:ext cx="790575" cy="0"/>
          </a:xfrm>
          <a:prstGeom prst="line">
            <a:avLst/>
          </a:prstGeom>
          <a:noFill/>
          <a:ln w="57150">
            <a:solidFill>
              <a:srgbClr val="A50021"/>
            </a:solidFill>
            <a:round/>
            <a:headEnd/>
            <a:tailEnd type="triangle" w="lg" len="med"/>
          </a:ln>
        </p:spPr>
        <p:txBody>
          <a:bodyPr>
            <a:prstTxWarp prst="textNoShape">
              <a:avLst/>
            </a:prstTxWarp>
          </a:bodyPr>
          <a:lstStyle/>
          <a:p>
            <a:endParaRPr lang="en-US"/>
          </a:p>
        </p:txBody>
      </p:sp>
      <p:sp>
        <p:nvSpPr>
          <p:cNvPr id="243720" name="Text Box 32"/>
          <p:cNvSpPr txBox="1">
            <a:spLocks noChangeArrowheads="1"/>
          </p:cNvSpPr>
          <p:nvPr/>
        </p:nvSpPr>
        <p:spPr bwMode="auto">
          <a:xfrm>
            <a:off x="5113338" y="1571625"/>
            <a:ext cx="3040062" cy="863600"/>
          </a:xfrm>
          <a:prstGeom prst="rect">
            <a:avLst/>
          </a:prstGeom>
          <a:solidFill>
            <a:schemeClr val="bg1"/>
          </a:solidFill>
          <a:ln w="9525">
            <a:solidFill>
              <a:schemeClr val="tx1"/>
            </a:solidFill>
            <a:miter lim="800000"/>
            <a:headEnd/>
            <a:tailEnd/>
          </a:ln>
        </p:spPr>
        <p:txBody>
          <a:bodyPr>
            <a:prstTxWarp prst="textNoShape">
              <a:avLst/>
            </a:prstTxWarp>
            <a:spAutoFit/>
          </a:bodyPr>
          <a:lstStyle/>
          <a:p>
            <a:pPr algn="ctr">
              <a:spcBef>
                <a:spcPct val="50000"/>
              </a:spcBef>
            </a:pPr>
            <a:r>
              <a:rPr lang="en-US" sz="2500">
                <a:ea typeface="Arial" charset="0"/>
                <a:cs typeface="Arial" charset="0"/>
              </a:rPr>
              <a:t>The market for software downloads</a:t>
            </a:r>
          </a:p>
        </p:txBody>
      </p:sp>
      <p:grpSp>
        <p:nvGrpSpPr>
          <p:cNvPr id="10" name="Group 33"/>
          <p:cNvGrpSpPr>
            <a:grpSpLocks/>
          </p:cNvGrpSpPr>
          <p:nvPr/>
        </p:nvGrpSpPr>
        <p:grpSpPr bwMode="auto">
          <a:xfrm>
            <a:off x="3998913" y="4003675"/>
            <a:ext cx="3022600" cy="2403475"/>
            <a:chOff x="2474" y="2029"/>
            <a:chExt cx="1904" cy="1514"/>
          </a:xfrm>
        </p:grpSpPr>
        <p:grpSp>
          <p:nvGrpSpPr>
            <p:cNvPr id="243730" name="Group 34"/>
            <p:cNvGrpSpPr>
              <a:grpSpLocks/>
            </p:cNvGrpSpPr>
            <p:nvPr/>
          </p:nvGrpSpPr>
          <p:grpSpPr bwMode="auto">
            <a:xfrm>
              <a:off x="2796" y="2147"/>
              <a:ext cx="1417" cy="1150"/>
              <a:chOff x="3068" y="1737"/>
              <a:chExt cx="826" cy="1117"/>
            </a:xfrm>
          </p:grpSpPr>
          <p:sp>
            <p:nvSpPr>
              <p:cNvPr id="243734" name="Line 35"/>
              <p:cNvSpPr>
                <a:spLocks noChangeShapeType="1"/>
              </p:cNvSpPr>
              <p:nvPr/>
            </p:nvSpPr>
            <p:spPr bwMode="auto">
              <a:xfrm>
                <a:off x="3068" y="1739"/>
                <a:ext cx="823" cy="0"/>
              </a:xfrm>
              <a:prstGeom prst="line">
                <a:avLst/>
              </a:prstGeom>
              <a:noFill/>
              <a:ln w="9525">
                <a:solidFill>
                  <a:schemeClr val="tx1"/>
                </a:solidFill>
                <a:prstDash val="lgDash"/>
                <a:round/>
                <a:headEnd/>
                <a:tailEnd/>
              </a:ln>
            </p:spPr>
            <p:txBody>
              <a:bodyPr>
                <a:prstTxWarp prst="textNoShape">
                  <a:avLst/>
                </a:prstTxWarp>
              </a:bodyPr>
              <a:lstStyle/>
              <a:p>
                <a:endParaRPr lang="en-US"/>
              </a:p>
            </p:txBody>
          </p:sp>
          <p:sp>
            <p:nvSpPr>
              <p:cNvPr id="243735" name="Line 36"/>
              <p:cNvSpPr>
                <a:spLocks noChangeShapeType="1"/>
              </p:cNvSpPr>
              <p:nvPr/>
            </p:nvSpPr>
            <p:spPr bwMode="auto">
              <a:xfrm>
                <a:off x="3894" y="1737"/>
                <a:ext cx="0" cy="1117"/>
              </a:xfrm>
              <a:prstGeom prst="line">
                <a:avLst/>
              </a:prstGeom>
              <a:noFill/>
              <a:ln w="9525">
                <a:solidFill>
                  <a:schemeClr val="tx1"/>
                </a:solidFill>
                <a:prstDash val="lgDash"/>
                <a:round/>
                <a:headEnd/>
                <a:tailEnd/>
              </a:ln>
            </p:spPr>
            <p:txBody>
              <a:bodyPr>
                <a:prstTxWarp prst="textNoShape">
                  <a:avLst/>
                </a:prstTxWarp>
              </a:bodyPr>
              <a:lstStyle/>
              <a:p>
                <a:endParaRPr lang="en-US"/>
              </a:p>
            </p:txBody>
          </p:sp>
        </p:grpSp>
        <p:sp>
          <p:nvSpPr>
            <p:cNvPr id="243731" name="Text Box 37"/>
            <p:cNvSpPr txBox="1">
              <a:spLocks noChangeArrowheads="1"/>
            </p:cNvSpPr>
            <p:nvPr/>
          </p:nvSpPr>
          <p:spPr bwMode="auto">
            <a:xfrm>
              <a:off x="4070" y="3313"/>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Q</a:t>
              </a:r>
              <a:r>
                <a:rPr lang="en-US" b="1" baseline="-25000">
                  <a:ea typeface="Arial" charset="0"/>
                  <a:cs typeface="Arial" charset="0"/>
                </a:rPr>
                <a:t>2</a:t>
              </a:r>
            </a:p>
          </p:txBody>
        </p:sp>
        <p:sp>
          <p:nvSpPr>
            <p:cNvPr id="243732" name="Text Box 38"/>
            <p:cNvSpPr txBox="1">
              <a:spLocks noChangeArrowheads="1"/>
            </p:cNvSpPr>
            <p:nvPr/>
          </p:nvSpPr>
          <p:spPr bwMode="auto">
            <a:xfrm>
              <a:off x="2474" y="2029"/>
              <a:ext cx="308" cy="230"/>
            </a:xfrm>
            <a:prstGeom prst="rect">
              <a:avLst/>
            </a:prstGeom>
            <a:noFill/>
            <a:ln w="9525">
              <a:noFill/>
              <a:miter lim="800000"/>
              <a:headEnd/>
              <a:tailEnd/>
            </a:ln>
          </p:spPr>
          <p:txBody>
            <a:bodyPr lIns="0" tIns="0" rIns="0" bIns="0">
              <a:prstTxWarp prst="textNoShape">
                <a:avLst/>
              </a:prstTxWarp>
              <a:spAutoFit/>
            </a:bodyPr>
            <a:lstStyle/>
            <a:p>
              <a:pPr algn="ctr">
                <a:spcBef>
                  <a:spcPct val="50000"/>
                </a:spcBef>
              </a:pPr>
              <a:r>
                <a:rPr lang="en-US" b="1" i="1">
                  <a:ea typeface="Arial" charset="0"/>
                  <a:cs typeface="Arial" charset="0"/>
                </a:rPr>
                <a:t>P</a:t>
              </a:r>
              <a:r>
                <a:rPr lang="en-US" b="1" baseline="-25000">
                  <a:ea typeface="Arial" charset="0"/>
                  <a:cs typeface="Arial" charset="0"/>
                </a:rPr>
                <a:t>2</a:t>
              </a:r>
            </a:p>
          </p:txBody>
        </p:sp>
        <p:sp>
          <p:nvSpPr>
            <p:cNvPr id="243733" name="Oval 39"/>
            <p:cNvSpPr>
              <a:spLocks noChangeArrowheads="1"/>
            </p:cNvSpPr>
            <p:nvPr/>
          </p:nvSpPr>
          <p:spPr bwMode="auto">
            <a:xfrm>
              <a:off x="4168" y="2105"/>
              <a:ext cx="88" cy="87"/>
            </a:xfrm>
            <a:prstGeom prst="ellipse">
              <a:avLst/>
            </a:prstGeom>
            <a:solidFill>
              <a:srgbClr val="000000"/>
            </a:solidFill>
            <a:ln w="9525">
              <a:noFill/>
              <a:prstDash val="dash"/>
              <a:round/>
              <a:headEnd/>
              <a:tailEnd/>
            </a:ln>
          </p:spPr>
          <p:txBody>
            <a:bodyPr wrap="none" anchor="ctr">
              <a:prstTxWarp prst="textNoShape">
                <a:avLst/>
              </a:prstTxWarp>
            </a:bodyPr>
            <a:lstStyle/>
            <a:p>
              <a:endParaRPr lang="en-US" sz="1800">
                <a:ea typeface="Arial" charset="0"/>
                <a:cs typeface="Arial" charset="0"/>
              </a:endParaRPr>
            </a:p>
          </p:txBody>
        </p:sp>
      </p:grpSp>
      <p:sp>
        <p:nvSpPr>
          <p:cNvPr id="276520" name="Rectangle 40"/>
          <p:cNvSpPr>
            <a:spLocks noChangeArrowheads="1"/>
          </p:cNvSpPr>
          <p:nvPr/>
        </p:nvSpPr>
        <p:spPr bwMode="auto">
          <a:xfrm>
            <a:off x="681038" y="2295525"/>
            <a:ext cx="3084512" cy="5461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45000"/>
              </a:spcBef>
              <a:buClr>
                <a:srgbClr val="003399"/>
              </a:buClr>
              <a:buSzPct val="120000"/>
              <a:buFont typeface="Wingdings" charset="2"/>
              <a:buNone/>
            </a:pPr>
            <a:r>
              <a:rPr lang="en-US" sz="2600">
                <a:ea typeface="Arial" charset="0"/>
                <a:cs typeface="Arial" charset="0"/>
              </a:rPr>
              <a:t>1.	</a:t>
            </a:r>
            <a:r>
              <a:rPr lang="en-US" sz="2600" b="1" i="1">
                <a:ea typeface="Arial" charset="0"/>
                <a:cs typeface="Arial" charset="0"/>
              </a:rPr>
              <a:t>S</a:t>
            </a:r>
            <a:r>
              <a:rPr lang="en-US" sz="2600">
                <a:ea typeface="Arial" charset="0"/>
                <a:cs typeface="Arial" charset="0"/>
              </a:rPr>
              <a:t> curve shifts</a:t>
            </a:r>
          </a:p>
        </p:txBody>
      </p:sp>
      <p:sp>
        <p:nvSpPr>
          <p:cNvPr id="276521" name="Rectangle 41"/>
          <p:cNvSpPr>
            <a:spLocks noChangeArrowheads="1"/>
          </p:cNvSpPr>
          <p:nvPr/>
        </p:nvSpPr>
        <p:spPr bwMode="auto">
          <a:xfrm>
            <a:off x="677863" y="2959100"/>
            <a:ext cx="2516187" cy="546100"/>
          </a:xfrm>
          <a:prstGeom prst="rect">
            <a:avLst/>
          </a:prstGeom>
          <a:noFill/>
          <a:ln w="9525">
            <a:noFill/>
            <a:miter lim="800000"/>
            <a:headEnd/>
            <a:tailEnd/>
          </a:ln>
        </p:spPr>
        <p:txBody>
          <a:bodyPr>
            <a:prstTxWarp prst="textNoShape">
              <a:avLst/>
            </a:prstTxWarp>
          </a:bodyPr>
          <a:lstStyle/>
          <a:p>
            <a:pPr marL="457200" indent="-457200">
              <a:lnSpc>
                <a:spcPct val="105000"/>
              </a:lnSpc>
              <a:spcBef>
                <a:spcPct val="45000"/>
              </a:spcBef>
              <a:buClr>
                <a:srgbClr val="003399"/>
              </a:buClr>
              <a:buSzPct val="120000"/>
              <a:buFont typeface="Wingdings" charset="2"/>
              <a:buNone/>
            </a:pPr>
            <a:r>
              <a:rPr lang="en-US" sz="2600">
                <a:ea typeface="Arial" charset="0"/>
                <a:cs typeface="Arial" charset="0"/>
              </a:rPr>
              <a:t>2.	</a:t>
            </a:r>
            <a:r>
              <a:rPr lang="en-US" sz="2600" b="1" i="1">
                <a:ea typeface="Arial" charset="0"/>
                <a:cs typeface="Arial" charset="0"/>
              </a:rPr>
              <a:t>S</a:t>
            </a:r>
            <a:r>
              <a:rPr lang="en-US" sz="2600">
                <a:ea typeface="Arial" charset="0"/>
                <a:cs typeface="Arial" charset="0"/>
              </a:rPr>
              <a:t> shifts </a:t>
            </a:r>
            <a:r>
              <a:rPr lang="en-US" sz="2600" u="sng">
                <a:ea typeface="Arial" charset="0"/>
                <a:cs typeface="Arial" charset="0"/>
              </a:rPr>
              <a:t>right</a:t>
            </a:r>
          </a:p>
        </p:txBody>
      </p:sp>
      <p:sp>
        <p:nvSpPr>
          <p:cNvPr id="276522" name="Rectangle 42"/>
          <p:cNvSpPr>
            <a:spLocks noChangeArrowheads="1"/>
          </p:cNvSpPr>
          <p:nvPr/>
        </p:nvSpPr>
        <p:spPr bwMode="auto">
          <a:xfrm>
            <a:off x="684213" y="3602038"/>
            <a:ext cx="3084512" cy="960437"/>
          </a:xfrm>
          <a:prstGeom prst="rect">
            <a:avLst/>
          </a:prstGeom>
          <a:noFill/>
          <a:ln w="9525">
            <a:noFill/>
            <a:miter lim="800000"/>
            <a:headEnd/>
            <a:tailEnd/>
          </a:ln>
        </p:spPr>
        <p:txBody>
          <a:bodyPr>
            <a:prstTxWarp prst="textNoShape">
              <a:avLst/>
            </a:prstTxWarp>
          </a:bodyPr>
          <a:lstStyle/>
          <a:p>
            <a:pPr marL="457200" indent="-457200">
              <a:lnSpc>
                <a:spcPct val="105000"/>
              </a:lnSpc>
              <a:spcBef>
                <a:spcPct val="45000"/>
              </a:spcBef>
              <a:buClr>
                <a:srgbClr val="003399"/>
              </a:buClr>
              <a:buSzPct val="120000"/>
              <a:buFont typeface="Wingdings" charset="2"/>
              <a:buNone/>
            </a:pPr>
            <a:r>
              <a:rPr lang="en-US" sz="2600">
                <a:ea typeface="Arial" charset="0"/>
                <a:cs typeface="Arial" charset="0"/>
              </a:rPr>
              <a:t>3.	</a:t>
            </a:r>
            <a:r>
              <a:rPr lang="en-US" sz="2600" b="1" i="1">
                <a:ea typeface="Arial" charset="0"/>
                <a:cs typeface="Arial" charset="0"/>
              </a:rPr>
              <a:t>P</a:t>
            </a:r>
            <a:r>
              <a:rPr lang="en-US" sz="2600">
                <a:ea typeface="Arial" charset="0"/>
                <a:cs typeface="Arial" charset="0"/>
              </a:rPr>
              <a:t> falls, </a:t>
            </a:r>
            <a:br>
              <a:rPr lang="en-US" sz="2600">
                <a:ea typeface="Arial" charset="0"/>
                <a:cs typeface="Arial" charset="0"/>
              </a:rPr>
            </a:br>
            <a:r>
              <a:rPr lang="en-US" sz="2600" b="1" i="1">
                <a:ea typeface="Arial" charset="0"/>
                <a:cs typeface="Arial" charset="0"/>
              </a:rPr>
              <a:t>Q</a:t>
            </a:r>
            <a:r>
              <a:rPr lang="en-US" sz="2600">
                <a:ea typeface="Arial" charset="0"/>
                <a:cs typeface="Arial" charset="0"/>
              </a:rPr>
              <a:t> rises.</a:t>
            </a:r>
            <a:endParaRPr lang="en-US" sz="2600" u="sng">
              <a:ea typeface="Arial" charset="0"/>
              <a:cs typeface="Arial" charset="0"/>
            </a:endParaRPr>
          </a:p>
        </p:txBody>
      </p:sp>
      <p:sp>
        <p:nvSpPr>
          <p:cNvPr id="243725" name="Rectangle 43"/>
          <p:cNvSpPr>
            <a:spLocks noChangeArrowheads="1"/>
          </p:cNvSpPr>
          <p:nvPr/>
        </p:nvSpPr>
        <p:spPr bwMode="auto">
          <a:xfrm>
            <a:off x="703263" y="1697038"/>
            <a:ext cx="1376362" cy="544512"/>
          </a:xfrm>
          <a:prstGeom prst="rect">
            <a:avLst/>
          </a:prstGeom>
          <a:noFill/>
          <a:ln w="9525">
            <a:noFill/>
            <a:miter lim="800000"/>
            <a:headEnd/>
            <a:tailEnd/>
          </a:ln>
        </p:spPr>
        <p:txBody>
          <a:bodyPr>
            <a:prstTxWarp prst="textNoShape">
              <a:avLst/>
            </a:prstTxWarp>
          </a:bodyPr>
          <a:lstStyle/>
          <a:p>
            <a:pPr marL="457200" indent="-457200">
              <a:lnSpc>
                <a:spcPct val="105000"/>
              </a:lnSpc>
              <a:spcBef>
                <a:spcPct val="45000"/>
              </a:spcBef>
              <a:buClr>
                <a:srgbClr val="003399"/>
              </a:buClr>
              <a:buSzPct val="120000"/>
              <a:buFont typeface="Wingdings" charset="2"/>
              <a:buNone/>
            </a:pPr>
            <a:r>
              <a:rPr lang="en-US" sz="2500" b="1" u="sng">
                <a:ea typeface="Arial" charset="0"/>
                <a:cs typeface="Arial" charset="0"/>
              </a:rPr>
              <a:t>STEPS</a:t>
            </a:r>
            <a:endParaRPr lang="en-US" sz="2500" b="1">
              <a:ea typeface="Arial" charset="0"/>
              <a:cs typeface="Arial" charset="0"/>
            </a:endParaRPr>
          </a:p>
        </p:txBody>
      </p:sp>
      <p:sp>
        <p:nvSpPr>
          <p:cNvPr id="276524" name="Rectangle 44"/>
          <p:cNvSpPr>
            <a:spLocks noChangeArrowheads="1"/>
          </p:cNvSpPr>
          <p:nvPr/>
        </p:nvSpPr>
        <p:spPr bwMode="auto">
          <a:xfrm>
            <a:off x="762000" y="4876800"/>
            <a:ext cx="2989263" cy="927100"/>
          </a:xfrm>
          <a:prstGeom prst="rect">
            <a:avLst/>
          </a:prstGeom>
          <a:noFill/>
          <a:ln w="9525">
            <a:noFill/>
            <a:miter lim="800000"/>
            <a:headEnd/>
            <a:tailEnd/>
          </a:ln>
        </p:spPr>
        <p:txBody>
          <a:bodyPr>
            <a:prstTxWarp prst="textNoShape">
              <a:avLst/>
            </a:prstTxWarp>
            <a:spAutoFit/>
          </a:bodyPr>
          <a:lstStyle/>
          <a:p>
            <a:pPr>
              <a:lnSpc>
                <a:spcPct val="105000"/>
              </a:lnSpc>
              <a:spcBef>
                <a:spcPct val="45000"/>
              </a:spcBef>
              <a:buClr>
                <a:srgbClr val="003399"/>
              </a:buClr>
              <a:buSzPct val="120000"/>
              <a:buFont typeface="Wingdings" charset="2"/>
              <a:buNone/>
            </a:pPr>
            <a:r>
              <a:rPr lang="en-US" sz="2600">
                <a:ea typeface="Arial" charset="0"/>
                <a:cs typeface="Arial" charset="0"/>
              </a:rPr>
              <a:t>(Royalties are part of sellers’ costs)</a:t>
            </a:r>
          </a:p>
        </p:txBody>
      </p:sp>
      <p:sp>
        <p:nvSpPr>
          <p:cNvPr id="243727"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243728" name="TextBox 4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47"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B.  Fall in cost of royalties</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20"/>
                                        </p:tgtEl>
                                        <p:attrNameLst>
                                          <p:attrName>style.visibility</p:attrName>
                                        </p:attrNameLst>
                                      </p:cBhvr>
                                      <p:to>
                                        <p:strVal val="visible"/>
                                      </p:to>
                                    </p:set>
                                    <p:animEffect transition="in" filter="wipe(left)">
                                      <p:cBhvr>
                                        <p:cTn id="7" dur="500"/>
                                        <p:tgtEl>
                                          <p:spTgt spid="2765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76524"/>
                                        </p:tgtEl>
                                        <p:attrNameLst>
                                          <p:attrName>style.visibility</p:attrName>
                                        </p:attrNameLst>
                                      </p:cBhvr>
                                      <p:to>
                                        <p:strVal val="visible"/>
                                      </p:to>
                                    </p:set>
                                    <p:animEffect transition="in" filter="wipe(left)">
                                      <p:cBhvr>
                                        <p:cTn id="10" dur="500"/>
                                        <p:tgtEl>
                                          <p:spTgt spid="2765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76524"/>
                                        </p:tgtEl>
                                      </p:cBhvr>
                                    </p:animEffect>
                                    <p:set>
                                      <p:cBhvr>
                                        <p:cTn id="15" dur="1" fill="hold">
                                          <p:stCondLst>
                                            <p:cond delay="499"/>
                                          </p:stCondLst>
                                        </p:cTn>
                                        <p:tgtEl>
                                          <p:spTgt spid="276524"/>
                                        </p:tgtEl>
                                        <p:attrNameLst>
                                          <p:attrName>style.visibility</p:attrName>
                                        </p:attrNameLst>
                                      </p:cBhvr>
                                      <p:to>
                                        <p:strVal val="hidden"/>
                                      </p:to>
                                    </p:se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276521"/>
                                        </p:tgtEl>
                                        <p:attrNameLst>
                                          <p:attrName>style.visibility</p:attrName>
                                        </p:attrNameLst>
                                      </p:cBhvr>
                                      <p:to>
                                        <p:strVal val="visible"/>
                                      </p:to>
                                    </p:set>
                                    <p:animEffect transition="in" filter="wipe(left)">
                                      <p:cBhvr>
                                        <p:cTn id="19" dur="500"/>
                                        <p:tgtEl>
                                          <p:spTgt spid="276521"/>
                                        </p:tgtEl>
                                      </p:cBhvr>
                                    </p:animEffect>
                                  </p:childTnLst>
                                </p:cTn>
                              </p:par>
                            </p:childTnLst>
                          </p:cTn>
                        </p:par>
                        <p:par>
                          <p:cTn id="20" fill="hold">
                            <p:stCondLst>
                              <p:cond delay="1000"/>
                            </p:stCondLst>
                            <p:childTnLst>
                              <p:par>
                                <p:cTn id="21" presetID="17" presetClass="entr" presetSubtype="8" fill="hold" grpId="0" nodeType="afterEffect">
                                  <p:stCondLst>
                                    <p:cond delay="0"/>
                                  </p:stCondLst>
                                  <p:childTnLst>
                                    <p:set>
                                      <p:cBhvr>
                                        <p:cTn id="22" dur="1" fill="hold">
                                          <p:stCondLst>
                                            <p:cond delay="0"/>
                                          </p:stCondLst>
                                        </p:cTn>
                                        <p:tgtEl>
                                          <p:spTgt spid="276511"/>
                                        </p:tgtEl>
                                        <p:attrNameLst>
                                          <p:attrName>style.visibility</p:attrName>
                                        </p:attrNameLst>
                                      </p:cBhvr>
                                      <p:to>
                                        <p:strVal val="visible"/>
                                      </p:to>
                                    </p:set>
                                    <p:anim calcmode="lin" valueType="num">
                                      <p:cBhvr>
                                        <p:cTn id="23" dur="500" fill="hold"/>
                                        <p:tgtEl>
                                          <p:spTgt spid="276511"/>
                                        </p:tgtEl>
                                        <p:attrNameLst>
                                          <p:attrName>ppt_x</p:attrName>
                                        </p:attrNameLst>
                                      </p:cBhvr>
                                      <p:tavLst>
                                        <p:tav tm="0">
                                          <p:val>
                                            <p:strVal val="#ppt_x-#ppt_w/2"/>
                                          </p:val>
                                        </p:tav>
                                        <p:tav tm="100000">
                                          <p:val>
                                            <p:strVal val="#ppt_x"/>
                                          </p:val>
                                        </p:tav>
                                      </p:tavLst>
                                    </p:anim>
                                    <p:anim calcmode="lin" valueType="num">
                                      <p:cBhvr>
                                        <p:cTn id="24" dur="500" fill="hold"/>
                                        <p:tgtEl>
                                          <p:spTgt spid="276511"/>
                                        </p:tgtEl>
                                        <p:attrNameLst>
                                          <p:attrName>ppt_y</p:attrName>
                                        </p:attrNameLst>
                                      </p:cBhvr>
                                      <p:tavLst>
                                        <p:tav tm="0">
                                          <p:val>
                                            <p:strVal val="#ppt_y"/>
                                          </p:val>
                                        </p:tav>
                                        <p:tav tm="100000">
                                          <p:val>
                                            <p:strVal val="#ppt_y"/>
                                          </p:val>
                                        </p:tav>
                                      </p:tavLst>
                                    </p:anim>
                                    <p:anim calcmode="lin" valueType="num">
                                      <p:cBhvr>
                                        <p:cTn id="25" dur="500" fill="hold"/>
                                        <p:tgtEl>
                                          <p:spTgt spid="276511"/>
                                        </p:tgtEl>
                                        <p:attrNameLst>
                                          <p:attrName>ppt_w</p:attrName>
                                        </p:attrNameLst>
                                      </p:cBhvr>
                                      <p:tavLst>
                                        <p:tav tm="0">
                                          <p:val>
                                            <p:fltVal val="0"/>
                                          </p:val>
                                        </p:tav>
                                        <p:tav tm="100000">
                                          <p:val>
                                            <p:strVal val="#ppt_w"/>
                                          </p:val>
                                        </p:tav>
                                      </p:tavLst>
                                    </p:anim>
                                    <p:anim calcmode="lin" valueType="num">
                                      <p:cBhvr>
                                        <p:cTn id="26" dur="500" fill="hold"/>
                                        <p:tgtEl>
                                          <p:spTgt spid="276511"/>
                                        </p:tgtEl>
                                        <p:attrNameLst>
                                          <p:attrName>ppt_h</p:attrName>
                                        </p:attrNameLst>
                                      </p:cBhvr>
                                      <p:tavLst>
                                        <p:tav tm="0">
                                          <p:val>
                                            <p:strVal val="#ppt_h"/>
                                          </p:val>
                                        </p:tav>
                                        <p:tav tm="100000">
                                          <p:val>
                                            <p:strVal val="#ppt_h"/>
                                          </p:val>
                                        </p:tav>
                                      </p:tavLst>
                                    </p:anim>
                                  </p:childTnLst>
                                </p:cTn>
                              </p:par>
                            </p:childTnLst>
                          </p:cTn>
                        </p:par>
                        <p:par>
                          <p:cTn id="27" fill="hold">
                            <p:stCondLst>
                              <p:cond delay="1500"/>
                            </p:stCondLst>
                            <p:childTnLst>
                              <p:par>
                                <p:cTn id="28" presetID="18" presetClass="entr" presetSubtype="12"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trips(downLeft)">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76522"/>
                                        </p:tgtEl>
                                        <p:attrNameLst>
                                          <p:attrName>style.visibility</p:attrName>
                                        </p:attrNameLst>
                                      </p:cBhvr>
                                      <p:to>
                                        <p:strVal val="visible"/>
                                      </p:to>
                                    </p:set>
                                    <p:animEffect transition="in" filter="wipe(left)">
                                      <p:cBhvr>
                                        <p:cTn id="35" dur="500"/>
                                        <p:tgtEl>
                                          <p:spTgt spid="276522"/>
                                        </p:tgtEl>
                                      </p:cBhvr>
                                    </p:animEffect>
                                  </p:childTnLst>
                                </p:cTn>
                              </p:par>
                            </p:childTnLst>
                          </p:cTn>
                        </p:par>
                        <p:par>
                          <p:cTn id="36" fill="hold">
                            <p:stCondLst>
                              <p:cond delay="500"/>
                            </p:stCondLst>
                            <p:childTnLst>
                              <p:par>
                                <p:cTn id="37" presetID="18" presetClass="entr" presetSubtype="12"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strips(downLeft)">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1" grpId="0" animBg="1"/>
      <p:bldP spid="276520" grpId="0"/>
      <p:bldP spid="276521" grpId="0"/>
      <p:bldP spid="276522" grpId="0"/>
      <p:bldP spid="276524" grpId="0"/>
      <p:bldP spid="276524" grpId="1"/>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78537" name="Text Box 9"/>
          <p:cNvSpPr txBox="1">
            <a:spLocks noChangeArrowheads="1"/>
          </p:cNvSpPr>
          <p:nvPr/>
        </p:nvSpPr>
        <p:spPr bwMode="auto">
          <a:xfrm>
            <a:off x="1017588" y="2236788"/>
            <a:ext cx="7497762" cy="3925887"/>
          </a:xfrm>
          <a:prstGeom prst="rect">
            <a:avLst/>
          </a:prstGeom>
          <a:solidFill>
            <a:schemeClr val="bg1"/>
          </a:solidFill>
          <a:ln w="9525">
            <a:solidFill>
              <a:schemeClr val="tx1"/>
            </a:solidFill>
            <a:miter lim="800000"/>
            <a:headEnd/>
            <a:tailEnd/>
          </a:ln>
          <a:effectLst>
            <a:outerShdw dist="89803" dir="2700000" algn="ctr" rotWithShape="0">
              <a:schemeClr val="bg2"/>
            </a:outerShdw>
          </a:effectLst>
        </p:spPr>
        <p:txBody>
          <a:bodyPr lIns="137160" tIns="91440"/>
          <a:lstStyle/>
          <a:p>
            <a:pPr marL="568325" indent="-568325" fontAlgn="auto">
              <a:lnSpc>
                <a:spcPct val="105000"/>
              </a:lnSpc>
              <a:spcBef>
                <a:spcPct val="50000"/>
              </a:spcBef>
              <a:spcAft>
                <a:spcPts val="0"/>
              </a:spcAft>
              <a:defRPr/>
            </a:pPr>
            <a:r>
              <a:rPr lang="en-US" sz="2600" b="1" u="sng">
                <a:latin typeface="+mn-lt"/>
                <a:ea typeface="+mn-ea"/>
                <a:cs typeface="Arial" charset="0"/>
              </a:rPr>
              <a:t>STEPS</a:t>
            </a:r>
            <a:endParaRPr lang="en-US" sz="2600" b="1">
              <a:latin typeface="+mn-lt"/>
              <a:ea typeface="+mn-ea"/>
              <a:cs typeface="Arial" charset="0"/>
            </a:endParaRPr>
          </a:p>
          <a:p>
            <a:pPr marL="568325" indent="-568325" fontAlgn="auto">
              <a:lnSpc>
                <a:spcPct val="105000"/>
              </a:lnSpc>
              <a:spcBef>
                <a:spcPct val="50000"/>
              </a:spcBef>
              <a:spcAft>
                <a:spcPts val="0"/>
              </a:spcAft>
              <a:defRPr/>
            </a:pPr>
            <a:r>
              <a:rPr lang="en-US" sz="2600">
                <a:latin typeface="+mn-lt"/>
                <a:ea typeface="+mn-ea"/>
                <a:cs typeface="Arial" charset="0"/>
              </a:rPr>
              <a:t>1.	Both curves shift (see parts A &amp; B).</a:t>
            </a:r>
          </a:p>
          <a:p>
            <a:pPr marL="568325" indent="-568325" fontAlgn="auto">
              <a:lnSpc>
                <a:spcPct val="105000"/>
              </a:lnSpc>
              <a:spcBef>
                <a:spcPct val="50000"/>
              </a:spcBef>
              <a:spcAft>
                <a:spcPts val="0"/>
              </a:spcAft>
              <a:defRPr/>
            </a:pPr>
            <a:r>
              <a:rPr lang="en-US" sz="2600">
                <a:latin typeface="+mn-lt"/>
                <a:ea typeface="+mn-ea"/>
                <a:cs typeface="Arial" charset="0"/>
              </a:rPr>
              <a:t>2.	</a:t>
            </a:r>
            <a:r>
              <a:rPr lang="en-US" sz="2600" b="1" i="1">
                <a:latin typeface="+mn-lt"/>
                <a:ea typeface="+mn-ea"/>
                <a:cs typeface="Arial" charset="0"/>
              </a:rPr>
              <a:t>D</a:t>
            </a:r>
            <a:r>
              <a:rPr lang="en-US" sz="2600">
                <a:latin typeface="+mn-lt"/>
                <a:ea typeface="+mn-ea"/>
                <a:cs typeface="Arial" charset="0"/>
              </a:rPr>
              <a:t> shifts left, </a:t>
            </a:r>
            <a:r>
              <a:rPr lang="en-US" sz="2600" b="1" i="1">
                <a:latin typeface="+mn-lt"/>
                <a:ea typeface="+mn-ea"/>
                <a:cs typeface="Arial" charset="0"/>
              </a:rPr>
              <a:t>S</a:t>
            </a:r>
            <a:r>
              <a:rPr lang="en-US" sz="2600">
                <a:latin typeface="+mn-lt"/>
                <a:ea typeface="+mn-ea"/>
                <a:cs typeface="Arial" charset="0"/>
              </a:rPr>
              <a:t> shifts right. </a:t>
            </a:r>
          </a:p>
          <a:p>
            <a:pPr marL="568325" indent="-568325" fontAlgn="auto">
              <a:lnSpc>
                <a:spcPct val="105000"/>
              </a:lnSpc>
              <a:spcBef>
                <a:spcPct val="50000"/>
              </a:spcBef>
              <a:spcAft>
                <a:spcPts val="0"/>
              </a:spcAft>
              <a:defRPr/>
            </a:pPr>
            <a:r>
              <a:rPr lang="en-US" sz="2600">
                <a:latin typeface="+mn-lt"/>
                <a:ea typeface="+mn-ea"/>
                <a:cs typeface="Arial" charset="0"/>
              </a:rPr>
              <a:t>3.	</a:t>
            </a:r>
            <a:r>
              <a:rPr lang="en-US" sz="2600" b="1" i="1">
                <a:latin typeface="+mn-lt"/>
                <a:ea typeface="+mn-ea"/>
                <a:cs typeface="Arial" charset="0"/>
              </a:rPr>
              <a:t>P</a:t>
            </a:r>
            <a:r>
              <a:rPr lang="en-US" sz="2600">
                <a:latin typeface="+mn-lt"/>
                <a:ea typeface="+mn-ea"/>
                <a:cs typeface="Arial" charset="0"/>
              </a:rPr>
              <a:t> unambiguously falls.</a:t>
            </a:r>
          </a:p>
          <a:p>
            <a:pPr marL="568325" indent="-568325" fontAlgn="auto">
              <a:lnSpc>
                <a:spcPct val="105000"/>
              </a:lnSpc>
              <a:spcBef>
                <a:spcPct val="20000"/>
              </a:spcBef>
              <a:spcAft>
                <a:spcPts val="0"/>
              </a:spcAft>
              <a:defRPr/>
            </a:pPr>
            <a:r>
              <a:rPr lang="en-US" sz="2600">
                <a:latin typeface="+mn-lt"/>
                <a:ea typeface="+mn-ea"/>
                <a:cs typeface="Arial" charset="0"/>
              </a:rPr>
              <a:t>	Effect on </a:t>
            </a:r>
            <a:r>
              <a:rPr lang="en-US" sz="2600" b="1" i="1">
                <a:latin typeface="+mn-lt"/>
                <a:ea typeface="+mn-ea"/>
                <a:cs typeface="Arial" charset="0"/>
              </a:rPr>
              <a:t>Q</a:t>
            </a:r>
            <a:r>
              <a:rPr lang="en-US" sz="2600">
                <a:latin typeface="+mn-lt"/>
                <a:ea typeface="+mn-ea"/>
                <a:cs typeface="Arial" charset="0"/>
              </a:rPr>
              <a:t> is ambiguous:  </a:t>
            </a:r>
            <a:br>
              <a:rPr lang="en-US" sz="2600">
                <a:latin typeface="+mn-lt"/>
                <a:ea typeface="+mn-ea"/>
                <a:cs typeface="Arial" charset="0"/>
              </a:rPr>
            </a:br>
            <a:r>
              <a:rPr lang="en-US" sz="2600">
                <a:latin typeface="+mn-lt"/>
                <a:ea typeface="+mn-ea"/>
                <a:cs typeface="Arial" charset="0"/>
              </a:rPr>
              <a:t>The fall in demand reduces </a:t>
            </a:r>
            <a:r>
              <a:rPr lang="en-US" sz="2600" b="1" i="1">
                <a:latin typeface="+mn-lt"/>
                <a:ea typeface="+mn-ea"/>
                <a:cs typeface="Arial" charset="0"/>
              </a:rPr>
              <a:t>Q</a:t>
            </a:r>
            <a:r>
              <a:rPr lang="en-US" sz="2600">
                <a:latin typeface="+mn-lt"/>
                <a:ea typeface="+mn-ea"/>
                <a:cs typeface="Arial" charset="0"/>
              </a:rPr>
              <a:t>, </a:t>
            </a:r>
            <a:br>
              <a:rPr lang="en-US" sz="2600">
                <a:latin typeface="+mn-lt"/>
                <a:ea typeface="+mn-ea"/>
                <a:cs typeface="Arial" charset="0"/>
              </a:rPr>
            </a:br>
            <a:r>
              <a:rPr lang="en-US" sz="2600">
                <a:latin typeface="+mn-lt"/>
                <a:ea typeface="+mn-ea"/>
                <a:cs typeface="Arial" charset="0"/>
              </a:rPr>
              <a:t>the increase in supply increases </a:t>
            </a:r>
            <a:r>
              <a:rPr lang="en-US" sz="2600" b="1" i="1">
                <a:latin typeface="+mn-lt"/>
                <a:ea typeface="+mn-ea"/>
                <a:cs typeface="Arial" charset="0"/>
              </a:rPr>
              <a:t>Q</a:t>
            </a:r>
            <a:r>
              <a:rPr lang="en-US" sz="2600">
                <a:latin typeface="+mn-lt"/>
                <a:ea typeface="+mn-ea"/>
                <a:cs typeface="Arial" charset="0"/>
              </a:rPr>
              <a:t>.  </a:t>
            </a:r>
            <a:endParaRPr lang="en-US" sz="2600" u="sng">
              <a:latin typeface="+mn-lt"/>
              <a:ea typeface="+mn-ea"/>
              <a:cs typeface="Arial" charset="0"/>
            </a:endParaRPr>
          </a:p>
        </p:txBody>
      </p:sp>
      <p:sp>
        <p:nvSpPr>
          <p:cNvPr id="245763"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245764" name="TextBox 7"/>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10" name="Rectangle 4"/>
          <p:cNvSpPr>
            <a:spLocks noGrp="1" noChangeArrowheads="1"/>
          </p:cNvSpPr>
          <p:nvPr>
            <p:ph type="title"/>
          </p:nvPr>
        </p:nvSpPr>
        <p:spPr>
          <a:xfrm>
            <a:off x="533400" y="104775"/>
            <a:ext cx="8208963" cy="1524000"/>
          </a:xfrm>
        </p:spPr>
        <p:txBody>
          <a:bodyPr>
            <a:normAutofit fontScale="90000"/>
          </a:bodyPr>
          <a:lstStyle/>
          <a:p>
            <a:pPr eaLnBrk="1" hangingPunct="1">
              <a:defRPr/>
            </a:pPr>
            <a:r>
              <a:rPr lang="en-US" sz="2200" b="0" smtClean="0">
                <a:solidFill>
                  <a:srgbClr val="996633"/>
                </a:solidFill>
                <a:effectLst>
                  <a:outerShdw blurRad="38100" dist="38100" dir="2700000" algn="tl">
                    <a:srgbClr val="000000"/>
                  </a:outerShdw>
                </a:effectLst>
                <a:latin typeface="Tahoma" charset="0"/>
                <a:ea typeface="Arial" charset="0"/>
                <a:cs typeface="Arial" charset="0"/>
              </a:rPr>
              <a:t>ACTIVE LEARNING   </a:t>
            </a:r>
            <a:r>
              <a:rPr lang="en-US" sz="6400" baseline="-10000" smtClean="0">
                <a:solidFill>
                  <a:srgbClr val="C00000"/>
                </a:solidFill>
                <a:latin typeface="Century" charset="0"/>
                <a:ea typeface="Times New Roman" charset="0"/>
                <a:cs typeface="Times New Roman" charset="0"/>
              </a:rPr>
              <a:t>3</a:t>
            </a:r>
            <a:r>
              <a:rPr lang="en-US" sz="2200" b="0" smtClean="0">
                <a:solidFill>
                  <a:srgbClr val="996633"/>
                </a:solidFill>
                <a:effectLst>
                  <a:outerShdw blurRad="38100" dist="38100" dir="2700000" algn="tl">
                    <a:srgbClr val="000000"/>
                  </a:outerShdw>
                </a:effectLst>
                <a:latin typeface="Tahoma" charset="0"/>
                <a:ea typeface="Arial" charset="0"/>
                <a:cs typeface="Arial" charset="0"/>
              </a:rPr>
              <a:t>   </a:t>
            </a:r>
            <a:br>
              <a:rPr lang="en-US" sz="2200" b="0" smtClean="0">
                <a:solidFill>
                  <a:srgbClr val="996633"/>
                </a:solidFill>
                <a:effectLst>
                  <a:outerShdw blurRad="38100" dist="38100" dir="2700000" algn="tl">
                    <a:srgbClr val="000000"/>
                  </a:outerShdw>
                </a:effectLst>
                <a:latin typeface="Tahoma" charset="0"/>
                <a:ea typeface="Arial" charset="0"/>
                <a:cs typeface="Arial" charset="0"/>
              </a:rPr>
            </a:br>
            <a:r>
              <a:rPr lang="en-US" sz="3200" smtClean="0">
                <a:solidFill>
                  <a:srgbClr val="CC9900"/>
                </a:solidFill>
                <a:effectLst>
                  <a:outerShdw blurRad="38100" dist="38100" dir="2700000" algn="tl">
                    <a:srgbClr val="000000"/>
                  </a:outerShdw>
                </a:effectLst>
                <a:latin typeface="Tahoma" charset="0"/>
                <a:ea typeface="Arial" charset="0"/>
                <a:cs typeface="Arial" charset="0"/>
              </a:rPr>
              <a:t>C.  Fall in price of software CDs </a:t>
            </a:r>
            <a:r>
              <a:rPr lang="en-US" sz="3200" u="sng" smtClean="0">
                <a:solidFill>
                  <a:srgbClr val="CC9900"/>
                </a:solidFill>
                <a:effectLst>
                  <a:outerShdw blurRad="38100" dist="38100" dir="2700000" algn="tl">
                    <a:srgbClr val="000000"/>
                  </a:outerShdw>
                </a:effectLst>
                <a:latin typeface="Tahoma" charset="0"/>
                <a:ea typeface="Arial" charset="0"/>
                <a:cs typeface="Arial" charset="0"/>
              </a:rPr>
              <a:t>and</a:t>
            </a:r>
            <a:r>
              <a:rPr lang="en-US" sz="3200" smtClean="0">
                <a:solidFill>
                  <a:srgbClr val="CC9900"/>
                </a:solidFill>
                <a:effectLst>
                  <a:outerShdw blurRad="38100" dist="38100" dir="2700000" algn="tl">
                    <a:srgbClr val="000000"/>
                  </a:outerShdw>
                </a:effectLst>
                <a:latin typeface="Tahoma" charset="0"/>
                <a:ea typeface="Arial" charset="0"/>
                <a:cs typeface="Arial" charset="0"/>
              </a:rPr>
              <a:t> </a:t>
            </a:r>
            <a:br>
              <a:rPr lang="en-US" sz="3200" smtClean="0">
                <a:solidFill>
                  <a:srgbClr val="CC9900"/>
                </a:solidFill>
                <a:effectLst>
                  <a:outerShdw blurRad="38100" dist="38100" dir="2700000" algn="tl">
                    <a:srgbClr val="000000"/>
                  </a:outerShdw>
                </a:effectLst>
                <a:latin typeface="Tahoma" charset="0"/>
                <a:ea typeface="Arial" charset="0"/>
                <a:cs typeface="Arial" charset="0"/>
              </a:rPr>
            </a:br>
            <a:r>
              <a:rPr lang="en-US" sz="3200" smtClean="0">
                <a:solidFill>
                  <a:srgbClr val="CC9900"/>
                </a:solidFill>
                <a:effectLst>
                  <a:outerShdw blurRad="38100" dist="38100" dir="2700000" algn="tl">
                    <a:srgbClr val="000000"/>
                  </a:outerShdw>
                </a:effectLst>
                <a:latin typeface="Tahoma" charset="0"/>
                <a:ea typeface="Arial" charset="0"/>
                <a:cs typeface="Arial" charset="0"/>
              </a:rPr>
              <a:t>      fall in cost of royalties</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8537">
                                            <p:txEl>
                                              <p:pRg st="1" end="1"/>
                                            </p:txEl>
                                          </p:spTgt>
                                        </p:tgtEl>
                                        <p:attrNameLst>
                                          <p:attrName>style.visibility</p:attrName>
                                        </p:attrNameLst>
                                      </p:cBhvr>
                                      <p:to>
                                        <p:strVal val="visible"/>
                                      </p:to>
                                    </p:set>
                                    <p:animEffect transition="in" filter="wipe(left)">
                                      <p:cBhvr>
                                        <p:cTn id="7" dur="500"/>
                                        <p:tgtEl>
                                          <p:spTgt spid="27853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8537">
                                            <p:txEl>
                                              <p:pRg st="2" end="2"/>
                                            </p:txEl>
                                          </p:spTgt>
                                        </p:tgtEl>
                                        <p:attrNameLst>
                                          <p:attrName>style.visibility</p:attrName>
                                        </p:attrNameLst>
                                      </p:cBhvr>
                                      <p:to>
                                        <p:strVal val="visible"/>
                                      </p:to>
                                    </p:set>
                                    <p:animEffect transition="in" filter="wipe(left)">
                                      <p:cBhvr>
                                        <p:cTn id="12" dur="500"/>
                                        <p:tgtEl>
                                          <p:spTgt spid="27853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8537">
                                            <p:txEl>
                                              <p:pRg st="3" end="3"/>
                                            </p:txEl>
                                          </p:spTgt>
                                        </p:tgtEl>
                                        <p:attrNameLst>
                                          <p:attrName>style.visibility</p:attrName>
                                        </p:attrNameLst>
                                      </p:cBhvr>
                                      <p:to>
                                        <p:strVal val="visible"/>
                                      </p:to>
                                    </p:set>
                                    <p:animEffect transition="in" filter="wipe(left)">
                                      <p:cBhvr>
                                        <p:cTn id="17" dur="500"/>
                                        <p:tgtEl>
                                          <p:spTgt spid="27853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8537">
                                            <p:txEl>
                                              <p:pRg st="4" end="4"/>
                                            </p:txEl>
                                          </p:spTgt>
                                        </p:tgtEl>
                                        <p:attrNameLst>
                                          <p:attrName>style.visibility</p:attrName>
                                        </p:attrNameLst>
                                      </p:cBhvr>
                                      <p:to>
                                        <p:strVal val="visible"/>
                                      </p:to>
                                    </p:set>
                                    <p:animEffect transition="in" filter="wipe(left)">
                                      <p:cBhvr>
                                        <p:cTn id="22" dur="500"/>
                                        <p:tgtEl>
                                          <p:spTgt spid="27853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7" grpId="0" uiExpand="1"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CONCLUSION:  </a:t>
            </a:r>
            <a:br>
              <a:rPr lang="en-US" dirty="0" smtClean="0"/>
            </a:br>
            <a:r>
              <a:rPr lang="en-US" sz="3800" dirty="0" smtClean="0"/>
              <a:t>How Prices Allocate Resources</a:t>
            </a:r>
          </a:p>
        </p:txBody>
      </p:sp>
      <p:sp>
        <p:nvSpPr>
          <p:cNvPr id="164867" name="Rectangle 3"/>
          <p:cNvSpPr>
            <a:spLocks noGrp="1" noChangeArrowheads="1"/>
          </p:cNvSpPr>
          <p:nvPr>
            <p:ph idx="1"/>
          </p:nvPr>
        </p:nvSpPr>
        <p:spPr>
          <a:xfrm>
            <a:off x="457200" y="1295400"/>
            <a:ext cx="8229600" cy="4495800"/>
          </a:xfrm>
        </p:spPr>
        <p:txBody>
          <a:bodyPr/>
          <a:lstStyle/>
          <a:p>
            <a:pPr eaLnBrk="1" hangingPunct="1">
              <a:buFont typeface="Wingdings" charset="2"/>
              <a:buChar char="§"/>
            </a:pPr>
            <a:r>
              <a:rPr lang="en-US" smtClean="0">
                <a:latin typeface="Arial" charset="0"/>
                <a:cs typeface="ＭＳ Ｐゴシック" charset="-128"/>
              </a:rPr>
              <a:t>One of the Ten Principles from Chapter 1:</a:t>
            </a:r>
            <a:br>
              <a:rPr lang="en-US" smtClean="0">
                <a:latin typeface="Arial" charset="0"/>
                <a:cs typeface="ＭＳ Ｐゴシック" charset="-128"/>
              </a:rPr>
            </a:br>
            <a:r>
              <a:rPr lang="en-US" smtClean="0">
                <a:latin typeface="Arial" charset="0"/>
                <a:cs typeface="ＭＳ Ｐゴシック" charset="-128"/>
              </a:rPr>
              <a:t>    </a:t>
            </a:r>
            <a:r>
              <a:rPr lang="en-US" smtClean="0">
                <a:solidFill>
                  <a:srgbClr val="996633"/>
                </a:solidFill>
                <a:latin typeface="Arial" charset="0"/>
                <a:cs typeface="ＭＳ Ｐゴシック" charset="-128"/>
              </a:rPr>
              <a:t> </a:t>
            </a:r>
            <a:r>
              <a:rPr lang="en-US" b="1" i="1" smtClean="0">
                <a:solidFill>
                  <a:srgbClr val="996633"/>
                </a:solidFill>
                <a:latin typeface="Arial" charset="0"/>
                <a:cs typeface="ＭＳ Ｐゴシック" charset="-128"/>
              </a:rPr>
              <a:t>Markets are usually a good way </a:t>
            </a:r>
            <a:br>
              <a:rPr lang="en-US" b="1" i="1" smtClean="0">
                <a:solidFill>
                  <a:srgbClr val="996633"/>
                </a:solidFill>
                <a:latin typeface="Arial" charset="0"/>
                <a:cs typeface="ＭＳ Ｐゴシック" charset="-128"/>
              </a:rPr>
            </a:br>
            <a:r>
              <a:rPr lang="en-US" b="1" i="1" smtClean="0">
                <a:solidFill>
                  <a:srgbClr val="996633"/>
                </a:solidFill>
                <a:latin typeface="Arial" charset="0"/>
                <a:cs typeface="ＭＳ Ｐゴシック" charset="-128"/>
              </a:rPr>
              <a:t>     to organize economic activity.</a:t>
            </a:r>
            <a:r>
              <a:rPr lang="en-US" i="1" smtClean="0">
                <a:solidFill>
                  <a:srgbClr val="996633"/>
                </a:solidFill>
                <a:latin typeface="Arial" charset="0"/>
                <a:cs typeface="ＭＳ Ｐゴシック" charset="-128"/>
              </a:rPr>
              <a:t> </a:t>
            </a:r>
          </a:p>
          <a:p>
            <a:pPr eaLnBrk="1" hangingPunct="1">
              <a:buFont typeface="Wingdings" charset="2"/>
              <a:buChar char="§"/>
            </a:pPr>
            <a:r>
              <a:rPr lang="en-US" smtClean="0">
                <a:latin typeface="Arial" charset="0"/>
                <a:cs typeface="ＭＳ Ｐゴシック" charset="-128"/>
              </a:rPr>
              <a:t>In market economies, prices adjust to balance supply and demand.  These equilibrium prices are the signals that guide economic decisions and thereby allocate scarce resources.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wipe(left)">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wipe(left)">
                                      <p:cBhvr>
                                        <p:cTn id="12" dur="500"/>
                                        <p:tgtEl>
                                          <p:spTgt spid="164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33350" y="876300"/>
            <a:ext cx="6445250" cy="5456238"/>
            <a:chOff x="84" y="552"/>
            <a:chExt cx="4060" cy="3437"/>
          </a:xfrm>
        </p:grpSpPr>
        <p:pic>
          <p:nvPicPr>
            <p:cNvPr id="41028" name="Picture 3" descr="chap4 graph1"/>
            <p:cNvPicPr>
              <a:picLocks noChangeAspect="1" noChangeArrowheads="1"/>
            </p:cNvPicPr>
            <p:nvPr/>
          </p:nvPicPr>
          <p:blipFill>
            <a:blip r:embed="rId3" cstate="print"/>
            <a:srcRect/>
            <a:stretch>
              <a:fillRect/>
            </a:stretch>
          </p:blipFill>
          <p:spPr bwMode="auto">
            <a:xfrm>
              <a:off x="137" y="631"/>
              <a:ext cx="3646" cy="3358"/>
            </a:xfrm>
            <a:prstGeom prst="rect">
              <a:avLst/>
            </a:prstGeom>
            <a:noFill/>
            <a:ln w="9525">
              <a:noFill/>
              <a:miter lim="800000"/>
              <a:headEnd/>
              <a:tailEnd/>
            </a:ln>
          </p:spPr>
        </p:pic>
        <p:sp>
          <p:nvSpPr>
            <p:cNvPr id="41029" name="Text Box 4"/>
            <p:cNvSpPr txBox="1">
              <a:spLocks noChangeArrowheads="1"/>
            </p:cNvSpPr>
            <p:nvPr/>
          </p:nvSpPr>
          <p:spPr bwMode="auto">
            <a:xfrm>
              <a:off x="84" y="552"/>
              <a:ext cx="857" cy="480"/>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200" b="1">
                  <a:ea typeface="Arial" charset="0"/>
                  <a:cs typeface="Arial" charset="0"/>
                </a:rPr>
                <a:t>Price of Coffees</a:t>
              </a:r>
              <a:endParaRPr lang="en-US" b="1">
                <a:ea typeface="Arial" charset="0"/>
                <a:cs typeface="Arial" charset="0"/>
              </a:endParaRPr>
            </a:p>
          </p:txBody>
        </p:sp>
        <p:sp>
          <p:nvSpPr>
            <p:cNvPr id="41030" name="Text Box 5"/>
            <p:cNvSpPr txBox="1">
              <a:spLocks noChangeArrowheads="1"/>
            </p:cNvSpPr>
            <p:nvPr/>
          </p:nvSpPr>
          <p:spPr bwMode="auto">
            <a:xfrm>
              <a:off x="3277" y="3489"/>
              <a:ext cx="867" cy="422"/>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200" b="1">
                  <a:ea typeface="Arial" charset="0"/>
                  <a:cs typeface="Arial" charset="0"/>
                </a:rPr>
                <a:t>Quantity of Coffees</a:t>
              </a:r>
              <a:endParaRPr lang="en-US" b="1">
                <a:ea typeface="Arial" charset="0"/>
                <a:cs typeface="Arial" charset="0"/>
              </a:endParaRPr>
            </a:p>
          </p:txBody>
        </p:sp>
      </p:grpSp>
      <p:sp>
        <p:nvSpPr>
          <p:cNvPr id="72710" name="Line 6"/>
          <p:cNvSpPr>
            <a:spLocks noChangeShapeType="1"/>
          </p:cNvSpPr>
          <p:nvPr/>
        </p:nvSpPr>
        <p:spPr bwMode="auto">
          <a:xfrm>
            <a:off x="1960563" y="1585913"/>
            <a:ext cx="3052762" cy="3889375"/>
          </a:xfrm>
          <a:prstGeom prst="line">
            <a:avLst/>
          </a:prstGeom>
          <a:noFill/>
          <a:ln w="50800">
            <a:solidFill>
              <a:srgbClr val="FF0000"/>
            </a:solidFill>
            <a:round/>
            <a:headEnd/>
            <a:tailEnd/>
          </a:ln>
        </p:spPr>
        <p:txBody>
          <a:bodyPr>
            <a:prstTxWarp prst="textNoShape">
              <a:avLst/>
            </a:prstTxWarp>
          </a:bodyPr>
          <a:lstStyle/>
          <a:p>
            <a:endParaRPr lang="en-US"/>
          </a:p>
        </p:txBody>
      </p:sp>
      <p:sp>
        <p:nvSpPr>
          <p:cNvPr id="72711" name="Oval 7"/>
          <p:cNvSpPr>
            <a:spLocks noChangeArrowheads="1"/>
          </p:cNvSpPr>
          <p:nvPr/>
        </p:nvSpPr>
        <p:spPr bwMode="auto">
          <a:xfrm>
            <a:off x="4943475" y="5414963"/>
            <a:ext cx="139700" cy="138112"/>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40964" name="Rectangle 8"/>
          <p:cNvSpPr>
            <a:spLocks noGrp="1" noChangeArrowheads="1"/>
          </p:cNvSpPr>
          <p:nvPr>
            <p:ph type="title" idx="4294967295"/>
          </p:nvPr>
        </p:nvSpPr>
        <p:spPr>
          <a:xfrm>
            <a:off x="896938" y="109538"/>
            <a:ext cx="7491412" cy="677862"/>
          </a:xfrm>
        </p:spPr>
        <p:txBody>
          <a:bodyPr/>
          <a:lstStyle/>
          <a:p>
            <a:pPr eaLnBrk="1" hangingPunct="1"/>
            <a:r>
              <a:rPr lang="en-US" sz="3200" smtClean="0">
                <a:latin typeface="Tahoma" charset="0"/>
                <a:ea typeface="Tahoma" charset="0"/>
                <a:cs typeface="Tahoma" charset="0"/>
              </a:rPr>
              <a:t>Amisi’s Demand Schedule &amp; Curve</a:t>
            </a:r>
          </a:p>
        </p:txBody>
      </p:sp>
      <p:graphicFrame>
        <p:nvGraphicFramePr>
          <p:cNvPr id="99402" name="Group 74"/>
          <p:cNvGraphicFramePr>
            <a:graphicFrameLocks noGrp="1"/>
          </p:cNvGraphicFramePr>
          <p:nvPr/>
        </p:nvGraphicFramePr>
        <p:xfrm>
          <a:off x="6096000" y="838200"/>
          <a:ext cx="2819400" cy="4572000"/>
        </p:xfrm>
        <a:graphic>
          <a:graphicData uri="http://schemas.openxmlformats.org/drawingml/2006/table">
            <a:tbl>
              <a:tblPr/>
              <a:tblGrid>
                <a:gridCol w="1187450"/>
                <a:gridCol w="1631950"/>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Price </a:t>
                      </a:r>
                      <a:b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b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of coffees</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Quantity </a:t>
                      </a:r>
                      <a:b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b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of coffees demanded</a:t>
                      </a: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$0.00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16</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14</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2.00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12</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3.00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10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4.00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8</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5.00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6.00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r>
            </a:tbl>
          </a:graphicData>
        </a:graphic>
      </p:graphicFrame>
      <p:grpSp>
        <p:nvGrpSpPr>
          <p:cNvPr id="3" name="Group 54"/>
          <p:cNvGrpSpPr>
            <a:grpSpLocks/>
          </p:cNvGrpSpPr>
          <p:nvPr/>
        </p:nvGrpSpPr>
        <p:grpSpPr bwMode="auto">
          <a:xfrm>
            <a:off x="1335088" y="4235450"/>
            <a:ext cx="2832100" cy="1250950"/>
            <a:chOff x="841" y="2668"/>
            <a:chExt cx="1784" cy="788"/>
          </a:xfrm>
        </p:grpSpPr>
        <p:grpSp>
          <p:nvGrpSpPr>
            <p:cNvPr id="41024" name="Group 55"/>
            <p:cNvGrpSpPr>
              <a:grpSpLocks/>
            </p:cNvGrpSpPr>
            <p:nvPr/>
          </p:nvGrpSpPr>
          <p:grpSpPr bwMode="auto">
            <a:xfrm>
              <a:off x="841" y="2712"/>
              <a:ext cx="1747" cy="744"/>
              <a:chOff x="357" y="2450"/>
              <a:chExt cx="795" cy="646"/>
            </a:xfrm>
          </p:grpSpPr>
          <p:sp>
            <p:nvSpPr>
              <p:cNvPr id="41026" name="Line 56"/>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41027" name="Line 57"/>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41025" name="Oval 58"/>
            <p:cNvSpPr>
              <a:spLocks noChangeArrowheads="1"/>
            </p:cNvSpPr>
            <p:nvPr/>
          </p:nvSpPr>
          <p:spPr bwMode="auto">
            <a:xfrm>
              <a:off x="2537" y="2668"/>
              <a:ext cx="88"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5" name="Group 59"/>
          <p:cNvGrpSpPr>
            <a:grpSpLocks/>
          </p:cNvGrpSpPr>
          <p:nvPr/>
        </p:nvGrpSpPr>
        <p:grpSpPr bwMode="auto">
          <a:xfrm>
            <a:off x="1335088" y="4837113"/>
            <a:ext cx="3300412" cy="655637"/>
            <a:chOff x="841" y="3047"/>
            <a:chExt cx="2079" cy="413"/>
          </a:xfrm>
        </p:grpSpPr>
        <p:grpSp>
          <p:nvGrpSpPr>
            <p:cNvPr id="41020" name="Group 60"/>
            <p:cNvGrpSpPr>
              <a:grpSpLocks/>
            </p:cNvGrpSpPr>
            <p:nvPr/>
          </p:nvGrpSpPr>
          <p:grpSpPr bwMode="auto">
            <a:xfrm>
              <a:off x="841" y="3092"/>
              <a:ext cx="2032" cy="368"/>
              <a:chOff x="357" y="2450"/>
              <a:chExt cx="795" cy="646"/>
            </a:xfrm>
          </p:grpSpPr>
          <p:sp>
            <p:nvSpPr>
              <p:cNvPr id="41022" name="Line 6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41023" name="Line 6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41021" name="Oval 63"/>
            <p:cNvSpPr>
              <a:spLocks noChangeArrowheads="1"/>
            </p:cNvSpPr>
            <p:nvPr/>
          </p:nvSpPr>
          <p:spPr bwMode="auto">
            <a:xfrm>
              <a:off x="2832" y="3047"/>
              <a:ext cx="88"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7" name="Group 64"/>
          <p:cNvGrpSpPr>
            <a:grpSpLocks/>
          </p:cNvGrpSpPr>
          <p:nvPr/>
        </p:nvGrpSpPr>
        <p:grpSpPr bwMode="auto">
          <a:xfrm>
            <a:off x="1338263" y="3652838"/>
            <a:ext cx="2374900" cy="1835150"/>
            <a:chOff x="843" y="2301"/>
            <a:chExt cx="1496" cy="1156"/>
          </a:xfrm>
        </p:grpSpPr>
        <p:grpSp>
          <p:nvGrpSpPr>
            <p:cNvPr id="41016" name="Group 66"/>
            <p:cNvGrpSpPr>
              <a:grpSpLocks/>
            </p:cNvGrpSpPr>
            <p:nvPr/>
          </p:nvGrpSpPr>
          <p:grpSpPr bwMode="auto">
            <a:xfrm>
              <a:off x="843" y="2343"/>
              <a:ext cx="1452" cy="1114"/>
              <a:chOff x="357" y="2450"/>
              <a:chExt cx="795" cy="646"/>
            </a:xfrm>
          </p:grpSpPr>
          <p:sp>
            <p:nvSpPr>
              <p:cNvPr id="41018" name="Line 6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41019" name="Line 6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41017" name="Oval 65"/>
            <p:cNvSpPr>
              <a:spLocks noChangeArrowheads="1"/>
            </p:cNvSpPr>
            <p:nvPr/>
          </p:nvSpPr>
          <p:spPr bwMode="auto">
            <a:xfrm>
              <a:off x="2251" y="2301"/>
              <a:ext cx="88"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9" name="Group 69"/>
          <p:cNvGrpSpPr>
            <a:grpSpLocks/>
          </p:cNvGrpSpPr>
          <p:nvPr/>
        </p:nvGrpSpPr>
        <p:grpSpPr bwMode="auto">
          <a:xfrm>
            <a:off x="1333500" y="3063875"/>
            <a:ext cx="1917700" cy="2420938"/>
            <a:chOff x="840" y="1930"/>
            <a:chExt cx="1208" cy="1525"/>
          </a:xfrm>
        </p:grpSpPr>
        <p:grpSp>
          <p:nvGrpSpPr>
            <p:cNvPr id="41012" name="Group 71"/>
            <p:cNvGrpSpPr>
              <a:grpSpLocks/>
            </p:cNvGrpSpPr>
            <p:nvPr/>
          </p:nvGrpSpPr>
          <p:grpSpPr bwMode="auto">
            <a:xfrm>
              <a:off x="840" y="1971"/>
              <a:ext cx="1172" cy="1484"/>
              <a:chOff x="357" y="2450"/>
              <a:chExt cx="795" cy="646"/>
            </a:xfrm>
          </p:grpSpPr>
          <p:sp>
            <p:nvSpPr>
              <p:cNvPr id="41014" name="Line 72"/>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41015" name="Line 73"/>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41013" name="Oval 70"/>
            <p:cNvSpPr>
              <a:spLocks noChangeArrowheads="1"/>
            </p:cNvSpPr>
            <p:nvPr/>
          </p:nvSpPr>
          <p:spPr bwMode="auto">
            <a:xfrm>
              <a:off x="1960" y="1930"/>
              <a:ext cx="88"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1" name="Group 74"/>
          <p:cNvGrpSpPr>
            <a:grpSpLocks/>
          </p:cNvGrpSpPr>
          <p:nvPr/>
        </p:nvGrpSpPr>
        <p:grpSpPr bwMode="auto">
          <a:xfrm>
            <a:off x="1336675" y="2466975"/>
            <a:ext cx="1452563" cy="3027363"/>
            <a:chOff x="842" y="1554"/>
            <a:chExt cx="915" cy="1907"/>
          </a:xfrm>
        </p:grpSpPr>
        <p:grpSp>
          <p:nvGrpSpPr>
            <p:cNvPr id="41008" name="Group 76"/>
            <p:cNvGrpSpPr>
              <a:grpSpLocks/>
            </p:cNvGrpSpPr>
            <p:nvPr/>
          </p:nvGrpSpPr>
          <p:grpSpPr bwMode="auto">
            <a:xfrm>
              <a:off x="842" y="1590"/>
              <a:ext cx="873" cy="1871"/>
              <a:chOff x="357" y="2450"/>
              <a:chExt cx="795" cy="646"/>
            </a:xfrm>
          </p:grpSpPr>
          <p:sp>
            <p:nvSpPr>
              <p:cNvPr id="41010" name="Line 7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41011" name="Line 7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41009" name="Oval 75"/>
            <p:cNvSpPr>
              <a:spLocks noChangeArrowheads="1"/>
            </p:cNvSpPr>
            <p:nvPr/>
          </p:nvSpPr>
          <p:spPr bwMode="auto">
            <a:xfrm>
              <a:off x="1669" y="1554"/>
              <a:ext cx="88"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3" name="Group 79"/>
          <p:cNvGrpSpPr>
            <a:grpSpLocks/>
          </p:cNvGrpSpPr>
          <p:nvPr/>
        </p:nvGrpSpPr>
        <p:grpSpPr bwMode="auto">
          <a:xfrm>
            <a:off x="1333500" y="1876425"/>
            <a:ext cx="984250" cy="3619500"/>
            <a:chOff x="840" y="1182"/>
            <a:chExt cx="620" cy="2280"/>
          </a:xfrm>
        </p:grpSpPr>
        <p:grpSp>
          <p:nvGrpSpPr>
            <p:cNvPr id="41004" name="Group 81"/>
            <p:cNvGrpSpPr>
              <a:grpSpLocks/>
            </p:cNvGrpSpPr>
            <p:nvPr/>
          </p:nvGrpSpPr>
          <p:grpSpPr bwMode="auto">
            <a:xfrm>
              <a:off x="840" y="1221"/>
              <a:ext cx="579" cy="2241"/>
              <a:chOff x="357" y="2450"/>
              <a:chExt cx="795" cy="646"/>
            </a:xfrm>
          </p:grpSpPr>
          <p:sp>
            <p:nvSpPr>
              <p:cNvPr id="41006" name="Line 82"/>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41007" name="Line 83"/>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41005" name="Oval 80"/>
            <p:cNvSpPr>
              <a:spLocks noChangeArrowheads="1"/>
            </p:cNvSpPr>
            <p:nvPr/>
          </p:nvSpPr>
          <p:spPr bwMode="auto">
            <a:xfrm>
              <a:off x="1372" y="1182"/>
              <a:ext cx="88" cy="87"/>
            </a:xfrm>
            <a:prstGeom prst="ellipse">
              <a:avLst/>
            </a:prstGeom>
            <a:solidFill>
              <a:srgbClr val="FF0000"/>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72788" name="Line 84"/>
          <p:cNvSpPr>
            <a:spLocks noChangeShapeType="1"/>
          </p:cNvSpPr>
          <p:nvPr/>
        </p:nvSpPr>
        <p:spPr bwMode="auto">
          <a:xfrm>
            <a:off x="5645150" y="2338388"/>
            <a:ext cx="552450" cy="0"/>
          </a:xfrm>
          <a:prstGeom prst="line">
            <a:avLst/>
          </a:prstGeom>
          <a:noFill/>
          <a:ln w="76200">
            <a:solidFill>
              <a:srgbClr val="FF0000"/>
            </a:solidFill>
            <a:round/>
            <a:headEnd/>
            <a:tailEnd type="triangle" w="lg" len="med"/>
          </a:ln>
        </p:spPr>
        <p:txBody>
          <a:bodyPr>
            <a:prstTxWarp prst="textNoShape">
              <a:avLst/>
            </a:prstTxWarp>
          </a:bodyPr>
          <a:lstStyle/>
          <a:p>
            <a:endParaRPr lang="en-US"/>
          </a:p>
        </p:txBody>
      </p:sp>
      <p:sp>
        <p:nvSpPr>
          <p:cNvPr id="72789" name="Line 85"/>
          <p:cNvSpPr>
            <a:spLocks noChangeShapeType="1"/>
          </p:cNvSpPr>
          <p:nvPr/>
        </p:nvSpPr>
        <p:spPr bwMode="auto">
          <a:xfrm>
            <a:off x="5637213" y="2809875"/>
            <a:ext cx="552450" cy="0"/>
          </a:xfrm>
          <a:prstGeom prst="line">
            <a:avLst/>
          </a:prstGeom>
          <a:noFill/>
          <a:ln w="76200">
            <a:solidFill>
              <a:srgbClr val="FF0000"/>
            </a:solidFill>
            <a:round/>
            <a:headEnd/>
            <a:tailEnd type="triangle" w="lg" len="med"/>
          </a:ln>
        </p:spPr>
        <p:txBody>
          <a:bodyPr>
            <a:prstTxWarp prst="textNoShape">
              <a:avLst/>
            </a:prstTxWarp>
          </a:bodyPr>
          <a:lstStyle/>
          <a:p>
            <a:endParaRPr lang="en-US"/>
          </a:p>
        </p:txBody>
      </p:sp>
      <p:sp>
        <p:nvSpPr>
          <p:cNvPr id="72790" name="Line 86"/>
          <p:cNvSpPr>
            <a:spLocks noChangeShapeType="1"/>
          </p:cNvSpPr>
          <p:nvPr/>
        </p:nvSpPr>
        <p:spPr bwMode="auto">
          <a:xfrm>
            <a:off x="5646738" y="3279775"/>
            <a:ext cx="552450" cy="0"/>
          </a:xfrm>
          <a:prstGeom prst="line">
            <a:avLst/>
          </a:prstGeom>
          <a:noFill/>
          <a:ln w="76200">
            <a:solidFill>
              <a:srgbClr val="FF0000"/>
            </a:solidFill>
            <a:round/>
            <a:headEnd/>
            <a:tailEnd type="triangle" w="lg" len="med"/>
          </a:ln>
        </p:spPr>
        <p:txBody>
          <a:bodyPr>
            <a:prstTxWarp prst="textNoShape">
              <a:avLst/>
            </a:prstTxWarp>
          </a:bodyPr>
          <a:lstStyle/>
          <a:p>
            <a:endParaRPr lang="en-US"/>
          </a:p>
        </p:txBody>
      </p:sp>
      <p:sp>
        <p:nvSpPr>
          <p:cNvPr id="72791" name="Line 87"/>
          <p:cNvSpPr>
            <a:spLocks noChangeShapeType="1"/>
          </p:cNvSpPr>
          <p:nvPr/>
        </p:nvSpPr>
        <p:spPr bwMode="auto">
          <a:xfrm>
            <a:off x="5637213" y="3752850"/>
            <a:ext cx="552450" cy="0"/>
          </a:xfrm>
          <a:prstGeom prst="line">
            <a:avLst/>
          </a:prstGeom>
          <a:noFill/>
          <a:ln w="76200">
            <a:solidFill>
              <a:srgbClr val="FF0000"/>
            </a:solidFill>
            <a:round/>
            <a:headEnd/>
            <a:tailEnd type="triangle" w="lg" len="med"/>
          </a:ln>
        </p:spPr>
        <p:txBody>
          <a:bodyPr>
            <a:prstTxWarp prst="textNoShape">
              <a:avLst/>
            </a:prstTxWarp>
          </a:bodyPr>
          <a:lstStyle/>
          <a:p>
            <a:endParaRPr lang="en-US"/>
          </a:p>
        </p:txBody>
      </p:sp>
      <p:sp>
        <p:nvSpPr>
          <p:cNvPr id="72792" name="Line 88"/>
          <p:cNvSpPr>
            <a:spLocks noChangeShapeType="1"/>
          </p:cNvSpPr>
          <p:nvPr/>
        </p:nvSpPr>
        <p:spPr bwMode="auto">
          <a:xfrm>
            <a:off x="5645150" y="4238625"/>
            <a:ext cx="552450" cy="0"/>
          </a:xfrm>
          <a:prstGeom prst="line">
            <a:avLst/>
          </a:prstGeom>
          <a:noFill/>
          <a:ln w="76200">
            <a:solidFill>
              <a:srgbClr val="FF0000"/>
            </a:solidFill>
            <a:round/>
            <a:headEnd/>
            <a:tailEnd type="triangle" w="lg" len="med"/>
          </a:ln>
        </p:spPr>
        <p:txBody>
          <a:bodyPr>
            <a:prstTxWarp prst="textNoShape">
              <a:avLst/>
            </a:prstTxWarp>
          </a:bodyPr>
          <a:lstStyle/>
          <a:p>
            <a:endParaRPr lang="en-US"/>
          </a:p>
        </p:txBody>
      </p:sp>
      <p:sp>
        <p:nvSpPr>
          <p:cNvPr id="72793" name="Line 89"/>
          <p:cNvSpPr>
            <a:spLocks noChangeShapeType="1"/>
          </p:cNvSpPr>
          <p:nvPr/>
        </p:nvSpPr>
        <p:spPr bwMode="auto">
          <a:xfrm>
            <a:off x="5638800" y="4710113"/>
            <a:ext cx="552450" cy="0"/>
          </a:xfrm>
          <a:prstGeom prst="line">
            <a:avLst/>
          </a:prstGeom>
          <a:noFill/>
          <a:ln w="76200">
            <a:solidFill>
              <a:srgbClr val="FF0000"/>
            </a:solidFill>
            <a:round/>
            <a:headEnd/>
            <a:tailEnd type="triangle" w="lg" len="med"/>
          </a:ln>
        </p:spPr>
        <p:txBody>
          <a:bodyPr>
            <a:prstTxWarp prst="textNoShape">
              <a:avLst/>
            </a:prstTxWarp>
          </a:bodyPr>
          <a:lstStyle/>
          <a:p>
            <a:endParaRPr lang="en-US"/>
          </a:p>
        </p:txBody>
      </p:sp>
      <p:sp>
        <p:nvSpPr>
          <p:cNvPr id="72794" name="Line 90"/>
          <p:cNvSpPr>
            <a:spLocks noChangeShapeType="1"/>
          </p:cNvSpPr>
          <p:nvPr/>
        </p:nvSpPr>
        <p:spPr bwMode="auto">
          <a:xfrm>
            <a:off x="5629275" y="5181600"/>
            <a:ext cx="552450" cy="0"/>
          </a:xfrm>
          <a:prstGeom prst="line">
            <a:avLst/>
          </a:prstGeom>
          <a:noFill/>
          <a:ln w="76200">
            <a:solidFill>
              <a:srgbClr val="FF0000"/>
            </a:solidFill>
            <a:round/>
            <a:headEnd/>
            <a:tailEnd type="triangle" w="lg" len="med"/>
          </a:ln>
        </p:spPr>
        <p:txBody>
          <a:bodyPr>
            <a:prstTxWarp prst="textNoShape">
              <a:avLst/>
            </a:prstTxWarp>
          </a:bodyPr>
          <a:lstStyle/>
          <a:p>
            <a:endParaRPr lang="en-US"/>
          </a:p>
        </p:txBody>
      </p:sp>
      <p:sp>
        <p:nvSpPr>
          <p:cNvPr id="41003"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711"/>
                                        </p:tgtEl>
                                        <p:attrNameLst>
                                          <p:attrName>style.visibility</p:attrName>
                                        </p:attrNameLst>
                                      </p:cBhvr>
                                      <p:to>
                                        <p:strVal val="visible"/>
                                      </p:to>
                                    </p:set>
                                    <p:animEffect transition="in" filter="fade">
                                      <p:cBhvr>
                                        <p:cTn id="12" dur="500"/>
                                        <p:tgtEl>
                                          <p:spTgt spid="727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2788"/>
                                        </p:tgtEl>
                                        <p:attrNameLst>
                                          <p:attrName>style.visibility</p:attrName>
                                        </p:attrNameLst>
                                      </p:cBhvr>
                                      <p:to>
                                        <p:strVal val="visible"/>
                                      </p:to>
                                    </p:set>
                                    <p:animEffect transition="in" filter="fade">
                                      <p:cBhvr>
                                        <p:cTn id="15" dur="500"/>
                                        <p:tgtEl>
                                          <p:spTgt spid="72788"/>
                                        </p:tgtEl>
                                      </p:cBhvr>
                                    </p:animEffect>
                                  </p:childTnLst>
                                  <p:subTnLst>
                                    <p:animClr clrSpc="rgb" dir="cw">
                                      <p:cBhvr override="childStyle">
                                        <p:cTn dur="1" fill="hold" display="0" masterRel="nextClick" afterEffect="1"/>
                                        <p:tgtEl>
                                          <p:spTgt spid="72788"/>
                                        </p:tgtEl>
                                        <p:attrNameLst>
                                          <p:attrName>ppt_c</p:attrName>
                                        </p:attrNameLst>
                                      </p:cBhvr>
                                      <p:to>
                                        <a:schemeClr val="bg1"/>
                                      </p:to>
                                    </p:animClr>
                                  </p:subTnLst>
                                </p:cTn>
                              </p:par>
                            </p:childTnLst>
                          </p:cTn>
                        </p:par>
                      </p:childTnLst>
                    </p:cTn>
                  </p:par>
                  <p:par>
                    <p:cTn id="16" fill="hold">
                      <p:stCondLst>
                        <p:cond delay="indefinite"/>
                      </p:stCondLst>
                      <p:childTnLst>
                        <p:par>
                          <p:cTn id="17" fill="hold">
                            <p:stCondLst>
                              <p:cond delay="0"/>
                            </p:stCondLst>
                            <p:childTnLst>
                              <p:par>
                                <p:cTn id="18" presetID="18" presetClass="entr" presetSubtype="3"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trips(upRight)">
                                      <p:cBhvr>
                                        <p:cTn id="20" dur="10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2789"/>
                                        </p:tgtEl>
                                        <p:attrNameLst>
                                          <p:attrName>style.visibility</p:attrName>
                                        </p:attrNameLst>
                                      </p:cBhvr>
                                      <p:to>
                                        <p:strVal val="visible"/>
                                      </p:to>
                                    </p:set>
                                    <p:animEffect transition="in" filter="fade">
                                      <p:cBhvr>
                                        <p:cTn id="23" dur="500"/>
                                        <p:tgtEl>
                                          <p:spTgt spid="72789"/>
                                        </p:tgtEl>
                                      </p:cBhvr>
                                    </p:animEffect>
                                  </p:childTnLst>
                                  <p:subTnLst>
                                    <p:animClr clrSpc="rgb" dir="cw">
                                      <p:cBhvr override="childStyle">
                                        <p:cTn dur="1" fill="hold" display="0" masterRel="nextClick" afterEffect="1"/>
                                        <p:tgtEl>
                                          <p:spTgt spid="72789"/>
                                        </p:tgtEl>
                                        <p:attrNameLst>
                                          <p:attrName>ppt_c</p:attrName>
                                        </p:attrNameLst>
                                      </p:cBhvr>
                                      <p:to>
                                        <a:schemeClr val="bg1"/>
                                      </p:to>
                                    </p:animClr>
                                  </p:subTnLst>
                                </p:cTn>
                              </p:par>
                            </p:childTnLst>
                          </p:cTn>
                        </p:par>
                      </p:childTnLst>
                    </p:cTn>
                  </p:par>
                  <p:par>
                    <p:cTn id="24" fill="hold">
                      <p:stCondLst>
                        <p:cond delay="indefinite"/>
                      </p:stCondLst>
                      <p:childTnLst>
                        <p:par>
                          <p:cTn id="25" fill="hold">
                            <p:stCondLst>
                              <p:cond delay="0"/>
                            </p:stCondLst>
                            <p:childTnLst>
                              <p:par>
                                <p:cTn id="26" presetID="18" presetClass="entr" presetSubtype="3"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strips(upRight)">
                                      <p:cBhvr>
                                        <p:cTn id="28" dur="1000"/>
                                        <p:tgtEl>
                                          <p:spTgt spid="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2790"/>
                                        </p:tgtEl>
                                        <p:attrNameLst>
                                          <p:attrName>style.visibility</p:attrName>
                                        </p:attrNameLst>
                                      </p:cBhvr>
                                      <p:to>
                                        <p:strVal val="visible"/>
                                      </p:to>
                                    </p:set>
                                    <p:animEffect transition="in" filter="fade">
                                      <p:cBhvr>
                                        <p:cTn id="31" dur="500"/>
                                        <p:tgtEl>
                                          <p:spTgt spid="72790"/>
                                        </p:tgtEl>
                                      </p:cBhvr>
                                    </p:animEffect>
                                  </p:childTnLst>
                                  <p:subTnLst>
                                    <p:animClr clrSpc="rgb" dir="cw">
                                      <p:cBhvr override="childStyle">
                                        <p:cTn dur="1" fill="hold" display="0" masterRel="nextClick" afterEffect="1"/>
                                        <p:tgtEl>
                                          <p:spTgt spid="72790"/>
                                        </p:tgtEl>
                                        <p:attrNameLst>
                                          <p:attrName>ppt_c</p:attrName>
                                        </p:attrNameLst>
                                      </p:cBhvr>
                                      <p:to>
                                        <a:schemeClr val="bg1"/>
                                      </p:to>
                                    </p:animClr>
                                  </p:subTnLst>
                                </p:cTn>
                              </p:par>
                            </p:childTnLst>
                          </p:cTn>
                        </p:par>
                      </p:childTnLst>
                    </p:cTn>
                  </p:par>
                  <p:par>
                    <p:cTn id="32" fill="hold">
                      <p:stCondLst>
                        <p:cond delay="indefinite"/>
                      </p:stCondLst>
                      <p:childTnLst>
                        <p:par>
                          <p:cTn id="33" fill="hold">
                            <p:stCondLst>
                              <p:cond delay="0"/>
                            </p:stCondLst>
                            <p:childTnLst>
                              <p:par>
                                <p:cTn id="34" presetID="18" presetClass="entr" presetSubtype="3"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upRight)">
                                      <p:cBhvr>
                                        <p:cTn id="36" dur="1000"/>
                                        <p:tgtEl>
                                          <p:spTgt spid="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2791"/>
                                        </p:tgtEl>
                                        <p:attrNameLst>
                                          <p:attrName>style.visibility</p:attrName>
                                        </p:attrNameLst>
                                      </p:cBhvr>
                                      <p:to>
                                        <p:strVal val="visible"/>
                                      </p:to>
                                    </p:set>
                                    <p:animEffect transition="in" filter="fade">
                                      <p:cBhvr>
                                        <p:cTn id="39" dur="500"/>
                                        <p:tgtEl>
                                          <p:spTgt spid="72791"/>
                                        </p:tgtEl>
                                      </p:cBhvr>
                                    </p:animEffect>
                                  </p:childTnLst>
                                  <p:subTnLst>
                                    <p:animClr clrSpc="rgb" dir="cw">
                                      <p:cBhvr override="childStyle">
                                        <p:cTn dur="1" fill="hold" display="0" masterRel="nextClick" afterEffect="1"/>
                                        <p:tgtEl>
                                          <p:spTgt spid="72791"/>
                                        </p:tgtEl>
                                        <p:attrNameLst>
                                          <p:attrName>ppt_c</p:attrName>
                                        </p:attrNameLst>
                                      </p:cBhvr>
                                      <p:to>
                                        <a:schemeClr val="bg1"/>
                                      </p:to>
                                    </p:animClr>
                                  </p:subTnLst>
                                </p:cTn>
                              </p:par>
                            </p:childTnLst>
                          </p:cTn>
                        </p:par>
                      </p:childTnLst>
                    </p:cTn>
                  </p:par>
                  <p:par>
                    <p:cTn id="40" fill="hold">
                      <p:stCondLst>
                        <p:cond delay="indefinite"/>
                      </p:stCondLst>
                      <p:childTnLst>
                        <p:par>
                          <p:cTn id="41" fill="hold">
                            <p:stCondLst>
                              <p:cond delay="0"/>
                            </p:stCondLst>
                            <p:childTnLst>
                              <p:par>
                                <p:cTn id="42" presetID="18" presetClass="entr" presetSubtype="3"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strips(upRight)">
                                      <p:cBhvr>
                                        <p:cTn id="44" dur="1000"/>
                                        <p:tgtEl>
                                          <p:spTgt spid="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2792"/>
                                        </p:tgtEl>
                                        <p:attrNameLst>
                                          <p:attrName>style.visibility</p:attrName>
                                        </p:attrNameLst>
                                      </p:cBhvr>
                                      <p:to>
                                        <p:strVal val="visible"/>
                                      </p:to>
                                    </p:set>
                                    <p:animEffect transition="in" filter="fade">
                                      <p:cBhvr>
                                        <p:cTn id="47" dur="500"/>
                                        <p:tgtEl>
                                          <p:spTgt spid="72792"/>
                                        </p:tgtEl>
                                      </p:cBhvr>
                                    </p:animEffect>
                                  </p:childTnLst>
                                  <p:subTnLst>
                                    <p:animClr clrSpc="rgb" dir="cw">
                                      <p:cBhvr override="childStyle">
                                        <p:cTn dur="1" fill="hold" display="0" masterRel="nextClick" afterEffect="1"/>
                                        <p:tgtEl>
                                          <p:spTgt spid="72792"/>
                                        </p:tgtEl>
                                        <p:attrNameLst>
                                          <p:attrName>ppt_c</p:attrName>
                                        </p:attrNameLst>
                                      </p:cBhvr>
                                      <p:to>
                                        <a:schemeClr val="bg1"/>
                                      </p:to>
                                    </p:animClr>
                                  </p:subTnLst>
                                </p:cTn>
                              </p:par>
                            </p:childTnLst>
                          </p:cTn>
                        </p:par>
                      </p:childTnLst>
                    </p:cTn>
                  </p:par>
                  <p:par>
                    <p:cTn id="48" fill="hold">
                      <p:stCondLst>
                        <p:cond delay="indefinite"/>
                      </p:stCondLst>
                      <p:childTnLst>
                        <p:par>
                          <p:cTn id="49" fill="hold">
                            <p:stCondLst>
                              <p:cond delay="0"/>
                            </p:stCondLst>
                            <p:childTnLst>
                              <p:par>
                                <p:cTn id="50" presetID="18" presetClass="entr" presetSubtype="3"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strips(upRight)">
                                      <p:cBhvr>
                                        <p:cTn id="52" dur="1000"/>
                                        <p:tgtEl>
                                          <p:spTgt spid="1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2793"/>
                                        </p:tgtEl>
                                        <p:attrNameLst>
                                          <p:attrName>style.visibility</p:attrName>
                                        </p:attrNameLst>
                                      </p:cBhvr>
                                      <p:to>
                                        <p:strVal val="visible"/>
                                      </p:to>
                                    </p:set>
                                    <p:animEffect transition="in" filter="fade">
                                      <p:cBhvr>
                                        <p:cTn id="55" dur="500"/>
                                        <p:tgtEl>
                                          <p:spTgt spid="72793"/>
                                        </p:tgtEl>
                                      </p:cBhvr>
                                    </p:animEffect>
                                  </p:childTnLst>
                                  <p:subTnLst>
                                    <p:animClr clrSpc="rgb" dir="cw">
                                      <p:cBhvr override="childStyle">
                                        <p:cTn dur="1" fill="hold" display="0" masterRel="nextClick" afterEffect="1"/>
                                        <p:tgtEl>
                                          <p:spTgt spid="72793"/>
                                        </p:tgtEl>
                                        <p:attrNameLst>
                                          <p:attrName>ppt_c</p:attrName>
                                        </p:attrNameLst>
                                      </p:cBhvr>
                                      <p:to>
                                        <a:schemeClr val="bg1"/>
                                      </p:to>
                                    </p:animClr>
                                  </p:subTnLst>
                                </p:cTn>
                              </p:par>
                            </p:childTnLst>
                          </p:cTn>
                        </p:par>
                      </p:childTnLst>
                    </p:cTn>
                  </p:par>
                  <p:par>
                    <p:cTn id="56" fill="hold">
                      <p:stCondLst>
                        <p:cond delay="indefinite"/>
                      </p:stCondLst>
                      <p:childTnLst>
                        <p:par>
                          <p:cTn id="57" fill="hold">
                            <p:stCondLst>
                              <p:cond delay="0"/>
                            </p:stCondLst>
                            <p:childTnLst>
                              <p:par>
                                <p:cTn id="58" presetID="18" presetClass="entr" presetSubtype="3" fill="hold"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strips(upRight)">
                                      <p:cBhvr>
                                        <p:cTn id="60" dur="1000"/>
                                        <p:tgtEl>
                                          <p:spTgt spid="1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2794"/>
                                        </p:tgtEl>
                                        <p:attrNameLst>
                                          <p:attrName>style.visibility</p:attrName>
                                        </p:attrNameLst>
                                      </p:cBhvr>
                                      <p:to>
                                        <p:strVal val="visible"/>
                                      </p:to>
                                    </p:set>
                                    <p:animEffect transition="in" filter="fade">
                                      <p:cBhvr>
                                        <p:cTn id="63" dur="500"/>
                                        <p:tgtEl>
                                          <p:spTgt spid="72794"/>
                                        </p:tgtEl>
                                      </p:cBhvr>
                                    </p:animEffect>
                                  </p:childTnLst>
                                  <p:subTnLst>
                                    <p:animClr clrSpc="rgb" dir="cw">
                                      <p:cBhvr override="childStyle">
                                        <p:cTn dur="1" fill="hold" display="0" masterRel="nextClick" afterEffect="1"/>
                                        <p:tgtEl>
                                          <p:spTgt spid="72794"/>
                                        </p:tgtEl>
                                        <p:attrNameLst>
                                          <p:attrName>ppt_c</p:attrName>
                                        </p:attrNameLst>
                                      </p:cBhvr>
                                      <p:to>
                                        <a:schemeClr val="bg1"/>
                                      </p:to>
                                    </p:animClr>
                                  </p:subTnLst>
                                </p:cTn>
                              </p:par>
                            </p:childTnLst>
                          </p:cTn>
                        </p:par>
                      </p:childTnLst>
                    </p:cTn>
                  </p:par>
                  <p:par>
                    <p:cTn id="64" fill="hold">
                      <p:stCondLst>
                        <p:cond delay="indefinite"/>
                      </p:stCondLst>
                      <p:childTnLst>
                        <p:par>
                          <p:cTn id="65" fill="hold">
                            <p:stCondLst>
                              <p:cond delay="0"/>
                            </p:stCondLst>
                            <p:childTnLst>
                              <p:par>
                                <p:cTn id="66" presetID="18" presetClass="entr" presetSubtype="6" fill="hold" grpId="0" nodeType="clickEffect">
                                  <p:stCondLst>
                                    <p:cond delay="0"/>
                                  </p:stCondLst>
                                  <p:childTnLst>
                                    <p:set>
                                      <p:cBhvr>
                                        <p:cTn id="67" dur="1" fill="hold">
                                          <p:stCondLst>
                                            <p:cond delay="0"/>
                                          </p:stCondLst>
                                        </p:cTn>
                                        <p:tgtEl>
                                          <p:spTgt spid="72710"/>
                                        </p:tgtEl>
                                        <p:attrNameLst>
                                          <p:attrName>style.visibility</p:attrName>
                                        </p:attrNameLst>
                                      </p:cBhvr>
                                      <p:to>
                                        <p:strVal val="visible"/>
                                      </p:to>
                                    </p:set>
                                    <p:animEffect transition="in" filter="strips(downRight)">
                                      <p:cBhvr>
                                        <p:cTn id="68" dur="1000"/>
                                        <p:tgtEl>
                                          <p:spTgt spid="72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0" grpId="0" animBg="1"/>
      <p:bldP spid="72711" grpId="0" animBg="1"/>
      <p:bldP spid="72788" grpId="0" animBg="1"/>
      <p:bldP spid="72789" grpId="0" animBg="1"/>
      <p:bldP spid="72790" grpId="0" animBg="1"/>
      <p:bldP spid="72791" grpId="0" animBg="1"/>
      <p:bldP spid="72792" grpId="0" animBg="1"/>
      <p:bldP spid="72793" grpId="0" animBg="1"/>
      <p:bldP spid="72794" grpId="0" animBg="1"/>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249858"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249860"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A competitive market has many buyers and sellers, each of whom has little or no influence </a:t>
            </a:r>
            <a:br>
              <a:rPr lang="en-US" smtClean="0">
                <a:latin typeface="Arial" charset="0"/>
                <a:cs typeface="ＭＳ Ｐゴシック" charset="-128"/>
              </a:rPr>
            </a:br>
            <a:r>
              <a:rPr lang="en-US" smtClean="0">
                <a:latin typeface="Arial" charset="0"/>
                <a:cs typeface="ＭＳ Ｐゴシック" charset="-128"/>
              </a:rPr>
              <a:t>on the market price. </a:t>
            </a:r>
          </a:p>
          <a:p>
            <a:pPr eaLnBrk="1" hangingPunct="1">
              <a:buClrTx/>
              <a:buSzPct val="120000"/>
              <a:buFont typeface="Arial" charset="0"/>
              <a:buChar char="•"/>
            </a:pPr>
            <a:r>
              <a:rPr lang="en-US" smtClean="0">
                <a:latin typeface="Arial" charset="0"/>
                <a:cs typeface="ＭＳ Ｐゴシック" charset="-128"/>
              </a:rPr>
              <a:t>Economists use the supply and demand model to analyze competitive markets.  </a:t>
            </a:r>
          </a:p>
          <a:p>
            <a:pPr eaLnBrk="1" hangingPunct="1">
              <a:buClrTx/>
              <a:buSzPct val="120000"/>
              <a:buFont typeface="Arial" charset="0"/>
              <a:buChar char="•"/>
            </a:pPr>
            <a:r>
              <a:rPr lang="en-US" smtClean="0">
                <a:latin typeface="Arial" charset="0"/>
                <a:cs typeface="ＭＳ Ｐゴシック" charset="-128"/>
              </a:rPr>
              <a:t>The downward-sloping demand curve reflects the law of demand, which states that the quantity buyers demand of a good depends negatively on the good’s price.</a:t>
            </a:r>
          </a:p>
        </p:txBody>
      </p:sp>
      <p:sp>
        <p:nvSpPr>
          <p:cNvPr id="249861"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251906"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36" name="Content Placeholder 2"/>
          <p:cNvSpPr>
            <a:spLocks noGrp="1"/>
          </p:cNvSpPr>
          <p:nvPr>
            <p:ph idx="1"/>
          </p:nvPr>
        </p:nvSpPr>
        <p:spPr>
          <a:xfrm>
            <a:off x="457200" y="1371600"/>
            <a:ext cx="8305800" cy="5105400"/>
          </a:xfrm>
        </p:spPr>
        <p:txBody>
          <a:bodyPr rtlCol="0">
            <a:normAutofit fontScale="92500"/>
          </a:bodyPr>
          <a:lstStyle/>
          <a:p>
            <a:pPr eaLnBrk="1" fontAlgn="auto" hangingPunct="1">
              <a:spcAft>
                <a:spcPts val="0"/>
              </a:spcAft>
              <a:buClrTx/>
              <a:buSzPct val="120000"/>
              <a:buFont typeface="Arial" pitchFamily="34" charset="0"/>
              <a:buChar char="•"/>
              <a:defRPr/>
            </a:pPr>
            <a:r>
              <a:rPr lang="en-US" dirty="0" smtClean="0">
                <a:ea typeface="+mn-ea"/>
              </a:rPr>
              <a:t>Besides price, demand depends on buyers’ incomes, tastes, expectations, the prices of substitutes and complements, and number of buyers.  </a:t>
            </a:r>
            <a:br>
              <a:rPr lang="en-US" dirty="0" smtClean="0">
                <a:ea typeface="+mn-ea"/>
              </a:rPr>
            </a:br>
            <a:r>
              <a:rPr lang="en-US" dirty="0" smtClean="0">
                <a:ea typeface="+mn-ea"/>
              </a:rPr>
              <a:t>If one of these factors changes, the </a:t>
            </a:r>
            <a:r>
              <a:rPr lang="en-US" b="1" i="1" dirty="0" smtClean="0">
                <a:ea typeface="+mn-ea"/>
              </a:rPr>
              <a:t>D</a:t>
            </a:r>
            <a:r>
              <a:rPr lang="en-US" dirty="0" smtClean="0">
                <a:ea typeface="+mn-ea"/>
              </a:rPr>
              <a:t> curve shifts. </a:t>
            </a:r>
          </a:p>
          <a:p>
            <a:pPr eaLnBrk="1" fontAlgn="auto" hangingPunct="1">
              <a:spcAft>
                <a:spcPts val="0"/>
              </a:spcAft>
              <a:buClrTx/>
              <a:buSzPct val="120000"/>
              <a:buFont typeface="Arial" pitchFamily="34" charset="0"/>
              <a:buChar char="•"/>
              <a:defRPr/>
            </a:pPr>
            <a:r>
              <a:rPr lang="en-US" dirty="0" smtClean="0">
                <a:ea typeface="+mn-ea"/>
              </a:rPr>
              <a:t>The upward-sloping supply curve reflects the Law of Supply, which states that the quantity sellers supply depends positively on the good’s price. </a:t>
            </a:r>
          </a:p>
          <a:p>
            <a:pPr eaLnBrk="1" fontAlgn="auto" hangingPunct="1">
              <a:spcAft>
                <a:spcPts val="0"/>
              </a:spcAft>
              <a:buClrTx/>
              <a:buSzPct val="120000"/>
              <a:buFont typeface="Arial" pitchFamily="34" charset="0"/>
              <a:buChar char="•"/>
              <a:defRPr/>
            </a:pPr>
            <a:r>
              <a:rPr lang="en-US" dirty="0" smtClean="0">
                <a:ea typeface="+mn-ea"/>
              </a:rPr>
              <a:t>Other determinants of supply include input prices, technology, expectations, and the # of sellers.  Changes in these factors shift the </a:t>
            </a:r>
            <a:r>
              <a:rPr lang="en-US" b="1" i="1" dirty="0" smtClean="0">
                <a:ea typeface="+mn-ea"/>
              </a:rPr>
              <a:t>S</a:t>
            </a:r>
            <a:r>
              <a:rPr lang="en-US" dirty="0" smtClean="0">
                <a:ea typeface="+mn-ea"/>
              </a:rPr>
              <a:t> curve.</a:t>
            </a:r>
          </a:p>
        </p:txBody>
      </p:sp>
      <p:sp>
        <p:nvSpPr>
          <p:cNvPr id="251909"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253954"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253956"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The intersection of </a:t>
            </a:r>
            <a:r>
              <a:rPr lang="en-US" b="1" i="1" smtClean="0">
                <a:latin typeface="Arial" charset="0"/>
                <a:cs typeface="ＭＳ Ｐゴシック" charset="-128"/>
              </a:rPr>
              <a:t>S</a:t>
            </a:r>
            <a:r>
              <a:rPr lang="en-US" smtClean="0">
                <a:latin typeface="Arial" charset="0"/>
                <a:cs typeface="ＭＳ Ｐゴシック" charset="-128"/>
              </a:rPr>
              <a:t> and </a:t>
            </a:r>
            <a:r>
              <a:rPr lang="en-US" b="1" i="1" smtClean="0">
                <a:latin typeface="Arial" charset="0"/>
                <a:cs typeface="ＭＳ Ｐゴシック" charset="-128"/>
              </a:rPr>
              <a:t>D</a:t>
            </a:r>
            <a:r>
              <a:rPr lang="en-US" smtClean="0">
                <a:latin typeface="Arial" charset="0"/>
                <a:cs typeface="ＭＳ Ｐゴシック" charset="-128"/>
              </a:rPr>
              <a:t> curves determines the market equilibrium.  At the equilibrium price, quantity supplied equals quantity demanded.  </a:t>
            </a:r>
          </a:p>
          <a:p>
            <a:pPr eaLnBrk="1" hangingPunct="1">
              <a:buClrTx/>
              <a:buSzPct val="120000"/>
              <a:buFont typeface="Arial" charset="0"/>
              <a:buChar char="•"/>
            </a:pPr>
            <a:r>
              <a:rPr lang="en-US" smtClean="0">
                <a:latin typeface="Arial" charset="0"/>
                <a:cs typeface="ＭＳ Ｐゴシック" charset="-128"/>
              </a:rPr>
              <a:t>If the market price is above equilibrium, </a:t>
            </a:r>
            <a:br>
              <a:rPr lang="en-US" smtClean="0">
                <a:latin typeface="Arial" charset="0"/>
                <a:cs typeface="ＭＳ Ｐゴシック" charset="-128"/>
              </a:rPr>
            </a:br>
            <a:r>
              <a:rPr lang="en-US" smtClean="0">
                <a:latin typeface="Arial" charset="0"/>
                <a:cs typeface="ＭＳ Ｐゴシック" charset="-128"/>
              </a:rPr>
              <a:t>a surplus results, which causes the price to fall.  </a:t>
            </a:r>
            <a:br>
              <a:rPr lang="en-US" smtClean="0">
                <a:latin typeface="Arial" charset="0"/>
                <a:cs typeface="ＭＳ Ｐゴシック" charset="-128"/>
              </a:rPr>
            </a:br>
            <a:r>
              <a:rPr lang="en-US" smtClean="0">
                <a:latin typeface="Arial" charset="0"/>
                <a:cs typeface="ＭＳ Ｐゴシック" charset="-128"/>
              </a:rPr>
              <a:t>If the market price is below equilibrium, </a:t>
            </a:r>
            <a:br>
              <a:rPr lang="en-US" smtClean="0">
                <a:latin typeface="Arial" charset="0"/>
                <a:cs typeface="ＭＳ Ｐゴシック" charset="-128"/>
              </a:rPr>
            </a:br>
            <a:r>
              <a:rPr lang="en-US" smtClean="0">
                <a:latin typeface="Arial" charset="0"/>
                <a:cs typeface="ＭＳ Ｐゴシック" charset="-128"/>
              </a:rPr>
              <a:t>a shortage results, causing the price to rise.</a:t>
            </a:r>
          </a:p>
        </p:txBody>
      </p:sp>
      <p:sp>
        <p:nvSpPr>
          <p:cNvPr id="253957" name="TextBox 7"/>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256002"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256004"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smtClean="0">
                <a:latin typeface="Arial" charset="0"/>
                <a:cs typeface="ＭＳ Ｐゴシック" charset="-128"/>
              </a:rPr>
              <a:t>We can use the supply-demand diagram to analyze the effects of any event on a market:</a:t>
            </a:r>
            <a:br>
              <a:rPr lang="en-US" smtClean="0">
                <a:latin typeface="Arial" charset="0"/>
                <a:cs typeface="ＭＳ Ｐゴシック" charset="-128"/>
              </a:rPr>
            </a:br>
            <a:r>
              <a:rPr lang="en-US" smtClean="0">
                <a:latin typeface="Arial" charset="0"/>
                <a:cs typeface="ＭＳ Ｐゴシック" charset="-128"/>
              </a:rPr>
              <a:t>First, determine whether the event shifts one or both curves.  Second, determine the direction of the shifts.  Third, compare the new equilibrium to the initial one.  </a:t>
            </a:r>
          </a:p>
          <a:p>
            <a:pPr eaLnBrk="1" hangingPunct="1">
              <a:buClrTx/>
              <a:buSzPct val="120000"/>
              <a:buFont typeface="Arial" charset="0"/>
              <a:buChar char="•"/>
            </a:pPr>
            <a:r>
              <a:rPr lang="en-US" smtClean="0">
                <a:latin typeface="Arial" charset="0"/>
                <a:cs typeface="ＭＳ Ｐゴシック" charset="-128"/>
              </a:rPr>
              <a:t>In market economies, prices are the signals that guide economic decisions and allocate scarce resources.</a:t>
            </a:r>
          </a:p>
        </p:txBody>
      </p:sp>
      <p:sp>
        <p:nvSpPr>
          <p:cNvPr id="256005" name="TextBox 6"/>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err="1">
                <a:solidFill>
                  <a:srgbClr val="777777"/>
                </a:solidFill>
                <a:latin typeface="Times New Roman" charset="0"/>
                <a:ea typeface="Times New Roman" charset="0"/>
                <a:cs typeface="Times New Roman" charset="0"/>
              </a:rPr>
              <a:t>Cengage</a:t>
            </a:r>
            <a:r>
              <a:rPr lang="en-US" sz="800" i="1" dirty="0">
                <a:solidFill>
                  <a:srgbClr val="777777"/>
                </a:solidFill>
                <a:latin typeface="Times New Roman" charset="0"/>
                <a:ea typeface="Times New Roman" charset="0"/>
                <a:cs typeface="Times New Roman"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841375" y="2801938"/>
            <a:ext cx="7491413" cy="3863975"/>
            <a:chOff x="530" y="1765"/>
            <a:chExt cx="4719" cy="2434"/>
          </a:xfrm>
        </p:grpSpPr>
        <p:sp>
          <p:nvSpPr>
            <p:cNvPr id="21590" name="Rectangle 3"/>
            <p:cNvSpPr>
              <a:spLocks noChangeArrowheads="1"/>
            </p:cNvSpPr>
            <p:nvPr/>
          </p:nvSpPr>
          <p:spPr bwMode="auto">
            <a:xfrm>
              <a:off x="530" y="1765"/>
              <a:ext cx="4719" cy="2434"/>
            </a:xfrm>
            <a:prstGeom prst="rect">
              <a:avLst/>
            </a:prstGeom>
            <a:solidFill>
              <a:srgbClr val="FFFFCC"/>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21591" name="Line 4"/>
            <p:cNvSpPr>
              <a:spLocks noChangeShapeType="1"/>
            </p:cNvSpPr>
            <p:nvPr/>
          </p:nvSpPr>
          <p:spPr bwMode="auto">
            <a:xfrm>
              <a:off x="582" y="2095"/>
              <a:ext cx="4588" cy="0"/>
            </a:xfrm>
            <a:prstGeom prst="line">
              <a:avLst/>
            </a:prstGeom>
            <a:noFill/>
            <a:ln w="12700">
              <a:solidFill>
                <a:schemeClr val="tx1"/>
              </a:solidFill>
              <a:round/>
              <a:headEnd/>
              <a:tailEnd/>
            </a:ln>
          </p:spPr>
          <p:txBody>
            <a:bodyPr>
              <a:prstTxWarp prst="textNoShape">
                <a:avLst/>
              </a:prstTxWarp>
            </a:bodyPr>
            <a:lstStyle/>
            <a:p>
              <a:endParaRPr lang="en-US"/>
            </a:p>
          </p:txBody>
        </p:sp>
      </p:grpSp>
      <p:sp>
        <p:nvSpPr>
          <p:cNvPr id="21506" name="Rectangle 5"/>
          <p:cNvSpPr>
            <a:spLocks noGrp="1" noChangeArrowheads="1"/>
          </p:cNvSpPr>
          <p:nvPr>
            <p:ph type="title" idx="4294967295"/>
          </p:nvPr>
        </p:nvSpPr>
        <p:spPr>
          <a:xfrm>
            <a:off x="0" y="238125"/>
            <a:ext cx="9144000" cy="588963"/>
          </a:xfrm>
        </p:spPr>
        <p:txBody>
          <a:bodyPr/>
          <a:lstStyle/>
          <a:p>
            <a:pPr algn="ctr" eaLnBrk="1" hangingPunct="1"/>
            <a:r>
              <a:rPr lang="en-US" sz="3100" smtClean="0">
                <a:latin typeface="Tahoma" charset="0"/>
                <a:ea typeface="Tahoma" charset="0"/>
                <a:cs typeface="Tahoma" charset="0"/>
              </a:rPr>
              <a:t>Market Demand versus Individual Demand</a:t>
            </a:r>
          </a:p>
        </p:txBody>
      </p:sp>
      <p:sp>
        <p:nvSpPr>
          <p:cNvPr id="27652" name="Rectangle 6"/>
          <p:cNvSpPr>
            <a:spLocks noGrp="1" noChangeArrowheads="1"/>
          </p:cNvSpPr>
          <p:nvPr>
            <p:ph type="body" idx="4294967295"/>
          </p:nvPr>
        </p:nvSpPr>
        <p:spPr>
          <a:xfrm>
            <a:off x="323850" y="846138"/>
            <a:ext cx="8526463" cy="1984375"/>
          </a:xfrm>
        </p:spPr>
        <p:txBody>
          <a:bodyPr/>
          <a:lstStyle/>
          <a:p>
            <a:pPr eaLnBrk="1" hangingPunct="1">
              <a:lnSpc>
                <a:spcPct val="100000"/>
              </a:lnSpc>
              <a:spcBef>
                <a:spcPct val="35000"/>
              </a:spcBef>
            </a:pPr>
            <a:r>
              <a:rPr lang="en-US" sz="2600" smtClean="0">
                <a:latin typeface="Arial" charset="0"/>
              </a:rPr>
              <a:t>The quantity demanded in the market is the sum of the quantities demanded by all buyers at each price. </a:t>
            </a:r>
          </a:p>
          <a:p>
            <a:pPr eaLnBrk="1" hangingPunct="1">
              <a:lnSpc>
                <a:spcPct val="100000"/>
              </a:lnSpc>
              <a:spcBef>
                <a:spcPct val="35000"/>
              </a:spcBef>
            </a:pPr>
            <a:r>
              <a:rPr lang="en-US" sz="2600" smtClean="0">
                <a:latin typeface="Arial" charset="0"/>
              </a:rPr>
              <a:t>Suppose Amisi and Haji are the only two buyers in the Coffee market.     (</a:t>
            </a:r>
            <a:r>
              <a:rPr lang="en-US" sz="2600" b="1" i="1" smtClean="0">
                <a:latin typeface="Arial" charset="0"/>
              </a:rPr>
              <a:t>Q</a:t>
            </a:r>
            <a:r>
              <a:rPr lang="en-US" sz="2600" b="1" i="1" baseline="30000" smtClean="0">
                <a:latin typeface="Arial" charset="0"/>
              </a:rPr>
              <a:t>d</a:t>
            </a:r>
            <a:r>
              <a:rPr lang="en-US" sz="2600" smtClean="0">
                <a:latin typeface="Arial" charset="0"/>
              </a:rPr>
              <a:t> = quantity demanded)</a:t>
            </a:r>
          </a:p>
        </p:txBody>
      </p:sp>
      <p:grpSp>
        <p:nvGrpSpPr>
          <p:cNvPr id="3" name="Group 7"/>
          <p:cNvGrpSpPr>
            <a:grpSpLocks/>
          </p:cNvGrpSpPr>
          <p:nvPr/>
        </p:nvGrpSpPr>
        <p:grpSpPr bwMode="auto">
          <a:xfrm>
            <a:off x="2116138" y="2832100"/>
            <a:ext cx="1873250" cy="3816350"/>
            <a:chOff x="1333" y="1784"/>
            <a:chExt cx="1180" cy="2404"/>
          </a:xfrm>
        </p:grpSpPr>
        <p:sp>
          <p:nvSpPr>
            <p:cNvPr id="21582" name="Rectangle 8"/>
            <p:cNvSpPr>
              <a:spLocks noChangeArrowheads="1"/>
            </p:cNvSpPr>
            <p:nvPr/>
          </p:nvSpPr>
          <p:spPr bwMode="auto">
            <a:xfrm>
              <a:off x="1333" y="3889"/>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4</a:t>
              </a:r>
            </a:p>
          </p:txBody>
        </p:sp>
        <p:sp>
          <p:nvSpPr>
            <p:cNvPr id="21583" name="Rectangle 9"/>
            <p:cNvSpPr>
              <a:spLocks noChangeArrowheads="1"/>
            </p:cNvSpPr>
            <p:nvPr/>
          </p:nvSpPr>
          <p:spPr bwMode="auto">
            <a:xfrm>
              <a:off x="1333" y="3590"/>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6</a:t>
              </a:r>
            </a:p>
          </p:txBody>
        </p:sp>
        <p:sp>
          <p:nvSpPr>
            <p:cNvPr id="21584" name="Rectangle 10"/>
            <p:cNvSpPr>
              <a:spLocks noChangeArrowheads="1"/>
            </p:cNvSpPr>
            <p:nvPr/>
          </p:nvSpPr>
          <p:spPr bwMode="auto">
            <a:xfrm>
              <a:off x="1333" y="3291"/>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8</a:t>
              </a:r>
            </a:p>
          </p:txBody>
        </p:sp>
        <p:sp>
          <p:nvSpPr>
            <p:cNvPr id="21585" name="Rectangle 11"/>
            <p:cNvSpPr>
              <a:spLocks noChangeArrowheads="1"/>
            </p:cNvSpPr>
            <p:nvPr/>
          </p:nvSpPr>
          <p:spPr bwMode="auto">
            <a:xfrm>
              <a:off x="1333" y="2992"/>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10</a:t>
              </a:r>
            </a:p>
          </p:txBody>
        </p:sp>
        <p:sp>
          <p:nvSpPr>
            <p:cNvPr id="21586" name="Rectangle 12"/>
            <p:cNvSpPr>
              <a:spLocks noChangeArrowheads="1"/>
            </p:cNvSpPr>
            <p:nvPr/>
          </p:nvSpPr>
          <p:spPr bwMode="auto">
            <a:xfrm>
              <a:off x="1333" y="2693"/>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12</a:t>
              </a:r>
            </a:p>
          </p:txBody>
        </p:sp>
        <p:sp>
          <p:nvSpPr>
            <p:cNvPr id="21587" name="Rectangle 13"/>
            <p:cNvSpPr>
              <a:spLocks noChangeArrowheads="1"/>
            </p:cNvSpPr>
            <p:nvPr/>
          </p:nvSpPr>
          <p:spPr bwMode="auto">
            <a:xfrm>
              <a:off x="1333" y="2394"/>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14</a:t>
              </a:r>
            </a:p>
          </p:txBody>
        </p:sp>
        <p:sp>
          <p:nvSpPr>
            <p:cNvPr id="21588" name="Rectangle 14"/>
            <p:cNvSpPr>
              <a:spLocks noChangeArrowheads="1"/>
            </p:cNvSpPr>
            <p:nvPr/>
          </p:nvSpPr>
          <p:spPr bwMode="auto">
            <a:xfrm>
              <a:off x="1333" y="2095"/>
              <a:ext cx="1180"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16</a:t>
              </a:r>
            </a:p>
          </p:txBody>
        </p:sp>
        <p:sp>
          <p:nvSpPr>
            <p:cNvPr id="21589" name="Rectangle 15"/>
            <p:cNvSpPr>
              <a:spLocks noChangeArrowheads="1"/>
            </p:cNvSpPr>
            <p:nvPr/>
          </p:nvSpPr>
          <p:spPr bwMode="auto">
            <a:xfrm>
              <a:off x="1333" y="1784"/>
              <a:ext cx="1180" cy="311"/>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Amisi’s </a:t>
              </a:r>
              <a:r>
                <a:rPr lang="en-US" b="1" i="1">
                  <a:ea typeface="Arial" charset="0"/>
                  <a:cs typeface="Arial" charset="0"/>
                </a:rPr>
                <a:t>Q</a:t>
              </a:r>
              <a:r>
                <a:rPr lang="en-US" b="1" i="1" baseline="30000">
                  <a:ea typeface="Arial" charset="0"/>
                  <a:cs typeface="Arial" charset="0"/>
                </a:rPr>
                <a:t>d</a:t>
              </a:r>
              <a:r>
                <a:rPr lang="en-US">
                  <a:ea typeface="Arial" charset="0"/>
                  <a:cs typeface="Arial" charset="0"/>
                </a:rPr>
                <a:t> </a:t>
              </a:r>
            </a:p>
          </p:txBody>
        </p:sp>
      </p:grpSp>
      <p:grpSp>
        <p:nvGrpSpPr>
          <p:cNvPr id="4" name="Group 16"/>
          <p:cNvGrpSpPr>
            <a:grpSpLocks/>
          </p:cNvGrpSpPr>
          <p:nvPr/>
        </p:nvGrpSpPr>
        <p:grpSpPr bwMode="auto">
          <a:xfrm>
            <a:off x="4256088" y="2832100"/>
            <a:ext cx="1598612" cy="3816350"/>
            <a:chOff x="2681" y="1784"/>
            <a:chExt cx="1007" cy="2404"/>
          </a:xfrm>
        </p:grpSpPr>
        <p:sp>
          <p:nvSpPr>
            <p:cNvPr id="21574" name="Rectangle 17"/>
            <p:cNvSpPr>
              <a:spLocks noChangeArrowheads="1"/>
            </p:cNvSpPr>
            <p:nvPr/>
          </p:nvSpPr>
          <p:spPr bwMode="auto">
            <a:xfrm>
              <a:off x="2681" y="3889"/>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2</a:t>
              </a:r>
            </a:p>
          </p:txBody>
        </p:sp>
        <p:sp>
          <p:nvSpPr>
            <p:cNvPr id="21575" name="Rectangle 18"/>
            <p:cNvSpPr>
              <a:spLocks noChangeArrowheads="1"/>
            </p:cNvSpPr>
            <p:nvPr/>
          </p:nvSpPr>
          <p:spPr bwMode="auto">
            <a:xfrm>
              <a:off x="2681" y="3590"/>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3</a:t>
              </a:r>
            </a:p>
          </p:txBody>
        </p:sp>
        <p:sp>
          <p:nvSpPr>
            <p:cNvPr id="21576" name="Rectangle 19"/>
            <p:cNvSpPr>
              <a:spLocks noChangeArrowheads="1"/>
            </p:cNvSpPr>
            <p:nvPr/>
          </p:nvSpPr>
          <p:spPr bwMode="auto">
            <a:xfrm>
              <a:off x="2681" y="3291"/>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4</a:t>
              </a:r>
            </a:p>
          </p:txBody>
        </p:sp>
        <p:sp>
          <p:nvSpPr>
            <p:cNvPr id="21577" name="Rectangle 20"/>
            <p:cNvSpPr>
              <a:spLocks noChangeArrowheads="1"/>
            </p:cNvSpPr>
            <p:nvPr/>
          </p:nvSpPr>
          <p:spPr bwMode="auto">
            <a:xfrm>
              <a:off x="2681" y="2992"/>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5</a:t>
              </a:r>
            </a:p>
          </p:txBody>
        </p:sp>
        <p:sp>
          <p:nvSpPr>
            <p:cNvPr id="21578" name="Rectangle 21"/>
            <p:cNvSpPr>
              <a:spLocks noChangeArrowheads="1"/>
            </p:cNvSpPr>
            <p:nvPr/>
          </p:nvSpPr>
          <p:spPr bwMode="auto">
            <a:xfrm>
              <a:off x="2681" y="2693"/>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6</a:t>
              </a:r>
            </a:p>
          </p:txBody>
        </p:sp>
        <p:sp>
          <p:nvSpPr>
            <p:cNvPr id="21579" name="Rectangle 22"/>
            <p:cNvSpPr>
              <a:spLocks noChangeArrowheads="1"/>
            </p:cNvSpPr>
            <p:nvPr/>
          </p:nvSpPr>
          <p:spPr bwMode="auto">
            <a:xfrm>
              <a:off x="2681" y="2394"/>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7</a:t>
              </a:r>
            </a:p>
          </p:txBody>
        </p:sp>
        <p:sp>
          <p:nvSpPr>
            <p:cNvPr id="21580" name="Rectangle 23"/>
            <p:cNvSpPr>
              <a:spLocks noChangeArrowheads="1"/>
            </p:cNvSpPr>
            <p:nvPr/>
          </p:nvSpPr>
          <p:spPr bwMode="auto">
            <a:xfrm>
              <a:off x="2681" y="2095"/>
              <a:ext cx="100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8</a:t>
              </a:r>
            </a:p>
          </p:txBody>
        </p:sp>
        <p:sp>
          <p:nvSpPr>
            <p:cNvPr id="21581" name="Rectangle 24"/>
            <p:cNvSpPr>
              <a:spLocks noChangeArrowheads="1"/>
            </p:cNvSpPr>
            <p:nvPr/>
          </p:nvSpPr>
          <p:spPr bwMode="auto">
            <a:xfrm>
              <a:off x="2681" y="1784"/>
              <a:ext cx="1007" cy="311"/>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Haji’s </a:t>
              </a:r>
              <a:r>
                <a:rPr lang="en-US" b="1" i="1">
                  <a:ea typeface="Arial" charset="0"/>
                  <a:cs typeface="Arial" charset="0"/>
                </a:rPr>
                <a:t>Q</a:t>
              </a:r>
              <a:r>
                <a:rPr lang="en-US" b="1" i="1" baseline="30000">
                  <a:ea typeface="Arial" charset="0"/>
                  <a:cs typeface="Arial" charset="0"/>
                </a:rPr>
                <a:t>d</a:t>
              </a:r>
              <a:r>
                <a:rPr lang="en-US">
                  <a:ea typeface="Arial" charset="0"/>
                  <a:cs typeface="Arial" charset="0"/>
                </a:rPr>
                <a:t> </a:t>
              </a:r>
            </a:p>
          </p:txBody>
        </p:sp>
      </p:grpSp>
      <p:grpSp>
        <p:nvGrpSpPr>
          <p:cNvPr id="5" name="Group 25"/>
          <p:cNvGrpSpPr>
            <a:grpSpLocks/>
          </p:cNvGrpSpPr>
          <p:nvPr/>
        </p:nvGrpSpPr>
        <p:grpSpPr bwMode="auto">
          <a:xfrm>
            <a:off x="3989388" y="4749800"/>
            <a:ext cx="4217987" cy="1898650"/>
            <a:chOff x="2513" y="2992"/>
            <a:chExt cx="2657" cy="1196"/>
          </a:xfrm>
        </p:grpSpPr>
        <p:sp>
          <p:nvSpPr>
            <p:cNvPr id="21562" name="Rectangle 26"/>
            <p:cNvSpPr>
              <a:spLocks noChangeArrowheads="1"/>
            </p:cNvSpPr>
            <p:nvPr/>
          </p:nvSpPr>
          <p:spPr bwMode="auto">
            <a:xfrm>
              <a:off x="2513" y="3889"/>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63" name="Rectangle 27"/>
            <p:cNvSpPr>
              <a:spLocks noChangeArrowheads="1"/>
            </p:cNvSpPr>
            <p:nvPr/>
          </p:nvSpPr>
          <p:spPr bwMode="auto">
            <a:xfrm>
              <a:off x="2513" y="3590"/>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64" name="Rectangle 28"/>
            <p:cNvSpPr>
              <a:spLocks noChangeArrowheads="1"/>
            </p:cNvSpPr>
            <p:nvPr/>
          </p:nvSpPr>
          <p:spPr bwMode="auto">
            <a:xfrm>
              <a:off x="2513" y="3291"/>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65" name="Rectangle 29"/>
            <p:cNvSpPr>
              <a:spLocks noChangeArrowheads="1"/>
            </p:cNvSpPr>
            <p:nvPr/>
          </p:nvSpPr>
          <p:spPr bwMode="auto">
            <a:xfrm>
              <a:off x="2513" y="2992"/>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66" name="Rectangle 30"/>
            <p:cNvSpPr>
              <a:spLocks noChangeArrowheads="1"/>
            </p:cNvSpPr>
            <p:nvPr/>
          </p:nvSpPr>
          <p:spPr bwMode="auto">
            <a:xfrm>
              <a:off x="3688" y="3889"/>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67" name="Rectangle 31"/>
            <p:cNvSpPr>
              <a:spLocks noChangeArrowheads="1"/>
            </p:cNvSpPr>
            <p:nvPr/>
          </p:nvSpPr>
          <p:spPr bwMode="auto">
            <a:xfrm>
              <a:off x="3688" y="3590"/>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68" name="Rectangle 32"/>
            <p:cNvSpPr>
              <a:spLocks noChangeArrowheads="1"/>
            </p:cNvSpPr>
            <p:nvPr/>
          </p:nvSpPr>
          <p:spPr bwMode="auto">
            <a:xfrm>
              <a:off x="3688" y="3291"/>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69" name="Rectangle 33"/>
            <p:cNvSpPr>
              <a:spLocks noChangeArrowheads="1"/>
            </p:cNvSpPr>
            <p:nvPr/>
          </p:nvSpPr>
          <p:spPr bwMode="auto">
            <a:xfrm>
              <a:off x="3688" y="2992"/>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70" name="Rectangle 34"/>
            <p:cNvSpPr>
              <a:spLocks noChangeArrowheads="1"/>
            </p:cNvSpPr>
            <p:nvPr/>
          </p:nvSpPr>
          <p:spPr bwMode="auto">
            <a:xfrm>
              <a:off x="3973" y="3889"/>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6</a:t>
              </a:r>
            </a:p>
          </p:txBody>
        </p:sp>
        <p:sp>
          <p:nvSpPr>
            <p:cNvPr id="21571" name="Rectangle 35"/>
            <p:cNvSpPr>
              <a:spLocks noChangeArrowheads="1"/>
            </p:cNvSpPr>
            <p:nvPr/>
          </p:nvSpPr>
          <p:spPr bwMode="auto">
            <a:xfrm>
              <a:off x="3973" y="3590"/>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9</a:t>
              </a:r>
            </a:p>
          </p:txBody>
        </p:sp>
        <p:sp>
          <p:nvSpPr>
            <p:cNvPr id="21572" name="Rectangle 36"/>
            <p:cNvSpPr>
              <a:spLocks noChangeArrowheads="1"/>
            </p:cNvSpPr>
            <p:nvPr/>
          </p:nvSpPr>
          <p:spPr bwMode="auto">
            <a:xfrm>
              <a:off x="3973" y="3291"/>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12</a:t>
              </a:r>
            </a:p>
          </p:txBody>
        </p:sp>
        <p:sp>
          <p:nvSpPr>
            <p:cNvPr id="21573" name="Rectangle 37"/>
            <p:cNvSpPr>
              <a:spLocks noChangeArrowheads="1"/>
            </p:cNvSpPr>
            <p:nvPr/>
          </p:nvSpPr>
          <p:spPr bwMode="auto">
            <a:xfrm>
              <a:off x="3973" y="2992"/>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15</a:t>
              </a:r>
            </a:p>
          </p:txBody>
        </p:sp>
      </p:grpSp>
      <p:grpSp>
        <p:nvGrpSpPr>
          <p:cNvPr id="6" name="Group 38"/>
          <p:cNvGrpSpPr>
            <a:grpSpLocks/>
          </p:cNvGrpSpPr>
          <p:nvPr/>
        </p:nvGrpSpPr>
        <p:grpSpPr bwMode="auto">
          <a:xfrm>
            <a:off x="3989388" y="4275138"/>
            <a:ext cx="4217987" cy="474662"/>
            <a:chOff x="2513" y="2693"/>
            <a:chExt cx="2657" cy="299"/>
          </a:xfrm>
        </p:grpSpPr>
        <p:sp>
          <p:nvSpPr>
            <p:cNvPr id="21559" name="Rectangle 39"/>
            <p:cNvSpPr>
              <a:spLocks noChangeArrowheads="1"/>
            </p:cNvSpPr>
            <p:nvPr/>
          </p:nvSpPr>
          <p:spPr bwMode="auto">
            <a:xfrm>
              <a:off x="2513" y="2693"/>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60" name="Rectangle 40"/>
            <p:cNvSpPr>
              <a:spLocks noChangeArrowheads="1"/>
            </p:cNvSpPr>
            <p:nvPr/>
          </p:nvSpPr>
          <p:spPr bwMode="auto">
            <a:xfrm>
              <a:off x="3688" y="2693"/>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61" name="Rectangle 41"/>
            <p:cNvSpPr>
              <a:spLocks noChangeArrowheads="1"/>
            </p:cNvSpPr>
            <p:nvPr/>
          </p:nvSpPr>
          <p:spPr bwMode="auto">
            <a:xfrm>
              <a:off x="3973" y="2693"/>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18</a:t>
              </a:r>
            </a:p>
          </p:txBody>
        </p:sp>
      </p:grpSp>
      <p:grpSp>
        <p:nvGrpSpPr>
          <p:cNvPr id="7" name="Group 42"/>
          <p:cNvGrpSpPr>
            <a:grpSpLocks/>
          </p:cNvGrpSpPr>
          <p:nvPr/>
        </p:nvGrpSpPr>
        <p:grpSpPr bwMode="auto">
          <a:xfrm>
            <a:off x="3989388" y="3800475"/>
            <a:ext cx="4217987" cy="474663"/>
            <a:chOff x="2513" y="2394"/>
            <a:chExt cx="2657" cy="299"/>
          </a:xfrm>
        </p:grpSpPr>
        <p:sp>
          <p:nvSpPr>
            <p:cNvPr id="21556" name="Rectangle 43"/>
            <p:cNvSpPr>
              <a:spLocks noChangeArrowheads="1"/>
            </p:cNvSpPr>
            <p:nvPr/>
          </p:nvSpPr>
          <p:spPr bwMode="auto">
            <a:xfrm>
              <a:off x="2513" y="2394"/>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57" name="Rectangle 44"/>
            <p:cNvSpPr>
              <a:spLocks noChangeArrowheads="1"/>
            </p:cNvSpPr>
            <p:nvPr/>
          </p:nvSpPr>
          <p:spPr bwMode="auto">
            <a:xfrm>
              <a:off x="3688" y="2394"/>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58" name="Rectangle 45"/>
            <p:cNvSpPr>
              <a:spLocks noChangeArrowheads="1"/>
            </p:cNvSpPr>
            <p:nvPr/>
          </p:nvSpPr>
          <p:spPr bwMode="auto">
            <a:xfrm>
              <a:off x="3973" y="2394"/>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21</a:t>
              </a:r>
            </a:p>
          </p:txBody>
        </p:sp>
      </p:grpSp>
      <p:grpSp>
        <p:nvGrpSpPr>
          <p:cNvPr id="8" name="Group 46"/>
          <p:cNvGrpSpPr>
            <a:grpSpLocks/>
          </p:cNvGrpSpPr>
          <p:nvPr/>
        </p:nvGrpSpPr>
        <p:grpSpPr bwMode="auto">
          <a:xfrm>
            <a:off x="3989388" y="3325813"/>
            <a:ext cx="4217987" cy="474662"/>
            <a:chOff x="2513" y="2095"/>
            <a:chExt cx="2657" cy="299"/>
          </a:xfrm>
        </p:grpSpPr>
        <p:sp>
          <p:nvSpPr>
            <p:cNvPr id="21553" name="Rectangle 47"/>
            <p:cNvSpPr>
              <a:spLocks noChangeArrowheads="1"/>
            </p:cNvSpPr>
            <p:nvPr/>
          </p:nvSpPr>
          <p:spPr bwMode="auto">
            <a:xfrm>
              <a:off x="2513" y="2095"/>
              <a:ext cx="168"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54" name="Rectangle 48"/>
            <p:cNvSpPr>
              <a:spLocks noChangeArrowheads="1"/>
            </p:cNvSpPr>
            <p:nvPr/>
          </p:nvSpPr>
          <p:spPr bwMode="auto">
            <a:xfrm>
              <a:off x="3688" y="2095"/>
              <a:ext cx="285"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t>
              </a:r>
            </a:p>
          </p:txBody>
        </p:sp>
        <p:sp>
          <p:nvSpPr>
            <p:cNvPr id="21555" name="Rectangle 49"/>
            <p:cNvSpPr>
              <a:spLocks noChangeArrowheads="1"/>
            </p:cNvSpPr>
            <p:nvPr/>
          </p:nvSpPr>
          <p:spPr bwMode="auto">
            <a:xfrm>
              <a:off x="3973" y="2095"/>
              <a:ext cx="1197" cy="299"/>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24</a:t>
              </a:r>
            </a:p>
          </p:txBody>
        </p:sp>
      </p:grpSp>
      <p:sp>
        <p:nvSpPr>
          <p:cNvPr id="73778" name="Rectangle 50"/>
          <p:cNvSpPr>
            <a:spLocks noChangeArrowheads="1"/>
          </p:cNvSpPr>
          <p:nvPr/>
        </p:nvSpPr>
        <p:spPr bwMode="auto">
          <a:xfrm>
            <a:off x="6307138" y="2832100"/>
            <a:ext cx="1900237" cy="493713"/>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solidFill>
                  <a:srgbClr val="FF0000"/>
                </a:solidFill>
                <a:ea typeface="Arial" charset="0"/>
                <a:cs typeface="Arial" charset="0"/>
              </a:rPr>
              <a:t>Market </a:t>
            </a:r>
            <a:r>
              <a:rPr lang="en-US" b="1" i="1">
                <a:solidFill>
                  <a:srgbClr val="FF0000"/>
                </a:solidFill>
                <a:ea typeface="Arial" charset="0"/>
                <a:cs typeface="Arial" charset="0"/>
              </a:rPr>
              <a:t>Q</a:t>
            </a:r>
            <a:r>
              <a:rPr lang="en-US" b="1" i="1" baseline="30000">
                <a:solidFill>
                  <a:srgbClr val="FF0000"/>
                </a:solidFill>
                <a:ea typeface="Arial" charset="0"/>
                <a:cs typeface="Arial" charset="0"/>
              </a:rPr>
              <a:t>d</a:t>
            </a:r>
            <a:r>
              <a:rPr lang="en-US">
                <a:solidFill>
                  <a:srgbClr val="FF0000"/>
                </a:solidFill>
                <a:ea typeface="Arial" charset="0"/>
                <a:cs typeface="Arial" charset="0"/>
              </a:rPr>
              <a:t> </a:t>
            </a:r>
          </a:p>
        </p:txBody>
      </p:sp>
      <p:grpSp>
        <p:nvGrpSpPr>
          <p:cNvPr id="9" name="Group 51"/>
          <p:cNvGrpSpPr>
            <a:grpSpLocks/>
          </p:cNvGrpSpPr>
          <p:nvPr/>
        </p:nvGrpSpPr>
        <p:grpSpPr bwMode="auto">
          <a:xfrm>
            <a:off x="923925" y="2832100"/>
            <a:ext cx="1192213" cy="3816350"/>
            <a:chOff x="582" y="1784"/>
            <a:chExt cx="751" cy="2404"/>
          </a:xfrm>
        </p:grpSpPr>
        <p:sp>
          <p:nvSpPr>
            <p:cNvPr id="21545" name="Rectangle 52"/>
            <p:cNvSpPr>
              <a:spLocks noChangeArrowheads="1"/>
            </p:cNvSpPr>
            <p:nvPr/>
          </p:nvSpPr>
          <p:spPr bwMode="auto">
            <a:xfrm>
              <a:off x="582" y="2095"/>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$0.00</a:t>
              </a:r>
            </a:p>
          </p:txBody>
        </p:sp>
        <p:sp>
          <p:nvSpPr>
            <p:cNvPr id="21546" name="Rectangle 53"/>
            <p:cNvSpPr>
              <a:spLocks noChangeArrowheads="1"/>
            </p:cNvSpPr>
            <p:nvPr/>
          </p:nvSpPr>
          <p:spPr bwMode="auto">
            <a:xfrm>
              <a:off x="582" y="3889"/>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6.00</a:t>
              </a:r>
            </a:p>
          </p:txBody>
        </p:sp>
        <p:sp>
          <p:nvSpPr>
            <p:cNvPr id="21547" name="Rectangle 54"/>
            <p:cNvSpPr>
              <a:spLocks noChangeArrowheads="1"/>
            </p:cNvSpPr>
            <p:nvPr/>
          </p:nvSpPr>
          <p:spPr bwMode="auto">
            <a:xfrm>
              <a:off x="582" y="3590"/>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5.00</a:t>
              </a:r>
            </a:p>
          </p:txBody>
        </p:sp>
        <p:sp>
          <p:nvSpPr>
            <p:cNvPr id="21548" name="Rectangle 55"/>
            <p:cNvSpPr>
              <a:spLocks noChangeArrowheads="1"/>
            </p:cNvSpPr>
            <p:nvPr/>
          </p:nvSpPr>
          <p:spPr bwMode="auto">
            <a:xfrm>
              <a:off x="582" y="3291"/>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4.00</a:t>
              </a:r>
            </a:p>
          </p:txBody>
        </p:sp>
        <p:sp>
          <p:nvSpPr>
            <p:cNvPr id="21549" name="Rectangle 56"/>
            <p:cNvSpPr>
              <a:spLocks noChangeArrowheads="1"/>
            </p:cNvSpPr>
            <p:nvPr/>
          </p:nvSpPr>
          <p:spPr bwMode="auto">
            <a:xfrm>
              <a:off x="582" y="2992"/>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3.00</a:t>
              </a:r>
            </a:p>
          </p:txBody>
        </p:sp>
        <p:sp>
          <p:nvSpPr>
            <p:cNvPr id="21550" name="Rectangle 57"/>
            <p:cNvSpPr>
              <a:spLocks noChangeArrowheads="1"/>
            </p:cNvSpPr>
            <p:nvPr/>
          </p:nvSpPr>
          <p:spPr bwMode="auto">
            <a:xfrm>
              <a:off x="582" y="2693"/>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2.00</a:t>
              </a:r>
            </a:p>
          </p:txBody>
        </p:sp>
        <p:sp>
          <p:nvSpPr>
            <p:cNvPr id="21551" name="Rectangle 58"/>
            <p:cNvSpPr>
              <a:spLocks noChangeArrowheads="1"/>
            </p:cNvSpPr>
            <p:nvPr/>
          </p:nvSpPr>
          <p:spPr bwMode="auto">
            <a:xfrm>
              <a:off x="582" y="2394"/>
              <a:ext cx="751" cy="299"/>
            </a:xfrm>
            <a:prstGeom prst="rect">
              <a:avLst/>
            </a:prstGeom>
            <a:noFill/>
            <a:ln w="9525">
              <a:noFill/>
              <a:miter lim="800000"/>
              <a:headEnd/>
              <a:tailEnd/>
            </a:ln>
          </p:spPr>
          <p:txBody>
            <a:bodyPr anchor="ctr" anchorCtr="1">
              <a:prstTxWarp prst="textNoShape">
                <a:avLst/>
              </a:prstTxWarp>
            </a:bodyPr>
            <a:lstStyle/>
            <a:p>
              <a:pPr algn="r">
                <a:lnSpc>
                  <a:spcPct val="105000"/>
                </a:lnSpc>
                <a:spcBef>
                  <a:spcPct val="45000"/>
                </a:spcBef>
                <a:buClr>
                  <a:srgbClr val="00B85C"/>
                </a:buClr>
                <a:buSzPct val="120000"/>
                <a:buFont typeface="Wingdings" charset="2"/>
                <a:buNone/>
              </a:pPr>
              <a:r>
                <a:rPr lang="en-US">
                  <a:ea typeface="Arial" charset="0"/>
                  <a:cs typeface="Arial" charset="0"/>
                </a:rPr>
                <a:t>1.00</a:t>
              </a:r>
            </a:p>
          </p:txBody>
        </p:sp>
        <p:sp>
          <p:nvSpPr>
            <p:cNvPr id="21552" name="Rectangle 59"/>
            <p:cNvSpPr>
              <a:spLocks noChangeArrowheads="1"/>
            </p:cNvSpPr>
            <p:nvPr/>
          </p:nvSpPr>
          <p:spPr bwMode="auto">
            <a:xfrm>
              <a:off x="582" y="1784"/>
              <a:ext cx="751" cy="311"/>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Price </a:t>
              </a:r>
            </a:p>
          </p:txBody>
        </p:sp>
      </p:grpSp>
      <p:sp>
        <p:nvSpPr>
          <p:cNvPr id="21516" name="Line 60"/>
          <p:cNvSpPr>
            <a:spLocks noChangeShapeType="1"/>
          </p:cNvSpPr>
          <p:nvPr/>
        </p:nvSpPr>
        <p:spPr bwMode="auto">
          <a:xfrm>
            <a:off x="923925" y="2832100"/>
            <a:ext cx="1192213" cy="0"/>
          </a:xfrm>
          <a:prstGeom prst="line">
            <a:avLst/>
          </a:prstGeom>
          <a:noFill/>
          <a:ln w="28575" cap="sq">
            <a:noFill/>
            <a:round/>
            <a:headEnd/>
            <a:tailEnd/>
          </a:ln>
        </p:spPr>
        <p:txBody>
          <a:bodyPr>
            <a:prstTxWarp prst="textNoShape">
              <a:avLst/>
            </a:prstTxWarp>
          </a:bodyPr>
          <a:lstStyle/>
          <a:p>
            <a:endParaRPr lang="en-US"/>
          </a:p>
        </p:txBody>
      </p:sp>
      <p:sp>
        <p:nvSpPr>
          <p:cNvPr id="21517" name="Line 61"/>
          <p:cNvSpPr>
            <a:spLocks noChangeShapeType="1"/>
          </p:cNvSpPr>
          <p:nvPr/>
        </p:nvSpPr>
        <p:spPr bwMode="auto">
          <a:xfrm>
            <a:off x="923925" y="6648450"/>
            <a:ext cx="1192213" cy="0"/>
          </a:xfrm>
          <a:prstGeom prst="line">
            <a:avLst/>
          </a:prstGeom>
          <a:noFill/>
          <a:ln w="28575" cap="sq">
            <a:noFill/>
            <a:round/>
            <a:headEnd/>
            <a:tailEnd/>
          </a:ln>
        </p:spPr>
        <p:txBody>
          <a:bodyPr>
            <a:prstTxWarp prst="textNoShape">
              <a:avLst/>
            </a:prstTxWarp>
          </a:bodyPr>
          <a:lstStyle/>
          <a:p>
            <a:endParaRPr lang="en-US"/>
          </a:p>
        </p:txBody>
      </p:sp>
      <p:sp>
        <p:nvSpPr>
          <p:cNvPr id="21518" name="Line 62"/>
          <p:cNvSpPr>
            <a:spLocks noChangeShapeType="1"/>
          </p:cNvSpPr>
          <p:nvPr/>
        </p:nvSpPr>
        <p:spPr bwMode="auto">
          <a:xfrm>
            <a:off x="923925" y="2832100"/>
            <a:ext cx="0" cy="493713"/>
          </a:xfrm>
          <a:prstGeom prst="line">
            <a:avLst/>
          </a:prstGeom>
          <a:noFill/>
          <a:ln w="28575" cap="sq">
            <a:noFill/>
            <a:round/>
            <a:headEnd/>
            <a:tailEnd/>
          </a:ln>
        </p:spPr>
        <p:txBody>
          <a:bodyPr>
            <a:prstTxWarp prst="textNoShape">
              <a:avLst/>
            </a:prstTxWarp>
          </a:bodyPr>
          <a:lstStyle/>
          <a:p>
            <a:endParaRPr lang="en-US"/>
          </a:p>
        </p:txBody>
      </p:sp>
      <p:sp>
        <p:nvSpPr>
          <p:cNvPr id="21519" name="Line 63"/>
          <p:cNvSpPr>
            <a:spLocks noChangeShapeType="1"/>
          </p:cNvSpPr>
          <p:nvPr/>
        </p:nvSpPr>
        <p:spPr bwMode="auto">
          <a:xfrm>
            <a:off x="8207375" y="2832100"/>
            <a:ext cx="0" cy="493713"/>
          </a:xfrm>
          <a:prstGeom prst="line">
            <a:avLst/>
          </a:prstGeom>
          <a:noFill/>
          <a:ln w="28575" cap="sq">
            <a:noFill/>
            <a:round/>
            <a:headEnd/>
            <a:tailEnd/>
          </a:ln>
        </p:spPr>
        <p:txBody>
          <a:bodyPr>
            <a:prstTxWarp prst="textNoShape">
              <a:avLst/>
            </a:prstTxWarp>
          </a:bodyPr>
          <a:lstStyle/>
          <a:p>
            <a:endParaRPr lang="en-US"/>
          </a:p>
        </p:txBody>
      </p:sp>
      <p:sp>
        <p:nvSpPr>
          <p:cNvPr id="21520" name="Line 64"/>
          <p:cNvSpPr>
            <a:spLocks noChangeShapeType="1"/>
          </p:cNvSpPr>
          <p:nvPr/>
        </p:nvSpPr>
        <p:spPr bwMode="auto">
          <a:xfrm>
            <a:off x="2116138" y="2832100"/>
            <a:ext cx="1873250" cy="0"/>
          </a:xfrm>
          <a:prstGeom prst="line">
            <a:avLst/>
          </a:prstGeom>
          <a:noFill/>
          <a:ln w="28575" cap="sq">
            <a:noFill/>
            <a:round/>
            <a:headEnd/>
            <a:tailEnd/>
          </a:ln>
        </p:spPr>
        <p:txBody>
          <a:bodyPr>
            <a:prstTxWarp prst="textNoShape">
              <a:avLst/>
            </a:prstTxWarp>
          </a:bodyPr>
          <a:lstStyle/>
          <a:p>
            <a:endParaRPr lang="en-US"/>
          </a:p>
        </p:txBody>
      </p:sp>
      <p:sp>
        <p:nvSpPr>
          <p:cNvPr id="21521" name="Line 65"/>
          <p:cNvSpPr>
            <a:spLocks noChangeShapeType="1"/>
          </p:cNvSpPr>
          <p:nvPr/>
        </p:nvSpPr>
        <p:spPr bwMode="auto">
          <a:xfrm>
            <a:off x="923925" y="3325813"/>
            <a:ext cx="0" cy="474662"/>
          </a:xfrm>
          <a:prstGeom prst="line">
            <a:avLst/>
          </a:prstGeom>
          <a:noFill/>
          <a:ln w="28575" cap="sq">
            <a:noFill/>
            <a:round/>
            <a:headEnd/>
            <a:tailEnd/>
          </a:ln>
        </p:spPr>
        <p:txBody>
          <a:bodyPr>
            <a:prstTxWarp prst="textNoShape">
              <a:avLst/>
            </a:prstTxWarp>
          </a:bodyPr>
          <a:lstStyle/>
          <a:p>
            <a:endParaRPr lang="en-US"/>
          </a:p>
        </p:txBody>
      </p:sp>
      <p:sp>
        <p:nvSpPr>
          <p:cNvPr id="21522" name="Line 66"/>
          <p:cNvSpPr>
            <a:spLocks noChangeShapeType="1"/>
          </p:cNvSpPr>
          <p:nvPr/>
        </p:nvSpPr>
        <p:spPr bwMode="auto">
          <a:xfrm>
            <a:off x="8207375" y="3325813"/>
            <a:ext cx="0" cy="474662"/>
          </a:xfrm>
          <a:prstGeom prst="line">
            <a:avLst/>
          </a:prstGeom>
          <a:noFill/>
          <a:ln w="28575" cap="sq">
            <a:noFill/>
            <a:round/>
            <a:headEnd/>
            <a:tailEnd/>
          </a:ln>
        </p:spPr>
        <p:txBody>
          <a:bodyPr>
            <a:prstTxWarp prst="textNoShape">
              <a:avLst/>
            </a:prstTxWarp>
          </a:bodyPr>
          <a:lstStyle/>
          <a:p>
            <a:endParaRPr lang="en-US"/>
          </a:p>
        </p:txBody>
      </p:sp>
      <p:sp>
        <p:nvSpPr>
          <p:cNvPr id="21523" name="Line 67"/>
          <p:cNvSpPr>
            <a:spLocks noChangeShapeType="1"/>
          </p:cNvSpPr>
          <p:nvPr/>
        </p:nvSpPr>
        <p:spPr bwMode="auto">
          <a:xfrm>
            <a:off x="923925" y="3800475"/>
            <a:ext cx="0" cy="474663"/>
          </a:xfrm>
          <a:prstGeom prst="line">
            <a:avLst/>
          </a:prstGeom>
          <a:noFill/>
          <a:ln w="28575" cap="sq">
            <a:noFill/>
            <a:round/>
            <a:headEnd/>
            <a:tailEnd/>
          </a:ln>
        </p:spPr>
        <p:txBody>
          <a:bodyPr>
            <a:prstTxWarp prst="textNoShape">
              <a:avLst/>
            </a:prstTxWarp>
          </a:bodyPr>
          <a:lstStyle/>
          <a:p>
            <a:endParaRPr lang="en-US"/>
          </a:p>
        </p:txBody>
      </p:sp>
      <p:sp>
        <p:nvSpPr>
          <p:cNvPr id="21524" name="Line 68"/>
          <p:cNvSpPr>
            <a:spLocks noChangeShapeType="1"/>
          </p:cNvSpPr>
          <p:nvPr/>
        </p:nvSpPr>
        <p:spPr bwMode="auto">
          <a:xfrm>
            <a:off x="8207375" y="3800475"/>
            <a:ext cx="0" cy="474663"/>
          </a:xfrm>
          <a:prstGeom prst="line">
            <a:avLst/>
          </a:prstGeom>
          <a:noFill/>
          <a:ln w="28575" cap="sq">
            <a:noFill/>
            <a:round/>
            <a:headEnd/>
            <a:tailEnd/>
          </a:ln>
        </p:spPr>
        <p:txBody>
          <a:bodyPr>
            <a:prstTxWarp prst="textNoShape">
              <a:avLst/>
            </a:prstTxWarp>
          </a:bodyPr>
          <a:lstStyle/>
          <a:p>
            <a:endParaRPr lang="en-US"/>
          </a:p>
        </p:txBody>
      </p:sp>
      <p:sp>
        <p:nvSpPr>
          <p:cNvPr id="21525" name="Line 69"/>
          <p:cNvSpPr>
            <a:spLocks noChangeShapeType="1"/>
          </p:cNvSpPr>
          <p:nvPr/>
        </p:nvSpPr>
        <p:spPr bwMode="auto">
          <a:xfrm>
            <a:off x="923925" y="4275138"/>
            <a:ext cx="0" cy="474662"/>
          </a:xfrm>
          <a:prstGeom prst="line">
            <a:avLst/>
          </a:prstGeom>
          <a:noFill/>
          <a:ln w="28575" cap="sq">
            <a:noFill/>
            <a:round/>
            <a:headEnd/>
            <a:tailEnd/>
          </a:ln>
        </p:spPr>
        <p:txBody>
          <a:bodyPr>
            <a:prstTxWarp prst="textNoShape">
              <a:avLst/>
            </a:prstTxWarp>
          </a:bodyPr>
          <a:lstStyle/>
          <a:p>
            <a:endParaRPr lang="en-US"/>
          </a:p>
        </p:txBody>
      </p:sp>
      <p:sp>
        <p:nvSpPr>
          <p:cNvPr id="21526" name="Line 70"/>
          <p:cNvSpPr>
            <a:spLocks noChangeShapeType="1"/>
          </p:cNvSpPr>
          <p:nvPr/>
        </p:nvSpPr>
        <p:spPr bwMode="auto">
          <a:xfrm>
            <a:off x="8207375" y="4275138"/>
            <a:ext cx="0" cy="474662"/>
          </a:xfrm>
          <a:prstGeom prst="line">
            <a:avLst/>
          </a:prstGeom>
          <a:noFill/>
          <a:ln w="28575" cap="sq">
            <a:noFill/>
            <a:round/>
            <a:headEnd/>
            <a:tailEnd/>
          </a:ln>
        </p:spPr>
        <p:txBody>
          <a:bodyPr>
            <a:prstTxWarp prst="textNoShape">
              <a:avLst/>
            </a:prstTxWarp>
          </a:bodyPr>
          <a:lstStyle/>
          <a:p>
            <a:endParaRPr lang="en-US"/>
          </a:p>
        </p:txBody>
      </p:sp>
      <p:sp>
        <p:nvSpPr>
          <p:cNvPr id="21527" name="Line 71"/>
          <p:cNvSpPr>
            <a:spLocks noChangeShapeType="1"/>
          </p:cNvSpPr>
          <p:nvPr/>
        </p:nvSpPr>
        <p:spPr bwMode="auto">
          <a:xfrm>
            <a:off x="923925" y="4749800"/>
            <a:ext cx="0" cy="474663"/>
          </a:xfrm>
          <a:prstGeom prst="line">
            <a:avLst/>
          </a:prstGeom>
          <a:noFill/>
          <a:ln w="28575" cap="sq">
            <a:noFill/>
            <a:round/>
            <a:headEnd/>
            <a:tailEnd/>
          </a:ln>
        </p:spPr>
        <p:txBody>
          <a:bodyPr>
            <a:prstTxWarp prst="textNoShape">
              <a:avLst/>
            </a:prstTxWarp>
          </a:bodyPr>
          <a:lstStyle/>
          <a:p>
            <a:endParaRPr lang="en-US"/>
          </a:p>
        </p:txBody>
      </p:sp>
      <p:sp>
        <p:nvSpPr>
          <p:cNvPr id="21528" name="Line 72"/>
          <p:cNvSpPr>
            <a:spLocks noChangeShapeType="1"/>
          </p:cNvSpPr>
          <p:nvPr/>
        </p:nvSpPr>
        <p:spPr bwMode="auto">
          <a:xfrm>
            <a:off x="8207375" y="4749800"/>
            <a:ext cx="0" cy="474663"/>
          </a:xfrm>
          <a:prstGeom prst="line">
            <a:avLst/>
          </a:prstGeom>
          <a:noFill/>
          <a:ln w="28575" cap="sq">
            <a:noFill/>
            <a:round/>
            <a:headEnd/>
            <a:tailEnd/>
          </a:ln>
        </p:spPr>
        <p:txBody>
          <a:bodyPr>
            <a:prstTxWarp prst="textNoShape">
              <a:avLst/>
            </a:prstTxWarp>
          </a:bodyPr>
          <a:lstStyle/>
          <a:p>
            <a:endParaRPr lang="en-US"/>
          </a:p>
        </p:txBody>
      </p:sp>
      <p:sp>
        <p:nvSpPr>
          <p:cNvPr id="21529" name="Line 73"/>
          <p:cNvSpPr>
            <a:spLocks noChangeShapeType="1"/>
          </p:cNvSpPr>
          <p:nvPr/>
        </p:nvSpPr>
        <p:spPr bwMode="auto">
          <a:xfrm>
            <a:off x="923925" y="5224463"/>
            <a:ext cx="0" cy="474662"/>
          </a:xfrm>
          <a:prstGeom prst="line">
            <a:avLst/>
          </a:prstGeom>
          <a:noFill/>
          <a:ln w="28575" cap="sq">
            <a:noFill/>
            <a:round/>
            <a:headEnd/>
            <a:tailEnd/>
          </a:ln>
        </p:spPr>
        <p:txBody>
          <a:bodyPr>
            <a:prstTxWarp prst="textNoShape">
              <a:avLst/>
            </a:prstTxWarp>
          </a:bodyPr>
          <a:lstStyle/>
          <a:p>
            <a:endParaRPr lang="en-US"/>
          </a:p>
        </p:txBody>
      </p:sp>
      <p:sp>
        <p:nvSpPr>
          <p:cNvPr id="21530" name="Line 74"/>
          <p:cNvSpPr>
            <a:spLocks noChangeShapeType="1"/>
          </p:cNvSpPr>
          <p:nvPr/>
        </p:nvSpPr>
        <p:spPr bwMode="auto">
          <a:xfrm>
            <a:off x="8207375" y="5224463"/>
            <a:ext cx="0" cy="474662"/>
          </a:xfrm>
          <a:prstGeom prst="line">
            <a:avLst/>
          </a:prstGeom>
          <a:noFill/>
          <a:ln w="28575" cap="sq">
            <a:noFill/>
            <a:round/>
            <a:headEnd/>
            <a:tailEnd/>
          </a:ln>
        </p:spPr>
        <p:txBody>
          <a:bodyPr>
            <a:prstTxWarp prst="textNoShape">
              <a:avLst/>
            </a:prstTxWarp>
          </a:bodyPr>
          <a:lstStyle/>
          <a:p>
            <a:endParaRPr lang="en-US"/>
          </a:p>
        </p:txBody>
      </p:sp>
      <p:sp>
        <p:nvSpPr>
          <p:cNvPr id="21531" name="Line 75"/>
          <p:cNvSpPr>
            <a:spLocks noChangeShapeType="1"/>
          </p:cNvSpPr>
          <p:nvPr/>
        </p:nvSpPr>
        <p:spPr bwMode="auto">
          <a:xfrm>
            <a:off x="923925" y="5699125"/>
            <a:ext cx="0" cy="474663"/>
          </a:xfrm>
          <a:prstGeom prst="line">
            <a:avLst/>
          </a:prstGeom>
          <a:noFill/>
          <a:ln w="28575" cap="sq">
            <a:noFill/>
            <a:round/>
            <a:headEnd/>
            <a:tailEnd/>
          </a:ln>
        </p:spPr>
        <p:txBody>
          <a:bodyPr>
            <a:prstTxWarp prst="textNoShape">
              <a:avLst/>
            </a:prstTxWarp>
          </a:bodyPr>
          <a:lstStyle/>
          <a:p>
            <a:endParaRPr lang="en-US"/>
          </a:p>
        </p:txBody>
      </p:sp>
      <p:sp>
        <p:nvSpPr>
          <p:cNvPr id="21532" name="Line 76"/>
          <p:cNvSpPr>
            <a:spLocks noChangeShapeType="1"/>
          </p:cNvSpPr>
          <p:nvPr/>
        </p:nvSpPr>
        <p:spPr bwMode="auto">
          <a:xfrm>
            <a:off x="8207375" y="5699125"/>
            <a:ext cx="0" cy="474663"/>
          </a:xfrm>
          <a:prstGeom prst="line">
            <a:avLst/>
          </a:prstGeom>
          <a:noFill/>
          <a:ln w="28575" cap="sq">
            <a:noFill/>
            <a:round/>
            <a:headEnd/>
            <a:tailEnd/>
          </a:ln>
        </p:spPr>
        <p:txBody>
          <a:bodyPr>
            <a:prstTxWarp prst="textNoShape">
              <a:avLst/>
            </a:prstTxWarp>
          </a:bodyPr>
          <a:lstStyle/>
          <a:p>
            <a:endParaRPr lang="en-US"/>
          </a:p>
        </p:txBody>
      </p:sp>
      <p:sp>
        <p:nvSpPr>
          <p:cNvPr id="21533" name="Line 77"/>
          <p:cNvSpPr>
            <a:spLocks noChangeShapeType="1"/>
          </p:cNvSpPr>
          <p:nvPr/>
        </p:nvSpPr>
        <p:spPr bwMode="auto">
          <a:xfrm>
            <a:off x="923925" y="6173788"/>
            <a:ext cx="0" cy="474662"/>
          </a:xfrm>
          <a:prstGeom prst="line">
            <a:avLst/>
          </a:prstGeom>
          <a:noFill/>
          <a:ln w="28575" cap="sq">
            <a:noFill/>
            <a:round/>
            <a:headEnd/>
            <a:tailEnd/>
          </a:ln>
        </p:spPr>
        <p:txBody>
          <a:bodyPr>
            <a:prstTxWarp prst="textNoShape">
              <a:avLst/>
            </a:prstTxWarp>
          </a:bodyPr>
          <a:lstStyle/>
          <a:p>
            <a:endParaRPr lang="en-US"/>
          </a:p>
        </p:txBody>
      </p:sp>
      <p:sp>
        <p:nvSpPr>
          <p:cNvPr id="21534" name="Line 78"/>
          <p:cNvSpPr>
            <a:spLocks noChangeShapeType="1"/>
          </p:cNvSpPr>
          <p:nvPr/>
        </p:nvSpPr>
        <p:spPr bwMode="auto">
          <a:xfrm>
            <a:off x="8207375" y="6173788"/>
            <a:ext cx="0" cy="474662"/>
          </a:xfrm>
          <a:prstGeom prst="line">
            <a:avLst/>
          </a:prstGeom>
          <a:noFill/>
          <a:ln w="28575" cap="sq">
            <a:noFill/>
            <a:round/>
            <a:headEnd/>
            <a:tailEnd/>
          </a:ln>
        </p:spPr>
        <p:txBody>
          <a:bodyPr>
            <a:prstTxWarp prst="textNoShape">
              <a:avLst/>
            </a:prstTxWarp>
          </a:bodyPr>
          <a:lstStyle/>
          <a:p>
            <a:endParaRPr lang="en-US"/>
          </a:p>
        </p:txBody>
      </p:sp>
      <p:sp>
        <p:nvSpPr>
          <p:cNvPr id="21535" name="Line 79"/>
          <p:cNvSpPr>
            <a:spLocks noChangeShapeType="1"/>
          </p:cNvSpPr>
          <p:nvPr/>
        </p:nvSpPr>
        <p:spPr bwMode="auto">
          <a:xfrm>
            <a:off x="2116138" y="6648450"/>
            <a:ext cx="1873250" cy="0"/>
          </a:xfrm>
          <a:prstGeom prst="line">
            <a:avLst/>
          </a:prstGeom>
          <a:noFill/>
          <a:ln w="28575" cap="sq">
            <a:noFill/>
            <a:round/>
            <a:headEnd/>
            <a:tailEnd/>
          </a:ln>
        </p:spPr>
        <p:txBody>
          <a:bodyPr>
            <a:prstTxWarp prst="textNoShape">
              <a:avLst/>
            </a:prstTxWarp>
          </a:bodyPr>
          <a:lstStyle/>
          <a:p>
            <a:endParaRPr lang="en-US"/>
          </a:p>
        </p:txBody>
      </p:sp>
      <p:sp>
        <p:nvSpPr>
          <p:cNvPr id="21536" name="Line 80"/>
          <p:cNvSpPr>
            <a:spLocks noChangeShapeType="1"/>
          </p:cNvSpPr>
          <p:nvPr/>
        </p:nvSpPr>
        <p:spPr bwMode="auto">
          <a:xfrm>
            <a:off x="3989388" y="2832100"/>
            <a:ext cx="266700" cy="0"/>
          </a:xfrm>
          <a:prstGeom prst="line">
            <a:avLst/>
          </a:prstGeom>
          <a:noFill/>
          <a:ln w="28575" cap="sq">
            <a:noFill/>
            <a:round/>
            <a:headEnd/>
            <a:tailEnd/>
          </a:ln>
        </p:spPr>
        <p:txBody>
          <a:bodyPr>
            <a:prstTxWarp prst="textNoShape">
              <a:avLst/>
            </a:prstTxWarp>
          </a:bodyPr>
          <a:lstStyle/>
          <a:p>
            <a:endParaRPr lang="en-US"/>
          </a:p>
        </p:txBody>
      </p:sp>
      <p:sp>
        <p:nvSpPr>
          <p:cNvPr id="21537" name="Line 81"/>
          <p:cNvSpPr>
            <a:spLocks noChangeShapeType="1"/>
          </p:cNvSpPr>
          <p:nvPr/>
        </p:nvSpPr>
        <p:spPr bwMode="auto">
          <a:xfrm>
            <a:off x="4256088" y="2832100"/>
            <a:ext cx="1598612" cy="0"/>
          </a:xfrm>
          <a:prstGeom prst="line">
            <a:avLst/>
          </a:prstGeom>
          <a:noFill/>
          <a:ln w="28575" cap="sq">
            <a:noFill/>
            <a:round/>
            <a:headEnd/>
            <a:tailEnd/>
          </a:ln>
        </p:spPr>
        <p:txBody>
          <a:bodyPr>
            <a:prstTxWarp prst="textNoShape">
              <a:avLst/>
            </a:prstTxWarp>
          </a:bodyPr>
          <a:lstStyle/>
          <a:p>
            <a:endParaRPr lang="en-US"/>
          </a:p>
        </p:txBody>
      </p:sp>
      <p:sp>
        <p:nvSpPr>
          <p:cNvPr id="21538" name="Line 82"/>
          <p:cNvSpPr>
            <a:spLocks noChangeShapeType="1"/>
          </p:cNvSpPr>
          <p:nvPr/>
        </p:nvSpPr>
        <p:spPr bwMode="auto">
          <a:xfrm>
            <a:off x="5854700" y="2832100"/>
            <a:ext cx="452438" cy="0"/>
          </a:xfrm>
          <a:prstGeom prst="line">
            <a:avLst/>
          </a:prstGeom>
          <a:noFill/>
          <a:ln w="28575" cap="sq">
            <a:noFill/>
            <a:round/>
            <a:headEnd/>
            <a:tailEnd/>
          </a:ln>
        </p:spPr>
        <p:txBody>
          <a:bodyPr>
            <a:prstTxWarp prst="textNoShape">
              <a:avLst/>
            </a:prstTxWarp>
          </a:bodyPr>
          <a:lstStyle/>
          <a:p>
            <a:endParaRPr lang="en-US"/>
          </a:p>
        </p:txBody>
      </p:sp>
      <p:sp>
        <p:nvSpPr>
          <p:cNvPr id="21539" name="Line 83"/>
          <p:cNvSpPr>
            <a:spLocks noChangeShapeType="1"/>
          </p:cNvSpPr>
          <p:nvPr/>
        </p:nvSpPr>
        <p:spPr bwMode="auto">
          <a:xfrm>
            <a:off x="6307138" y="2832100"/>
            <a:ext cx="1900237" cy="0"/>
          </a:xfrm>
          <a:prstGeom prst="line">
            <a:avLst/>
          </a:prstGeom>
          <a:noFill/>
          <a:ln w="28575" cap="sq">
            <a:noFill/>
            <a:round/>
            <a:headEnd/>
            <a:tailEnd/>
          </a:ln>
        </p:spPr>
        <p:txBody>
          <a:bodyPr>
            <a:prstTxWarp prst="textNoShape">
              <a:avLst/>
            </a:prstTxWarp>
          </a:bodyPr>
          <a:lstStyle/>
          <a:p>
            <a:endParaRPr lang="en-US"/>
          </a:p>
        </p:txBody>
      </p:sp>
      <p:sp>
        <p:nvSpPr>
          <p:cNvPr id="21540" name="Line 84"/>
          <p:cNvSpPr>
            <a:spLocks noChangeShapeType="1"/>
          </p:cNvSpPr>
          <p:nvPr/>
        </p:nvSpPr>
        <p:spPr bwMode="auto">
          <a:xfrm>
            <a:off x="3989388" y="6648450"/>
            <a:ext cx="266700" cy="0"/>
          </a:xfrm>
          <a:prstGeom prst="line">
            <a:avLst/>
          </a:prstGeom>
          <a:noFill/>
          <a:ln w="28575" cap="sq">
            <a:noFill/>
            <a:round/>
            <a:headEnd/>
            <a:tailEnd/>
          </a:ln>
        </p:spPr>
        <p:txBody>
          <a:bodyPr>
            <a:prstTxWarp prst="textNoShape">
              <a:avLst/>
            </a:prstTxWarp>
          </a:bodyPr>
          <a:lstStyle/>
          <a:p>
            <a:endParaRPr lang="en-US"/>
          </a:p>
        </p:txBody>
      </p:sp>
      <p:sp>
        <p:nvSpPr>
          <p:cNvPr id="21541" name="Line 85"/>
          <p:cNvSpPr>
            <a:spLocks noChangeShapeType="1"/>
          </p:cNvSpPr>
          <p:nvPr/>
        </p:nvSpPr>
        <p:spPr bwMode="auto">
          <a:xfrm>
            <a:off x="4256088" y="6648450"/>
            <a:ext cx="1598612" cy="0"/>
          </a:xfrm>
          <a:prstGeom prst="line">
            <a:avLst/>
          </a:prstGeom>
          <a:noFill/>
          <a:ln w="28575" cap="sq">
            <a:noFill/>
            <a:round/>
            <a:headEnd/>
            <a:tailEnd/>
          </a:ln>
        </p:spPr>
        <p:txBody>
          <a:bodyPr>
            <a:prstTxWarp prst="textNoShape">
              <a:avLst/>
            </a:prstTxWarp>
          </a:bodyPr>
          <a:lstStyle/>
          <a:p>
            <a:endParaRPr lang="en-US"/>
          </a:p>
        </p:txBody>
      </p:sp>
      <p:sp>
        <p:nvSpPr>
          <p:cNvPr id="21542" name="Line 86"/>
          <p:cNvSpPr>
            <a:spLocks noChangeShapeType="1"/>
          </p:cNvSpPr>
          <p:nvPr/>
        </p:nvSpPr>
        <p:spPr bwMode="auto">
          <a:xfrm>
            <a:off x="5854700" y="6648450"/>
            <a:ext cx="452438" cy="0"/>
          </a:xfrm>
          <a:prstGeom prst="line">
            <a:avLst/>
          </a:prstGeom>
          <a:noFill/>
          <a:ln w="28575" cap="sq">
            <a:noFill/>
            <a:round/>
            <a:headEnd/>
            <a:tailEnd/>
          </a:ln>
        </p:spPr>
        <p:txBody>
          <a:bodyPr>
            <a:prstTxWarp prst="textNoShape">
              <a:avLst/>
            </a:prstTxWarp>
          </a:bodyPr>
          <a:lstStyle/>
          <a:p>
            <a:endParaRPr lang="en-US"/>
          </a:p>
        </p:txBody>
      </p:sp>
      <p:sp>
        <p:nvSpPr>
          <p:cNvPr id="21543" name="Line 87"/>
          <p:cNvSpPr>
            <a:spLocks noChangeShapeType="1"/>
          </p:cNvSpPr>
          <p:nvPr/>
        </p:nvSpPr>
        <p:spPr bwMode="auto">
          <a:xfrm>
            <a:off x="6307138" y="6648450"/>
            <a:ext cx="1900237" cy="0"/>
          </a:xfrm>
          <a:prstGeom prst="line">
            <a:avLst/>
          </a:prstGeom>
          <a:noFill/>
          <a:ln w="28575" cap="sq">
            <a:noFill/>
            <a:round/>
            <a:headEnd/>
            <a:tailEnd/>
          </a:ln>
        </p:spPr>
        <p:txBody>
          <a:bodyPr>
            <a:prstTxWarp prst="textNoShape">
              <a:avLst/>
            </a:prstTxWarp>
          </a:bodyPr>
          <a:lstStyle/>
          <a:p>
            <a:endParaRPr lang="en-US"/>
          </a:p>
        </p:txBody>
      </p:sp>
      <p:sp>
        <p:nvSpPr>
          <p:cNvPr id="21544"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wipe(left)">
                                      <p:cBhvr>
                                        <p:cTn id="7" dur="500"/>
                                        <p:tgtEl>
                                          <p:spTgt spid="276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2">
                                            <p:txEl>
                                              <p:pRg st="1" end="1"/>
                                            </p:txEl>
                                          </p:spTgt>
                                        </p:tgtEl>
                                        <p:attrNameLst>
                                          <p:attrName>style.visibility</p:attrName>
                                        </p:attrNameLst>
                                      </p:cBhvr>
                                      <p:to>
                                        <p:strVal val="visible"/>
                                      </p:to>
                                    </p:set>
                                    <p:animEffect transition="in" filter="wipe(left)">
                                      <p:cBhvr>
                                        <p:cTn id="12" dur="500"/>
                                        <p:tgtEl>
                                          <p:spTgt spid="276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1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73778"/>
                                        </p:tgtEl>
                                        <p:attrNameLst>
                                          <p:attrName>style.visibility</p:attrName>
                                        </p:attrNameLst>
                                      </p:cBhvr>
                                      <p:to>
                                        <p:strVal val="visible"/>
                                      </p:to>
                                    </p:set>
                                    <p:animEffect transition="in" filter="wipe(left)">
                                      <p:cBhvr>
                                        <p:cTn id="35" dur="500"/>
                                        <p:tgtEl>
                                          <p:spTgt spid="7377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left)">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5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bldLvl="4"/>
      <p:bldP spid="737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293688" y="1147763"/>
          <a:ext cx="5619750" cy="5091112"/>
        </p:xfrm>
        <a:graphic>
          <a:graphicData uri="http://schemas.openxmlformats.org/presentationml/2006/ole">
            <mc:AlternateContent xmlns:mc="http://schemas.openxmlformats.org/markup-compatibility/2006">
              <mc:Choice xmlns:v="urn:schemas-microsoft-com:vml" Requires="v">
                <p:oleObj spid="_x0000_s1027" name="Chart" r:id="rId5" imgW="4864100" imgH="4419600" progId="Excel.Sheet.8">
                  <p:embed/>
                </p:oleObj>
              </mc:Choice>
              <mc:Fallback>
                <p:oleObj name="Chart" r:id="rId5" imgW="4864100" imgH="4419600" progId="Excel.Shee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3688" y="1147763"/>
                        <a:ext cx="5619750" cy="509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Line 3"/>
          <p:cNvSpPr>
            <a:spLocks noChangeShapeType="1"/>
          </p:cNvSpPr>
          <p:nvPr/>
        </p:nvSpPr>
        <p:spPr bwMode="auto">
          <a:xfrm>
            <a:off x="1960563" y="1585913"/>
            <a:ext cx="3052762" cy="3889375"/>
          </a:xfrm>
          <a:prstGeom prst="line">
            <a:avLst/>
          </a:prstGeom>
          <a:noFill/>
          <a:ln w="50800">
            <a:solidFill>
              <a:srgbClr val="0000FF"/>
            </a:solidFill>
            <a:round/>
            <a:headEnd/>
            <a:tailEnd/>
          </a:ln>
        </p:spPr>
        <p:txBody>
          <a:bodyPr>
            <a:prstTxWarp prst="textNoShape">
              <a:avLst/>
            </a:prstTxWarp>
          </a:bodyPr>
          <a:lstStyle/>
          <a:p>
            <a:endParaRPr lang="en-US"/>
          </a:p>
        </p:txBody>
      </p:sp>
      <p:grpSp>
        <p:nvGrpSpPr>
          <p:cNvPr id="1029" name="Group 4"/>
          <p:cNvGrpSpPr>
            <a:grpSpLocks/>
          </p:cNvGrpSpPr>
          <p:nvPr/>
        </p:nvGrpSpPr>
        <p:grpSpPr bwMode="auto">
          <a:xfrm>
            <a:off x="1336675" y="2466975"/>
            <a:ext cx="1452563" cy="3027363"/>
            <a:chOff x="842" y="1554"/>
            <a:chExt cx="915" cy="1907"/>
          </a:xfrm>
        </p:grpSpPr>
        <p:grpSp>
          <p:nvGrpSpPr>
            <p:cNvPr id="1085" name="Group 6"/>
            <p:cNvGrpSpPr>
              <a:grpSpLocks/>
            </p:cNvGrpSpPr>
            <p:nvPr/>
          </p:nvGrpSpPr>
          <p:grpSpPr bwMode="auto">
            <a:xfrm>
              <a:off x="842" y="1590"/>
              <a:ext cx="873" cy="1871"/>
              <a:chOff x="357" y="2450"/>
              <a:chExt cx="795" cy="646"/>
            </a:xfrm>
          </p:grpSpPr>
          <p:sp>
            <p:nvSpPr>
              <p:cNvPr id="1087" name="Line 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88" name="Line 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1086" name="Oval 5"/>
            <p:cNvSpPr>
              <a:spLocks noChangeArrowheads="1"/>
            </p:cNvSpPr>
            <p:nvPr/>
          </p:nvSpPr>
          <p:spPr bwMode="auto">
            <a:xfrm>
              <a:off x="1669" y="1554"/>
              <a:ext cx="88" cy="87"/>
            </a:xfrm>
            <a:prstGeom prst="ellipse">
              <a:avLst/>
            </a:prstGeom>
            <a:solidFill>
              <a:srgbClr val="0000FF"/>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030" name="Text Box 9"/>
          <p:cNvSpPr txBox="1">
            <a:spLocks noChangeArrowheads="1"/>
          </p:cNvSpPr>
          <p:nvPr/>
        </p:nvSpPr>
        <p:spPr bwMode="auto">
          <a:xfrm>
            <a:off x="1104900" y="1301750"/>
            <a:ext cx="415925" cy="488950"/>
          </a:xfrm>
          <a:prstGeom prst="rect">
            <a:avLst/>
          </a:prstGeom>
          <a:solidFill>
            <a:schemeClr val="bg1"/>
          </a:solidFill>
          <a:ln w="9525">
            <a:noFill/>
            <a:miter lim="800000"/>
            <a:headEnd/>
            <a:tailEnd/>
          </a:ln>
        </p:spPr>
        <p:txBody>
          <a:bodyPr>
            <a:prstTxWarp prst="textNoShape">
              <a:avLst/>
            </a:prstTxWarp>
            <a:spAutoFit/>
          </a:bodyPr>
          <a:lstStyle/>
          <a:p>
            <a:pPr algn="r">
              <a:spcBef>
                <a:spcPct val="50000"/>
              </a:spcBef>
            </a:pPr>
            <a:r>
              <a:rPr lang="en-US" sz="2600" b="1" i="1">
                <a:ea typeface="Arial" charset="0"/>
                <a:cs typeface="Arial" charset="0"/>
              </a:rPr>
              <a:t>P</a:t>
            </a:r>
          </a:p>
        </p:txBody>
      </p:sp>
      <p:sp>
        <p:nvSpPr>
          <p:cNvPr id="1031" name="Text Box 10"/>
          <p:cNvSpPr txBox="1">
            <a:spLocks noChangeArrowheads="1"/>
          </p:cNvSpPr>
          <p:nvPr/>
        </p:nvSpPr>
        <p:spPr bwMode="auto">
          <a:xfrm>
            <a:off x="5305425" y="5311775"/>
            <a:ext cx="433388" cy="396875"/>
          </a:xfrm>
          <a:prstGeom prst="rect">
            <a:avLst/>
          </a:prstGeom>
          <a:solidFill>
            <a:schemeClr val="bg1"/>
          </a:solidFill>
          <a:ln w="9525">
            <a:noFill/>
            <a:miter lim="800000"/>
            <a:headEnd/>
            <a:tailEnd/>
          </a:ln>
        </p:spPr>
        <p:txBody>
          <a:bodyPr lIns="0" tIns="0" rIns="0" bIns="0">
            <a:prstTxWarp prst="textNoShape">
              <a:avLst/>
            </a:prstTxWarp>
            <a:spAutoFit/>
          </a:bodyPr>
          <a:lstStyle/>
          <a:p>
            <a:pPr algn="ctr">
              <a:spcBef>
                <a:spcPct val="50000"/>
              </a:spcBef>
            </a:pPr>
            <a:r>
              <a:rPr lang="en-US" sz="2600" b="1" i="1">
                <a:ea typeface="Arial" charset="0"/>
                <a:cs typeface="Arial" charset="0"/>
              </a:rPr>
              <a:t>Q</a:t>
            </a:r>
          </a:p>
        </p:txBody>
      </p:sp>
      <p:sp>
        <p:nvSpPr>
          <p:cNvPr id="1032" name="Oval 11"/>
          <p:cNvSpPr>
            <a:spLocks noChangeArrowheads="1"/>
          </p:cNvSpPr>
          <p:nvPr/>
        </p:nvSpPr>
        <p:spPr bwMode="auto">
          <a:xfrm>
            <a:off x="4943475" y="5414963"/>
            <a:ext cx="139700" cy="138112"/>
          </a:xfrm>
          <a:prstGeom prst="ellipse">
            <a:avLst/>
          </a:prstGeom>
          <a:solidFill>
            <a:srgbClr val="0000FF"/>
          </a:solidFill>
          <a:ln w="9525">
            <a:noFill/>
            <a:round/>
            <a:headEnd/>
            <a:tailEnd/>
          </a:ln>
        </p:spPr>
        <p:txBody>
          <a:bodyPr wrap="none" anchor="ctr">
            <a:prstTxWarp prst="textNoShape">
              <a:avLst/>
            </a:prstTxWarp>
          </a:bodyPr>
          <a:lstStyle/>
          <a:p>
            <a:endParaRPr lang="en-US" sz="1800">
              <a:ea typeface="Arial" charset="0"/>
              <a:cs typeface="Arial" charset="0"/>
            </a:endParaRPr>
          </a:p>
        </p:txBody>
      </p:sp>
      <p:sp>
        <p:nvSpPr>
          <p:cNvPr id="1033" name="Rectangle 12"/>
          <p:cNvSpPr>
            <a:spLocks noGrp="1" noChangeArrowheads="1"/>
          </p:cNvSpPr>
          <p:nvPr>
            <p:ph type="title" idx="4294967295"/>
          </p:nvPr>
        </p:nvSpPr>
        <p:spPr>
          <a:xfrm>
            <a:off x="896938" y="109538"/>
            <a:ext cx="7491412" cy="677862"/>
          </a:xfrm>
        </p:spPr>
        <p:txBody>
          <a:bodyPr/>
          <a:lstStyle/>
          <a:p>
            <a:pPr eaLnBrk="1" hangingPunct="1"/>
            <a:r>
              <a:rPr lang="en-US" sz="2900" smtClean="0">
                <a:latin typeface="Tahoma" charset="0"/>
                <a:ea typeface="Tahoma" charset="0"/>
                <a:cs typeface="Tahoma" charset="0"/>
              </a:rPr>
              <a:t>The Market Demand Curve for Coffees</a:t>
            </a:r>
          </a:p>
        </p:txBody>
      </p:sp>
      <p:graphicFrame>
        <p:nvGraphicFramePr>
          <p:cNvPr id="74765" name="Group 13"/>
          <p:cNvGraphicFramePr>
            <a:graphicFrameLocks noGrp="1"/>
          </p:cNvGraphicFramePr>
          <p:nvPr/>
        </p:nvGraphicFramePr>
        <p:xfrm>
          <a:off x="6089650" y="1035050"/>
          <a:ext cx="2532063" cy="4187952"/>
        </p:xfrm>
        <a:graphic>
          <a:graphicData uri="http://schemas.openxmlformats.org/drawingml/2006/table">
            <a:tbl>
              <a:tblPr/>
              <a:tblGrid>
                <a:gridCol w="998538"/>
                <a:gridCol w="1533525"/>
              </a:tblGrid>
              <a:tr h="84455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r>
                        <a:rPr kumimoji="0" lang="en-US" sz="2400" b="1" i="1" u="none" strike="noStrike" cap="none" normalizeH="0" baseline="30000" smtClean="0">
                          <a:ln>
                            <a:noFill/>
                          </a:ln>
                          <a:solidFill>
                            <a:schemeClr val="tx1"/>
                          </a:solidFill>
                          <a:effectLst/>
                          <a:latin typeface="Arial" charset="0"/>
                        </a:rPr>
                        <a:t>d</a:t>
                      </a:r>
                      <a:r>
                        <a:rPr kumimoji="0" lang="en-US" sz="2400" b="0" i="0" u="none" strike="noStrike" cap="none" normalizeH="0" baseline="0" smtClean="0">
                          <a:ln>
                            <a:noFill/>
                          </a:ln>
                          <a:solidFill>
                            <a:schemeClr val="tx1"/>
                          </a:solidFill>
                          <a:effectLst/>
                          <a:latin typeface="Arial" charset="0"/>
                        </a:rPr>
                        <a:t> (Market)</a:t>
                      </a:r>
                      <a:endParaRPr kumimoji="0" lang="en-US" sz="2400" b="1" i="1" u="none" strike="noStrike" cap="none" normalizeH="0" baseline="3000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24</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21</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18</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9</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CC"/>
                    </a:solidFill>
                  </a:tcPr>
                </a:tc>
              </a:tr>
            </a:tbl>
          </a:graphicData>
        </a:graphic>
      </p:graphicFrame>
      <p:grpSp>
        <p:nvGrpSpPr>
          <p:cNvPr id="1059" name="Group 58"/>
          <p:cNvGrpSpPr>
            <a:grpSpLocks/>
          </p:cNvGrpSpPr>
          <p:nvPr/>
        </p:nvGrpSpPr>
        <p:grpSpPr bwMode="auto">
          <a:xfrm>
            <a:off x="1335088" y="4235450"/>
            <a:ext cx="2832100" cy="1250950"/>
            <a:chOff x="841" y="2668"/>
            <a:chExt cx="1784" cy="788"/>
          </a:xfrm>
        </p:grpSpPr>
        <p:grpSp>
          <p:nvGrpSpPr>
            <p:cNvPr id="1081" name="Group 59"/>
            <p:cNvGrpSpPr>
              <a:grpSpLocks/>
            </p:cNvGrpSpPr>
            <p:nvPr/>
          </p:nvGrpSpPr>
          <p:grpSpPr bwMode="auto">
            <a:xfrm>
              <a:off x="841" y="2712"/>
              <a:ext cx="1747" cy="744"/>
              <a:chOff x="357" y="2450"/>
              <a:chExt cx="795" cy="646"/>
            </a:xfrm>
          </p:grpSpPr>
          <p:sp>
            <p:nvSpPr>
              <p:cNvPr id="1083" name="Line 60"/>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84" name="Line 61"/>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1082" name="Oval 62"/>
            <p:cNvSpPr>
              <a:spLocks noChangeArrowheads="1"/>
            </p:cNvSpPr>
            <p:nvPr/>
          </p:nvSpPr>
          <p:spPr bwMode="auto">
            <a:xfrm>
              <a:off x="2537" y="2668"/>
              <a:ext cx="88" cy="87"/>
            </a:xfrm>
            <a:prstGeom prst="ellipse">
              <a:avLst/>
            </a:prstGeom>
            <a:solidFill>
              <a:srgbClr val="0000FF"/>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060" name="Group 63"/>
          <p:cNvGrpSpPr>
            <a:grpSpLocks/>
          </p:cNvGrpSpPr>
          <p:nvPr/>
        </p:nvGrpSpPr>
        <p:grpSpPr bwMode="auto">
          <a:xfrm>
            <a:off x="1335088" y="4837113"/>
            <a:ext cx="3300412" cy="655637"/>
            <a:chOff x="841" y="3047"/>
            <a:chExt cx="2079" cy="413"/>
          </a:xfrm>
        </p:grpSpPr>
        <p:grpSp>
          <p:nvGrpSpPr>
            <p:cNvPr id="1077" name="Group 64"/>
            <p:cNvGrpSpPr>
              <a:grpSpLocks/>
            </p:cNvGrpSpPr>
            <p:nvPr/>
          </p:nvGrpSpPr>
          <p:grpSpPr bwMode="auto">
            <a:xfrm>
              <a:off x="841" y="3092"/>
              <a:ext cx="2032" cy="368"/>
              <a:chOff x="357" y="2450"/>
              <a:chExt cx="795" cy="646"/>
            </a:xfrm>
          </p:grpSpPr>
          <p:sp>
            <p:nvSpPr>
              <p:cNvPr id="1079" name="Line 65"/>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80" name="Line 66"/>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1078" name="Oval 67"/>
            <p:cNvSpPr>
              <a:spLocks noChangeArrowheads="1"/>
            </p:cNvSpPr>
            <p:nvPr/>
          </p:nvSpPr>
          <p:spPr bwMode="auto">
            <a:xfrm>
              <a:off x="2832" y="3047"/>
              <a:ext cx="88" cy="87"/>
            </a:xfrm>
            <a:prstGeom prst="ellipse">
              <a:avLst/>
            </a:prstGeom>
            <a:solidFill>
              <a:srgbClr val="0000FF"/>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061" name="Group 68"/>
          <p:cNvGrpSpPr>
            <a:grpSpLocks/>
          </p:cNvGrpSpPr>
          <p:nvPr/>
        </p:nvGrpSpPr>
        <p:grpSpPr bwMode="auto">
          <a:xfrm>
            <a:off x="1338263" y="3652838"/>
            <a:ext cx="2374900" cy="1835150"/>
            <a:chOff x="843" y="2301"/>
            <a:chExt cx="1496" cy="1156"/>
          </a:xfrm>
        </p:grpSpPr>
        <p:grpSp>
          <p:nvGrpSpPr>
            <p:cNvPr id="1073" name="Group 70"/>
            <p:cNvGrpSpPr>
              <a:grpSpLocks/>
            </p:cNvGrpSpPr>
            <p:nvPr/>
          </p:nvGrpSpPr>
          <p:grpSpPr bwMode="auto">
            <a:xfrm>
              <a:off x="843" y="2343"/>
              <a:ext cx="1452" cy="1114"/>
              <a:chOff x="357" y="2450"/>
              <a:chExt cx="795" cy="646"/>
            </a:xfrm>
          </p:grpSpPr>
          <p:sp>
            <p:nvSpPr>
              <p:cNvPr id="1075" name="Line 7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76" name="Line 7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1074" name="Oval 69"/>
            <p:cNvSpPr>
              <a:spLocks noChangeArrowheads="1"/>
            </p:cNvSpPr>
            <p:nvPr/>
          </p:nvSpPr>
          <p:spPr bwMode="auto">
            <a:xfrm>
              <a:off x="2251" y="2301"/>
              <a:ext cx="88" cy="87"/>
            </a:xfrm>
            <a:prstGeom prst="ellipse">
              <a:avLst/>
            </a:prstGeom>
            <a:solidFill>
              <a:srgbClr val="0000FF"/>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062" name="Group 73"/>
          <p:cNvGrpSpPr>
            <a:grpSpLocks/>
          </p:cNvGrpSpPr>
          <p:nvPr/>
        </p:nvGrpSpPr>
        <p:grpSpPr bwMode="auto">
          <a:xfrm>
            <a:off x="1333500" y="3063875"/>
            <a:ext cx="1917700" cy="2420938"/>
            <a:chOff x="840" y="1930"/>
            <a:chExt cx="1208" cy="1525"/>
          </a:xfrm>
        </p:grpSpPr>
        <p:grpSp>
          <p:nvGrpSpPr>
            <p:cNvPr id="1069" name="Group 75"/>
            <p:cNvGrpSpPr>
              <a:grpSpLocks/>
            </p:cNvGrpSpPr>
            <p:nvPr/>
          </p:nvGrpSpPr>
          <p:grpSpPr bwMode="auto">
            <a:xfrm>
              <a:off x="840" y="1971"/>
              <a:ext cx="1172" cy="1484"/>
              <a:chOff x="357" y="2450"/>
              <a:chExt cx="795" cy="646"/>
            </a:xfrm>
          </p:grpSpPr>
          <p:sp>
            <p:nvSpPr>
              <p:cNvPr id="1071" name="Line 76"/>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72" name="Line 77"/>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1070" name="Oval 74"/>
            <p:cNvSpPr>
              <a:spLocks noChangeArrowheads="1"/>
            </p:cNvSpPr>
            <p:nvPr/>
          </p:nvSpPr>
          <p:spPr bwMode="auto">
            <a:xfrm>
              <a:off x="1960" y="1930"/>
              <a:ext cx="88" cy="87"/>
            </a:xfrm>
            <a:prstGeom prst="ellipse">
              <a:avLst/>
            </a:prstGeom>
            <a:solidFill>
              <a:srgbClr val="0000FF"/>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1063" name="Group 78"/>
          <p:cNvGrpSpPr>
            <a:grpSpLocks/>
          </p:cNvGrpSpPr>
          <p:nvPr/>
        </p:nvGrpSpPr>
        <p:grpSpPr bwMode="auto">
          <a:xfrm>
            <a:off x="1333500" y="1876425"/>
            <a:ext cx="984250" cy="3619500"/>
            <a:chOff x="840" y="1182"/>
            <a:chExt cx="620" cy="2280"/>
          </a:xfrm>
        </p:grpSpPr>
        <p:grpSp>
          <p:nvGrpSpPr>
            <p:cNvPr id="1065" name="Group 80"/>
            <p:cNvGrpSpPr>
              <a:grpSpLocks/>
            </p:cNvGrpSpPr>
            <p:nvPr/>
          </p:nvGrpSpPr>
          <p:grpSpPr bwMode="auto">
            <a:xfrm>
              <a:off x="840" y="1221"/>
              <a:ext cx="579" cy="2241"/>
              <a:chOff x="357" y="2450"/>
              <a:chExt cx="795" cy="646"/>
            </a:xfrm>
          </p:grpSpPr>
          <p:sp>
            <p:nvSpPr>
              <p:cNvPr id="1067" name="Line 8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1068" name="Line 8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1066" name="Oval 79"/>
            <p:cNvSpPr>
              <a:spLocks noChangeArrowheads="1"/>
            </p:cNvSpPr>
            <p:nvPr/>
          </p:nvSpPr>
          <p:spPr bwMode="auto">
            <a:xfrm>
              <a:off x="1372" y="1182"/>
              <a:ext cx="88" cy="87"/>
            </a:xfrm>
            <a:prstGeom prst="ellipse">
              <a:avLst/>
            </a:prstGeom>
            <a:solidFill>
              <a:srgbClr val="0000FF"/>
            </a:solidFill>
            <a:ln w="9525">
              <a:noFill/>
              <a:round/>
              <a:headEnd/>
              <a:tailEnd/>
            </a:ln>
          </p:spPr>
          <p:txBody>
            <a:bodyPr wrap="none" anchor="ctr">
              <a:prstTxWarp prst="textNoShape">
                <a:avLst/>
              </a:prstTxWarp>
            </a:bodyPr>
            <a:lstStyle/>
            <a:p>
              <a:endParaRPr lang="en-US" sz="1800">
                <a:ea typeface="Arial" charset="0"/>
                <a:cs typeface="Arial" charset="0"/>
              </a:endParaRPr>
            </a:p>
          </p:txBody>
        </p:sp>
      </p:grpSp>
      <p:sp>
        <p:nvSpPr>
          <p:cNvPr id="1064" name="FlagCount" hidden="1">
            <a:hlinkClick r:id="rId7"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Demand Curve Shifters</a:t>
            </a:r>
          </a:p>
        </p:txBody>
      </p:sp>
      <p:sp>
        <p:nvSpPr>
          <p:cNvPr id="2867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The demand curve shows how price affects quantity demanded, </a:t>
            </a:r>
            <a:r>
              <a:rPr lang="en-US" i="1" smtClean="0">
                <a:latin typeface="Arial" charset="0"/>
                <a:cs typeface="ＭＳ Ｐゴシック" charset="-128"/>
              </a:rPr>
              <a:t>other things being equal</a:t>
            </a:r>
            <a:r>
              <a:rPr lang="en-US" smtClean="0">
                <a:latin typeface="Arial" charset="0"/>
                <a:cs typeface="ＭＳ Ｐゴシック" charset="-128"/>
              </a:rPr>
              <a:t>. </a:t>
            </a:r>
          </a:p>
          <a:p>
            <a:pPr eaLnBrk="1" hangingPunct="1">
              <a:buFont typeface="Wingdings" charset="2"/>
              <a:buChar char="§"/>
            </a:pPr>
            <a:r>
              <a:rPr lang="en-US" smtClean="0">
                <a:latin typeface="Arial" charset="0"/>
                <a:cs typeface="ＭＳ Ｐゴシック" charset="-128"/>
              </a:rPr>
              <a:t>These “other things” are non-price determinants of demand (i.e.</a:t>
            </a:r>
            <a:r>
              <a:rPr lang="en-US" i="1" smtClean="0">
                <a:latin typeface="Arial" charset="0"/>
                <a:cs typeface="ＭＳ Ｐゴシック" charset="-128"/>
              </a:rPr>
              <a:t>,</a:t>
            </a:r>
            <a:r>
              <a:rPr lang="en-US" smtClean="0">
                <a:latin typeface="Arial" charset="0"/>
                <a:cs typeface="ＭＳ Ｐゴシック" charset="-128"/>
              </a:rPr>
              <a:t> things that determine buyers’ demand for a good, other than the good’s price).  </a:t>
            </a:r>
          </a:p>
          <a:p>
            <a:pPr eaLnBrk="1" hangingPunct="1">
              <a:buFont typeface="Wingdings" charset="2"/>
              <a:buChar char="§"/>
            </a:pPr>
            <a:r>
              <a:rPr lang="en-US" smtClean="0">
                <a:latin typeface="Arial" charset="0"/>
                <a:cs typeface="ＭＳ Ｐゴシック" charset="-128"/>
              </a:rPr>
              <a:t>Changes in them shift the </a:t>
            </a:r>
            <a:r>
              <a:rPr lang="en-US" b="1" i="1" smtClean="0">
                <a:latin typeface="Arial" charset="0"/>
                <a:cs typeface="ＭＳ Ｐゴシック" charset="-128"/>
              </a:rPr>
              <a:t>D</a:t>
            </a:r>
            <a:r>
              <a:rPr lang="en-US" smtClean="0">
                <a:latin typeface="Arial" charset="0"/>
                <a:cs typeface="ＭＳ Ｐゴシック" charset="-128"/>
              </a:rPr>
              <a:t> curve…  </a:t>
            </a:r>
          </a:p>
        </p:txBody>
      </p:sp>
      <p:sp>
        <p:nvSpPr>
          <p:cNvPr id="25603"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animEffect transition="in" filter="wipe(left)">
                                      <p:cBhvr>
                                        <p:cTn id="7" dur="500"/>
                                        <p:tgtEl>
                                          <p:spTgt spid="28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7">
                                            <p:txEl>
                                              <p:pRg st="1" end="1"/>
                                            </p:txEl>
                                          </p:spTgt>
                                        </p:tgtEl>
                                        <p:attrNameLst>
                                          <p:attrName>style.visibility</p:attrName>
                                        </p:attrNameLst>
                                      </p:cBhvr>
                                      <p:to>
                                        <p:strVal val="visible"/>
                                      </p:to>
                                    </p:set>
                                    <p:animEffect transition="in" filter="wipe(left)">
                                      <p:cBhvr>
                                        <p:cTn id="12" dur="500"/>
                                        <p:tgtEl>
                                          <p:spTgt spid="286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7">
                                            <p:txEl>
                                              <p:pRg st="2" end="2"/>
                                            </p:txEl>
                                          </p:spTgt>
                                        </p:tgtEl>
                                        <p:attrNameLst>
                                          <p:attrName>style.visibility</p:attrName>
                                        </p:attrNameLst>
                                      </p:cBhvr>
                                      <p:to>
                                        <p:strVal val="visible"/>
                                      </p:to>
                                    </p:set>
                                    <p:animEffect transition="in" filter="wipe(left)">
                                      <p:cBhvr>
                                        <p:cTn id="17" dur="500"/>
                                        <p:tgtEl>
                                          <p:spTgt spid="286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bldLvl="4"/>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1027</TotalTime>
  <Words>3173</Words>
  <Application>Microsoft Office PowerPoint</Application>
  <PresentationFormat>On-screen Show (4:3)</PresentationFormat>
  <Paragraphs>840</Paragraphs>
  <Slides>63</Slides>
  <Notes>63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63</vt:i4>
      </vt:variant>
    </vt:vector>
  </HeadingPairs>
  <TitlesOfParts>
    <vt:vector size="75" baseType="lpstr">
      <vt:lpstr>ＭＳ Ｐゴシック</vt:lpstr>
      <vt:lpstr>Arial</vt:lpstr>
      <vt:lpstr>Book Antiqua</vt:lpstr>
      <vt:lpstr>Calibri</vt:lpstr>
      <vt:lpstr>Century</vt:lpstr>
      <vt:lpstr>Tahoma</vt:lpstr>
      <vt:lpstr>Times New Roman</vt:lpstr>
      <vt:lpstr>Verdana</vt:lpstr>
      <vt:lpstr>Wingdings</vt:lpstr>
      <vt:lpstr>Office Theme</vt:lpstr>
      <vt:lpstr>Chart</vt:lpstr>
      <vt:lpstr>Worksheet</vt:lpstr>
      <vt:lpstr>PowerPoint Presentation</vt:lpstr>
      <vt:lpstr>In this chapter,  look for the answers to these questions:</vt:lpstr>
      <vt:lpstr>Markets and Competition</vt:lpstr>
      <vt:lpstr>Demand</vt:lpstr>
      <vt:lpstr>The Demand Schedule</vt:lpstr>
      <vt:lpstr>Amisi’s Demand Schedule &amp; Curve</vt:lpstr>
      <vt:lpstr>Market Demand versus Individual Demand</vt:lpstr>
      <vt:lpstr>The Market Demand Curve for Coffees</vt:lpstr>
      <vt:lpstr>Demand Curve Shifters</vt:lpstr>
      <vt:lpstr>Demand Curve Shifters:  # of Buyers</vt:lpstr>
      <vt:lpstr>Demand Curve Shifters:  # of Buyers</vt:lpstr>
      <vt:lpstr>Demand Curve Shifters:  Income</vt:lpstr>
      <vt:lpstr>Demand Curve Shifters:  Prices of  Related Goods</vt:lpstr>
      <vt:lpstr>Demand Curve Shifters:  Prices of  Related Goods</vt:lpstr>
      <vt:lpstr>Demand Curve Shifters:  Tastes</vt:lpstr>
      <vt:lpstr>Demand Curve Shifters:  Expectations</vt:lpstr>
      <vt:lpstr>Summary:  Variables That Influence Buyers</vt:lpstr>
      <vt:lpstr>ACTIVE LEARNING   1    Demand Curve</vt:lpstr>
      <vt:lpstr>ACTIVE LEARNING   1    A.  Price of computers falls</vt:lpstr>
      <vt:lpstr>ACTIVE LEARNING   1    B.  Price of music downloads falls</vt:lpstr>
      <vt:lpstr>ACTIVE LEARNING   1    C.  Price of software CDs falls</vt:lpstr>
      <vt:lpstr>Supply</vt:lpstr>
      <vt:lpstr>The Supply Schedule</vt:lpstr>
      <vt:lpstr>Café Supply Schedule &amp; Curve</vt:lpstr>
      <vt:lpstr>Market Supply versus Individual Supply</vt:lpstr>
      <vt:lpstr>The Market Supply Curve</vt:lpstr>
      <vt:lpstr>Supply Curve Shifters</vt:lpstr>
      <vt:lpstr>Supply Curve Shifters:  Input Prices</vt:lpstr>
      <vt:lpstr>Supply Curve Shifters:  Input Prices</vt:lpstr>
      <vt:lpstr>Supply Curve Shifters:  Technology</vt:lpstr>
      <vt:lpstr>Supply Curve Shifters:  # of Sellers  </vt:lpstr>
      <vt:lpstr>Supply Curve Shifters:  Expectations </vt:lpstr>
      <vt:lpstr>Summary:  Variables that Influence Sellers</vt:lpstr>
      <vt:lpstr>ACTIVE LEARNING   2    Supply Curve</vt:lpstr>
      <vt:lpstr>ACTIVE LEARNING   2    A.  Fall in price of tax return software</vt:lpstr>
      <vt:lpstr>ACTIVE LEARNING   2    B.  Fall in cost of producing the software</vt:lpstr>
      <vt:lpstr>ACTIVE LEARNING   2    C.  Professional preparers raise their price</vt:lpstr>
      <vt:lpstr>Supply and Demand Together</vt:lpstr>
      <vt:lpstr>Equilibrium price:</vt:lpstr>
      <vt:lpstr>Equilibrium quantity:</vt:lpstr>
      <vt:lpstr>Surplus (a.k.a. excess supply):</vt:lpstr>
      <vt:lpstr>Surplus (a.k.a. excess supply):</vt:lpstr>
      <vt:lpstr>Surplus (a.k.a. excess supply):</vt:lpstr>
      <vt:lpstr>Shortage (a.k.a. excess demand):</vt:lpstr>
      <vt:lpstr>Shortage (a.k.a. excess demand):</vt:lpstr>
      <vt:lpstr>Shortage (a.k.a. excess demand):</vt:lpstr>
      <vt:lpstr>Three Steps to Analyzing Changes in Eq’m</vt:lpstr>
      <vt:lpstr>EXAMPLE:  The Market for Hybrid Cars </vt:lpstr>
      <vt:lpstr>EXAMPLE 1:  A Shift in Demand </vt:lpstr>
      <vt:lpstr>EXAMPLE 1:  A Shift in Demand </vt:lpstr>
      <vt:lpstr>Terms for Shift vs. Movement Along Curve</vt:lpstr>
      <vt:lpstr>EXAMPLE 2:  A Shift in Supply </vt:lpstr>
      <vt:lpstr>EXAMPLE 3:  A Shift in Both Supply  and Demand</vt:lpstr>
      <vt:lpstr>EXAMPLE 3:  A Shift in Both Supply  and Demand</vt:lpstr>
      <vt:lpstr>ACTIVE LEARNING   3    Shifts in supply and demand</vt:lpstr>
      <vt:lpstr>ACTIVE LEARNING   3    A.  Fall in price of software CDs</vt:lpstr>
      <vt:lpstr>ACTIVE LEARNING   3    B.  Fall in cost of royalties</vt:lpstr>
      <vt:lpstr>ACTIVE LEARNING   3    C.  Fall in price of software CDs and        fall in cost of royalties</vt:lpstr>
      <vt:lpstr>CONCLUSION:   How Prices Allocate Resources</vt:lpstr>
      <vt:lpstr>SUMMARY</vt:lpstr>
      <vt:lpstr>SUMMARY</vt:lpstr>
      <vt:lpstr>SUMMARY</vt:lpstr>
      <vt:lpstr>SUMMARY</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subject/>
  <dc:creator>Ron</dc:creator>
  <cp:keywords/>
  <dc:description/>
  <cp:lastModifiedBy>Grene, Jennifer</cp:lastModifiedBy>
  <cp:revision>165</cp:revision>
  <dcterms:created xsi:type="dcterms:W3CDTF">2014-11-24T16:48:18Z</dcterms:created>
  <dcterms:modified xsi:type="dcterms:W3CDTF">2014-12-17T16:01:13Z</dcterms:modified>
  <cp:category/>
</cp:coreProperties>
</file>