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92" r:id="rId2"/>
    <p:sldId id="291" r:id="rId3"/>
    <p:sldId id="257" r:id="rId4"/>
    <p:sldId id="258" r:id="rId5"/>
    <p:sldId id="259" r:id="rId6"/>
    <p:sldId id="260" r:id="rId7"/>
    <p:sldId id="283" r:id="rId8"/>
    <p:sldId id="261" r:id="rId9"/>
    <p:sldId id="262" r:id="rId10"/>
    <p:sldId id="263" r:id="rId11"/>
    <p:sldId id="264" r:id="rId12"/>
    <p:sldId id="265" r:id="rId13"/>
    <p:sldId id="266" r:id="rId14"/>
    <p:sldId id="267" r:id="rId15"/>
    <p:sldId id="284" r:id="rId16"/>
    <p:sldId id="268" r:id="rId17"/>
    <p:sldId id="269" r:id="rId18"/>
    <p:sldId id="290"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5" r:id="rId33"/>
    <p:sldId id="286" r:id="rId34"/>
    <p:sldId id="287" r:id="rId35"/>
    <p:sldId id="288" r:id="rId36"/>
    <p:sldId id="289" r:id="rId3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image" Target="../media/image29.wmf"/><Relationship Id="rId4" Type="http://schemas.openxmlformats.org/officeDocument/2006/relationships/image" Target="../media/image32.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4.wmf"/><Relationship Id="rId1" Type="http://schemas.openxmlformats.org/officeDocument/2006/relationships/image" Target="../media/image3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307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3789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307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D5B815CB-DD37-4B1D-8415-35AB01E16C8A}"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145A9C97-45F8-45C5-BC0B-4D8ABC8E5D9E}" type="slidenum">
              <a:rPr lang="en-US" smtClean="0"/>
              <a:pPr/>
              <a:t>1</a:t>
            </a:fld>
            <a:endParaRPr lang="en-US" smtClean="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5B815CB-DD37-4B1D-8415-35AB01E16C8A}"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5B815CB-DD37-4B1D-8415-35AB01E16C8A}"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5B815CB-DD37-4B1D-8415-35AB01E16C8A}"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5B815CB-DD37-4B1D-8415-35AB01E16C8A}"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5B815CB-DD37-4B1D-8415-35AB01E16C8A}"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5B815CB-DD37-4B1D-8415-35AB01E16C8A}"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5B815CB-DD37-4B1D-8415-35AB01E16C8A}"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5B815CB-DD37-4B1D-8415-35AB01E16C8A}"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5B815CB-DD37-4B1D-8415-35AB01E16C8A}"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5B815CB-DD37-4B1D-8415-35AB01E16C8A}"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5B815CB-DD37-4B1D-8415-35AB01E16C8A}"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5B815CB-DD37-4B1D-8415-35AB01E16C8A}" type="slidenum">
              <a:rPr lang="en-US" smtClean="0"/>
              <a:pPr>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5B815CB-DD37-4B1D-8415-35AB01E16C8A}" type="slidenum">
              <a:rPr lang="en-US" smtClean="0"/>
              <a:pPr>
                <a:defRPr/>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5B815CB-DD37-4B1D-8415-35AB01E16C8A}" type="slidenum">
              <a:rPr lang="en-US" smtClean="0"/>
              <a:pPr>
                <a:defRPr/>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5B815CB-DD37-4B1D-8415-35AB01E16C8A}" type="slidenum">
              <a:rPr lang="en-US" smtClean="0"/>
              <a:pPr>
                <a:defRPr/>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5B815CB-DD37-4B1D-8415-35AB01E16C8A}" type="slidenum">
              <a:rPr lang="en-US" smtClean="0"/>
              <a:pPr>
                <a:defRPr/>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5B815CB-DD37-4B1D-8415-35AB01E16C8A}" type="slidenum">
              <a:rPr lang="en-US" smtClean="0"/>
              <a:pPr>
                <a:defRPr/>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5B815CB-DD37-4B1D-8415-35AB01E16C8A}" type="slidenum">
              <a:rPr lang="en-US" smtClean="0"/>
              <a:pPr>
                <a:defRPr/>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5B815CB-DD37-4B1D-8415-35AB01E16C8A}" type="slidenum">
              <a:rPr lang="en-US" smtClean="0"/>
              <a:pPr>
                <a:defRPr/>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5B815CB-DD37-4B1D-8415-35AB01E16C8A}" type="slidenum">
              <a:rPr lang="en-US" smtClean="0"/>
              <a:pPr>
                <a:defRPr/>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5B815CB-DD37-4B1D-8415-35AB01E16C8A}" type="slidenum">
              <a:rPr lang="en-US" smtClean="0"/>
              <a:pPr>
                <a:defRPr/>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5B815CB-DD37-4B1D-8415-35AB01E16C8A}" type="slidenum">
              <a:rPr lang="en-US" smtClean="0"/>
              <a:pPr>
                <a:defRPr/>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5B815CB-DD37-4B1D-8415-35AB01E16C8A}" type="slidenum">
              <a:rPr lang="en-US" smtClean="0"/>
              <a:pPr>
                <a:defRPr/>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5B815CB-DD37-4B1D-8415-35AB01E16C8A}" type="slidenum">
              <a:rPr lang="en-US" smtClean="0"/>
              <a:pPr>
                <a:defRPr/>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5B815CB-DD37-4B1D-8415-35AB01E16C8A}" type="slidenum">
              <a:rPr lang="en-US" smtClean="0"/>
              <a:pPr>
                <a:defRPr/>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5B815CB-DD37-4B1D-8415-35AB01E16C8A}" type="slidenum">
              <a:rPr lang="en-US" smtClean="0"/>
              <a:pPr>
                <a:defRPr/>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5B815CB-DD37-4B1D-8415-35AB01E16C8A}" type="slidenum">
              <a:rPr lang="en-US" smtClean="0"/>
              <a:pPr>
                <a:defRPr/>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5B815CB-DD37-4B1D-8415-35AB01E16C8A}" type="slidenum">
              <a:rPr lang="en-US" smtClean="0"/>
              <a:pPr>
                <a:defRPr/>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5B815CB-DD37-4B1D-8415-35AB01E16C8A}" type="slidenum">
              <a:rPr lang="en-US" smtClean="0"/>
              <a:pPr>
                <a:defRPr/>
              </a:pPr>
              <a:t>36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5B815CB-DD37-4B1D-8415-35AB01E16C8A}"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5B815CB-DD37-4B1D-8415-35AB01E16C8A}"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5B815CB-DD37-4B1D-8415-35AB01E16C8A}"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5B815CB-DD37-4B1D-8415-35AB01E16C8A}"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5B815CB-DD37-4B1D-8415-35AB01E16C8A}"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5B815CB-DD37-4B1D-8415-35AB01E16C8A}"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Chapter 3</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Design &amp; Analysis of Experiments 7E 2009 Montgomery</a:t>
            </a:r>
          </a:p>
        </p:txBody>
      </p:sp>
      <p:sp>
        <p:nvSpPr>
          <p:cNvPr id="6" name="Rectangle 6"/>
          <p:cNvSpPr>
            <a:spLocks noGrp="1" noChangeArrowheads="1"/>
          </p:cNvSpPr>
          <p:nvPr>
            <p:ph type="sldNum" sz="quarter" idx="12"/>
          </p:nvPr>
        </p:nvSpPr>
        <p:spPr>
          <a:ln/>
        </p:spPr>
        <p:txBody>
          <a:bodyPr/>
          <a:lstStyle>
            <a:lvl1pPr>
              <a:defRPr/>
            </a:lvl1pPr>
          </a:lstStyle>
          <a:p>
            <a:pPr>
              <a:defRPr/>
            </a:pPr>
            <a:fld id="{CC209334-6C30-4304-94B3-8F6632EAF64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Chapter 3</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Design &amp; Analysis of Experiments 7E 2009 Montgomery</a:t>
            </a:r>
          </a:p>
        </p:txBody>
      </p:sp>
      <p:sp>
        <p:nvSpPr>
          <p:cNvPr id="6" name="Rectangle 6"/>
          <p:cNvSpPr>
            <a:spLocks noGrp="1" noChangeArrowheads="1"/>
          </p:cNvSpPr>
          <p:nvPr>
            <p:ph type="sldNum" sz="quarter" idx="12"/>
          </p:nvPr>
        </p:nvSpPr>
        <p:spPr>
          <a:ln/>
        </p:spPr>
        <p:txBody>
          <a:bodyPr/>
          <a:lstStyle>
            <a:lvl1pPr>
              <a:defRPr/>
            </a:lvl1pPr>
          </a:lstStyle>
          <a:p>
            <a:pPr>
              <a:defRPr/>
            </a:pPr>
            <a:fld id="{E69E7C60-ED73-4035-95A1-6ABB8E5DCB9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Chapter 3</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Design &amp; Analysis of Experiments 7E 2009 Montgomery</a:t>
            </a:r>
          </a:p>
        </p:txBody>
      </p:sp>
      <p:sp>
        <p:nvSpPr>
          <p:cNvPr id="6" name="Rectangle 6"/>
          <p:cNvSpPr>
            <a:spLocks noGrp="1" noChangeArrowheads="1"/>
          </p:cNvSpPr>
          <p:nvPr>
            <p:ph type="sldNum" sz="quarter" idx="12"/>
          </p:nvPr>
        </p:nvSpPr>
        <p:spPr>
          <a:ln/>
        </p:spPr>
        <p:txBody>
          <a:bodyPr/>
          <a:lstStyle>
            <a:lvl1pPr>
              <a:defRPr/>
            </a:lvl1pPr>
          </a:lstStyle>
          <a:p>
            <a:pPr>
              <a:defRPr/>
            </a:pPr>
            <a:fld id="{A466023C-97AC-4C8E-B12B-3628219014A1}"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a:t>Chapter 3</a:t>
            </a:r>
          </a:p>
        </p:txBody>
      </p:sp>
      <p:sp>
        <p:nvSpPr>
          <p:cNvPr id="4" name="Rectangle 5"/>
          <p:cNvSpPr>
            <a:spLocks noGrp="1" noChangeArrowheads="1"/>
          </p:cNvSpPr>
          <p:nvPr>
            <p:ph type="ftr" sz="quarter" idx="11"/>
          </p:nvPr>
        </p:nvSpPr>
        <p:spPr>
          <a:ln/>
        </p:spPr>
        <p:txBody>
          <a:bodyPr/>
          <a:lstStyle>
            <a:lvl1pPr>
              <a:defRPr/>
            </a:lvl1pPr>
          </a:lstStyle>
          <a:p>
            <a:pPr>
              <a:defRPr/>
            </a:pPr>
            <a:r>
              <a:rPr lang="en-US"/>
              <a:t>Design &amp; Analysis of Experiments 7E 2009 Montgomery</a:t>
            </a:r>
          </a:p>
        </p:txBody>
      </p:sp>
      <p:sp>
        <p:nvSpPr>
          <p:cNvPr id="5" name="Rectangle 6"/>
          <p:cNvSpPr>
            <a:spLocks noGrp="1" noChangeArrowheads="1"/>
          </p:cNvSpPr>
          <p:nvPr>
            <p:ph type="sldNum" sz="quarter" idx="12"/>
          </p:nvPr>
        </p:nvSpPr>
        <p:spPr>
          <a:ln/>
        </p:spPr>
        <p:txBody>
          <a:bodyPr/>
          <a:lstStyle>
            <a:lvl1pPr>
              <a:defRPr/>
            </a:lvl1pPr>
          </a:lstStyle>
          <a:p>
            <a:pPr>
              <a:defRPr/>
            </a:pPr>
            <a:fld id="{1DAD2CC5-8BB8-40B4-AEE3-724235BC7C41}"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a:t>Chapter 3</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Design &amp; Analysis of Experiments 7E 2009 Montgomery</a:t>
            </a:r>
          </a:p>
        </p:txBody>
      </p:sp>
      <p:sp>
        <p:nvSpPr>
          <p:cNvPr id="7" name="Rectangle 6"/>
          <p:cNvSpPr>
            <a:spLocks noGrp="1" noChangeArrowheads="1"/>
          </p:cNvSpPr>
          <p:nvPr>
            <p:ph type="sldNum" sz="quarter" idx="12"/>
          </p:nvPr>
        </p:nvSpPr>
        <p:spPr>
          <a:ln/>
        </p:spPr>
        <p:txBody>
          <a:bodyPr/>
          <a:lstStyle>
            <a:lvl1pPr>
              <a:defRPr/>
            </a:lvl1pPr>
          </a:lstStyle>
          <a:p>
            <a:pPr>
              <a:defRPr/>
            </a:pPr>
            <a:fld id="{12E1DEE0-8FE6-4F7C-AFC4-30A00DCDF7F9}"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a:t>Chapter 3</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Design &amp; Analysis of Experiments 7E 2009 Montgomery</a:t>
            </a:r>
          </a:p>
        </p:txBody>
      </p:sp>
      <p:sp>
        <p:nvSpPr>
          <p:cNvPr id="7" name="Rectangle 6"/>
          <p:cNvSpPr>
            <a:spLocks noGrp="1" noChangeArrowheads="1"/>
          </p:cNvSpPr>
          <p:nvPr>
            <p:ph type="sldNum" sz="quarter" idx="12"/>
          </p:nvPr>
        </p:nvSpPr>
        <p:spPr>
          <a:ln/>
        </p:spPr>
        <p:txBody>
          <a:bodyPr/>
          <a:lstStyle>
            <a:lvl1pPr>
              <a:defRPr/>
            </a:lvl1pPr>
          </a:lstStyle>
          <a:p>
            <a:pPr>
              <a:defRPr/>
            </a:pPr>
            <a:fld id="{48495C4D-C1C0-4284-B580-976C9AE1EE9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Chapter 3</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Design &amp; Analysis of Experiments 7E 2009 Montgomery</a:t>
            </a:r>
          </a:p>
        </p:txBody>
      </p:sp>
      <p:sp>
        <p:nvSpPr>
          <p:cNvPr id="6" name="Rectangle 6"/>
          <p:cNvSpPr>
            <a:spLocks noGrp="1" noChangeArrowheads="1"/>
          </p:cNvSpPr>
          <p:nvPr>
            <p:ph type="sldNum" sz="quarter" idx="12"/>
          </p:nvPr>
        </p:nvSpPr>
        <p:spPr>
          <a:ln/>
        </p:spPr>
        <p:txBody>
          <a:bodyPr/>
          <a:lstStyle>
            <a:lvl1pPr>
              <a:defRPr/>
            </a:lvl1pPr>
          </a:lstStyle>
          <a:p>
            <a:pPr>
              <a:defRPr/>
            </a:pPr>
            <a:fld id="{2446D79F-28FD-411D-BE81-9F885DDCCC0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t>Chapter 3</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Design &amp; Analysis of Experiments 7E 2009 Montgomery</a:t>
            </a:r>
          </a:p>
        </p:txBody>
      </p:sp>
      <p:sp>
        <p:nvSpPr>
          <p:cNvPr id="6" name="Rectangle 6"/>
          <p:cNvSpPr>
            <a:spLocks noGrp="1" noChangeArrowheads="1"/>
          </p:cNvSpPr>
          <p:nvPr>
            <p:ph type="sldNum" sz="quarter" idx="12"/>
          </p:nvPr>
        </p:nvSpPr>
        <p:spPr>
          <a:ln/>
        </p:spPr>
        <p:txBody>
          <a:bodyPr/>
          <a:lstStyle>
            <a:lvl1pPr>
              <a:defRPr/>
            </a:lvl1pPr>
          </a:lstStyle>
          <a:p>
            <a:pPr>
              <a:defRPr/>
            </a:pPr>
            <a:fld id="{B5EBB51B-CB68-4E65-BD9D-A7E63BBEFBC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a:t>Chapter 3</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Design &amp; Analysis of Experiments 7E 2009 Montgomery</a:t>
            </a:r>
          </a:p>
        </p:txBody>
      </p:sp>
      <p:sp>
        <p:nvSpPr>
          <p:cNvPr id="7" name="Rectangle 6"/>
          <p:cNvSpPr>
            <a:spLocks noGrp="1" noChangeArrowheads="1"/>
          </p:cNvSpPr>
          <p:nvPr>
            <p:ph type="sldNum" sz="quarter" idx="12"/>
          </p:nvPr>
        </p:nvSpPr>
        <p:spPr>
          <a:ln/>
        </p:spPr>
        <p:txBody>
          <a:bodyPr/>
          <a:lstStyle>
            <a:lvl1pPr>
              <a:defRPr/>
            </a:lvl1pPr>
          </a:lstStyle>
          <a:p>
            <a:pPr>
              <a:defRPr/>
            </a:pPr>
            <a:fld id="{94C8C728-65F8-4B46-9B37-9146BB6B065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a:t>Chapter 3</a:t>
            </a:r>
          </a:p>
        </p:txBody>
      </p:sp>
      <p:sp>
        <p:nvSpPr>
          <p:cNvPr id="8" name="Rectangle 5"/>
          <p:cNvSpPr>
            <a:spLocks noGrp="1" noChangeArrowheads="1"/>
          </p:cNvSpPr>
          <p:nvPr>
            <p:ph type="ftr" sz="quarter" idx="11"/>
          </p:nvPr>
        </p:nvSpPr>
        <p:spPr>
          <a:ln/>
        </p:spPr>
        <p:txBody>
          <a:bodyPr/>
          <a:lstStyle>
            <a:lvl1pPr>
              <a:defRPr/>
            </a:lvl1pPr>
          </a:lstStyle>
          <a:p>
            <a:pPr>
              <a:defRPr/>
            </a:pPr>
            <a:r>
              <a:rPr lang="en-US"/>
              <a:t>Design &amp; Analysis of Experiments 7E 2009 Montgomery</a:t>
            </a:r>
          </a:p>
        </p:txBody>
      </p:sp>
      <p:sp>
        <p:nvSpPr>
          <p:cNvPr id="9" name="Rectangle 6"/>
          <p:cNvSpPr>
            <a:spLocks noGrp="1" noChangeArrowheads="1"/>
          </p:cNvSpPr>
          <p:nvPr>
            <p:ph type="sldNum" sz="quarter" idx="12"/>
          </p:nvPr>
        </p:nvSpPr>
        <p:spPr>
          <a:ln/>
        </p:spPr>
        <p:txBody>
          <a:bodyPr/>
          <a:lstStyle>
            <a:lvl1pPr>
              <a:defRPr/>
            </a:lvl1pPr>
          </a:lstStyle>
          <a:p>
            <a:pPr>
              <a:defRPr/>
            </a:pPr>
            <a:fld id="{D38874E6-8DC5-402B-8FD4-87B7FCFC0EED}"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a:t>Chapter 3</a:t>
            </a:r>
          </a:p>
        </p:txBody>
      </p:sp>
      <p:sp>
        <p:nvSpPr>
          <p:cNvPr id="4" name="Rectangle 5"/>
          <p:cNvSpPr>
            <a:spLocks noGrp="1" noChangeArrowheads="1"/>
          </p:cNvSpPr>
          <p:nvPr>
            <p:ph type="ftr" sz="quarter" idx="11"/>
          </p:nvPr>
        </p:nvSpPr>
        <p:spPr>
          <a:ln/>
        </p:spPr>
        <p:txBody>
          <a:bodyPr/>
          <a:lstStyle>
            <a:lvl1pPr>
              <a:defRPr/>
            </a:lvl1pPr>
          </a:lstStyle>
          <a:p>
            <a:pPr>
              <a:defRPr/>
            </a:pPr>
            <a:r>
              <a:rPr lang="en-US"/>
              <a:t>Design &amp; Analysis of Experiments 7E 2009 Montgomery</a:t>
            </a:r>
          </a:p>
        </p:txBody>
      </p:sp>
      <p:sp>
        <p:nvSpPr>
          <p:cNvPr id="5" name="Rectangle 6"/>
          <p:cNvSpPr>
            <a:spLocks noGrp="1" noChangeArrowheads="1"/>
          </p:cNvSpPr>
          <p:nvPr>
            <p:ph type="sldNum" sz="quarter" idx="12"/>
          </p:nvPr>
        </p:nvSpPr>
        <p:spPr>
          <a:ln/>
        </p:spPr>
        <p:txBody>
          <a:bodyPr/>
          <a:lstStyle>
            <a:lvl1pPr>
              <a:defRPr/>
            </a:lvl1pPr>
          </a:lstStyle>
          <a:p>
            <a:pPr>
              <a:defRPr/>
            </a:pPr>
            <a:fld id="{E3502F82-EA9B-41DB-B79F-6653BA5D1E0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t>Chapter 3</a:t>
            </a:r>
          </a:p>
        </p:txBody>
      </p:sp>
      <p:sp>
        <p:nvSpPr>
          <p:cNvPr id="3" name="Rectangle 5"/>
          <p:cNvSpPr>
            <a:spLocks noGrp="1" noChangeArrowheads="1"/>
          </p:cNvSpPr>
          <p:nvPr>
            <p:ph type="ftr" sz="quarter" idx="11"/>
          </p:nvPr>
        </p:nvSpPr>
        <p:spPr>
          <a:ln/>
        </p:spPr>
        <p:txBody>
          <a:bodyPr/>
          <a:lstStyle>
            <a:lvl1pPr>
              <a:defRPr/>
            </a:lvl1pPr>
          </a:lstStyle>
          <a:p>
            <a:pPr>
              <a:defRPr/>
            </a:pPr>
            <a:r>
              <a:rPr lang="en-US"/>
              <a:t>Design &amp; Analysis of Experiments 7E 2009 Montgomery</a:t>
            </a:r>
          </a:p>
        </p:txBody>
      </p:sp>
      <p:sp>
        <p:nvSpPr>
          <p:cNvPr id="4" name="Rectangle 6"/>
          <p:cNvSpPr>
            <a:spLocks noGrp="1" noChangeArrowheads="1"/>
          </p:cNvSpPr>
          <p:nvPr>
            <p:ph type="sldNum" sz="quarter" idx="12"/>
          </p:nvPr>
        </p:nvSpPr>
        <p:spPr>
          <a:ln/>
        </p:spPr>
        <p:txBody>
          <a:bodyPr/>
          <a:lstStyle>
            <a:lvl1pPr>
              <a:defRPr/>
            </a:lvl1pPr>
          </a:lstStyle>
          <a:p>
            <a:pPr>
              <a:defRPr/>
            </a:pPr>
            <a:fld id="{1E14A935-FF8E-4B1D-B308-D37726F0CF1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Chapter 3</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Design &amp; Analysis of Experiments 7E 2009 Montgomery</a:t>
            </a:r>
          </a:p>
        </p:txBody>
      </p:sp>
      <p:sp>
        <p:nvSpPr>
          <p:cNvPr id="7" name="Rectangle 6"/>
          <p:cNvSpPr>
            <a:spLocks noGrp="1" noChangeArrowheads="1"/>
          </p:cNvSpPr>
          <p:nvPr>
            <p:ph type="sldNum" sz="quarter" idx="12"/>
          </p:nvPr>
        </p:nvSpPr>
        <p:spPr>
          <a:ln/>
        </p:spPr>
        <p:txBody>
          <a:bodyPr/>
          <a:lstStyle>
            <a:lvl1pPr>
              <a:defRPr/>
            </a:lvl1pPr>
          </a:lstStyle>
          <a:p>
            <a:pPr>
              <a:defRPr/>
            </a:pPr>
            <a:fld id="{1641A143-CEDC-451E-9EDD-6DC37DC77E0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Chapter 3</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Design &amp; Analysis of Experiments 7E 2009 Montgomery</a:t>
            </a:r>
          </a:p>
        </p:txBody>
      </p:sp>
      <p:sp>
        <p:nvSpPr>
          <p:cNvPr id="7" name="Rectangle 6"/>
          <p:cNvSpPr>
            <a:spLocks noGrp="1" noChangeArrowheads="1"/>
          </p:cNvSpPr>
          <p:nvPr>
            <p:ph type="sldNum" sz="quarter" idx="12"/>
          </p:nvPr>
        </p:nvSpPr>
        <p:spPr>
          <a:ln/>
        </p:spPr>
        <p:txBody>
          <a:bodyPr/>
          <a:lstStyle>
            <a:lvl1pPr>
              <a:defRPr/>
            </a:lvl1pPr>
          </a:lstStyle>
          <a:p>
            <a:pPr>
              <a:defRPr/>
            </a:pPr>
            <a:fld id="{C3B04024-9C47-4D29-ACD5-B793E7CB413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229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r>
              <a:rPr lang="en-US"/>
              <a:t>Chapter 3</a:t>
            </a: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r>
              <a:rPr lang="en-US"/>
              <a:t>Design &amp; Analysis of Experiments 7E 2009 Montgomery</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1FCE8964-2C1F-4966-9C93-FD4ADCBA72A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oleObject" Target="../embeddings/oleObject5.bin"/><Relationship Id="rId4" Type="http://schemas.openxmlformats.org/officeDocument/2006/relationships/oleObject" Target="../embeddings/oleObject4.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3.xml"/><Relationship Id="rId1" Type="http://schemas.openxmlformats.org/officeDocument/2006/relationships/vmlDrawing" Target="../drawings/vmlDrawing5.vml"/><Relationship Id="rId5" Type="http://schemas.openxmlformats.org/officeDocument/2006/relationships/oleObject" Target="../embeddings/oleObject7.bin"/><Relationship Id="rId4" Type="http://schemas.openxmlformats.org/officeDocument/2006/relationships/oleObject" Target="../embeddings/oleObject6.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3.xml"/><Relationship Id="rId1" Type="http://schemas.openxmlformats.org/officeDocument/2006/relationships/vmlDrawing" Target="../drawings/vmlDrawing6.vml"/><Relationship Id="rId4" Type="http://schemas.openxmlformats.org/officeDocument/2006/relationships/oleObject" Target="../embeddings/oleObject8.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3.xml"/><Relationship Id="rId1" Type="http://schemas.openxmlformats.org/officeDocument/2006/relationships/vmlDrawing" Target="../drawings/vmlDrawing7.vml"/><Relationship Id="rId5" Type="http://schemas.openxmlformats.org/officeDocument/2006/relationships/image" Target="../media/image14.wmf"/><Relationship Id="rId4" Type="http://schemas.openxmlformats.org/officeDocument/2006/relationships/oleObject" Target="../embeddings/oleObject9.bin"/></Relationships>
</file>

<file path=ppt/slides/_rels/slide15.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21.wmf"/><Relationship Id="rId4" Type="http://schemas.openxmlformats.org/officeDocument/2006/relationships/oleObject" Target="../embeddings/oleObject10.bin"/></Relationships>
</file>

<file path=ppt/slides/_rels/slide22.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14.xml"/><Relationship Id="rId5" Type="http://schemas.openxmlformats.org/officeDocument/2006/relationships/image" Target="../media/image27.png"/><Relationship Id="rId4" Type="http://schemas.openxmlformats.org/officeDocument/2006/relationships/image" Target="../media/image26.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6.xml"/><Relationship Id="rId1" Type="http://schemas.openxmlformats.org/officeDocument/2006/relationships/vmlDrawing" Target="../drawings/vmlDrawing9.vml"/><Relationship Id="rId4" Type="http://schemas.openxmlformats.org/officeDocument/2006/relationships/oleObject" Target="../embeddings/oleObject11.bin"/></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16.bin"/><Relationship Id="rId3" Type="http://schemas.openxmlformats.org/officeDocument/2006/relationships/notesSlide" Target="../notesSlides/notesSlide29.xml"/><Relationship Id="rId7"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oleObject" Target="../embeddings/oleObject14.bin"/><Relationship Id="rId5" Type="http://schemas.openxmlformats.org/officeDocument/2006/relationships/oleObject" Target="../embeddings/oleObject13.bin"/><Relationship Id="rId4" Type="http://schemas.openxmlformats.org/officeDocument/2006/relationships/oleObject" Target="../embeddings/oleObject12.bin"/><Relationship Id="rId9" Type="http://schemas.openxmlformats.org/officeDocument/2006/relationships/oleObject" Target="../embeddings/oleObject17.bin"/></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oleObject" Target="../embeddings/oleObject20.bin"/><Relationship Id="rId5" Type="http://schemas.openxmlformats.org/officeDocument/2006/relationships/oleObject" Target="../embeddings/oleObject19.bin"/><Relationship Id="rId4" Type="http://schemas.openxmlformats.org/officeDocument/2006/relationships/oleObject" Target="../embeddings/oleObject18.bin"/></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notesSlide" Target="../notesSlides/notesSlide33.xml"/><Relationship Id="rId1" Type="http://schemas.openxmlformats.org/officeDocument/2006/relationships/slideLayout" Target="../slideLayouts/slideLayout12.xml"/><Relationship Id="rId4" Type="http://schemas.openxmlformats.org/officeDocument/2006/relationships/image" Target="../media/image39.png"/></Relationships>
</file>

<file path=ppt/slides/_rels/slide34.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4.w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Date Placeholder 3"/>
          <p:cNvSpPr>
            <a:spLocks noGrp="1"/>
          </p:cNvSpPr>
          <p:nvPr>
            <p:ph type="dt" sz="quarter" idx="10"/>
          </p:nvPr>
        </p:nvSpPr>
        <p:spPr>
          <a:noFill/>
        </p:spPr>
        <p:txBody>
          <a:bodyPr/>
          <a:lstStyle/>
          <a:p>
            <a:r>
              <a:rPr lang="en-US" dirty="0" smtClean="0"/>
              <a:t>Chapter 3</a:t>
            </a:r>
          </a:p>
        </p:txBody>
      </p:sp>
      <p:sp>
        <p:nvSpPr>
          <p:cNvPr id="3075" name="Footer Placeholder 4"/>
          <p:cNvSpPr>
            <a:spLocks noGrp="1"/>
          </p:cNvSpPr>
          <p:nvPr>
            <p:ph type="ftr" sz="quarter" idx="11"/>
          </p:nvPr>
        </p:nvSpPr>
        <p:spPr>
          <a:xfrm>
            <a:off x="3124200" y="6172200"/>
            <a:ext cx="2971800" cy="476250"/>
          </a:xfrm>
          <a:noFill/>
        </p:spPr>
        <p:txBody>
          <a:bodyPr/>
          <a:lstStyle/>
          <a:p>
            <a:r>
              <a:rPr lang="en-US" dirty="0" smtClean="0"/>
              <a:t>Based on Design &amp; Analysis of Experiments 7E 2009 Montgomery</a:t>
            </a:r>
          </a:p>
        </p:txBody>
      </p:sp>
      <p:sp>
        <p:nvSpPr>
          <p:cNvPr id="3076" name="Slide Number Placeholder 5"/>
          <p:cNvSpPr>
            <a:spLocks noGrp="1"/>
          </p:cNvSpPr>
          <p:nvPr>
            <p:ph type="sldNum" sz="quarter" idx="12"/>
          </p:nvPr>
        </p:nvSpPr>
        <p:spPr>
          <a:noFill/>
        </p:spPr>
        <p:txBody>
          <a:bodyPr/>
          <a:lstStyle/>
          <a:p>
            <a:fld id="{B202FB8B-B774-4C10-BF6B-93836215573B}" type="slidenum">
              <a:rPr lang="en-US" smtClean="0"/>
              <a:pPr/>
              <a:t>1</a:t>
            </a:fld>
            <a:endParaRPr lang="en-US" smtClean="0"/>
          </a:p>
        </p:txBody>
      </p:sp>
      <p:sp>
        <p:nvSpPr>
          <p:cNvPr id="3077" name="Rectangle 2"/>
          <p:cNvSpPr>
            <a:spLocks noGrp="1" noChangeArrowheads="1"/>
          </p:cNvSpPr>
          <p:nvPr>
            <p:ph type="ctrTitle"/>
          </p:nvPr>
        </p:nvSpPr>
        <p:spPr>
          <a:xfrm>
            <a:off x="685800" y="2286000"/>
            <a:ext cx="7772400" cy="1143000"/>
          </a:xfrm>
        </p:spPr>
        <p:txBody>
          <a:bodyPr/>
          <a:lstStyle/>
          <a:p>
            <a:r>
              <a:rPr lang="en-US" b="1" dirty="0" smtClean="0"/>
              <a:t>Design and Analysis of Engineering Experiments</a:t>
            </a:r>
          </a:p>
        </p:txBody>
      </p:sp>
      <p:sp>
        <p:nvSpPr>
          <p:cNvPr id="3078" name="Rectangle 3"/>
          <p:cNvSpPr>
            <a:spLocks noGrp="1" noChangeArrowheads="1"/>
          </p:cNvSpPr>
          <p:nvPr>
            <p:ph type="subTitle" idx="1"/>
          </p:nvPr>
        </p:nvSpPr>
        <p:spPr/>
        <p:txBody>
          <a:bodyPr/>
          <a:lstStyle/>
          <a:p>
            <a:pPr>
              <a:lnSpc>
                <a:spcPct val="80000"/>
              </a:lnSpc>
            </a:pPr>
            <a:r>
              <a:rPr lang="en-US" sz="2400" b="1" dirty="0" smtClean="0"/>
              <a:t>Ali Ahmad, PhD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Date Placeholder 3"/>
          <p:cNvSpPr>
            <a:spLocks noGrp="1"/>
          </p:cNvSpPr>
          <p:nvPr>
            <p:ph type="dt" sz="quarter" idx="10"/>
          </p:nvPr>
        </p:nvSpPr>
        <p:spPr>
          <a:noFill/>
        </p:spPr>
        <p:txBody>
          <a:bodyPr/>
          <a:lstStyle/>
          <a:p>
            <a:r>
              <a:rPr lang="en-US"/>
              <a:t>Chapter 3</a:t>
            </a:r>
          </a:p>
        </p:txBody>
      </p:sp>
      <p:sp>
        <p:nvSpPr>
          <p:cNvPr id="3076" name="Footer Placeholder 4"/>
          <p:cNvSpPr>
            <a:spLocks noGrp="1"/>
          </p:cNvSpPr>
          <p:nvPr>
            <p:ph type="ftr" sz="quarter" idx="11"/>
          </p:nvPr>
        </p:nvSpPr>
        <p:spPr>
          <a:noFill/>
        </p:spPr>
        <p:txBody>
          <a:bodyPr/>
          <a:lstStyle/>
          <a:p>
            <a:r>
              <a:rPr lang="en-US"/>
              <a:t>Design &amp; Analysis of Experiments 7E 2009 Montgomery</a:t>
            </a:r>
          </a:p>
        </p:txBody>
      </p:sp>
      <p:sp>
        <p:nvSpPr>
          <p:cNvPr id="3077" name="Slide Number Placeholder 5"/>
          <p:cNvSpPr>
            <a:spLocks noGrp="1"/>
          </p:cNvSpPr>
          <p:nvPr>
            <p:ph type="sldNum" sz="quarter" idx="12"/>
          </p:nvPr>
        </p:nvSpPr>
        <p:spPr>
          <a:noFill/>
        </p:spPr>
        <p:txBody>
          <a:bodyPr/>
          <a:lstStyle/>
          <a:p>
            <a:fld id="{A044F32C-A91B-4358-A55D-C186333C5BAC}" type="slidenum">
              <a:rPr lang="en-US"/>
              <a:pPr/>
              <a:t>10</a:t>
            </a:fld>
            <a:endParaRPr lang="en-US"/>
          </a:p>
        </p:txBody>
      </p:sp>
      <p:sp>
        <p:nvSpPr>
          <p:cNvPr id="3078" name="Rectangle 2"/>
          <p:cNvSpPr>
            <a:spLocks noGrp="1" noChangeArrowheads="1"/>
          </p:cNvSpPr>
          <p:nvPr>
            <p:ph type="title"/>
          </p:nvPr>
        </p:nvSpPr>
        <p:spPr/>
        <p:txBody>
          <a:bodyPr/>
          <a:lstStyle/>
          <a:p>
            <a:pPr eaLnBrk="1" hangingPunct="1"/>
            <a:r>
              <a:rPr lang="en-US" sz="3600" b="1" smtClean="0"/>
              <a:t>Models for the Data</a:t>
            </a:r>
          </a:p>
        </p:txBody>
      </p:sp>
      <p:sp>
        <p:nvSpPr>
          <p:cNvPr id="3079" name="Rectangle 3"/>
          <p:cNvSpPr>
            <a:spLocks noGrp="1" noChangeArrowheads="1"/>
          </p:cNvSpPr>
          <p:nvPr>
            <p:ph type="body" idx="1"/>
          </p:nvPr>
        </p:nvSpPr>
        <p:spPr/>
        <p:txBody>
          <a:bodyPr/>
          <a:lstStyle/>
          <a:p>
            <a:pPr eaLnBrk="1" hangingPunct="1">
              <a:buFontTx/>
              <a:buNone/>
            </a:pPr>
            <a:r>
              <a:rPr lang="en-US" smtClean="0"/>
              <a:t>   There are several ways to write a model for the data:</a:t>
            </a:r>
          </a:p>
        </p:txBody>
      </p:sp>
      <p:graphicFrame>
        <p:nvGraphicFramePr>
          <p:cNvPr id="3074" name="Object 4"/>
          <p:cNvGraphicFramePr>
            <a:graphicFrameLocks noChangeAspect="1"/>
          </p:cNvGraphicFramePr>
          <p:nvPr/>
        </p:nvGraphicFramePr>
        <p:xfrm>
          <a:off x="1143000" y="3276600"/>
          <a:ext cx="7010400" cy="2543175"/>
        </p:xfrm>
        <a:graphic>
          <a:graphicData uri="http://schemas.openxmlformats.org/presentationml/2006/ole">
            <p:oleObj spid="_x0000_s3074" name="Equation" r:id="rId4" imgW="2590560" imgH="939600" progId="">
              <p:embed/>
            </p:oleObj>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Date Placeholder 3"/>
          <p:cNvSpPr>
            <a:spLocks noGrp="1"/>
          </p:cNvSpPr>
          <p:nvPr>
            <p:ph type="dt" sz="quarter" idx="10"/>
          </p:nvPr>
        </p:nvSpPr>
        <p:spPr>
          <a:noFill/>
        </p:spPr>
        <p:txBody>
          <a:bodyPr/>
          <a:lstStyle/>
          <a:p>
            <a:r>
              <a:rPr lang="en-US"/>
              <a:t>Chapter 3</a:t>
            </a:r>
          </a:p>
        </p:txBody>
      </p:sp>
      <p:sp>
        <p:nvSpPr>
          <p:cNvPr id="4101" name="Footer Placeholder 4"/>
          <p:cNvSpPr>
            <a:spLocks noGrp="1"/>
          </p:cNvSpPr>
          <p:nvPr>
            <p:ph type="ftr" sz="quarter" idx="11"/>
          </p:nvPr>
        </p:nvSpPr>
        <p:spPr>
          <a:noFill/>
        </p:spPr>
        <p:txBody>
          <a:bodyPr/>
          <a:lstStyle/>
          <a:p>
            <a:r>
              <a:rPr lang="en-US"/>
              <a:t>Design &amp; Analysis of Experiments 7E 2009 Montgomery</a:t>
            </a:r>
          </a:p>
        </p:txBody>
      </p:sp>
      <p:sp>
        <p:nvSpPr>
          <p:cNvPr id="4102" name="Slide Number Placeholder 5"/>
          <p:cNvSpPr>
            <a:spLocks noGrp="1"/>
          </p:cNvSpPr>
          <p:nvPr>
            <p:ph type="sldNum" sz="quarter" idx="12"/>
          </p:nvPr>
        </p:nvSpPr>
        <p:spPr>
          <a:noFill/>
        </p:spPr>
        <p:txBody>
          <a:bodyPr/>
          <a:lstStyle/>
          <a:p>
            <a:fld id="{34739342-8C49-48E0-8BFE-E14BFA8D62C4}" type="slidenum">
              <a:rPr lang="en-US"/>
              <a:pPr/>
              <a:t>11</a:t>
            </a:fld>
            <a:endParaRPr lang="en-US"/>
          </a:p>
        </p:txBody>
      </p:sp>
      <p:sp>
        <p:nvSpPr>
          <p:cNvPr id="4103" name="Rectangle 2"/>
          <p:cNvSpPr>
            <a:spLocks noGrp="1" noChangeArrowheads="1"/>
          </p:cNvSpPr>
          <p:nvPr>
            <p:ph type="title"/>
          </p:nvPr>
        </p:nvSpPr>
        <p:spPr>
          <a:xfrm>
            <a:off x="685800" y="228600"/>
            <a:ext cx="7772400" cy="990600"/>
          </a:xfrm>
        </p:spPr>
        <p:txBody>
          <a:bodyPr/>
          <a:lstStyle/>
          <a:p>
            <a:pPr eaLnBrk="1" hangingPunct="1"/>
            <a:r>
              <a:rPr lang="en-US" sz="3600" b="1" smtClean="0"/>
              <a:t>The Analysis of Variance</a:t>
            </a:r>
          </a:p>
        </p:txBody>
      </p:sp>
      <p:sp>
        <p:nvSpPr>
          <p:cNvPr id="4104" name="Rectangle 3"/>
          <p:cNvSpPr>
            <a:spLocks noGrp="1" noChangeArrowheads="1"/>
          </p:cNvSpPr>
          <p:nvPr>
            <p:ph type="body" idx="1"/>
          </p:nvPr>
        </p:nvSpPr>
        <p:spPr>
          <a:xfrm>
            <a:off x="685800" y="1066800"/>
            <a:ext cx="7772400" cy="2895600"/>
          </a:xfrm>
        </p:spPr>
        <p:txBody>
          <a:bodyPr/>
          <a:lstStyle/>
          <a:p>
            <a:pPr eaLnBrk="1" hangingPunct="1"/>
            <a:r>
              <a:rPr lang="en-US" sz="2800" b="1" smtClean="0">
                <a:solidFill>
                  <a:srgbClr val="FF0000"/>
                </a:solidFill>
              </a:rPr>
              <a:t>Total variability</a:t>
            </a:r>
            <a:r>
              <a:rPr lang="en-US" sz="2800" smtClean="0"/>
              <a:t> is measured by the total sum of squares:</a:t>
            </a:r>
          </a:p>
          <a:p>
            <a:pPr eaLnBrk="1" hangingPunct="1"/>
            <a:endParaRPr lang="en-US" sz="2800" smtClean="0"/>
          </a:p>
          <a:p>
            <a:pPr eaLnBrk="1" hangingPunct="1"/>
            <a:endParaRPr lang="en-US" sz="2800" smtClean="0"/>
          </a:p>
          <a:p>
            <a:pPr eaLnBrk="1" hangingPunct="1"/>
            <a:r>
              <a:rPr lang="en-US" sz="2800" smtClean="0"/>
              <a:t>The basic ANOVA partitioning is:</a:t>
            </a:r>
          </a:p>
        </p:txBody>
      </p:sp>
      <p:graphicFrame>
        <p:nvGraphicFramePr>
          <p:cNvPr id="4098" name="Object 4"/>
          <p:cNvGraphicFramePr>
            <a:graphicFrameLocks noChangeAspect="1"/>
          </p:cNvGraphicFramePr>
          <p:nvPr/>
        </p:nvGraphicFramePr>
        <p:xfrm>
          <a:off x="2209800" y="1905000"/>
          <a:ext cx="3200400" cy="1027113"/>
        </p:xfrm>
        <a:graphic>
          <a:graphicData uri="http://schemas.openxmlformats.org/presentationml/2006/ole">
            <p:oleObj spid="_x0000_s4098" name="Equation" r:id="rId4" imgW="1384200" imgH="444240" progId="">
              <p:embed/>
            </p:oleObj>
          </a:graphicData>
        </a:graphic>
      </p:graphicFrame>
      <p:graphicFrame>
        <p:nvGraphicFramePr>
          <p:cNvPr id="4099" name="Object 5"/>
          <p:cNvGraphicFramePr>
            <a:graphicFrameLocks noChangeAspect="1"/>
          </p:cNvGraphicFramePr>
          <p:nvPr/>
        </p:nvGraphicFramePr>
        <p:xfrm>
          <a:off x="1447800" y="3733800"/>
          <a:ext cx="6096000" cy="2293938"/>
        </p:xfrm>
        <a:graphic>
          <a:graphicData uri="http://schemas.openxmlformats.org/presentationml/2006/ole">
            <p:oleObj spid="_x0000_s4099" name="Equation" r:id="rId5" imgW="3073320" imgH="1155600" progId="">
              <p:embed/>
            </p:oleObj>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Date Placeholder 4"/>
          <p:cNvSpPr>
            <a:spLocks noGrp="1"/>
          </p:cNvSpPr>
          <p:nvPr>
            <p:ph type="dt" sz="quarter" idx="10"/>
          </p:nvPr>
        </p:nvSpPr>
        <p:spPr>
          <a:noFill/>
        </p:spPr>
        <p:txBody>
          <a:bodyPr/>
          <a:lstStyle/>
          <a:p>
            <a:r>
              <a:rPr lang="en-US"/>
              <a:t>Chapter 3</a:t>
            </a:r>
          </a:p>
        </p:txBody>
      </p:sp>
      <p:sp>
        <p:nvSpPr>
          <p:cNvPr id="5125" name="Footer Placeholder 5"/>
          <p:cNvSpPr>
            <a:spLocks noGrp="1"/>
          </p:cNvSpPr>
          <p:nvPr>
            <p:ph type="ftr" sz="quarter" idx="11"/>
          </p:nvPr>
        </p:nvSpPr>
        <p:spPr>
          <a:noFill/>
        </p:spPr>
        <p:txBody>
          <a:bodyPr/>
          <a:lstStyle/>
          <a:p>
            <a:r>
              <a:rPr lang="en-US"/>
              <a:t>Design &amp; Analysis of Experiments 7E 2009 Montgomery</a:t>
            </a:r>
          </a:p>
        </p:txBody>
      </p:sp>
      <p:sp>
        <p:nvSpPr>
          <p:cNvPr id="5126" name="Slide Number Placeholder 6"/>
          <p:cNvSpPr>
            <a:spLocks noGrp="1"/>
          </p:cNvSpPr>
          <p:nvPr>
            <p:ph type="sldNum" sz="quarter" idx="12"/>
          </p:nvPr>
        </p:nvSpPr>
        <p:spPr>
          <a:noFill/>
        </p:spPr>
        <p:txBody>
          <a:bodyPr/>
          <a:lstStyle/>
          <a:p>
            <a:fld id="{D3BC7DEA-B804-45EF-B670-87202FC2BDF2}" type="slidenum">
              <a:rPr lang="en-US"/>
              <a:pPr/>
              <a:t>12</a:t>
            </a:fld>
            <a:endParaRPr lang="en-US"/>
          </a:p>
        </p:txBody>
      </p:sp>
      <p:sp>
        <p:nvSpPr>
          <p:cNvPr id="5127" name="Rectangle 2"/>
          <p:cNvSpPr>
            <a:spLocks noGrp="1" noChangeArrowheads="1"/>
          </p:cNvSpPr>
          <p:nvPr>
            <p:ph type="title"/>
          </p:nvPr>
        </p:nvSpPr>
        <p:spPr/>
        <p:txBody>
          <a:bodyPr/>
          <a:lstStyle/>
          <a:p>
            <a:pPr eaLnBrk="1" hangingPunct="1"/>
            <a:r>
              <a:rPr lang="en-US" sz="3600" b="1" smtClean="0"/>
              <a:t>The Analysis of Variance</a:t>
            </a:r>
          </a:p>
        </p:txBody>
      </p:sp>
      <p:sp>
        <p:nvSpPr>
          <p:cNvPr id="5128" name="Rectangle 3"/>
          <p:cNvSpPr>
            <a:spLocks noGrp="1" noChangeArrowheads="1"/>
          </p:cNvSpPr>
          <p:nvPr>
            <p:ph type="body" sz="half" idx="2"/>
          </p:nvPr>
        </p:nvSpPr>
        <p:spPr>
          <a:xfrm>
            <a:off x="533400" y="2743200"/>
            <a:ext cx="8001000" cy="1981200"/>
          </a:xfrm>
        </p:spPr>
        <p:txBody>
          <a:bodyPr/>
          <a:lstStyle/>
          <a:p>
            <a:pPr eaLnBrk="1" hangingPunct="1">
              <a:lnSpc>
                <a:spcPct val="90000"/>
              </a:lnSpc>
            </a:pPr>
            <a:r>
              <a:rPr lang="en-US" sz="2400" smtClean="0"/>
              <a:t>A large value of </a:t>
            </a:r>
            <a:r>
              <a:rPr lang="en-US" sz="2400" i="1" smtClean="0"/>
              <a:t>SS</a:t>
            </a:r>
            <a:r>
              <a:rPr lang="en-US" sz="2400" i="1" baseline="-25000" smtClean="0"/>
              <a:t>Treatments </a:t>
            </a:r>
            <a:r>
              <a:rPr lang="en-US" sz="2400" smtClean="0"/>
              <a:t>reflects large differences in treatment means</a:t>
            </a:r>
          </a:p>
          <a:p>
            <a:pPr eaLnBrk="1" hangingPunct="1">
              <a:lnSpc>
                <a:spcPct val="90000"/>
              </a:lnSpc>
            </a:pPr>
            <a:r>
              <a:rPr lang="en-US" sz="2400" smtClean="0"/>
              <a:t>A small value of </a:t>
            </a:r>
            <a:r>
              <a:rPr lang="en-US" sz="2400" i="1" smtClean="0"/>
              <a:t>SS</a:t>
            </a:r>
            <a:r>
              <a:rPr lang="en-US" sz="2400" i="1" baseline="-25000" smtClean="0"/>
              <a:t>Treatments </a:t>
            </a:r>
            <a:r>
              <a:rPr lang="en-US" sz="2400" smtClean="0"/>
              <a:t> likely indicates no differences in treatment means</a:t>
            </a:r>
          </a:p>
          <a:p>
            <a:pPr eaLnBrk="1" hangingPunct="1">
              <a:lnSpc>
                <a:spcPct val="90000"/>
              </a:lnSpc>
            </a:pPr>
            <a:r>
              <a:rPr lang="en-US" sz="2400" smtClean="0"/>
              <a:t>Formal statistical hypotheses are:</a:t>
            </a:r>
          </a:p>
          <a:p>
            <a:pPr eaLnBrk="1" hangingPunct="1">
              <a:lnSpc>
                <a:spcPct val="90000"/>
              </a:lnSpc>
            </a:pPr>
            <a:endParaRPr lang="en-US" sz="2400" smtClean="0"/>
          </a:p>
        </p:txBody>
      </p:sp>
      <p:graphicFrame>
        <p:nvGraphicFramePr>
          <p:cNvPr id="5122" name="Object 4"/>
          <p:cNvGraphicFramePr>
            <a:graphicFrameLocks noChangeAspect="1"/>
          </p:cNvGraphicFramePr>
          <p:nvPr/>
        </p:nvGraphicFramePr>
        <p:xfrm>
          <a:off x="2057400" y="1752600"/>
          <a:ext cx="4572000" cy="762000"/>
        </p:xfrm>
        <a:graphic>
          <a:graphicData uri="http://schemas.openxmlformats.org/presentationml/2006/ole">
            <p:oleObj spid="_x0000_s5122" name="Equation" r:id="rId4" imgW="1371600" imgH="228600" progId="">
              <p:embed/>
            </p:oleObj>
          </a:graphicData>
        </a:graphic>
      </p:graphicFrame>
      <p:graphicFrame>
        <p:nvGraphicFramePr>
          <p:cNvPr id="5123" name="Object 5"/>
          <p:cNvGraphicFramePr>
            <a:graphicFrameLocks noChangeAspect="1"/>
          </p:cNvGraphicFramePr>
          <p:nvPr/>
        </p:nvGraphicFramePr>
        <p:xfrm>
          <a:off x="1828800" y="4800600"/>
          <a:ext cx="5029200" cy="1054100"/>
        </p:xfrm>
        <a:graphic>
          <a:graphicData uri="http://schemas.openxmlformats.org/presentationml/2006/ole">
            <p:oleObj spid="_x0000_s5123" name="Equation" r:id="rId5" imgW="2184120" imgH="457200" progId="">
              <p:embed/>
            </p:oleObj>
          </a:graphicData>
        </a:graphic>
      </p:graphicFrame>
      <p:sp>
        <p:nvSpPr>
          <p:cNvPr id="5129" name="Rectangle 6"/>
          <p:cNvSpPr>
            <a:spLocks noChangeArrowheads="1"/>
          </p:cNvSpPr>
          <p:nvPr/>
        </p:nvSpPr>
        <p:spPr bwMode="auto">
          <a:xfrm>
            <a:off x="1828800" y="1676400"/>
            <a:ext cx="5029200" cy="914400"/>
          </a:xfrm>
          <a:prstGeom prst="rect">
            <a:avLst/>
          </a:prstGeom>
          <a:noFill/>
          <a:ln w="28575">
            <a:solidFill>
              <a:schemeClr val="accent2"/>
            </a:solidFill>
            <a:miter lim="800000"/>
            <a:headEnd/>
            <a:tailEnd/>
          </a:ln>
        </p:spPr>
        <p:txBody>
          <a:bodyPr wrap="none" anchor="ctr"/>
          <a:lstStyle/>
          <a:p>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Date Placeholder 4"/>
          <p:cNvSpPr>
            <a:spLocks noGrp="1"/>
          </p:cNvSpPr>
          <p:nvPr>
            <p:ph type="dt" sz="quarter" idx="10"/>
          </p:nvPr>
        </p:nvSpPr>
        <p:spPr>
          <a:noFill/>
        </p:spPr>
        <p:txBody>
          <a:bodyPr/>
          <a:lstStyle/>
          <a:p>
            <a:r>
              <a:rPr lang="en-US"/>
              <a:t>Chapter 3</a:t>
            </a:r>
          </a:p>
        </p:txBody>
      </p:sp>
      <p:sp>
        <p:nvSpPr>
          <p:cNvPr id="6148" name="Footer Placeholder 5"/>
          <p:cNvSpPr>
            <a:spLocks noGrp="1"/>
          </p:cNvSpPr>
          <p:nvPr>
            <p:ph type="ftr" sz="quarter" idx="11"/>
          </p:nvPr>
        </p:nvSpPr>
        <p:spPr>
          <a:noFill/>
        </p:spPr>
        <p:txBody>
          <a:bodyPr/>
          <a:lstStyle/>
          <a:p>
            <a:r>
              <a:rPr lang="en-US"/>
              <a:t>Design &amp; Analysis of Experiments 7E 2009 Montgomery</a:t>
            </a:r>
          </a:p>
        </p:txBody>
      </p:sp>
      <p:sp>
        <p:nvSpPr>
          <p:cNvPr id="6149" name="Slide Number Placeholder 6"/>
          <p:cNvSpPr>
            <a:spLocks noGrp="1"/>
          </p:cNvSpPr>
          <p:nvPr>
            <p:ph type="sldNum" sz="quarter" idx="12"/>
          </p:nvPr>
        </p:nvSpPr>
        <p:spPr>
          <a:noFill/>
        </p:spPr>
        <p:txBody>
          <a:bodyPr/>
          <a:lstStyle/>
          <a:p>
            <a:fld id="{1A3FA3B6-3E9B-4925-B8B2-4EA70DE81930}" type="slidenum">
              <a:rPr lang="en-US"/>
              <a:pPr/>
              <a:t>13</a:t>
            </a:fld>
            <a:endParaRPr lang="en-US"/>
          </a:p>
        </p:txBody>
      </p:sp>
      <p:sp>
        <p:nvSpPr>
          <p:cNvPr id="6150" name="Rectangle 2"/>
          <p:cNvSpPr>
            <a:spLocks noGrp="1" noChangeArrowheads="1"/>
          </p:cNvSpPr>
          <p:nvPr>
            <p:ph type="title"/>
          </p:nvPr>
        </p:nvSpPr>
        <p:spPr>
          <a:xfrm>
            <a:off x="685800" y="228600"/>
            <a:ext cx="7772400" cy="762000"/>
          </a:xfrm>
        </p:spPr>
        <p:txBody>
          <a:bodyPr/>
          <a:lstStyle/>
          <a:p>
            <a:pPr eaLnBrk="1" hangingPunct="1"/>
            <a:r>
              <a:rPr lang="en-US" sz="3600" b="1" smtClean="0"/>
              <a:t>The Analysis of Variance</a:t>
            </a:r>
          </a:p>
        </p:txBody>
      </p:sp>
      <p:sp>
        <p:nvSpPr>
          <p:cNvPr id="6151" name="Rectangle 3"/>
          <p:cNvSpPr>
            <a:spLocks noGrp="1" noChangeArrowheads="1"/>
          </p:cNvSpPr>
          <p:nvPr>
            <p:ph type="body" sz="half" idx="2"/>
          </p:nvPr>
        </p:nvSpPr>
        <p:spPr>
          <a:xfrm>
            <a:off x="609600" y="914400"/>
            <a:ext cx="7772400" cy="2209800"/>
          </a:xfrm>
        </p:spPr>
        <p:txBody>
          <a:bodyPr/>
          <a:lstStyle/>
          <a:p>
            <a:pPr eaLnBrk="1" hangingPunct="1">
              <a:lnSpc>
                <a:spcPct val="85000"/>
              </a:lnSpc>
            </a:pPr>
            <a:r>
              <a:rPr lang="en-US" sz="2400" smtClean="0"/>
              <a:t>While sums of squares cannot be directly compared to test the hypothesis of equal means, </a:t>
            </a:r>
            <a:r>
              <a:rPr lang="en-US" sz="2400" b="1" smtClean="0">
                <a:solidFill>
                  <a:schemeClr val="accent2"/>
                </a:solidFill>
              </a:rPr>
              <a:t>mean squares</a:t>
            </a:r>
            <a:r>
              <a:rPr lang="en-US" sz="2400" smtClean="0"/>
              <a:t> can be compared.</a:t>
            </a:r>
          </a:p>
          <a:p>
            <a:pPr eaLnBrk="1" hangingPunct="1">
              <a:lnSpc>
                <a:spcPct val="85000"/>
              </a:lnSpc>
            </a:pPr>
            <a:r>
              <a:rPr lang="en-US" sz="2400" smtClean="0"/>
              <a:t>A mean square is a sum of squares divided by its degrees of freedom:</a:t>
            </a:r>
          </a:p>
          <a:p>
            <a:pPr eaLnBrk="1" hangingPunct="1">
              <a:lnSpc>
                <a:spcPct val="85000"/>
              </a:lnSpc>
            </a:pPr>
            <a:endParaRPr lang="en-US" sz="2400" smtClean="0"/>
          </a:p>
          <a:p>
            <a:pPr eaLnBrk="1" hangingPunct="1">
              <a:lnSpc>
                <a:spcPct val="85000"/>
              </a:lnSpc>
            </a:pPr>
            <a:endParaRPr lang="en-US" sz="2400" smtClean="0"/>
          </a:p>
          <a:p>
            <a:pPr eaLnBrk="1" hangingPunct="1">
              <a:lnSpc>
                <a:spcPct val="85000"/>
              </a:lnSpc>
            </a:pPr>
            <a:endParaRPr lang="en-US" sz="2400" smtClean="0"/>
          </a:p>
          <a:p>
            <a:pPr eaLnBrk="1" hangingPunct="1">
              <a:lnSpc>
                <a:spcPct val="85000"/>
              </a:lnSpc>
            </a:pPr>
            <a:endParaRPr lang="en-US" sz="2400" smtClean="0"/>
          </a:p>
          <a:p>
            <a:pPr eaLnBrk="1" hangingPunct="1">
              <a:lnSpc>
                <a:spcPct val="85000"/>
              </a:lnSpc>
            </a:pPr>
            <a:endParaRPr lang="en-US" sz="2400" smtClean="0"/>
          </a:p>
          <a:p>
            <a:pPr eaLnBrk="1" hangingPunct="1">
              <a:lnSpc>
                <a:spcPct val="85000"/>
              </a:lnSpc>
            </a:pPr>
            <a:endParaRPr lang="en-US" sz="2400" smtClean="0"/>
          </a:p>
          <a:p>
            <a:pPr eaLnBrk="1" hangingPunct="1">
              <a:lnSpc>
                <a:spcPct val="85000"/>
              </a:lnSpc>
            </a:pPr>
            <a:r>
              <a:rPr lang="en-US" sz="2400" smtClean="0"/>
              <a:t>If the treatment means are equal, the treatment and error mean squares will be (theoretically) equal. </a:t>
            </a:r>
          </a:p>
          <a:p>
            <a:pPr eaLnBrk="1" hangingPunct="1">
              <a:lnSpc>
                <a:spcPct val="85000"/>
              </a:lnSpc>
            </a:pPr>
            <a:r>
              <a:rPr lang="en-US" sz="2400" smtClean="0"/>
              <a:t>If treatment means differ, the treatment mean square will be larger than the error mean square.</a:t>
            </a:r>
          </a:p>
        </p:txBody>
      </p:sp>
      <p:graphicFrame>
        <p:nvGraphicFramePr>
          <p:cNvPr id="6146" name="Object 4"/>
          <p:cNvGraphicFramePr>
            <a:graphicFrameLocks noChangeAspect="1"/>
          </p:cNvGraphicFramePr>
          <p:nvPr/>
        </p:nvGraphicFramePr>
        <p:xfrm>
          <a:off x="1676400" y="2819400"/>
          <a:ext cx="5459413" cy="1927225"/>
        </p:xfrm>
        <a:graphic>
          <a:graphicData uri="http://schemas.openxmlformats.org/presentationml/2006/ole">
            <p:oleObj spid="_x0000_s6146" name="Equation" r:id="rId4" imgW="2412720" imgH="888840" progId="">
              <p:embed/>
            </p:oleObj>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Date Placeholder 4"/>
          <p:cNvSpPr>
            <a:spLocks noGrp="1"/>
          </p:cNvSpPr>
          <p:nvPr>
            <p:ph type="dt" sz="quarter" idx="10"/>
          </p:nvPr>
        </p:nvSpPr>
        <p:spPr>
          <a:noFill/>
        </p:spPr>
        <p:txBody>
          <a:bodyPr/>
          <a:lstStyle/>
          <a:p>
            <a:r>
              <a:rPr lang="en-US"/>
              <a:t>Chapter 3</a:t>
            </a:r>
          </a:p>
        </p:txBody>
      </p:sp>
      <p:sp>
        <p:nvSpPr>
          <p:cNvPr id="7172" name="Footer Placeholder 5"/>
          <p:cNvSpPr>
            <a:spLocks noGrp="1"/>
          </p:cNvSpPr>
          <p:nvPr>
            <p:ph type="ftr" sz="quarter" idx="11"/>
          </p:nvPr>
        </p:nvSpPr>
        <p:spPr>
          <a:noFill/>
        </p:spPr>
        <p:txBody>
          <a:bodyPr/>
          <a:lstStyle/>
          <a:p>
            <a:r>
              <a:rPr lang="en-US"/>
              <a:t>Design &amp; Analysis of Experiments 7E 2009 Montgomery</a:t>
            </a:r>
          </a:p>
        </p:txBody>
      </p:sp>
      <p:sp>
        <p:nvSpPr>
          <p:cNvPr id="7173" name="Slide Number Placeholder 6"/>
          <p:cNvSpPr>
            <a:spLocks noGrp="1"/>
          </p:cNvSpPr>
          <p:nvPr>
            <p:ph type="sldNum" sz="quarter" idx="12"/>
          </p:nvPr>
        </p:nvSpPr>
        <p:spPr>
          <a:noFill/>
        </p:spPr>
        <p:txBody>
          <a:bodyPr/>
          <a:lstStyle/>
          <a:p>
            <a:fld id="{8D0C7F4F-B9C0-45D1-A2FE-217EFA80060D}" type="slidenum">
              <a:rPr lang="en-US"/>
              <a:pPr/>
              <a:t>14</a:t>
            </a:fld>
            <a:endParaRPr lang="en-US"/>
          </a:p>
        </p:txBody>
      </p:sp>
      <p:sp>
        <p:nvSpPr>
          <p:cNvPr id="7174" name="Rectangle 2"/>
          <p:cNvSpPr>
            <a:spLocks noGrp="1" noChangeArrowheads="1"/>
          </p:cNvSpPr>
          <p:nvPr>
            <p:ph type="title"/>
          </p:nvPr>
        </p:nvSpPr>
        <p:spPr>
          <a:xfrm>
            <a:off x="685800" y="304800"/>
            <a:ext cx="7772400" cy="1143000"/>
          </a:xfrm>
        </p:spPr>
        <p:txBody>
          <a:bodyPr/>
          <a:lstStyle/>
          <a:p>
            <a:pPr eaLnBrk="1" hangingPunct="1"/>
            <a:r>
              <a:rPr lang="en-US" sz="4000" b="1" smtClean="0"/>
              <a:t>The Analysis of Variance is Summarized in a Table</a:t>
            </a:r>
          </a:p>
        </p:txBody>
      </p:sp>
      <p:sp>
        <p:nvSpPr>
          <p:cNvPr id="7175" name="Rectangle 3"/>
          <p:cNvSpPr>
            <a:spLocks noGrp="1" noChangeArrowheads="1"/>
          </p:cNvSpPr>
          <p:nvPr>
            <p:ph type="body" sz="half" idx="2"/>
          </p:nvPr>
        </p:nvSpPr>
        <p:spPr>
          <a:xfrm>
            <a:off x="457200" y="4471988"/>
            <a:ext cx="8229600" cy="1090612"/>
          </a:xfrm>
        </p:spPr>
        <p:txBody>
          <a:bodyPr/>
          <a:lstStyle/>
          <a:p>
            <a:pPr eaLnBrk="1" hangingPunct="1">
              <a:lnSpc>
                <a:spcPct val="90000"/>
              </a:lnSpc>
            </a:pPr>
            <a:r>
              <a:rPr lang="en-US" sz="2000" smtClean="0"/>
              <a:t>Computing…see text, pp 69</a:t>
            </a:r>
          </a:p>
          <a:p>
            <a:pPr eaLnBrk="1" hangingPunct="1">
              <a:lnSpc>
                <a:spcPct val="90000"/>
              </a:lnSpc>
            </a:pPr>
            <a:r>
              <a:rPr lang="en-US" sz="2000" smtClean="0"/>
              <a:t>The </a:t>
            </a:r>
            <a:r>
              <a:rPr lang="en-US" sz="2000" b="1" smtClean="0">
                <a:solidFill>
                  <a:schemeClr val="accent2"/>
                </a:solidFill>
              </a:rPr>
              <a:t>reference distribution</a:t>
            </a:r>
            <a:r>
              <a:rPr lang="en-US" sz="2000" smtClean="0"/>
              <a:t> for </a:t>
            </a:r>
            <a:r>
              <a:rPr lang="en-US" sz="2000" i="1" smtClean="0"/>
              <a:t>F</a:t>
            </a:r>
            <a:r>
              <a:rPr lang="en-US" sz="2000" baseline="-25000" smtClean="0"/>
              <a:t>0 </a:t>
            </a:r>
            <a:r>
              <a:rPr lang="en-US" sz="2000" smtClean="0"/>
              <a:t>is the </a:t>
            </a:r>
            <a:r>
              <a:rPr lang="en-US" sz="2000" i="1" smtClean="0"/>
              <a:t>F</a:t>
            </a:r>
            <a:r>
              <a:rPr lang="en-US" sz="2000" i="1" baseline="-25000" smtClean="0"/>
              <a:t>a</a:t>
            </a:r>
            <a:r>
              <a:rPr lang="en-US" sz="2000" baseline="-25000" smtClean="0"/>
              <a:t>-1,</a:t>
            </a:r>
            <a:r>
              <a:rPr lang="en-US" sz="2000" i="1" baseline="-25000" smtClean="0"/>
              <a:t> a</a:t>
            </a:r>
            <a:r>
              <a:rPr lang="en-US" sz="2000" baseline="-25000" smtClean="0"/>
              <a:t>(</a:t>
            </a:r>
            <a:r>
              <a:rPr lang="en-US" sz="2000" i="1" baseline="-25000" smtClean="0"/>
              <a:t>n-</a:t>
            </a:r>
            <a:r>
              <a:rPr lang="en-US" sz="2000" baseline="-25000" smtClean="0"/>
              <a:t>1)</a:t>
            </a:r>
            <a:r>
              <a:rPr lang="en-US" sz="2000" smtClean="0"/>
              <a:t> distribution</a:t>
            </a:r>
          </a:p>
          <a:p>
            <a:pPr eaLnBrk="1" hangingPunct="1">
              <a:lnSpc>
                <a:spcPct val="90000"/>
              </a:lnSpc>
            </a:pPr>
            <a:r>
              <a:rPr lang="en-US" sz="2000" b="1" smtClean="0">
                <a:solidFill>
                  <a:schemeClr val="accent2"/>
                </a:solidFill>
              </a:rPr>
              <a:t>Reject</a:t>
            </a:r>
            <a:r>
              <a:rPr lang="en-US" sz="2000" smtClean="0"/>
              <a:t> the null hypothesis (equal treatment means) if </a:t>
            </a:r>
          </a:p>
        </p:txBody>
      </p:sp>
      <p:graphicFrame>
        <p:nvGraphicFramePr>
          <p:cNvPr id="7170" name="Object 5"/>
          <p:cNvGraphicFramePr>
            <a:graphicFrameLocks noChangeAspect="1"/>
          </p:cNvGraphicFramePr>
          <p:nvPr/>
        </p:nvGraphicFramePr>
        <p:xfrm>
          <a:off x="3581400" y="5562600"/>
          <a:ext cx="1828800" cy="469900"/>
        </p:xfrm>
        <a:graphic>
          <a:graphicData uri="http://schemas.openxmlformats.org/presentationml/2006/ole">
            <p:oleObj spid="_x0000_s7170" name="Equation" r:id="rId4" imgW="939600" imgH="241200" progId="">
              <p:embed/>
            </p:oleObj>
          </a:graphicData>
        </a:graphic>
      </p:graphicFrame>
      <p:pic>
        <p:nvPicPr>
          <p:cNvPr id="7176" name="Picture 6"/>
          <p:cNvPicPr>
            <a:picLocks noChangeAspect="1" noChangeArrowheads="1"/>
          </p:cNvPicPr>
          <p:nvPr/>
        </p:nvPicPr>
        <p:blipFill>
          <a:blip r:embed="rId5" cstate="print"/>
          <a:srcRect/>
          <a:stretch>
            <a:fillRect/>
          </a:stretch>
        </p:blipFill>
        <p:spPr bwMode="auto">
          <a:xfrm>
            <a:off x="685800" y="1447800"/>
            <a:ext cx="7772400" cy="3033713"/>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2"/>
          <p:cNvSpPr>
            <a:spLocks noGrp="1"/>
          </p:cNvSpPr>
          <p:nvPr>
            <p:ph type="dt" sz="quarter" idx="10"/>
          </p:nvPr>
        </p:nvSpPr>
        <p:spPr>
          <a:noFill/>
        </p:spPr>
        <p:txBody>
          <a:bodyPr/>
          <a:lstStyle/>
          <a:p>
            <a:r>
              <a:rPr lang="en-US"/>
              <a:t>Chapter 3</a:t>
            </a:r>
          </a:p>
        </p:txBody>
      </p:sp>
      <p:sp>
        <p:nvSpPr>
          <p:cNvPr id="19459" name="Footer Placeholder 3"/>
          <p:cNvSpPr>
            <a:spLocks noGrp="1"/>
          </p:cNvSpPr>
          <p:nvPr>
            <p:ph type="ftr" sz="quarter" idx="11"/>
          </p:nvPr>
        </p:nvSpPr>
        <p:spPr>
          <a:noFill/>
        </p:spPr>
        <p:txBody>
          <a:bodyPr/>
          <a:lstStyle/>
          <a:p>
            <a:r>
              <a:rPr lang="en-US"/>
              <a:t>Design &amp; Analysis of Experiments 7E 2009 Montgomery</a:t>
            </a:r>
          </a:p>
        </p:txBody>
      </p:sp>
      <p:sp>
        <p:nvSpPr>
          <p:cNvPr id="19460" name="Slide Number Placeholder 4"/>
          <p:cNvSpPr>
            <a:spLocks noGrp="1"/>
          </p:cNvSpPr>
          <p:nvPr>
            <p:ph type="sldNum" sz="quarter" idx="12"/>
          </p:nvPr>
        </p:nvSpPr>
        <p:spPr>
          <a:noFill/>
        </p:spPr>
        <p:txBody>
          <a:bodyPr/>
          <a:lstStyle/>
          <a:p>
            <a:fld id="{EF00CC98-1846-4EB9-AEF7-3598928AFB81}" type="slidenum">
              <a:rPr lang="en-US"/>
              <a:pPr/>
              <a:t>15</a:t>
            </a:fld>
            <a:endParaRPr lang="en-US"/>
          </a:p>
        </p:txBody>
      </p:sp>
      <p:pic>
        <p:nvPicPr>
          <p:cNvPr id="19461" name="Picture 3"/>
          <p:cNvPicPr>
            <a:picLocks noGrp="1" noChangeAspect="1" noChangeArrowheads="1"/>
          </p:cNvPicPr>
          <p:nvPr>
            <p:ph/>
          </p:nvPr>
        </p:nvPicPr>
        <p:blipFill>
          <a:blip r:embed="rId3" cstate="print"/>
          <a:srcRect/>
          <a:stretch>
            <a:fillRect/>
          </a:stretch>
        </p:blipFill>
        <p:spPr>
          <a:xfrm>
            <a:off x="1600200" y="1981200"/>
            <a:ext cx="6851650" cy="2843213"/>
          </a:xfr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Date Placeholder 3"/>
          <p:cNvSpPr>
            <a:spLocks noGrp="1"/>
          </p:cNvSpPr>
          <p:nvPr>
            <p:ph type="dt" sz="quarter" idx="10"/>
          </p:nvPr>
        </p:nvSpPr>
        <p:spPr>
          <a:noFill/>
        </p:spPr>
        <p:txBody>
          <a:bodyPr/>
          <a:lstStyle/>
          <a:p>
            <a:r>
              <a:rPr lang="en-US"/>
              <a:t>Chapter 3</a:t>
            </a:r>
          </a:p>
        </p:txBody>
      </p:sp>
      <p:sp>
        <p:nvSpPr>
          <p:cNvPr id="20483" name="Footer Placeholder 4"/>
          <p:cNvSpPr>
            <a:spLocks noGrp="1"/>
          </p:cNvSpPr>
          <p:nvPr>
            <p:ph type="ftr" sz="quarter" idx="11"/>
          </p:nvPr>
        </p:nvSpPr>
        <p:spPr>
          <a:noFill/>
        </p:spPr>
        <p:txBody>
          <a:bodyPr/>
          <a:lstStyle/>
          <a:p>
            <a:r>
              <a:rPr lang="en-US"/>
              <a:t>Design &amp; Analysis of Experiments 7E 2009 Montgomery</a:t>
            </a:r>
          </a:p>
        </p:txBody>
      </p:sp>
      <p:sp>
        <p:nvSpPr>
          <p:cNvPr id="20484" name="Slide Number Placeholder 5"/>
          <p:cNvSpPr>
            <a:spLocks noGrp="1"/>
          </p:cNvSpPr>
          <p:nvPr>
            <p:ph type="sldNum" sz="quarter" idx="12"/>
          </p:nvPr>
        </p:nvSpPr>
        <p:spPr>
          <a:noFill/>
        </p:spPr>
        <p:txBody>
          <a:bodyPr/>
          <a:lstStyle/>
          <a:p>
            <a:fld id="{906BF7F8-B7CF-4143-8674-7B41595F5389}" type="slidenum">
              <a:rPr lang="en-US"/>
              <a:pPr/>
              <a:t>16</a:t>
            </a:fld>
            <a:endParaRPr lang="en-US"/>
          </a:p>
        </p:txBody>
      </p:sp>
      <p:sp>
        <p:nvSpPr>
          <p:cNvPr id="20485" name="Rectangle 2"/>
          <p:cNvSpPr>
            <a:spLocks noGrp="1" noChangeArrowheads="1"/>
          </p:cNvSpPr>
          <p:nvPr>
            <p:ph type="title"/>
          </p:nvPr>
        </p:nvSpPr>
        <p:spPr/>
        <p:txBody>
          <a:bodyPr/>
          <a:lstStyle/>
          <a:p>
            <a:pPr eaLnBrk="1" hangingPunct="1"/>
            <a:r>
              <a:rPr lang="en-US" sz="3200" b="1" smtClean="0"/>
              <a:t>ANOVA Table</a:t>
            </a:r>
            <a:br>
              <a:rPr lang="en-US" sz="3200" b="1" smtClean="0"/>
            </a:br>
            <a:r>
              <a:rPr lang="en-US" sz="3200" b="1" smtClean="0"/>
              <a:t>Example 3-1</a:t>
            </a:r>
          </a:p>
        </p:txBody>
      </p:sp>
      <p:pic>
        <p:nvPicPr>
          <p:cNvPr id="20486" name="Picture 5"/>
          <p:cNvPicPr>
            <a:picLocks noGrp="1" noChangeAspect="1" noChangeArrowheads="1"/>
          </p:cNvPicPr>
          <p:nvPr>
            <p:ph idx="1"/>
          </p:nvPr>
        </p:nvPicPr>
        <p:blipFill>
          <a:blip r:embed="rId3" cstate="print"/>
          <a:srcRect/>
          <a:stretch>
            <a:fillRect/>
          </a:stretch>
        </p:blipFill>
        <p:spPr>
          <a:xfrm>
            <a:off x="228600" y="1371600"/>
            <a:ext cx="8686800" cy="2403475"/>
          </a:xfrm>
          <a:noFill/>
        </p:spPr>
      </p:pic>
      <p:pic>
        <p:nvPicPr>
          <p:cNvPr id="20487" name="Picture 6"/>
          <p:cNvPicPr>
            <a:picLocks noChangeAspect="1" noChangeArrowheads="1"/>
          </p:cNvPicPr>
          <p:nvPr/>
        </p:nvPicPr>
        <p:blipFill>
          <a:blip r:embed="rId4" cstate="print"/>
          <a:srcRect/>
          <a:stretch>
            <a:fillRect/>
          </a:stretch>
        </p:blipFill>
        <p:spPr bwMode="auto">
          <a:xfrm>
            <a:off x="228600" y="3810000"/>
            <a:ext cx="8686800" cy="22240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Date Placeholder 2"/>
          <p:cNvSpPr>
            <a:spLocks noGrp="1"/>
          </p:cNvSpPr>
          <p:nvPr>
            <p:ph type="dt" sz="quarter" idx="10"/>
          </p:nvPr>
        </p:nvSpPr>
        <p:spPr>
          <a:noFill/>
        </p:spPr>
        <p:txBody>
          <a:bodyPr/>
          <a:lstStyle/>
          <a:p>
            <a:r>
              <a:rPr lang="en-US"/>
              <a:t>Chapter 3</a:t>
            </a:r>
          </a:p>
        </p:txBody>
      </p:sp>
      <p:sp>
        <p:nvSpPr>
          <p:cNvPr id="21507" name="Footer Placeholder 3"/>
          <p:cNvSpPr>
            <a:spLocks noGrp="1"/>
          </p:cNvSpPr>
          <p:nvPr>
            <p:ph type="ftr" sz="quarter" idx="11"/>
          </p:nvPr>
        </p:nvSpPr>
        <p:spPr>
          <a:noFill/>
        </p:spPr>
        <p:txBody>
          <a:bodyPr/>
          <a:lstStyle/>
          <a:p>
            <a:r>
              <a:rPr lang="en-US"/>
              <a:t>Design &amp; Analysis of Experiments 7E 2009 Montgomery</a:t>
            </a:r>
          </a:p>
        </p:txBody>
      </p:sp>
      <p:sp>
        <p:nvSpPr>
          <p:cNvPr id="21508" name="Slide Number Placeholder 4"/>
          <p:cNvSpPr>
            <a:spLocks noGrp="1"/>
          </p:cNvSpPr>
          <p:nvPr>
            <p:ph type="sldNum" sz="quarter" idx="12"/>
          </p:nvPr>
        </p:nvSpPr>
        <p:spPr>
          <a:noFill/>
        </p:spPr>
        <p:txBody>
          <a:bodyPr/>
          <a:lstStyle/>
          <a:p>
            <a:fld id="{763E0162-7751-4E85-AEE7-246D106D120C}" type="slidenum">
              <a:rPr lang="en-US"/>
              <a:pPr/>
              <a:t>17</a:t>
            </a:fld>
            <a:endParaRPr lang="en-US"/>
          </a:p>
        </p:txBody>
      </p:sp>
      <p:sp>
        <p:nvSpPr>
          <p:cNvPr id="21509" name="Text Box 2"/>
          <p:cNvSpPr txBox="1">
            <a:spLocks noChangeArrowheads="1"/>
          </p:cNvSpPr>
          <p:nvPr/>
        </p:nvSpPr>
        <p:spPr bwMode="auto">
          <a:xfrm>
            <a:off x="2209800" y="457200"/>
            <a:ext cx="4648200" cy="519113"/>
          </a:xfrm>
          <a:prstGeom prst="rect">
            <a:avLst/>
          </a:prstGeom>
          <a:noFill/>
          <a:ln w="9525">
            <a:noFill/>
            <a:miter lim="800000"/>
            <a:headEnd/>
            <a:tailEnd/>
          </a:ln>
        </p:spPr>
        <p:txBody>
          <a:bodyPr>
            <a:spAutoFit/>
          </a:bodyPr>
          <a:lstStyle/>
          <a:p>
            <a:pPr algn="ctr" eaLnBrk="0" hangingPunct="0">
              <a:spcBef>
                <a:spcPct val="50000"/>
              </a:spcBef>
            </a:pPr>
            <a:r>
              <a:rPr lang="en-US" sz="2800" b="1">
                <a:latin typeface="Times New Roman" pitchFamily="18" charset="0"/>
              </a:rPr>
              <a:t>The Reference Distribution:</a:t>
            </a:r>
          </a:p>
        </p:txBody>
      </p:sp>
      <p:pic>
        <p:nvPicPr>
          <p:cNvPr id="21510" name="Picture 5"/>
          <p:cNvPicPr>
            <a:picLocks noGrp="1" noChangeAspect="1" noChangeArrowheads="1"/>
          </p:cNvPicPr>
          <p:nvPr>
            <p:ph/>
          </p:nvPr>
        </p:nvPicPr>
        <p:blipFill>
          <a:blip r:embed="rId3" cstate="print"/>
          <a:srcRect/>
          <a:stretch>
            <a:fillRect/>
          </a:stretch>
        </p:blipFill>
        <p:spPr>
          <a:xfrm>
            <a:off x="609600" y="990600"/>
            <a:ext cx="7920038" cy="5138738"/>
          </a:xfrm>
          <a:noFill/>
        </p:spPr>
      </p:pic>
      <p:sp>
        <p:nvSpPr>
          <p:cNvPr id="21511" name="Text Box 6"/>
          <p:cNvSpPr txBox="1">
            <a:spLocks noChangeArrowheads="1"/>
          </p:cNvSpPr>
          <p:nvPr/>
        </p:nvSpPr>
        <p:spPr bwMode="auto">
          <a:xfrm>
            <a:off x="5638800" y="2514600"/>
            <a:ext cx="1371600" cy="366713"/>
          </a:xfrm>
          <a:prstGeom prst="rect">
            <a:avLst/>
          </a:prstGeom>
          <a:noFill/>
          <a:ln w="9525">
            <a:noFill/>
            <a:miter lim="800000"/>
            <a:headEnd/>
            <a:tailEnd/>
          </a:ln>
        </p:spPr>
        <p:txBody>
          <a:bodyPr>
            <a:spAutoFit/>
          </a:bodyPr>
          <a:lstStyle/>
          <a:p>
            <a:pPr>
              <a:spcBef>
                <a:spcPct val="50000"/>
              </a:spcBef>
            </a:pPr>
            <a:r>
              <a:rPr lang="en-US" i="1"/>
              <a:t>P</a:t>
            </a:r>
            <a:r>
              <a:rPr lang="en-US"/>
              <a:t>-value</a:t>
            </a:r>
            <a:endParaRPr lang="en-US" i="1"/>
          </a:p>
        </p:txBody>
      </p:sp>
      <p:sp>
        <p:nvSpPr>
          <p:cNvPr id="21512" name="Line 7"/>
          <p:cNvSpPr>
            <a:spLocks noChangeShapeType="1"/>
          </p:cNvSpPr>
          <p:nvPr/>
        </p:nvSpPr>
        <p:spPr bwMode="auto">
          <a:xfrm>
            <a:off x="6096000" y="2895600"/>
            <a:ext cx="685800" cy="1447800"/>
          </a:xfrm>
          <a:prstGeom prst="line">
            <a:avLst/>
          </a:prstGeom>
          <a:noFill/>
          <a:ln w="9525">
            <a:solidFill>
              <a:schemeClr val="tx1"/>
            </a:solidFill>
            <a:round/>
            <a:headEnd/>
            <a:tailEnd type="triangle" w="med" len="med"/>
          </a:ln>
        </p:spPr>
        <p:txBody>
          <a:bodyPr/>
          <a:lstStyle/>
          <a:p>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Date Placeholder 2"/>
          <p:cNvSpPr>
            <a:spLocks noGrp="1"/>
          </p:cNvSpPr>
          <p:nvPr>
            <p:ph type="dt" sz="quarter" idx="10"/>
          </p:nvPr>
        </p:nvSpPr>
        <p:spPr>
          <a:noFill/>
        </p:spPr>
        <p:txBody>
          <a:bodyPr/>
          <a:lstStyle/>
          <a:p>
            <a:r>
              <a:rPr lang="en-US"/>
              <a:t>Chapter 3</a:t>
            </a:r>
          </a:p>
        </p:txBody>
      </p:sp>
      <p:sp>
        <p:nvSpPr>
          <p:cNvPr id="22531" name="Footer Placeholder 3"/>
          <p:cNvSpPr>
            <a:spLocks noGrp="1"/>
          </p:cNvSpPr>
          <p:nvPr>
            <p:ph type="ftr" sz="quarter" idx="11"/>
          </p:nvPr>
        </p:nvSpPr>
        <p:spPr>
          <a:noFill/>
        </p:spPr>
        <p:txBody>
          <a:bodyPr/>
          <a:lstStyle/>
          <a:p>
            <a:r>
              <a:rPr lang="en-US"/>
              <a:t>Design &amp; Analysis of Experiments 7E 2009 Montgomery</a:t>
            </a:r>
          </a:p>
        </p:txBody>
      </p:sp>
      <p:sp>
        <p:nvSpPr>
          <p:cNvPr id="22532" name="Slide Number Placeholder 4"/>
          <p:cNvSpPr>
            <a:spLocks noGrp="1"/>
          </p:cNvSpPr>
          <p:nvPr>
            <p:ph type="sldNum" sz="quarter" idx="12"/>
          </p:nvPr>
        </p:nvSpPr>
        <p:spPr>
          <a:noFill/>
        </p:spPr>
        <p:txBody>
          <a:bodyPr/>
          <a:lstStyle/>
          <a:p>
            <a:fld id="{D4A90F02-AA10-4C56-A731-6E9C0D634033}" type="slidenum">
              <a:rPr lang="en-US"/>
              <a:pPr/>
              <a:t>18</a:t>
            </a:fld>
            <a:endParaRPr lang="en-US"/>
          </a:p>
        </p:txBody>
      </p:sp>
      <p:pic>
        <p:nvPicPr>
          <p:cNvPr id="22533" name="Picture 5" descr="ANOVA phd Comics"/>
          <p:cNvPicPr>
            <a:picLocks noGrp="1" noChangeAspect="1" noChangeArrowheads="1"/>
          </p:cNvPicPr>
          <p:nvPr>
            <p:ph/>
          </p:nvPr>
        </p:nvPicPr>
        <p:blipFill>
          <a:blip r:embed="rId3" cstate="print"/>
          <a:srcRect/>
          <a:stretch>
            <a:fillRect/>
          </a:stretch>
        </p:blipFill>
        <p:spPr>
          <a:xfrm>
            <a:off x="609600" y="914400"/>
            <a:ext cx="8001000" cy="5086350"/>
          </a:xfrm>
        </p:spPr>
      </p:pic>
      <p:sp>
        <p:nvSpPr>
          <p:cNvPr id="22534" name="Text Box 6"/>
          <p:cNvSpPr txBox="1">
            <a:spLocks noChangeArrowheads="1"/>
          </p:cNvSpPr>
          <p:nvPr/>
        </p:nvSpPr>
        <p:spPr bwMode="auto">
          <a:xfrm>
            <a:off x="685800" y="449263"/>
            <a:ext cx="3429000" cy="366712"/>
          </a:xfrm>
          <a:prstGeom prst="rect">
            <a:avLst/>
          </a:prstGeom>
          <a:noFill/>
          <a:ln w="9525">
            <a:noFill/>
            <a:miter lim="800000"/>
            <a:headEnd/>
            <a:tailEnd/>
          </a:ln>
        </p:spPr>
        <p:txBody>
          <a:bodyPr>
            <a:spAutoFit/>
          </a:bodyPr>
          <a:lstStyle/>
          <a:p>
            <a:pPr>
              <a:spcBef>
                <a:spcPct val="50000"/>
              </a:spcBef>
            </a:pPr>
            <a:r>
              <a:rPr lang="en-US"/>
              <a:t>A little (very little) humor…</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Date Placeholder 3"/>
          <p:cNvSpPr>
            <a:spLocks noGrp="1"/>
          </p:cNvSpPr>
          <p:nvPr>
            <p:ph type="dt" sz="quarter" idx="10"/>
          </p:nvPr>
        </p:nvSpPr>
        <p:spPr>
          <a:noFill/>
        </p:spPr>
        <p:txBody>
          <a:bodyPr/>
          <a:lstStyle/>
          <a:p>
            <a:r>
              <a:rPr lang="en-US"/>
              <a:t>Chapter 3</a:t>
            </a:r>
          </a:p>
        </p:txBody>
      </p:sp>
      <p:sp>
        <p:nvSpPr>
          <p:cNvPr id="23555" name="Footer Placeholder 4"/>
          <p:cNvSpPr>
            <a:spLocks noGrp="1"/>
          </p:cNvSpPr>
          <p:nvPr>
            <p:ph type="ftr" sz="quarter" idx="11"/>
          </p:nvPr>
        </p:nvSpPr>
        <p:spPr>
          <a:noFill/>
        </p:spPr>
        <p:txBody>
          <a:bodyPr/>
          <a:lstStyle/>
          <a:p>
            <a:r>
              <a:rPr lang="en-US"/>
              <a:t>Design &amp; Analysis of Experiments 7E 2009 Montgomery</a:t>
            </a:r>
          </a:p>
        </p:txBody>
      </p:sp>
      <p:sp>
        <p:nvSpPr>
          <p:cNvPr id="23556" name="Slide Number Placeholder 5"/>
          <p:cNvSpPr>
            <a:spLocks noGrp="1"/>
          </p:cNvSpPr>
          <p:nvPr>
            <p:ph type="sldNum" sz="quarter" idx="12"/>
          </p:nvPr>
        </p:nvSpPr>
        <p:spPr>
          <a:noFill/>
        </p:spPr>
        <p:txBody>
          <a:bodyPr/>
          <a:lstStyle/>
          <a:p>
            <a:fld id="{CC9BB01C-E2CF-40CB-A483-7AA68B534906}" type="slidenum">
              <a:rPr lang="en-US"/>
              <a:pPr/>
              <a:t>19</a:t>
            </a:fld>
            <a:endParaRPr lang="en-US"/>
          </a:p>
        </p:txBody>
      </p:sp>
      <p:sp>
        <p:nvSpPr>
          <p:cNvPr id="23557" name="Rectangle 2"/>
          <p:cNvSpPr>
            <a:spLocks noGrp="1" noChangeArrowheads="1"/>
          </p:cNvSpPr>
          <p:nvPr>
            <p:ph type="title"/>
          </p:nvPr>
        </p:nvSpPr>
        <p:spPr/>
        <p:txBody>
          <a:bodyPr/>
          <a:lstStyle/>
          <a:p>
            <a:pPr eaLnBrk="1" hangingPunct="1"/>
            <a:r>
              <a:rPr lang="en-US" sz="2800" smtClean="0"/>
              <a:t>ANOVA calculations are usually done via computer</a:t>
            </a:r>
          </a:p>
        </p:txBody>
      </p:sp>
      <p:sp>
        <p:nvSpPr>
          <p:cNvPr id="23558" name="Rectangle 3"/>
          <p:cNvSpPr>
            <a:spLocks noGrp="1" noChangeArrowheads="1"/>
          </p:cNvSpPr>
          <p:nvPr>
            <p:ph type="body" idx="1"/>
          </p:nvPr>
        </p:nvSpPr>
        <p:spPr/>
        <p:txBody>
          <a:bodyPr/>
          <a:lstStyle/>
          <a:p>
            <a:pPr eaLnBrk="1" hangingPunct="1"/>
            <a:r>
              <a:rPr lang="en-US" smtClean="0"/>
              <a:t>Text exhibits sample calculations from three very popular software packages, Design-Expert, JMP and Minitab</a:t>
            </a:r>
          </a:p>
          <a:p>
            <a:pPr eaLnBrk="1" hangingPunct="1"/>
            <a:r>
              <a:rPr lang="en-US" smtClean="0"/>
              <a:t>See pages 98-100</a:t>
            </a:r>
          </a:p>
          <a:p>
            <a:pPr eaLnBrk="1" hangingPunct="1"/>
            <a:r>
              <a:rPr lang="en-US" smtClean="0"/>
              <a:t>Text discusses some of the summary statistics provided by these packages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2"/>
          <p:cNvSpPr>
            <a:spLocks noGrp="1"/>
          </p:cNvSpPr>
          <p:nvPr>
            <p:ph idx="1"/>
          </p:nvPr>
        </p:nvSpPr>
        <p:spPr/>
        <p:txBody>
          <a:bodyPr/>
          <a:lstStyle/>
          <a:p>
            <a:pPr algn="ctr" eaLnBrk="1" hangingPunct="1">
              <a:buFontTx/>
              <a:buNone/>
            </a:pPr>
            <a:endParaRPr lang="en-US" sz="4800" dirty="0" smtClean="0"/>
          </a:p>
          <a:p>
            <a:pPr algn="ctr" eaLnBrk="1" hangingPunct="1">
              <a:buFontTx/>
              <a:buNone/>
            </a:pPr>
            <a:r>
              <a:rPr lang="en-US" sz="4800" dirty="0" smtClean="0"/>
              <a:t>Analysis of Variance</a:t>
            </a:r>
          </a:p>
        </p:txBody>
      </p:sp>
      <p:sp>
        <p:nvSpPr>
          <p:cNvPr id="13315" name="Date Placeholder 3"/>
          <p:cNvSpPr>
            <a:spLocks noGrp="1"/>
          </p:cNvSpPr>
          <p:nvPr>
            <p:ph type="dt" sz="quarter" idx="10"/>
          </p:nvPr>
        </p:nvSpPr>
        <p:spPr>
          <a:noFill/>
        </p:spPr>
        <p:txBody>
          <a:bodyPr/>
          <a:lstStyle/>
          <a:p>
            <a:r>
              <a:rPr lang="en-US"/>
              <a:t>Chapter 3</a:t>
            </a:r>
          </a:p>
        </p:txBody>
      </p:sp>
      <p:sp>
        <p:nvSpPr>
          <p:cNvPr id="13316" name="Footer Placeholder 4"/>
          <p:cNvSpPr>
            <a:spLocks noGrp="1"/>
          </p:cNvSpPr>
          <p:nvPr>
            <p:ph type="ftr" sz="quarter" idx="11"/>
          </p:nvPr>
        </p:nvSpPr>
        <p:spPr>
          <a:noFill/>
        </p:spPr>
        <p:txBody>
          <a:bodyPr/>
          <a:lstStyle/>
          <a:p>
            <a:r>
              <a:rPr lang="en-US"/>
              <a:t>Design &amp; Analysis of Experiments 7E 2009 Montgomery</a:t>
            </a:r>
          </a:p>
        </p:txBody>
      </p:sp>
      <p:sp>
        <p:nvSpPr>
          <p:cNvPr id="13317" name="Slide Number Placeholder 5"/>
          <p:cNvSpPr>
            <a:spLocks noGrp="1"/>
          </p:cNvSpPr>
          <p:nvPr>
            <p:ph type="sldNum" sz="quarter" idx="12"/>
          </p:nvPr>
        </p:nvSpPr>
        <p:spPr>
          <a:noFill/>
        </p:spPr>
        <p:txBody>
          <a:bodyPr/>
          <a:lstStyle/>
          <a:p>
            <a:fld id="{1F8B8972-D82E-4EBF-9457-E788F4C850B6}" type="slidenum">
              <a:rPr lang="en-US"/>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Date Placeholder 3"/>
          <p:cNvSpPr>
            <a:spLocks noGrp="1"/>
          </p:cNvSpPr>
          <p:nvPr>
            <p:ph type="dt" sz="quarter" idx="10"/>
          </p:nvPr>
        </p:nvSpPr>
        <p:spPr>
          <a:noFill/>
        </p:spPr>
        <p:txBody>
          <a:bodyPr/>
          <a:lstStyle/>
          <a:p>
            <a:r>
              <a:rPr lang="en-US"/>
              <a:t>Chapter 3</a:t>
            </a:r>
          </a:p>
        </p:txBody>
      </p:sp>
      <p:sp>
        <p:nvSpPr>
          <p:cNvPr id="24579" name="Footer Placeholder 4"/>
          <p:cNvSpPr>
            <a:spLocks noGrp="1"/>
          </p:cNvSpPr>
          <p:nvPr>
            <p:ph type="ftr" sz="quarter" idx="11"/>
          </p:nvPr>
        </p:nvSpPr>
        <p:spPr>
          <a:noFill/>
        </p:spPr>
        <p:txBody>
          <a:bodyPr/>
          <a:lstStyle/>
          <a:p>
            <a:r>
              <a:rPr lang="en-US"/>
              <a:t>Design &amp; Analysis of Experiments 7E 2009 Montgomery</a:t>
            </a:r>
          </a:p>
        </p:txBody>
      </p:sp>
      <p:sp>
        <p:nvSpPr>
          <p:cNvPr id="24580" name="Slide Number Placeholder 5"/>
          <p:cNvSpPr>
            <a:spLocks noGrp="1"/>
          </p:cNvSpPr>
          <p:nvPr>
            <p:ph type="sldNum" sz="quarter" idx="12"/>
          </p:nvPr>
        </p:nvSpPr>
        <p:spPr>
          <a:noFill/>
        </p:spPr>
        <p:txBody>
          <a:bodyPr/>
          <a:lstStyle/>
          <a:p>
            <a:fld id="{2FFFD994-C695-4F41-86AC-A0777BB98FBF}" type="slidenum">
              <a:rPr lang="en-US"/>
              <a:pPr/>
              <a:t>20</a:t>
            </a:fld>
            <a:endParaRPr lang="en-US"/>
          </a:p>
        </p:txBody>
      </p:sp>
      <p:sp>
        <p:nvSpPr>
          <p:cNvPr id="24581" name="Rectangle 2"/>
          <p:cNvSpPr>
            <a:spLocks noGrp="1" noChangeArrowheads="1"/>
          </p:cNvSpPr>
          <p:nvPr>
            <p:ph type="title"/>
          </p:nvPr>
        </p:nvSpPr>
        <p:spPr/>
        <p:txBody>
          <a:bodyPr/>
          <a:lstStyle/>
          <a:p>
            <a:pPr eaLnBrk="1" hangingPunct="1"/>
            <a:r>
              <a:rPr lang="en-US" sz="3200" b="1" smtClean="0"/>
              <a:t>Model Adequacy Checking in the ANOVA</a:t>
            </a:r>
            <a:br>
              <a:rPr lang="en-US" sz="3200" b="1" smtClean="0"/>
            </a:br>
            <a:r>
              <a:rPr lang="en-US" sz="3200" b="1" smtClean="0"/>
              <a:t>Text reference, Section 3.4, pg. 75</a:t>
            </a:r>
          </a:p>
        </p:txBody>
      </p:sp>
      <p:sp>
        <p:nvSpPr>
          <p:cNvPr id="24582" name="Rectangle 3"/>
          <p:cNvSpPr>
            <a:spLocks noGrp="1" noChangeArrowheads="1"/>
          </p:cNvSpPr>
          <p:nvPr>
            <p:ph type="body" idx="1"/>
          </p:nvPr>
        </p:nvSpPr>
        <p:spPr>
          <a:xfrm>
            <a:off x="685800" y="1752600"/>
            <a:ext cx="7772400" cy="4114800"/>
          </a:xfrm>
        </p:spPr>
        <p:txBody>
          <a:bodyPr/>
          <a:lstStyle/>
          <a:p>
            <a:pPr eaLnBrk="1" hangingPunct="1"/>
            <a:r>
              <a:rPr lang="en-US" b="1" smtClean="0">
                <a:solidFill>
                  <a:schemeClr val="accent2"/>
                </a:solidFill>
              </a:rPr>
              <a:t>Checking assumptions</a:t>
            </a:r>
            <a:r>
              <a:rPr lang="en-US" smtClean="0"/>
              <a:t> is important</a:t>
            </a:r>
          </a:p>
          <a:p>
            <a:pPr eaLnBrk="1" hangingPunct="1"/>
            <a:r>
              <a:rPr lang="en-US" smtClean="0"/>
              <a:t>Normality</a:t>
            </a:r>
          </a:p>
          <a:p>
            <a:pPr eaLnBrk="1" hangingPunct="1"/>
            <a:r>
              <a:rPr lang="en-US" smtClean="0"/>
              <a:t>Constant variance</a:t>
            </a:r>
          </a:p>
          <a:p>
            <a:pPr eaLnBrk="1" hangingPunct="1"/>
            <a:r>
              <a:rPr lang="en-US" smtClean="0"/>
              <a:t>Independence</a:t>
            </a:r>
          </a:p>
          <a:p>
            <a:pPr eaLnBrk="1" hangingPunct="1"/>
            <a:r>
              <a:rPr lang="en-US" smtClean="0"/>
              <a:t>Have we fit the right model?</a:t>
            </a:r>
          </a:p>
          <a:p>
            <a:pPr eaLnBrk="1" hangingPunct="1"/>
            <a:r>
              <a:rPr lang="en-US" smtClean="0"/>
              <a:t>Later we will talk about what to do if some of these assumptions are </a:t>
            </a:r>
            <a:r>
              <a:rPr lang="en-US" b="1" smtClean="0">
                <a:solidFill>
                  <a:schemeClr val="accent2"/>
                </a:solidFill>
              </a:rPr>
              <a:t>violated</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Date Placeholder 3"/>
          <p:cNvSpPr>
            <a:spLocks noGrp="1"/>
          </p:cNvSpPr>
          <p:nvPr>
            <p:ph type="dt" sz="quarter" idx="10"/>
          </p:nvPr>
        </p:nvSpPr>
        <p:spPr>
          <a:noFill/>
        </p:spPr>
        <p:txBody>
          <a:bodyPr/>
          <a:lstStyle/>
          <a:p>
            <a:r>
              <a:rPr lang="en-US"/>
              <a:t>Chapter 3</a:t>
            </a:r>
          </a:p>
        </p:txBody>
      </p:sp>
      <p:sp>
        <p:nvSpPr>
          <p:cNvPr id="8196" name="Footer Placeholder 4"/>
          <p:cNvSpPr>
            <a:spLocks noGrp="1"/>
          </p:cNvSpPr>
          <p:nvPr>
            <p:ph type="ftr" sz="quarter" idx="11"/>
          </p:nvPr>
        </p:nvSpPr>
        <p:spPr>
          <a:noFill/>
        </p:spPr>
        <p:txBody>
          <a:bodyPr/>
          <a:lstStyle/>
          <a:p>
            <a:r>
              <a:rPr lang="en-US"/>
              <a:t>Design &amp; Analysis of Experiments 7E 2009 Montgomery</a:t>
            </a:r>
          </a:p>
        </p:txBody>
      </p:sp>
      <p:sp>
        <p:nvSpPr>
          <p:cNvPr id="8197" name="Slide Number Placeholder 5"/>
          <p:cNvSpPr>
            <a:spLocks noGrp="1"/>
          </p:cNvSpPr>
          <p:nvPr>
            <p:ph type="sldNum" sz="quarter" idx="12"/>
          </p:nvPr>
        </p:nvSpPr>
        <p:spPr>
          <a:noFill/>
        </p:spPr>
        <p:txBody>
          <a:bodyPr/>
          <a:lstStyle/>
          <a:p>
            <a:fld id="{F52E2F4A-A9D9-4851-961F-2C2210DD5DC0}" type="slidenum">
              <a:rPr lang="en-US"/>
              <a:pPr/>
              <a:t>21</a:t>
            </a:fld>
            <a:endParaRPr lang="en-US"/>
          </a:p>
        </p:txBody>
      </p:sp>
      <p:sp>
        <p:nvSpPr>
          <p:cNvPr id="8198" name="Rectangle 2"/>
          <p:cNvSpPr>
            <a:spLocks noGrp="1" noChangeArrowheads="1"/>
          </p:cNvSpPr>
          <p:nvPr>
            <p:ph type="title"/>
          </p:nvPr>
        </p:nvSpPr>
        <p:spPr>
          <a:xfrm>
            <a:off x="457200" y="274638"/>
            <a:ext cx="8229600" cy="762000"/>
          </a:xfrm>
        </p:spPr>
        <p:txBody>
          <a:bodyPr/>
          <a:lstStyle/>
          <a:p>
            <a:pPr eaLnBrk="1" hangingPunct="1"/>
            <a:r>
              <a:rPr lang="en-US" sz="3200" b="1" smtClean="0"/>
              <a:t>Model Adequacy Checking in the ANOVA</a:t>
            </a:r>
          </a:p>
        </p:txBody>
      </p:sp>
      <p:sp>
        <p:nvSpPr>
          <p:cNvPr id="8199" name="Rectangle 3"/>
          <p:cNvSpPr>
            <a:spLocks noGrp="1" noChangeArrowheads="1"/>
          </p:cNvSpPr>
          <p:nvPr>
            <p:ph type="body" idx="1"/>
          </p:nvPr>
        </p:nvSpPr>
        <p:spPr>
          <a:xfrm>
            <a:off x="381000" y="1219200"/>
            <a:ext cx="3352800" cy="4648200"/>
          </a:xfrm>
          <a:ln w="28575">
            <a:solidFill>
              <a:schemeClr val="accent2"/>
            </a:solidFill>
          </a:ln>
        </p:spPr>
        <p:txBody>
          <a:bodyPr/>
          <a:lstStyle/>
          <a:p>
            <a:pPr eaLnBrk="1" hangingPunct="1"/>
            <a:r>
              <a:rPr lang="en-US" sz="2000" smtClean="0"/>
              <a:t>Examination of </a:t>
            </a:r>
            <a:r>
              <a:rPr lang="en-US" sz="2000" b="1" smtClean="0">
                <a:solidFill>
                  <a:schemeClr val="accent2"/>
                </a:solidFill>
              </a:rPr>
              <a:t>residuals </a:t>
            </a:r>
            <a:r>
              <a:rPr lang="en-US" sz="2000" smtClean="0"/>
              <a:t>(see text, Sec. 3-4, pg. 75) </a:t>
            </a:r>
          </a:p>
          <a:p>
            <a:pPr eaLnBrk="1" hangingPunct="1"/>
            <a:endParaRPr lang="en-US" sz="2000" smtClean="0"/>
          </a:p>
          <a:p>
            <a:pPr eaLnBrk="1" hangingPunct="1">
              <a:buFontTx/>
              <a:buNone/>
            </a:pPr>
            <a:endParaRPr lang="en-US" sz="2000" smtClean="0"/>
          </a:p>
          <a:p>
            <a:pPr eaLnBrk="1" hangingPunct="1"/>
            <a:endParaRPr lang="en-US" sz="2000" smtClean="0"/>
          </a:p>
          <a:p>
            <a:pPr eaLnBrk="1" hangingPunct="1"/>
            <a:endParaRPr lang="en-US" sz="2000" smtClean="0"/>
          </a:p>
          <a:p>
            <a:pPr eaLnBrk="1" hangingPunct="1"/>
            <a:r>
              <a:rPr lang="en-US" sz="2000" smtClean="0"/>
              <a:t>Computer software generates the residuals</a:t>
            </a:r>
          </a:p>
          <a:p>
            <a:pPr eaLnBrk="1" hangingPunct="1"/>
            <a:r>
              <a:rPr lang="en-US" sz="2000" b="1" smtClean="0">
                <a:solidFill>
                  <a:schemeClr val="accent2"/>
                </a:solidFill>
              </a:rPr>
              <a:t>Residual plots</a:t>
            </a:r>
            <a:r>
              <a:rPr lang="en-US" sz="2000" smtClean="0"/>
              <a:t> are very useful</a:t>
            </a:r>
          </a:p>
          <a:p>
            <a:pPr eaLnBrk="1" hangingPunct="1"/>
            <a:r>
              <a:rPr lang="en-US" sz="2000" b="1" smtClean="0">
                <a:solidFill>
                  <a:schemeClr val="accent2"/>
                </a:solidFill>
              </a:rPr>
              <a:t>Normal probability plot</a:t>
            </a:r>
            <a:r>
              <a:rPr lang="en-US" sz="2000" smtClean="0"/>
              <a:t> of residuals</a:t>
            </a:r>
          </a:p>
        </p:txBody>
      </p:sp>
      <p:graphicFrame>
        <p:nvGraphicFramePr>
          <p:cNvPr id="8194" name="Object 4"/>
          <p:cNvGraphicFramePr>
            <a:graphicFrameLocks noChangeAspect="1"/>
          </p:cNvGraphicFramePr>
          <p:nvPr/>
        </p:nvGraphicFramePr>
        <p:xfrm>
          <a:off x="914400" y="2286000"/>
          <a:ext cx="1676400" cy="1143000"/>
        </p:xfrm>
        <a:graphic>
          <a:graphicData uri="http://schemas.openxmlformats.org/presentationml/2006/ole">
            <p:oleObj spid="_x0000_s8194" name="Equation" r:id="rId4" imgW="749160" imgH="482400" progId="">
              <p:embed/>
            </p:oleObj>
          </a:graphicData>
        </a:graphic>
      </p:graphicFrame>
      <p:pic>
        <p:nvPicPr>
          <p:cNvPr id="8200" name="Picture 6"/>
          <p:cNvPicPr>
            <a:picLocks noChangeAspect="1" noChangeArrowheads="1"/>
          </p:cNvPicPr>
          <p:nvPr/>
        </p:nvPicPr>
        <p:blipFill>
          <a:blip r:embed="rId5" cstate="print"/>
          <a:srcRect/>
          <a:stretch>
            <a:fillRect/>
          </a:stretch>
        </p:blipFill>
        <p:spPr bwMode="auto">
          <a:xfrm>
            <a:off x="3810000" y="1828800"/>
            <a:ext cx="5334000" cy="3636963"/>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Date Placeholder 3"/>
          <p:cNvSpPr>
            <a:spLocks noGrp="1"/>
          </p:cNvSpPr>
          <p:nvPr>
            <p:ph type="dt" sz="quarter" idx="10"/>
          </p:nvPr>
        </p:nvSpPr>
        <p:spPr>
          <a:noFill/>
        </p:spPr>
        <p:txBody>
          <a:bodyPr/>
          <a:lstStyle/>
          <a:p>
            <a:r>
              <a:rPr lang="en-US"/>
              <a:t>Chapter 3</a:t>
            </a:r>
          </a:p>
        </p:txBody>
      </p:sp>
      <p:sp>
        <p:nvSpPr>
          <p:cNvPr id="25603" name="Footer Placeholder 4"/>
          <p:cNvSpPr>
            <a:spLocks noGrp="1"/>
          </p:cNvSpPr>
          <p:nvPr>
            <p:ph type="ftr" sz="quarter" idx="11"/>
          </p:nvPr>
        </p:nvSpPr>
        <p:spPr>
          <a:noFill/>
        </p:spPr>
        <p:txBody>
          <a:bodyPr/>
          <a:lstStyle/>
          <a:p>
            <a:r>
              <a:rPr lang="en-US"/>
              <a:t>Design &amp; Analysis of Experiments 7E 2009 Montgomery</a:t>
            </a:r>
          </a:p>
        </p:txBody>
      </p:sp>
      <p:sp>
        <p:nvSpPr>
          <p:cNvPr id="25604" name="Slide Number Placeholder 5"/>
          <p:cNvSpPr>
            <a:spLocks noGrp="1"/>
          </p:cNvSpPr>
          <p:nvPr>
            <p:ph type="sldNum" sz="quarter" idx="12"/>
          </p:nvPr>
        </p:nvSpPr>
        <p:spPr>
          <a:noFill/>
        </p:spPr>
        <p:txBody>
          <a:bodyPr/>
          <a:lstStyle/>
          <a:p>
            <a:fld id="{18B07570-3C41-4168-AE2A-FF22A09315A1}" type="slidenum">
              <a:rPr lang="en-US"/>
              <a:pPr/>
              <a:t>22</a:t>
            </a:fld>
            <a:endParaRPr lang="en-US"/>
          </a:p>
        </p:txBody>
      </p:sp>
      <p:sp>
        <p:nvSpPr>
          <p:cNvPr id="25605" name="Rectangle 2"/>
          <p:cNvSpPr>
            <a:spLocks noGrp="1" noChangeArrowheads="1"/>
          </p:cNvSpPr>
          <p:nvPr>
            <p:ph type="title"/>
          </p:nvPr>
        </p:nvSpPr>
        <p:spPr/>
        <p:txBody>
          <a:bodyPr/>
          <a:lstStyle/>
          <a:p>
            <a:pPr eaLnBrk="1" hangingPunct="1"/>
            <a:r>
              <a:rPr lang="en-US" sz="3600" b="1" smtClean="0"/>
              <a:t>Other Important Residual Plots</a:t>
            </a:r>
          </a:p>
        </p:txBody>
      </p:sp>
      <p:pic>
        <p:nvPicPr>
          <p:cNvPr id="25606" name="Picture 6"/>
          <p:cNvPicPr>
            <a:picLocks noGrp="1" noChangeAspect="1" noChangeArrowheads="1"/>
          </p:cNvPicPr>
          <p:nvPr>
            <p:ph idx="1"/>
          </p:nvPr>
        </p:nvPicPr>
        <p:blipFill>
          <a:blip r:embed="rId3" cstate="print"/>
          <a:srcRect/>
          <a:stretch>
            <a:fillRect/>
          </a:stretch>
        </p:blipFill>
        <p:spPr>
          <a:xfrm>
            <a:off x="709613" y="1600200"/>
            <a:ext cx="7723187" cy="4525963"/>
          </a:xfr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Date Placeholder 3"/>
          <p:cNvSpPr>
            <a:spLocks noGrp="1"/>
          </p:cNvSpPr>
          <p:nvPr>
            <p:ph type="dt" sz="quarter" idx="10"/>
          </p:nvPr>
        </p:nvSpPr>
        <p:spPr>
          <a:noFill/>
        </p:spPr>
        <p:txBody>
          <a:bodyPr/>
          <a:lstStyle/>
          <a:p>
            <a:r>
              <a:rPr lang="en-US"/>
              <a:t>Chapter 3</a:t>
            </a:r>
          </a:p>
        </p:txBody>
      </p:sp>
      <p:sp>
        <p:nvSpPr>
          <p:cNvPr id="26627" name="Footer Placeholder 4"/>
          <p:cNvSpPr>
            <a:spLocks noGrp="1"/>
          </p:cNvSpPr>
          <p:nvPr>
            <p:ph type="ftr" sz="quarter" idx="11"/>
          </p:nvPr>
        </p:nvSpPr>
        <p:spPr>
          <a:noFill/>
        </p:spPr>
        <p:txBody>
          <a:bodyPr/>
          <a:lstStyle/>
          <a:p>
            <a:r>
              <a:rPr lang="en-US"/>
              <a:t>Design &amp; Analysis of Experiments 7E 2009 Montgomery</a:t>
            </a:r>
          </a:p>
        </p:txBody>
      </p:sp>
      <p:sp>
        <p:nvSpPr>
          <p:cNvPr id="26628" name="Slide Number Placeholder 5"/>
          <p:cNvSpPr>
            <a:spLocks noGrp="1"/>
          </p:cNvSpPr>
          <p:nvPr>
            <p:ph type="sldNum" sz="quarter" idx="12"/>
          </p:nvPr>
        </p:nvSpPr>
        <p:spPr>
          <a:noFill/>
        </p:spPr>
        <p:txBody>
          <a:bodyPr/>
          <a:lstStyle/>
          <a:p>
            <a:fld id="{21A2579D-87AB-4D00-991E-3DF04FE7053B}" type="slidenum">
              <a:rPr lang="en-US"/>
              <a:pPr/>
              <a:t>23</a:t>
            </a:fld>
            <a:endParaRPr lang="en-US"/>
          </a:p>
        </p:txBody>
      </p:sp>
      <p:sp>
        <p:nvSpPr>
          <p:cNvPr id="26629" name="Rectangle 2"/>
          <p:cNvSpPr>
            <a:spLocks noGrp="1" noChangeArrowheads="1"/>
          </p:cNvSpPr>
          <p:nvPr>
            <p:ph type="title"/>
          </p:nvPr>
        </p:nvSpPr>
        <p:spPr/>
        <p:txBody>
          <a:bodyPr/>
          <a:lstStyle/>
          <a:p>
            <a:pPr eaLnBrk="1" hangingPunct="1"/>
            <a:r>
              <a:rPr lang="en-US" sz="3600" b="1" smtClean="0"/>
              <a:t>Post-ANOVA Comparison of Means</a:t>
            </a:r>
          </a:p>
        </p:txBody>
      </p:sp>
      <p:sp>
        <p:nvSpPr>
          <p:cNvPr id="26630" name="Rectangle 3"/>
          <p:cNvSpPr>
            <a:spLocks noGrp="1" noChangeArrowheads="1"/>
          </p:cNvSpPr>
          <p:nvPr>
            <p:ph type="body" idx="1"/>
          </p:nvPr>
        </p:nvSpPr>
        <p:spPr>
          <a:xfrm>
            <a:off x="533400" y="1295400"/>
            <a:ext cx="8153400" cy="4419600"/>
          </a:xfrm>
        </p:spPr>
        <p:txBody>
          <a:bodyPr/>
          <a:lstStyle/>
          <a:p>
            <a:pPr eaLnBrk="1" hangingPunct="1">
              <a:lnSpc>
                <a:spcPct val="90000"/>
              </a:lnSpc>
            </a:pPr>
            <a:r>
              <a:rPr lang="en-US" sz="2400" smtClean="0"/>
              <a:t>The analysis of variance tests the hypothesis of equal treatment means</a:t>
            </a:r>
          </a:p>
          <a:p>
            <a:pPr eaLnBrk="1" hangingPunct="1">
              <a:lnSpc>
                <a:spcPct val="90000"/>
              </a:lnSpc>
            </a:pPr>
            <a:r>
              <a:rPr lang="en-US" sz="2400" smtClean="0"/>
              <a:t>Assume that residual analysis is satisfactory</a:t>
            </a:r>
          </a:p>
          <a:p>
            <a:pPr eaLnBrk="1" hangingPunct="1">
              <a:lnSpc>
                <a:spcPct val="90000"/>
              </a:lnSpc>
            </a:pPr>
            <a:r>
              <a:rPr lang="en-US" sz="2400" smtClean="0"/>
              <a:t>If that hypothesis is rejected, we don’t know </a:t>
            </a:r>
            <a:r>
              <a:rPr lang="en-US" sz="2400" b="1" smtClean="0">
                <a:solidFill>
                  <a:schemeClr val="accent2"/>
                </a:solidFill>
              </a:rPr>
              <a:t>which</a:t>
            </a:r>
            <a:r>
              <a:rPr lang="en-US" sz="2400" smtClean="0"/>
              <a:t> </a:t>
            </a:r>
            <a:r>
              <a:rPr lang="en-US" sz="2400" b="1" smtClean="0">
                <a:solidFill>
                  <a:schemeClr val="accent2"/>
                </a:solidFill>
              </a:rPr>
              <a:t>specific</a:t>
            </a:r>
            <a:r>
              <a:rPr lang="en-US" sz="2400" smtClean="0"/>
              <a:t> </a:t>
            </a:r>
            <a:r>
              <a:rPr lang="en-US" sz="2400" b="1" smtClean="0">
                <a:solidFill>
                  <a:schemeClr val="accent2"/>
                </a:solidFill>
              </a:rPr>
              <a:t>means</a:t>
            </a:r>
            <a:r>
              <a:rPr lang="en-US" sz="2400" smtClean="0"/>
              <a:t> are different </a:t>
            </a:r>
          </a:p>
          <a:p>
            <a:pPr eaLnBrk="1" hangingPunct="1">
              <a:lnSpc>
                <a:spcPct val="90000"/>
              </a:lnSpc>
            </a:pPr>
            <a:r>
              <a:rPr lang="en-US" sz="2400" smtClean="0"/>
              <a:t>Determining which specific means differ following an ANOVA is called the </a:t>
            </a:r>
            <a:r>
              <a:rPr lang="en-US" sz="2400" b="1" smtClean="0">
                <a:solidFill>
                  <a:schemeClr val="accent2"/>
                </a:solidFill>
              </a:rPr>
              <a:t>multiple comparisons problem</a:t>
            </a:r>
          </a:p>
          <a:p>
            <a:pPr eaLnBrk="1" hangingPunct="1">
              <a:lnSpc>
                <a:spcPct val="90000"/>
              </a:lnSpc>
            </a:pPr>
            <a:r>
              <a:rPr lang="en-US" sz="2400" smtClean="0"/>
              <a:t>There are </a:t>
            </a:r>
            <a:r>
              <a:rPr lang="en-US" sz="2400" b="1" smtClean="0">
                <a:solidFill>
                  <a:schemeClr val="accent2"/>
                </a:solidFill>
              </a:rPr>
              <a:t>lots</a:t>
            </a:r>
            <a:r>
              <a:rPr lang="en-US" sz="2400" smtClean="0"/>
              <a:t> of ways to do this…see text, Section 3.5, pg. 84</a:t>
            </a:r>
          </a:p>
          <a:p>
            <a:pPr eaLnBrk="1" hangingPunct="1">
              <a:lnSpc>
                <a:spcPct val="90000"/>
              </a:lnSpc>
            </a:pPr>
            <a:r>
              <a:rPr lang="en-US" sz="2400" smtClean="0"/>
              <a:t>We will use pairwise </a:t>
            </a:r>
            <a:r>
              <a:rPr lang="en-US" sz="2400" i="1" smtClean="0"/>
              <a:t>t</a:t>
            </a:r>
            <a:r>
              <a:rPr lang="en-US" sz="2400" smtClean="0"/>
              <a:t>-tests on means…sometimes called Fisher’s Least Significant Difference (or Fisher’s </a:t>
            </a:r>
            <a:r>
              <a:rPr lang="en-US" sz="2400" b="1" smtClean="0">
                <a:solidFill>
                  <a:schemeClr val="accent2"/>
                </a:solidFill>
              </a:rPr>
              <a:t>LSD</a:t>
            </a:r>
            <a:r>
              <a:rPr lang="en-US" sz="2400" smtClean="0"/>
              <a:t>) Method</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Date Placeholder 2"/>
          <p:cNvSpPr>
            <a:spLocks noGrp="1"/>
          </p:cNvSpPr>
          <p:nvPr>
            <p:ph type="dt" sz="quarter" idx="10"/>
          </p:nvPr>
        </p:nvSpPr>
        <p:spPr>
          <a:noFill/>
        </p:spPr>
        <p:txBody>
          <a:bodyPr/>
          <a:lstStyle/>
          <a:p>
            <a:r>
              <a:rPr lang="en-US"/>
              <a:t>Chapter 3</a:t>
            </a:r>
          </a:p>
        </p:txBody>
      </p:sp>
      <p:sp>
        <p:nvSpPr>
          <p:cNvPr id="27651" name="Footer Placeholder 3"/>
          <p:cNvSpPr>
            <a:spLocks noGrp="1"/>
          </p:cNvSpPr>
          <p:nvPr>
            <p:ph type="ftr" sz="quarter" idx="11"/>
          </p:nvPr>
        </p:nvSpPr>
        <p:spPr>
          <a:noFill/>
        </p:spPr>
        <p:txBody>
          <a:bodyPr/>
          <a:lstStyle/>
          <a:p>
            <a:r>
              <a:rPr lang="en-US"/>
              <a:t>Design &amp; Analysis of Experiments 7E 2009 Montgomery</a:t>
            </a:r>
          </a:p>
        </p:txBody>
      </p:sp>
      <p:sp>
        <p:nvSpPr>
          <p:cNvPr id="27652" name="Slide Number Placeholder 4"/>
          <p:cNvSpPr>
            <a:spLocks noGrp="1"/>
          </p:cNvSpPr>
          <p:nvPr>
            <p:ph type="sldNum" sz="quarter" idx="12"/>
          </p:nvPr>
        </p:nvSpPr>
        <p:spPr>
          <a:noFill/>
        </p:spPr>
        <p:txBody>
          <a:bodyPr/>
          <a:lstStyle/>
          <a:p>
            <a:fld id="{523EDAED-FF57-4253-90BB-7AC0C79F202D}" type="slidenum">
              <a:rPr lang="en-US"/>
              <a:pPr/>
              <a:t>24</a:t>
            </a:fld>
            <a:endParaRPr lang="en-US"/>
          </a:p>
        </p:txBody>
      </p:sp>
      <p:sp>
        <p:nvSpPr>
          <p:cNvPr id="27653" name="Rectangle 2"/>
          <p:cNvSpPr>
            <a:spLocks noGrp="1" noChangeArrowheads="1"/>
          </p:cNvSpPr>
          <p:nvPr>
            <p:ph type="title"/>
          </p:nvPr>
        </p:nvSpPr>
        <p:spPr>
          <a:xfrm>
            <a:off x="685800" y="228600"/>
            <a:ext cx="7772400" cy="762000"/>
          </a:xfrm>
        </p:spPr>
        <p:txBody>
          <a:bodyPr/>
          <a:lstStyle/>
          <a:p>
            <a:pPr eaLnBrk="1" hangingPunct="1"/>
            <a:r>
              <a:rPr lang="en-US" sz="3600" b="1" smtClean="0"/>
              <a:t>Design-Expert Output</a:t>
            </a:r>
          </a:p>
        </p:txBody>
      </p:sp>
      <p:pic>
        <p:nvPicPr>
          <p:cNvPr id="27654" name="Picture 3"/>
          <p:cNvPicPr>
            <a:picLocks noChangeAspect="1" noChangeArrowheads="1"/>
          </p:cNvPicPr>
          <p:nvPr/>
        </p:nvPicPr>
        <p:blipFill>
          <a:blip r:embed="rId3" cstate="print"/>
          <a:srcRect/>
          <a:stretch>
            <a:fillRect/>
          </a:stretch>
        </p:blipFill>
        <p:spPr bwMode="auto">
          <a:xfrm>
            <a:off x="1128713" y="1557338"/>
            <a:ext cx="6886575" cy="3743325"/>
          </a:xfrm>
          <a:prstGeom prst="rect">
            <a:avLst/>
          </a:prstGeom>
          <a:noFill/>
          <a:ln w="38100">
            <a:solidFill>
              <a:schemeClr val="accent2"/>
            </a:solid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Date Placeholder 3"/>
          <p:cNvSpPr>
            <a:spLocks noGrp="1"/>
          </p:cNvSpPr>
          <p:nvPr>
            <p:ph type="dt" sz="quarter" idx="10"/>
          </p:nvPr>
        </p:nvSpPr>
        <p:spPr>
          <a:noFill/>
        </p:spPr>
        <p:txBody>
          <a:bodyPr/>
          <a:lstStyle/>
          <a:p>
            <a:r>
              <a:rPr lang="en-US"/>
              <a:t>Chapter 3</a:t>
            </a:r>
          </a:p>
        </p:txBody>
      </p:sp>
      <p:sp>
        <p:nvSpPr>
          <p:cNvPr id="28675" name="Footer Placeholder 4"/>
          <p:cNvSpPr>
            <a:spLocks noGrp="1"/>
          </p:cNvSpPr>
          <p:nvPr>
            <p:ph type="ftr" sz="quarter" idx="11"/>
          </p:nvPr>
        </p:nvSpPr>
        <p:spPr>
          <a:noFill/>
        </p:spPr>
        <p:txBody>
          <a:bodyPr/>
          <a:lstStyle/>
          <a:p>
            <a:r>
              <a:rPr lang="en-US"/>
              <a:t>Design &amp; Analysis of Experiments 7E 2009 Montgomery</a:t>
            </a:r>
          </a:p>
        </p:txBody>
      </p:sp>
      <p:sp>
        <p:nvSpPr>
          <p:cNvPr id="28676" name="Slide Number Placeholder 5"/>
          <p:cNvSpPr>
            <a:spLocks noGrp="1"/>
          </p:cNvSpPr>
          <p:nvPr>
            <p:ph type="sldNum" sz="quarter" idx="12"/>
          </p:nvPr>
        </p:nvSpPr>
        <p:spPr>
          <a:noFill/>
        </p:spPr>
        <p:txBody>
          <a:bodyPr/>
          <a:lstStyle/>
          <a:p>
            <a:fld id="{DAAD5267-A7D3-4C78-8D3A-CC0C7AA940E8}" type="slidenum">
              <a:rPr lang="en-US"/>
              <a:pPr/>
              <a:t>25</a:t>
            </a:fld>
            <a:endParaRPr lang="en-US"/>
          </a:p>
        </p:txBody>
      </p:sp>
      <p:sp>
        <p:nvSpPr>
          <p:cNvPr id="28677" name="Rectangle 2"/>
          <p:cNvSpPr>
            <a:spLocks noGrp="1" noChangeArrowheads="1"/>
          </p:cNvSpPr>
          <p:nvPr>
            <p:ph type="title"/>
          </p:nvPr>
        </p:nvSpPr>
        <p:spPr/>
        <p:txBody>
          <a:bodyPr/>
          <a:lstStyle/>
          <a:p>
            <a:pPr eaLnBrk="1" hangingPunct="1"/>
            <a:r>
              <a:rPr lang="en-US" sz="3600" b="1" smtClean="0"/>
              <a:t>Graphical Comparison of Means</a:t>
            </a:r>
            <a:br>
              <a:rPr lang="en-US" sz="3600" b="1" smtClean="0"/>
            </a:br>
            <a:r>
              <a:rPr lang="en-US" sz="3600" b="1" smtClean="0"/>
              <a:t>Text, pg. 88</a:t>
            </a:r>
          </a:p>
        </p:txBody>
      </p:sp>
      <p:pic>
        <p:nvPicPr>
          <p:cNvPr id="28678" name="Picture 5"/>
          <p:cNvPicPr>
            <a:picLocks noGrp="1" noChangeAspect="1" noChangeArrowheads="1"/>
          </p:cNvPicPr>
          <p:nvPr>
            <p:ph idx="1"/>
          </p:nvPr>
        </p:nvPicPr>
        <p:blipFill>
          <a:blip r:embed="rId3" cstate="print"/>
          <a:srcRect/>
          <a:stretch>
            <a:fillRect/>
          </a:stretch>
        </p:blipFill>
        <p:spPr>
          <a:xfrm>
            <a:off x="457200" y="2433638"/>
            <a:ext cx="8229600" cy="2857500"/>
          </a:xfr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Date Placeholder 4"/>
          <p:cNvSpPr>
            <a:spLocks noGrp="1"/>
          </p:cNvSpPr>
          <p:nvPr>
            <p:ph type="dt" sz="quarter" idx="10"/>
          </p:nvPr>
        </p:nvSpPr>
        <p:spPr>
          <a:noFill/>
        </p:spPr>
        <p:txBody>
          <a:bodyPr/>
          <a:lstStyle/>
          <a:p>
            <a:r>
              <a:rPr lang="en-US"/>
              <a:t>Chapter 3</a:t>
            </a:r>
          </a:p>
        </p:txBody>
      </p:sp>
      <p:sp>
        <p:nvSpPr>
          <p:cNvPr id="29699" name="Footer Placeholder 5"/>
          <p:cNvSpPr>
            <a:spLocks noGrp="1"/>
          </p:cNvSpPr>
          <p:nvPr>
            <p:ph type="ftr" sz="quarter" idx="11"/>
          </p:nvPr>
        </p:nvSpPr>
        <p:spPr>
          <a:noFill/>
        </p:spPr>
        <p:txBody>
          <a:bodyPr/>
          <a:lstStyle/>
          <a:p>
            <a:r>
              <a:rPr lang="en-US"/>
              <a:t>Design &amp; Analysis of Experiments 7E 2009 Montgomery</a:t>
            </a:r>
          </a:p>
        </p:txBody>
      </p:sp>
      <p:sp>
        <p:nvSpPr>
          <p:cNvPr id="29700" name="Slide Number Placeholder 6"/>
          <p:cNvSpPr>
            <a:spLocks noGrp="1"/>
          </p:cNvSpPr>
          <p:nvPr>
            <p:ph type="sldNum" sz="quarter" idx="12"/>
          </p:nvPr>
        </p:nvSpPr>
        <p:spPr>
          <a:noFill/>
        </p:spPr>
        <p:txBody>
          <a:bodyPr/>
          <a:lstStyle/>
          <a:p>
            <a:fld id="{02CD2B70-6C74-4F7F-BFB0-6E4293EA828E}" type="slidenum">
              <a:rPr lang="en-US"/>
              <a:pPr/>
              <a:t>26</a:t>
            </a:fld>
            <a:endParaRPr lang="en-US"/>
          </a:p>
        </p:txBody>
      </p:sp>
      <p:sp>
        <p:nvSpPr>
          <p:cNvPr id="29701" name="Rectangle 2"/>
          <p:cNvSpPr>
            <a:spLocks noGrp="1" noChangeArrowheads="1"/>
          </p:cNvSpPr>
          <p:nvPr>
            <p:ph type="title"/>
          </p:nvPr>
        </p:nvSpPr>
        <p:spPr>
          <a:xfrm>
            <a:off x="685800" y="304800"/>
            <a:ext cx="7772400" cy="762000"/>
          </a:xfrm>
        </p:spPr>
        <p:txBody>
          <a:bodyPr/>
          <a:lstStyle/>
          <a:p>
            <a:pPr eaLnBrk="1" hangingPunct="1"/>
            <a:r>
              <a:rPr lang="en-US" sz="3600" b="1" smtClean="0"/>
              <a:t>The Regression Model</a:t>
            </a:r>
          </a:p>
        </p:txBody>
      </p:sp>
      <p:pic>
        <p:nvPicPr>
          <p:cNvPr id="29702" name="Picture 4"/>
          <p:cNvPicPr>
            <a:picLocks noChangeAspect="1" noChangeArrowheads="1"/>
          </p:cNvPicPr>
          <p:nvPr/>
        </p:nvPicPr>
        <p:blipFill>
          <a:blip r:embed="rId3" cstate="print"/>
          <a:srcRect/>
          <a:stretch>
            <a:fillRect/>
          </a:stretch>
        </p:blipFill>
        <p:spPr bwMode="auto">
          <a:xfrm>
            <a:off x="2133600" y="1447800"/>
            <a:ext cx="2095500" cy="342900"/>
          </a:xfrm>
          <a:prstGeom prst="rect">
            <a:avLst/>
          </a:prstGeom>
          <a:noFill/>
          <a:ln w="9525">
            <a:noFill/>
            <a:miter lim="800000"/>
            <a:headEnd/>
            <a:tailEnd/>
          </a:ln>
        </p:spPr>
      </p:pic>
      <p:pic>
        <p:nvPicPr>
          <p:cNvPr id="29703" name="Picture 5"/>
          <p:cNvPicPr>
            <a:picLocks noChangeAspect="1" noChangeArrowheads="1"/>
          </p:cNvPicPr>
          <p:nvPr/>
        </p:nvPicPr>
        <p:blipFill>
          <a:blip r:embed="rId4" cstate="print"/>
          <a:srcRect/>
          <a:stretch>
            <a:fillRect/>
          </a:stretch>
        </p:blipFill>
        <p:spPr bwMode="auto">
          <a:xfrm>
            <a:off x="4724400" y="1390650"/>
            <a:ext cx="3924300" cy="361950"/>
          </a:xfrm>
          <a:prstGeom prst="rect">
            <a:avLst/>
          </a:prstGeom>
          <a:noFill/>
          <a:ln w="9525">
            <a:noFill/>
            <a:miter lim="800000"/>
            <a:headEnd/>
            <a:tailEnd/>
          </a:ln>
        </p:spPr>
      </p:pic>
      <p:pic>
        <p:nvPicPr>
          <p:cNvPr id="29704" name="Picture 6"/>
          <p:cNvPicPr>
            <a:picLocks noChangeAspect="1" noChangeArrowheads="1"/>
          </p:cNvPicPr>
          <p:nvPr/>
        </p:nvPicPr>
        <p:blipFill>
          <a:blip r:embed="rId5" cstate="print"/>
          <a:srcRect/>
          <a:stretch>
            <a:fillRect/>
          </a:stretch>
        </p:blipFill>
        <p:spPr bwMode="auto">
          <a:xfrm>
            <a:off x="1143000" y="1981200"/>
            <a:ext cx="7086600" cy="4184650"/>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Date Placeholder 2"/>
          <p:cNvSpPr>
            <a:spLocks noGrp="1"/>
          </p:cNvSpPr>
          <p:nvPr>
            <p:ph type="dt" sz="quarter" idx="10"/>
          </p:nvPr>
        </p:nvSpPr>
        <p:spPr>
          <a:noFill/>
        </p:spPr>
        <p:txBody>
          <a:bodyPr/>
          <a:lstStyle/>
          <a:p>
            <a:r>
              <a:rPr lang="en-US"/>
              <a:t>Chapter 3</a:t>
            </a:r>
          </a:p>
        </p:txBody>
      </p:sp>
      <p:sp>
        <p:nvSpPr>
          <p:cNvPr id="9220" name="Footer Placeholder 3"/>
          <p:cNvSpPr>
            <a:spLocks noGrp="1"/>
          </p:cNvSpPr>
          <p:nvPr>
            <p:ph type="ftr" sz="quarter" idx="11"/>
          </p:nvPr>
        </p:nvSpPr>
        <p:spPr>
          <a:noFill/>
        </p:spPr>
        <p:txBody>
          <a:bodyPr/>
          <a:lstStyle/>
          <a:p>
            <a:r>
              <a:rPr lang="en-US"/>
              <a:t>Design &amp; Analysis of Experiments 7E 2009 Montgomery</a:t>
            </a:r>
          </a:p>
        </p:txBody>
      </p:sp>
      <p:sp>
        <p:nvSpPr>
          <p:cNvPr id="9221" name="Slide Number Placeholder 4"/>
          <p:cNvSpPr>
            <a:spLocks noGrp="1"/>
          </p:cNvSpPr>
          <p:nvPr>
            <p:ph type="sldNum" sz="quarter" idx="12"/>
          </p:nvPr>
        </p:nvSpPr>
        <p:spPr>
          <a:noFill/>
        </p:spPr>
        <p:txBody>
          <a:bodyPr/>
          <a:lstStyle/>
          <a:p>
            <a:fld id="{C028E11E-2F18-40BB-8F71-619524B8465B}" type="slidenum">
              <a:rPr lang="en-US"/>
              <a:pPr/>
              <a:t>27</a:t>
            </a:fld>
            <a:endParaRPr lang="en-US"/>
          </a:p>
        </p:txBody>
      </p:sp>
      <p:sp>
        <p:nvSpPr>
          <p:cNvPr id="9222" name="Rectangle 2"/>
          <p:cNvSpPr>
            <a:spLocks noGrp="1" noChangeArrowheads="1"/>
          </p:cNvSpPr>
          <p:nvPr>
            <p:ph type="title"/>
          </p:nvPr>
        </p:nvSpPr>
        <p:spPr>
          <a:xfrm>
            <a:off x="609600" y="152400"/>
            <a:ext cx="7772400" cy="685800"/>
          </a:xfrm>
        </p:spPr>
        <p:txBody>
          <a:bodyPr/>
          <a:lstStyle/>
          <a:p>
            <a:pPr eaLnBrk="1" hangingPunct="1"/>
            <a:r>
              <a:rPr lang="en-US" sz="3200" b="1" smtClean="0"/>
              <a:t>Why Does the ANOVA Work?</a:t>
            </a:r>
          </a:p>
        </p:txBody>
      </p:sp>
      <p:graphicFrame>
        <p:nvGraphicFramePr>
          <p:cNvPr id="9218" name="Object 3"/>
          <p:cNvGraphicFramePr>
            <a:graphicFrameLocks noChangeAspect="1"/>
          </p:cNvGraphicFramePr>
          <p:nvPr/>
        </p:nvGraphicFramePr>
        <p:xfrm>
          <a:off x="838200" y="900113"/>
          <a:ext cx="7696200" cy="5456237"/>
        </p:xfrm>
        <a:graphic>
          <a:graphicData uri="http://schemas.openxmlformats.org/presentationml/2006/ole">
            <p:oleObj spid="_x0000_s9218" name="Equation" r:id="rId4" imgW="3403440" imgH="2412720" progId="">
              <p:embed/>
            </p:oleObj>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Date Placeholder 3"/>
          <p:cNvSpPr>
            <a:spLocks noGrp="1"/>
          </p:cNvSpPr>
          <p:nvPr>
            <p:ph type="dt" sz="quarter" idx="10"/>
          </p:nvPr>
        </p:nvSpPr>
        <p:spPr>
          <a:noFill/>
        </p:spPr>
        <p:txBody>
          <a:bodyPr/>
          <a:lstStyle/>
          <a:p>
            <a:r>
              <a:rPr lang="en-US"/>
              <a:t>Chapter 3</a:t>
            </a:r>
          </a:p>
        </p:txBody>
      </p:sp>
      <p:sp>
        <p:nvSpPr>
          <p:cNvPr id="30723" name="Footer Placeholder 4"/>
          <p:cNvSpPr>
            <a:spLocks noGrp="1"/>
          </p:cNvSpPr>
          <p:nvPr>
            <p:ph type="ftr" sz="quarter" idx="11"/>
          </p:nvPr>
        </p:nvSpPr>
        <p:spPr>
          <a:noFill/>
        </p:spPr>
        <p:txBody>
          <a:bodyPr/>
          <a:lstStyle/>
          <a:p>
            <a:r>
              <a:rPr lang="en-US"/>
              <a:t>Design &amp; Analysis of Experiments 7E 2009 Montgomery</a:t>
            </a:r>
          </a:p>
        </p:txBody>
      </p:sp>
      <p:sp>
        <p:nvSpPr>
          <p:cNvPr id="30724" name="Slide Number Placeholder 5"/>
          <p:cNvSpPr>
            <a:spLocks noGrp="1"/>
          </p:cNvSpPr>
          <p:nvPr>
            <p:ph type="sldNum" sz="quarter" idx="12"/>
          </p:nvPr>
        </p:nvSpPr>
        <p:spPr>
          <a:noFill/>
        </p:spPr>
        <p:txBody>
          <a:bodyPr/>
          <a:lstStyle/>
          <a:p>
            <a:fld id="{FCCB4DCC-D1D1-443B-93EA-3F447A8259A5}" type="slidenum">
              <a:rPr lang="en-US"/>
              <a:pPr/>
              <a:t>28</a:t>
            </a:fld>
            <a:endParaRPr lang="en-US"/>
          </a:p>
        </p:txBody>
      </p:sp>
      <p:sp>
        <p:nvSpPr>
          <p:cNvPr id="30725" name="Rectangle 2"/>
          <p:cNvSpPr>
            <a:spLocks noGrp="1" noChangeArrowheads="1"/>
          </p:cNvSpPr>
          <p:nvPr>
            <p:ph type="title"/>
          </p:nvPr>
        </p:nvSpPr>
        <p:spPr>
          <a:xfrm>
            <a:off x="685800" y="304800"/>
            <a:ext cx="7772400" cy="1143000"/>
          </a:xfrm>
        </p:spPr>
        <p:txBody>
          <a:bodyPr/>
          <a:lstStyle/>
          <a:p>
            <a:pPr eaLnBrk="1" hangingPunct="1"/>
            <a:r>
              <a:rPr lang="en-US" sz="3600" b="1" smtClean="0"/>
              <a:t>Sample Size Determination</a:t>
            </a:r>
            <a:br>
              <a:rPr lang="en-US" sz="3600" b="1" smtClean="0"/>
            </a:br>
            <a:r>
              <a:rPr lang="en-US" sz="3600" b="1" smtClean="0"/>
              <a:t>Text, Section 3.7, pg. 101</a:t>
            </a:r>
          </a:p>
        </p:txBody>
      </p:sp>
      <p:sp>
        <p:nvSpPr>
          <p:cNvPr id="30726" name="Rectangle 3"/>
          <p:cNvSpPr>
            <a:spLocks noGrp="1" noChangeArrowheads="1"/>
          </p:cNvSpPr>
          <p:nvPr>
            <p:ph type="body" idx="1"/>
          </p:nvPr>
        </p:nvSpPr>
        <p:spPr>
          <a:xfrm>
            <a:off x="685800" y="1676400"/>
            <a:ext cx="7772400" cy="4114800"/>
          </a:xfrm>
        </p:spPr>
        <p:txBody>
          <a:bodyPr/>
          <a:lstStyle/>
          <a:p>
            <a:pPr eaLnBrk="1" hangingPunct="1">
              <a:lnSpc>
                <a:spcPct val="90000"/>
              </a:lnSpc>
            </a:pPr>
            <a:r>
              <a:rPr lang="en-US" sz="2800" b="1" smtClean="0">
                <a:solidFill>
                  <a:schemeClr val="accent2"/>
                </a:solidFill>
              </a:rPr>
              <a:t>FAQ</a:t>
            </a:r>
            <a:r>
              <a:rPr lang="en-US" sz="2800" smtClean="0"/>
              <a:t> in designed experiments</a:t>
            </a:r>
          </a:p>
          <a:p>
            <a:pPr eaLnBrk="1" hangingPunct="1">
              <a:lnSpc>
                <a:spcPct val="90000"/>
              </a:lnSpc>
            </a:pPr>
            <a:r>
              <a:rPr lang="en-US" sz="2800" smtClean="0"/>
              <a:t>Answer depends on lots of things; including what type of experiment is being contemplated, how it will be conducted, resources, and desired </a:t>
            </a:r>
            <a:r>
              <a:rPr lang="en-US" sz="2800" b="1" smtClean="0">
                <a:solidFill>
                  <a:schemeClr val="accent2"/>
                </a:solidFill>
              </a:rPr>
              <a:t>sensitivity</a:t>
            </a:r>
          </a:p>
          <a:p>
            <a:pPr eaLnBrk="1" hangingPunct="1">
              <a:lnSpc>
                <a:spcPct val="90000"/>
              </a:lnSpc>
            </a:pPr>
            <a:r>
              <a:rPr lang="en-US" sz="2800" smtClean="0"/>
              <a:t>Sensitivity refers to the </a:t>
            </a:r>
            <a:r>
              <a:rPr lang="en-US" sz="2800" b="1" smtClean="0">
                <a:solidFill>
                  <a:schemeClr val="accent2"/>
                </a:solidFill>
              </a:rPr>
              <a:t>difference in means</a:t>
            </a:r>
            <a:r>
              <a:rPr lang="en-US" sz="2800" smtClean="0"/>
              <a:t> that the experimenter wishes to detect</a:t>
            </a:r>
          </a:p>
          <a:p>
            <a:pPr eaLnBrk="1" hangingPunct="1">
              <a:lnSpc>
                <a:spcPct val="90000"/>
              </a:lnSpc>
            </a:pPr>
            <a:r>
              <a:rPr lang="en-US" sz="2800" smtClean="0"/>
              <a:t>Generally, </a:t>
            </a:r>
            <a:r>
              <a:rPr lang="en-US" sz="2800" b="1" smtClean="0">
                <a:solidFill>
                  <a:schemeClr val="accent2"/>
                </a:solidFill>
              </a:rPr>
              <a:t>increasing</a:t>
            </a:r>
            <a:r>
              <a:rPr lang="en-US" sz="2800" smtClean="0"/>
              <a:t> the number of </a:t>
            </a:r>
            <a:r>
              <a:rPr lang="en-US" sz="2800" b="1" smtClean="0">
                <a:solidFill>
                  <a:schemeClr val="accent2"/>
                </a:solidFill>
              </a:rPr>
              <a:t>replications</a:t>
            </a:r>
            <a:r>
              <a:rPr lang="en-US" sz="2800" smtClean="0"/>
              <a:t> </a:t>
            </a:r>
            <a:r>
              <a:rPr lang="en-US" sz="2800" b="1" smtClean="0">
                <a:solidFill>
                  <a:schemeClr val="accent2"/>
                </a:solidFill>
              </a:rPr>
              <a:t>increases</a:t>
            </a:r>
            <a:r>
              <a:rPr lang="en-US" sz="2800" smtClean="0"/>
              <a:t> the </a:t>
            </a:r>
            <a:r>
              <a:rPr lang="en-US" sz="2800" b="1" smtClean="0">
                <a:solidFill>
                  <a:schemeClr val="accent2"/>
                </a:solidFill>
              </a:rPr>
              <a:t>sensitivity</a:t>
            </a:r>
            <a:r>
              <a:rPr lang="en-US" sz="2800" smtClean="0"/>
              <a:t> or it makes it easier to detect small differences in means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8" name="Date Placeholder 3"/>
          <p:cNvSpPr>
            <a:spLocks noGrp="1"/>
          </p:cNvSpPr>
          <p:nvPr>
            <p:ph type="dt" sz="quarter" idx="10"/>
          </p:nvPr>
        </p:nvSpPr>
        <p:spPr>
          <a:noFill/>
        </p:spPr>
        <p:txBody>
          <a:bodyPr/>
          <a:lstStyle/>
          <a:p>
            <a:r>
              <a:rPr lang="en-US"/>
              <a:t>Chapter 3</a:t>
            </a:r>
          </a:p>
        </p:txBody>
      </p:sp>
      <p:sp>
        <p:nvSpPr>
          <p:cNvPr id="10249" name="Footer Placeholder 4"/>
          <p:cNvSpPr>
            <a:spLocks noGrp="1"/>
          </p:cNvSpPr>
          <p:nvPr>
            <p:ph type="ftr" sz="quarter" idx="11"/>
          </p:nvPr>
        </p:nvSpPr>
        <p:spPr>
          <a:noFill/>
        </p:spPr>
        <p:txBody>
          <a:bodyPr/>
          <a:lstStyle/>
          <a:p>
            <a:r>
              <a:rPr lang="en-US"/>
              <a:t>Design &amp; Analysis of Experiments 7E 2009 Montgomery</a:t>
            </a:r>
          </a:p>
        </p:txBody>
      </p:sp>
      <p:sp>
        <p:nvSpPr>
          <p:cNvPr id="10250" name="Slide Number Placeholder 5"/>
          <p:cNvSpPr>
            <a:spLocks noGrp="1"/>
          </p:cNvSpPr>
          <p:nvPr>
            <p:ph type="sldNum" sz="quarter" idx="12"/>
          </p:nvPr>
        </p:nvSpPr>
        <p:spPr>
          <a:noFill/>
        </p:spPr>
        <p:txBody>
          <a:bodyPr/>
          <a:lstStyle/>
          <a:p>
            <a:fld id="{5DACE415-29AB-4AF7-AC13-EF9DFFCEB7C5}" type="slidenum">
              <a:rPr lang="en-US"/>
              <a:pPr/>
              <a:t>29</a:t>
            </a:fld>
            <a:endParaRPr lang="en-US"/>
          </a:p>
        </p:txBody>
      </p:sp>
      <p:sp>
        <p:nvSpPr>
          <p:cNvPr id="10251" name="Rectangle 2"/>
          <p:cNvSpPr>
            <a:spLocks noGrp="1" noChangeArrowheads="1"/>
          </p:cNvSpPr>
          <p:nvPr>
            <p:ph type="title"/>
          </p:nvPr>
        </p:nvSpPr>
        <p:spPr>
          <a:xfrm>
            <a:off x="685800" y="228600"/>
            <a:ext cx="7772400" cy="1143000"/>
          </a:xfrm>
        </p:spPr>
        <p:txBody>
          <a:bodyPr/>
          <a:lstStyle/>
          <a:p>
            <a:pPr eaLnBrk="1" hangingPunct="1"/>
            <a:r>
              <a:rPr lang="en-US" sz="3200" b="1" smtClean="0"/>
              <a:t>Sample Size Determination</a:t>
            </a:r>
            <a:br>
              <a:rPr lang="en-US" sz="3200" b="1" smtClean="0"/>
            </a:br>
            <a:r>
              <a:rPr lang="en-US" sz="3200" b="1" smtClean="0"/>
              <a:t>Fixed Effects Case</a:t>
            </a:r>
          </a:p>
        </p:txBody>
      </p:sp>
      <p:sp>
        <p:nvSpPr>
          <p:cNvPr id="10252" name="Rectangle 3"/>
          <p:cNvSpPr>
            <a:spLocks noGrp="1" noChangeArrowheads="1"/>
          </p:cNvSpPr>
          <p:nvPr>
            <p:ph type="body" idx="1"/>
          </p:nvPr>
        </p:nvSpPr>
        <p:spPr>
          <a:xfrm>
            <a:off x="685800" y="1676400"/>
            <a:ext cx="8001000" cy="4114800"/>
          </a:xfrm>
        </p:spPr>
        <p:txBody>
          <a:bodyPr/>
          <a:lstStyle/>
          <a:p>
            <a:pPr eaLnBrk="1" hangingPunct="1"/>
            <a:r>
              <a:rPr lang="en-US" sz="2400" smtClean="0"/>
              <a:t>Can choose the sample size to detect a specific difference in means and achieve desired values of </a:t>
            </a:r>
            <a:r>
              <a:rPr lang="en-US" sz="2400" b="1" smtClean="0">
                <a:solidFill>
                  <a:schemeClr val="accent2"/>
                </a:solidFill>
              </a:rPr>
              <a:t>type I and type II errors</a:t>
            </a:r>
          </a:p>
          <a:p>
            <a:pPr eaLnBrk="1" hangingPunct="1"/>
            <a:r>
              <a:rPr lang="en-US" sz="2400" smtClean="0"/>
              <a:t>Type I error – reject </a:t>
            </a:r>
            <a:r>
              <a:rPr lang="en-US" sz="2400" i="1" smtClean="0"/>
              <a:t>H</a:t>
            </a:r>
            <a:r>
              <a:rPr lang="en-US" sz="2400" baseline="-25000" smtClean="0"/>
              <a:t>0</a:t>
            </a:r>
            <a:r>
              <a:rPr lang="en-US" sz="2400" smtClean="0"/>
              <a:t> when it is true (    )</a:t>
            </a:r>
          </a:p>
          <a:p>
            <a:pPr eaLnBrk="1" hangingPunct="1"/>
            <a:r>
              <a:rPr lang="en-US" sz="2400" smtClean="0"/>
              <a:t>Type II error – fail to reject </a:t>
            </a:r>
            <a:r>
              <a:rPr lang="en-US" sz="2400" i="1" smtClean="0"/>
              <a:t>H</a:t>
            </a:r>
            <a:r>
              <a:rPr lang="en-US" sz="2400" baseline="-25000" smtClean="0"/>
              <a:t>0</a:t>
            </a:r>
            <a:r>
              <a:rPr lang="en-US" sz="2400" smtClean="0"/>
              <a:t> when it is false (     )</a:t>
            </a:r>
          </a:p>
          <a:p>
            <a:pPr eaLnBrk="1" hangingPunct="1"/>
            <a:r>
              <a:rPr lang="en-US" sz="2400" b="1" smtClean="0">
                <a:solidFill>
                  <a:schemeClr val="accent2"/>
                </a:solidFill>
              </a:rPr>
              <a:t>Power</a:t>
            </a:r>
            <a:r>
              <a:rPr lang="en-US" sz="2400" smtClean="0"/>
              <a:t> = 1 - </a:t>
            </a:r>
          </a:p>
          <a:p>
            <a:pPr eaLnBrk="1" hangingPunct="1"/>
            <a:r>
              <a:rPr lang="en-US" sz="2400" b="1" smtClean="0">
                <a:solidFill>
                  <a:schemeClr val="accent2"/>
                </a:solidFill>
              </a:rPr>
              <a:t>Operating characteristic curves</a:t>
            </a:r>
            <a:r>
              <a:rPr lang="en-US" sz="2400" smtClean="0"/>
              <a:t> plot     against a parameter        where</a:t>
            </a:r>
          </a:p>
        </p:txBody>
      </p:sp>
      <p:graphicFrame>
        <p:nvGraphicFramePr>
          <p:cNvPr id="10242" name="Object 4"/>
          <p:cNvGraphicFramePr>
            <a:graphicFrameLocks noChangeAspect="1"/>
          </p:cNvGraphicFramePr>
          <p:nvPr/>
        </p:nvGraphicFramePr>
        <p:xfrm>
          <a:off x="6324600" y="2971800"/>
          <a:ext cx="381000" cy="381000"/>
        </p:xfrm>
        <a:graphic>
          <a:graphicData uri="http://schemas.openxmlformats.org/presentationml/2006/ole">
            <p:oleObj spid="_x0000_s10242" name="Equation" r:id="rId4" imgW="139680" imgH="139680" progId="">
              <p:embed/>
            </p:oleObj>
          </a:graphicData>
        </a:graphic>
      </p:graphicFrame>
      <p:graphicFrame>
        <p:nvGraphicFramePr>
          <p:cNvPr id="10243" name="Object 5"/>
          <p:cNvGraphicFramePr>
            <a:graphicFrameLocks noChangeAspect="1"/>
          </p:cNvGraphicFramePr>
          <p:nvPr/>
        </p:nvGraphicFramePr>
        <p:xfrm>
          <a:off x="7391400" y="3352800"/>
          <a:ext cx="344488" cy="458788"/>
        </p:xfrm>
        <a:graphic>
          <a:graphicData uri="http://schemas.openxmlformats.org/presentationml/2006/ole">
            <p:oleObj spid="_x0000_s10243" name="Equation" r:id="rId5" imgW="152280" imgH="203040" progId="">
              <p:embed/>
            </p:oleObj>
          </a:graphicData>
        </a:graphic>
      </p:graphicFrame>
      <p:graphicFrame>
        <p:nvGraphicFramePr>
          <p:cNvPr id="10244" name="Object 6"/>
          <p:cNvGraphicFramePr>
            <a:graphicFrameLocks noChangeAspect="1"/>
          </p:cNvGraphicFramePr>
          <p:nvPr/>
        </p:nvGraphicFramePr>
        <p:xfrm>
          <a:off x="6324600" y="4191000"/>
          <a:ext cx="344488" cy="458788"/>
        </p:xfrm>
        <a:graphic>
          <a:graphicData uri="http://schemas.openxmlformats.org/presentationml/2006/ole">
            <p:oleObj spid="_x0000_s10244" name="Equation" r:id="rId6" imgW="152280" imgH="203040" progId="">
              <p:embed/>
            </p:oleObj>
          </a:graphicData>
        </a:graphic>
      </p:graphicFrame>
      <p:graphicFrame>
        <p:nvGraphicFramePr>
          <p:cNvPr id="10245" name="Object 7"/>
          <p:cNvGraphicFramePr>
            <a:graphicFrameLocks noChangeAspect="1"/>
          </p:cNvGraphicFramePr>
          <p:nvPr/>
        </p:nvGraphicFramePr>
        <p:xfrm>
          <a:off x="2667000" y="4598988"/>
          <a:ext cx="381000" cy="354012"/>
        </p:xfrm>
        <a:graphic>
          <a:graphicData uri="http://schemas.openxmlformats.org/presentationml/2006/ole">
            <p:oleObj spid="_x0000_s10245" name="Equation" r:id="rId7" imgW="164880" imgH="152280" progId="">
              <p:embed/>
            </p:oleObj>
          </a:graphicData>
        </a:graphic>
      </p:graphicFrame>
      <p:graphicFrame>
        <p:nvGraphicFramePr>
          <p:cNvPr id="10246" name="Object 8"/>
          <p:cNvGraphicFramePr>
            <a:graphicFrameLocks noChangeAspect="1"/>
          </p:cNvGraphicFramePr>
          <p:nvPr/>
        </p:nvGraphicFramePr>
        <p:xfrm>
          <a:off x="4038600" y="4876800"/>
          <a:ext cx="1524000" cy="1143000"/>
        </p:xfrm>
        <a:graphic>
          <a:graphicData uri="http://schemas.openxmlformats.org/presentationml/2006/ole">
            <p:oleObj spid="_x0000_s10246" name="Equation" r:id="rId8" imgW="812520" imgH="609480" progId="">
              <p:embed/>
            </p:oleObj>
          </a:graphicData>
        </a:graphic>
      </p:graphicFrame>
      <p:graphicFrame>
        <p:nvGraphicFramePr>
          <p:cNvPr id="10247" name="Object 9"/>
          <p:cNvGraphicFramePr>
            <a:graphicFrameLocks noChangeAspect="1"/>
          </p:cNvGraphicFramePr>
          <p:nvPr/>
        </p:nvGraphicFramePr>
        <p:xfrm>
          <a:off x="2819400" y="3733800"/>
          <a:ext cx="344488" cy="458788"/>
        </p:xfrm>
        <a:graphic>
          <a:graphicData uri="http://schemas.openxmlformats.org/presentationml/2006/ole">
            <p:oleObj spid="_x0000_s10247" name="Equation" r:id="rId9" imgW="152280" imgH="203040" progId="">
              <p:embed/>
            </p:oleObj>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Date Placeholder 3"/>
          <p:cNvSpPr>
            <a:spLocks noGrp="1"/>
          </p:cNvSpPr>
          <p:nvPr>
            <p:ph type="dt" sz="quarter" idx="10"/>
          </p:nvPr>
        </p:nvSpPr>
        <p:spPr>
          <a:noFill/>
        </p:spPr>
        <p:txBody>
          <a:bodyPr/>
          <a:lstStyle/>
          <a:p>
            <a:r>
              <a:rPr lang="en-US"/>
              <a:t>Chapter 3</a:t>
            </a:r>
          </a:p>
        </p:txBody>
      </p:sp>
      <p:sp>
        <p:nvSpPr>
          <p:cNvPr id="1028" name="Footer Placeholder 4"/>
          <p:cNvSpPr>
            <a:spLocks noGrp="1"/>
          </p:cNvSpPr>
          <p:nvPr>
            <p:ph type="ftr" sz="quarter" idx="11"/>
          </p:nvPr>
        </p:nvSpPr>
        <p:spPr>
          <a:noFill/>
        </p:spPr>
        <p:txBody>
          <a:bodyPr/>
          <a:lstStyle/>
          <a:p>
            <a:r>
              <a:rPr lang="en-US"/>
              <a:t>Design &amp; Analysis of Experiments 7E 2009 Montgomery</a:t>
            </a:r>
          </a:p>
        </p:txBody>
      </p:sp>
      <p:sp>
        <p:nvSpPr>
          <p:cNvPr id="1029" name="Slide Number Placeholder 5"/>
          <p:cNvSpPr>
            <a:spLocks noGrp="1"/>
          </p:cNvSpPr>
          <p:nvPr>
            <p:ph type="sldNum" sz="quarter" idx="12"/>
          </p:nvPr>
        </p:nvSpPr>
        <p:spPr>
          <a:noFill/>
        </p:spPr>
        <p:txBody>
          <a:bodyPr/>
          <a:lstStyle/>
          <a:p>
            <a:fld id="{EB9CD491-FDB2-4FE7-8ABE-AD9B3E0C5FF6}" type="slidenum">
              <a:rPr lang="en-US"/>
              <a:pPr/>
              <a:t>3</a:t>
            </a:fld>
            <a:endParaRPr lang="en-US"/>
          </a:p>
        </p:txBody>
      </p:sp>
      <p:sp>
        <p:nvSpPr>
          <p:cNvPr id="1030" name="Rectangle 2"/>
          <p:cNvSpPr>
            <a:spLocks noGrp="1" noChangeArrowheads="1"/>
          </p:cNvSpPr>
          <p:nvPr>
            <p:ph type="title"/>
          </p:nvPr>
        </p:nvSpPr>
        <p:spPr/>
        <p:txBody>
          <a:bodyPr/>
          <a:lstStyle/>
          <a:p>
            <a:pPr eaLnBrk="1" hangingPunct="1"/>
            <a:r>
              <a:rPr lang="en-US" sz="4000" b="1" smtClean="0"/>
              <a:t>What If There Are More Than Two Factor Levels?</a:t>
            </a:r>
          </a:p>
        </p:txBody>
      </p:sp>
      <p:sp>
        <p:nvSpPr>
          <p:cNvPr id="1031" name="Rectangle 3"/>
          <p:cNvSpPr>
            <a:spLocks noGrp="1" noChangeArrowheads="1"/>
          </p:cNvSpPr>
          <p:nvPr>
            <p:ph type="body" idx="1"/>
          </p:nvPr>
        </p:nvSpPr>
        <p:spPr/>
        <p:txBody>
          <a:bodyPr/>
          <a:lstStyle/>
          <a:p>
            <a:pPr eaLnBrk="1" hangingPunct="1"/>
            <a:r>
              <a:rPr lang="en-US" sz="2400" smtClean="0"/>
              <a:t>The </a:t>
            </a:r>
            <a:r>
              <a:rPr lang="en-US" sz="2400" i="1" smtClean="0"/>
              <a:t>t</a:t>
            </a:r>
            <a:r>
              <a:rPr lang="en-US" sz="2400" smtClean="0"/>
              <a:t>-test does not directly apply</a:t>
            </a:r>
          </a:p>
          <a:p>
            <a:pPr eaLnBrk="1" hangingPunct="1"/>
            <a:r>
              <a:rPr lang="en-US" sz="2400" smtClean="0"/>
              <a:t>There are lots of practical situations where there are either more than two levels of interest, or there are several factors of simultaneous interest</a:t>
            </a:r>
          </a:p>
          <a:p>
            <a:pPr eaLnBrk="1" hangingPunct="1"/>
            <a:r>
              <a:rPr lang="en-US" sz="2400" smtClean="0"/>
              <a:t>The </a:t>
            </a:r>
            <a:r>
              <a:rPr lang="en-US" sz="2400" b="1" smtClean="0">
                <a:solidFill>
                  <a:schemeClr val="accent2"/>
                </a:solidFill>
              </a:rPr>
              <a:t>analysis of variance</a:t>
            </a:r>
            <a:r>
              <a:rPr lang="en-US" sz="2400" smtClean="0"/>
              <a:t> (ANOVA) is the appropriate analysis “engine” for these types of experiments</a:t>
            </a:r>
          </a:p>
          <a:p>
            <a:pPr eaLnBrk="1" hangingPunct="1"/>
            <a:r>
              <a:rPr lang="en-US" sz="2400" smtClean="0"/>
              <a:t>The ANOVA was developed by Fisher in the early 1920s, and initially applied to agricultural experiments</a:t>
            </a:r>
          </a:p>
          <a:p>
            <a:pPr eaLnBrk="1" hangingPunct="1"/>
            <a:r>
              <a:rPr lang="en-US" sz="2400" smtClean="0"/>
              <a:t>Used extensively today for industrial experiments</a:t>
            </a:r>
          </a:p>
        </p:txBody>
      </p:sp>
      <p:graphicFrame>
        <p:nvGraphicFramePr>
          <p:cNvPr id="1026" name="Object 4"/>
          <p:cNvGraphicFramePr>
            <a:graphicFrameLocks noChangeAspect="1"/>
          </p:cNvGraphicFramePr>
          <p:nvPr/>
        </p:nvGraphicFramePr>
        <p:xfrm>
          <a:off x="0" y="0"/>
          <a:ext cx="914400" cy="198438"/>
        </p:xfrm>
        <a:graphic>
          <a:graphicData uri="http://schemas.openxmlformats.org/presentationml/2006/ole">
            <p:oleObj spid="_x0000_s1026" name="Equation" r:id="rId4" imgW="914400" imgH="198720" progId="">
              <p:embed/>
            </p:oleObj>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Date Placeholder 3"/>
          <p:cNvSpPr>
            <a:spLocks noGrp="1"/>
          </p:cNvSpPr>
          <p:nvPr>
            <p:ph type="dt" sz="quarter" idx="10"/>
          </p:nvPr>
        </p:nvSpPr>
        <p:spPr>
          <a:noFill/>
        </p:spPr>
        <p:txBody>
          <a:bodyPr/>
          <a:lstStyle/>
          <a:p>
            <a:r>
              <a:rPr lang="en-US"/>
              <a:t>Chapter 3</a:t>
            </a:r>
          </a:p>
        </p:txBody>
      </p:sp>
      <p:sp>
        <p:nvSpPr>
          <p:cNvPr id="11270" name="Footer Placeholder 4"/>
          <p:cNvSpPr>
            <a:spLocks noGrp="1"/>
          </p:cNvSpPr>
          <p:nvPr>
            <p:ph type="ftr" sz="quarter" idx="11"/>
          </p:nvPr>
        </p:nvSpPr>
        <p:spPr>
          <a:noFill/>
        </p:spPr>
        <p:txBody>
          <a:bodyPr/>
          <a:lstStyle/>
          <a:p>
            <a:r>
              <a:rPr lang="en-US"/>
              <a:t>Design &amp; Analysis of Experiments 7E 2009 Montgomery</a:t>
            </a:r>
          </a:p>
        </p:txBody>
      </p:sp>
      <p:sp>
        <p:nvSpPr>
          <p:cNvPr id="11271" name="Slide Number Placeholder 5"/>
          <p:cNvSpPr>
            <a:spLocks noGrp="1"/>
          </p:cNvSpPr>
          <p:nvPr>
            <p:ph type="sldNum" sz="quarter" idx="12"/>
          </p:nvPr>
        </p:nvSpPr>
        <p:spPr>
          <a:noFill/>
        </p:spPr>
        <p:txBody>
          <a:bodyPr/>
          <a:lstStyle/>
          <a:p>
            <a:fld id="{77218EA7-F44B-45C7-BA39-928726A91624}" type="slidenum">
              <a:rPr lang="en-US"/>
              <a:pPr/>
              <a:t>30</a:t>
            </a:fld>
            <a:endParaRPr lang="en-US"/>
          </a:p>
        </p:txBody>
      </p:sp>
      <p:sp>
        <p:nvSpPr>
          <p:cNvPr id="11272" name="Rectangle 2"/>
          <p:cNvSpPr>
            <a:spLocks noGrp="1" noChangeArrowheads="1"/>
          </p:cNvSpPr>
          <p:nvPr>
            <p:ph type="title"/>
          </p:nvPr>
        </p:nvSpPr>
        <p:spPr>
          <a:xfrm>
            <a:off x="685800" y="228600"/>
            <a:ext cx="7772400" cy="1143000"/>
          </a:xfrm>
        </p:spPr>
        <p:txBody>
          <a:bodyPr/>
          <a:lstStyle/>
          <a:p>
            <a:pPr eaLnBrk="1" hangingPunct="1"/>
            <a:r>
              <a:rPr lang="en-US" sz="3200" b="1" smtClean="0"/>
              <a:t>Sample Size Determination</a:t>
            </a:r>
            <a:br>
              <a:rPr lang="en-US" sz="3200" b="1" smtClean="0"/>
            </a:br>
            <a:r>
              <a:rPr lang="en-US" sz="3200" b="1" smtClean="0"/>
              <a:t>Fixed Effects Case---use of OC Curves</a:t>
            </a:r>
          </a:p>
        </p:txBody>
      </p:sp>
      <p:sp>
        <p:nvSpPr>
          <p:cNvPr id="11273" name="Rectangle 3"/>
          <p:cNvSpPr>
            <a:spLocks noGrp="1" noChangeArrowheads="1"/>
          </p:cNvSpPr>
          <p:nvPr>
            <p:ph type="body" idx="1"/>
          </p:nvPr>
        </p:nvSpPr>
        <p:spPr>
          <a:xfrm>
            <a:off x="685800" y="1447800"/>
            <a:ext cx="7772400" cy="4114800"/>
          </a:xfrm>
        </p:spPr>
        <p:txBody>
          <a:bodyPr/>
          <a:lstStyle/>
          <a:p>
            <a:pPr eaLnBrk="1" hangingPunct="1">
              <a:lnSpc>
                <a:spcPct val="80000"/>
              </a:lnSpc>
            </a:pPr>
            <a:r>
              <a:rPr lang="en-US" sz="2200" smtClean="0"/>
              <a:t>The </a:t>
            </a:r>
            <a:r>
              <a:rPr lang="en-US" sz="2200" b="1" smtClean="0">
                <a:solidFill>
                  <a:schemeClr val="accent2"/>
                </a:solidFill>
              </a:rPr>
              <a:t>OC</a:t>
            </a:r>
            <a:r>
              <a:rPr lang="en-US" sz="2200" smtClean="0">
                <a:solidFill>
                  <a:schemeClr val="accent2"/>
                </a:solidFill>
              </a:rPr>
              <a:t> </a:t>
            </a:r>
            <a:r>
              <a:rPr lang="en-US" sz="2200" b="1" smtClean="0">
                <a:solidFill>
                  <a:schemeClr val="accent2"/>
                </a:solidFill>
              </a:rPr>
              <a:t>curves</a:t>
            </a:r>
            <a:r>
              <a:rPr lang="en-US" sz="2200" smtClean="0"/>
              <a:t> for the fixed effects model are in the Appendix, Table V</a:t>
            </a:r>
          </a:p>
          <a:p>
            <a:pPr eaLnBrk="1" hangingPunct="1">
              <a:lnSpc>
                <a:spcPct val="80000"/>
              </a:lnSpc>
            </a:pPr>
            <a:r>
              <a:rPr lang="en-US" sz="2200" smtClean="0"/>
              <a:t>A very common way to use these charts is to define a difference in two means </a:t>
            </a:r>
            <a:r>
              <a:rPr lang="en-US" sz="2200" i="1" smtClean="0"/>
              <a:t>D</a:t>
            </a:r>
            <a:r>
              <a:rPr lang="en-US" sz="2200" smtClean="0"/>
              <a:t> of interest, then the minimum value of      is</a:t>
            </a:r>
          </a:p>
          <a:p>
            <a:pPr eaLnBrk="1" hangingPunct="1">
              <a:lnSpc>
                <a:spcPct val="80000"/>
              </a:lnSpc>
              <a:buFontTx/>
              <a:buNone/>
            </a:pPr>
            <a:endParaRPr lang="en-US" sz="2200" smtClean="0"/>
          </a:p>
          <a:p>
            <a:pPr eaLnBrk="1" hangingPunct="1">
              <a:lnSpc>
                <a:spcPct val="80000"/>
              </a:lnSpc>
            </a:pPr>
            <a:endParaRPr lang="en-US" sz="2200" smtClean="0"/>
          </a:p>
          <a:p>
            <a:pPr eaLnBrk="1" hangingPunct="1">
              <a:lnSpc>
                <a:spcPct val="80000"/>
              </a:lnSpc>
            </a:pPr>
            <a:r>
              <a:rPr lang="en-US" sz="2200" smtClean="0"/>
              <a:t>Typically work in term of the ratio of            and try values of </a:t>
            </a:r>
            <a:r>
              <a:rPr lang="en-US" sz="2200" i="1" smtClean="0"/>
              <a:t>n </a:t>
            </a:r>
            <a:r>
              <a:rPr lang="en-US" sz="2200" smtClean="0"/>
              <a:t>until the </a:t>
            </a:r>
            <a:r>
              <a:rPr lang="en-US" sz="2200" b="1" smtClean="0">
                <a:solidFill>
                  <a:schemeClr val="accent2"/>
                </a:solidFill>
              </a:rPr>
              <a:t>desired</a:t>
            </a:r>
            <a:r>
              <a:rPr lang="en-US" sz="2200" smtClean="0">
                <a:solidFill>
                  <a:schemeClr val="accent2"/>
                </a:solidFill>
              </a:rPr>
              <a:t> </a:t>
            </a:r>
            <a:r>
              <a:rPr lang="en-US" sz="2200" b="1" smtClean="0">
                <a:solidFill>
                  <a:schemeClr val="accent2"/>
                </a:solidFill>
              </a:rPr>
              <a:t>power</a:t>
            </a:r>
            <a:r>
              <a:rPr lang="en-US" sz="2200" smtClean="0"/>
              <a:t> is achieved</a:t>
            </a:r>
          </a:p>
          <a:p>
            <a:pPr eaLnBrk="1" hangingPunct="1">
              <a:lnSpc>
                <a:spcPct val="80000"/>
              </a:lnSpc>
            </a:pPr>
            <a:r>
              <a:rPr lang="en-US" sz="2200" smtClean="0"/>
              <a:t>Most statistics software packages will perform power and sample size calculations – see page 103</a:t>
            </a:r>
          </a:p>
          <a:p>
            <a:pPr eaLnBrk="1" hangingPunct="1">
              <a:lnSpc>
                <a:spcPct val="80000"/>
              </a:lnSpc>
            </a:pPr>
            <a:r>
              <a:rPr lang="en-US" sz="2200" smtClean="0"/>
              <a:t>There are some other methods discussed in the text</a:t>
            </a:r>
          </a:p>
        </p:txBody>
      </p:sp>
      <p:graphicFrame>
        <p:nvGraphicFramePr>
          <p:cNvPr id="11266" name="Object 4"/>
          <p:cNvGraphicFramePr>
            <a:graphicFrameLocks noChangeAspect="1"/>
          </p:cNvGraphicFramePr>
          <p:nvPr/>
        </p:nvGraphicFramePr>
        <p:xfrm>
          <a:off x="2209800" y="2590800"/>
          <a:ext cx="381000" cy="336550"/>
        </p:xfrm>
        <a:graphic>
          <a:graphicData uri="http://schemas.openxmlformats.org/presentationml/2006/ole">
            <p:oleObj spid="_x0000_s11266" name="Equation" r:id="rId4" imgW="215640" imgH="190440" progId="">
              <p:embed/>
            </p:oleObj>
          </a:graphicData>
        </a:graphic>
      </p:graphicFrame>
      <p:graphicFrame>
        <p:nvGraphicFramePr>
          <p:cNvPr id="11267" name="Object 5"/>
          <p:cNvGraphicFramePr>
            <a:graphicFrameLocks noChangeAspect="1"/>
          </p:cNvGraphicFramePr>
          <p:nvPr/>
        </p:nvGraphicFramePr>
        <p:xfrm>
          <a:off x="3581400" y="2743200"/>
          <a:ext cx="1524000" cy="865188"/>
        </p:xfrm>
        <a:graphic>
          <a:graphicData uri="http://schemas.openxmlformats.org/presentationml/2006/ole">
            <p:oleObj spid="_x0000_s11267" name="Equation" r:id="rId5" imgW="736560" imgH="419040" progId="">
              <p:embed/>
            </p:oleObj>
          </a:graphicData>
        </a:graphic>
      </p:graphicFrame>
      <p:graphicFrame>
        <p:nvGraphicFramePr>
          <p:cNvPr id="11268" name="Object 6"/>
          <p:cNvGraphicFramePr>
            <a:graphicFrameLocks noChangeAspect="1"/>
          </p:cNvGraphicFramePr>
          <p:nvPr/>
        </p:nvGraphicFramePr>
        <p:xfrm>
          <a:off x="5638800" y="3581400"/>
          <a:ext cx="685800" cy="342900"/>
        </p:xfrm>
        <a:graphic>
          <a:graphicData uri="http://schemas.openxmlformats.org/presentationml/2006/ole">
            <p:oleObj spid="_x0000_s11268" name="Equation" r:id="rId6" imgW="355320" imgH="177480" progId="">
              <p:embed/>
            </p:oleObj>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Date Placeholder 1"/>
          <p:cNvSpPr>
            <a:spLocks noGrp="1"/>
          </p:cNvSpPr>
          <p:nvPr>
            <p:ph type="dt" sz="quarter" idx="10"/>
          </p:nvPr>
        </p:nvSpPr>
        <p:spPr>
          <a:noFill/>
        </p:spPr>
        <p:txBody>
          <a:bodyPr/>
          <a:lstStyle/>
          <a:p>
            <a:r>
              <a:rPr lang="en-US"/>
              <a:t>Chapter 3</a:t>
            </a:r>
          </a:p>
        </p:txBody>
      </p:sp>
      <p:sp>
        <p:nvSpPr>
          <p:cNvPr id="31747" name="Footer Placeholder 2"/>
          <p:cNvSpPr>
            <a:spLocks noGrp="1"/>
          </p:cNvSpPr>
          <p:nvPr>
            <p:ph type="ftr" sz="quarter" idx="11"/>
          </p:nvPr>
        </p:nvSpPr>
        <p:spPr>
          <a:noFill/>
        </p:spPr>
        <p:txBody>
          <a:bodyPr/>
          <a:lstStyle/>
          <a:p>
            <a:r>
              <a:rPr lang="en-US"/>
              <a:t>Design &amp; Analysis of Experiments 7E 2009 Montgomery</a:t>
            </a:r>
          </a:p>
        </p:txBody>
      </p:sp>
      <p:sp>
        <p:nvSpPr>
          <p:cNvPr id="31748" name="Slide Number Placeholder 3"/>
          <p:cNvSpPr>
            <a:spLocks noGrp="1"/>
          </p:cNvSpPr>
          <p:nvPr>
            <p:ph type="sldNum" sz="quarter" idx="12"/>
          </p:nvPr>
        </p:nvSpPr>
        <p:spPr>
          <a:noFill/>
        </p:spPr>
        <p:txBody>
          <a:bodyPr/>
          <a:lstStyle/>
          <a:p>
            <a:fld id="{39C5348F-1481-4E65-99FB-23285F8085CF}" type="slidenum">
              <a:rPr lang="en-US"/>
              <a:pPr/>
              <a:t>31</a:t>
            </a:fld>
            <a:endParaRPr lang="en-US"/>
          </a:p>
        </p:txBody>
      </p:sp>
      <p:sp>
        <p:nvSpPr>
          <p:cNvPr id="31749" name="Text Box 2"/>
          <p:cNvSpPr txBox="1">
            <a:spLocks noChangeArrowheads="1"/>
          </p:cNvSpPr>
          <p:nvPr/>
        </p:nvSpPr>
        <p:spPr bwMode="auto">
          <a:xfrm>
            <a:off x="1219200" y="457200"/>
            <a:ext cx="6781800" cy="396875"/>
          </a:xfrm>
          <a:prstGeom prst="rect">
            <a:avLst/>
          </a:prstGeom>
          <a:noFill/>
          <a:ln w="9525">
            <a:noFill/>
            <a:miter lim="800000"/>
            <a:headEnd/>
            <a:tailEnd/>
          </a:ln>
        </p:spPr>
        <p:txBody>
          <a:bodyPr>
            <a:spAutoFit/>
          </a:bodyPr>
          <a:lstStyle/>
          <a:p>
            <a:pPr algn="ctr" eaLnBrk="0" hangingPunct="0">
              <a:spcBef>
                <a:spcPct val="50000"/>
              </a:spcBef>
            </a:pPr>
            <a:r>
              <a:rPr lang="en-US" sz="2000">
                <a:latin typeface="Times New Roman" pitchFamily="18" charset="0"/>
              </a:rPr>
              <a:t>Power and sample size calculations from Minitab (Page 103)</a:t>
            </a:r>
          </a:p>
        </p:txBody>
      </p:sp>
      <p:pic>
        <p:nvPicPr>
          <p:cNvPr id="31750" name="Picture 3"/>
          <p:cNvPicPr>
            <a:picLocks noChangeAspect="1" noChangeArrowheads="1"/>
          </p:cNvPicPr>
          <p:nvPr/>
        </p:nvPicPr>
        <p:blipFill>
          <a:blip r:embed="rId3" cstate="print"/>
          <a:srcRect/>
          <a:stretch>
            <a:fillRect/>
          </a:stretch>
        </p:blipFill>
        <p:spPr bwMode="auto">
          <a:xfrm>
            <a:off x="1014413" y="933450"/>
            <a:ext cx="7367587" cy="5129213"/>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Date Placeholder 2"/>
          <p:cNvSpPr>
            <a:spLocks noGrp="1"/>
          </p:cNvSpPr>
          <p:nvPr>
            <p:ph type="dt" sz="quarter" idx="10"/>
          </p:nvPr>
        </p:nvSpPr>
        <p:spPr>
          <a:noFill/>
        </p:spPr>
        <p:txBody>
          <a:bodyPr/>
          <a:lstStyle/>
          <a:p>
            <a:r>
              <a:rPr lang="en-US"/>
              <a:t>Chapter 3</a:t>
            </a:r>
          </a:p>
        </p:txBody>
      </p:sp>
      <p:sp>
        <p:nvSpPr>
          <p:cNvPr id="32771" name="Footer Placeholder 3"/>
          <p:cNvSpPr>
            <a:spLocks noGrp="1"/>
          </p:cNvSpPr>
          <p:nvPr>
            <p:ph type="ftr" sz="quarter" idx="11"/>
          </p:nvPr>
        </p:nvSpPr>
        <p:spPr>
          <a:noFill/>
        </p:spPr>
        <p:txBody>
          <a:bodyPr/>
          <a:lstStyle/>
          <a:p>
            <a:r>
              <a:rPr lang="en-US"/>
              <a:t>Design &amp; Analysis of Experiments 7E 2009 Montgomery</a:t>
            </a:r>
          </a:p>
        </p:txBody>
      </p:sp>
      <p:sp>
        <p:nvSpPr>
          <p:cNvPr id="32772" name="Slide Number Placeholder 4"/>
          <p:cNvSpPr>
            <a:spLocks noGrp="1"/>
          </p:cNvSpPr>
          <p:nvPr>
            <p:ph type="sldNum" sz="quarter" idx="12"/>
          </p:nvPr>
        </p:nvSpPr>
        <p:spPr>
          <a:noFill/>
        </p:spPr>
        <p:txBody>
          <a:bodyPr/>
          <a:lstStyle/>
          <a:p>
            <a:fld id="{4EC3921E-1E49-49E5-9317-C3B9CC640678}" type="slidenum">
              <a:rPr lang="en-US"/>
              <a:pPr/>
              <a:t>32</a:t>
            </a:fld>
            <a:endParaRPr lang="en-US"/>
          </a:p>
        </p:txBody>
      </p:sp>
      <p:pic>
        <p:nvPicPr>
          <p:cNvPr id="32773" name="Picture 3"/>
          <p:cNvPicPr>
            <a:picLocks noGrp="1" noChangeAspect="1" noChangeArrowheads="1"/>
          </p:cNvPicPr>
          <p:nvPr>
            <p:ph/>
          </p:nvPr>
        </p:nvPicPr>
        <p:blipFill>
          <a:blip r:embed="rId3" cstate="print"/>
          <a:srcRect/>
          <a:stretch>
            <a:fillRect/>
          </a:stretch>
        </p:blipFill>
        <p:spPr>
          <a:xfrm>
            <a:off x="457200" y="1946275"/>
            <a:ext cx="8229600" cy="2508250"/>
          </a:xfr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Date Placeholder 2"/>
          <p:cNvSpPr>
            <a:spLocks noGrp="1"/>
          </p:cNvSpPr>
          <p:nvPr>
            <p:ph type="dt" sz="quarter" idx="10"/>
          </p:nvPr>
        </p:nvSpPr>
        <p:spPr>
          <a:noFill/>
        </p:spPr>
        <p:txBody>
          <a:bodyPr/>
          <a:lstStyle/>
          <a:p>
            <a:r>
              <a:rPr lang="en-US"/>
              <a:t>Chapter 3</a:t>
            </a:r>
          </a:p>
        </p:txBody>
      </p:sp>
      <p:sp>
        <p:nvSpPr>
          <p:cNvPr id="33795" name="Footer Placeholder 3"/>
          <p:cNvSpPr>
            <a:spLocks noGrp="1"/>
          </p:cNvSpPr>
          <p:nvPr>
            <p:ph type="ftr" sz="quarter" idx="11"/>
          </p:nvPr>
        </p:nvSpPr>
        <p:spPr>
          <a:noFill/>
        </p:spPr>
        <p:txBody>
          <a:bodyPr/>
          <a:lstStyle/>
          <a:p>
            <a:r>
              <a:rPr lang="en-US"/>
              <a:t>Design &amp; Analysis of Experiments 7E 2009 Montgomery</a:t>
            </a:r>
          </a:p>
        </p:txBody>
      </p:sp>
      <p:sp>
        <p:nvSpPr>
          <p:cNvPr id="33796" name="Slide Number Placeholder 4"/>
          <p:cNvSpPr>
            <a:spLocks noGrp="1"/>
          </p:cNvSpPr>
          <p:nvPr>
            <p:ph type="sldNum" sz="quarter" idx="12"/>
          </p:nvPr>
        </p:nvSpPr>
        <p:spPr>
          <a:noFill/>
        </p:spPr>
        <p:txBody>
          <a:bodyPr/>
          <a:lstStyle/>
          <a:p>
            <a:fld id="{A2ACAA27-8B11-4BA7-9817-2A473BF9BAAA}" type="slidenum">
              <a:rPr lang="en-US"/>
              <a:pPr/>
              <a:t>33</a:t>
            </a:fld>
            <a:endParaRPr lang="en-US"/>
          </a:p>
        </p:txBody>
      </p:sp>
      <p:pic>
        <p:nvPicPr>
          <p:cNvPr id="33797" name="Picture 3"/>
          <p:cNvPicPr>
            <a:picLocks noGrp="1" noChangeAspect="1" noChangeArrowheads="1"/>
          </p:cNvPicPr>
          <p:nvPr>
            <p:ph/>
          </p:nvPr>
        </p:nvPicPr>
        <p:blipFill>
          <a:blip r:embed="rId3" cstate="print"/>
          <a:srcRect/>
          <a:stretch>
            <a:fillRect/>
          </a:stretch>
        </p:blipFill>
        <p:spPr>
          <a:xfrm>
            <a:off x="381000" y="685800"/>
            <a:ext cx="8229600" cy="2243138"/>
          </a:xfrm>
          <a:noFill/>
        </p:spPr>
      </p:pic>
      <p:pic>
        <p:nvPicPr>
          <p:cNvPr id="33798" name="Picture 4"/>
          <p:cNvPicPr>
            <a:picLocks noChangeAspect="1" noChangeArrowheads="1"/>
          </p:cNvPicPr>
          <p:nvPr/>
        </p:nvPicPr>
        <p:blipFill>
          <a:blip r:embed="rId4" cstate="print"/>
          <a:srcRect/>
          <a:stretch>
            <a:fillRect/>
          </a:stretch>
        </p:blipFill>
        <p:spPr bwMode="auto">
          <a:xfrm>
            <a:off x="533400" y="3124200"/>
            <a:ext cx="8050213" cy="2473325"/>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Date Placeholder 2"/>
          <p:cNvSpPr>
            <a:spLocks noGrp="1"/>
          </p:cNvSpPr>
          <p:nvPr>
            <p:ph type="dt" sz="quarter" idx="10"/>
          </p:nvPr>
        </p:nvSpPr>
        <p:spPr>
          <a:noFill/>
        </p:spPr>
        <p:txBody>
          <a:bodyPr/>
          <a:lstStyle/>
          <a:p>
            <a:r>
              <a:rPr lang="en-US"/>
              <a:t>Chapter 3</a:t>
            </a:r>
          </a:p>
        </p:txBody>
      </p:sp>
      <p:sp>
        <p:nvSpPr>
          <p:cNvPr id="34819" name="Footer Placeholder 3"/>
          <p:cNvSpPr>
            <a:spLocks noGrp="1"/>
          </p:cNvSpPr>
          <p:nvPr>
            <p:ph type="ftr" sz="quarter" idx="11"/>
          </p:nvPr>
        </p:nvSpPr>
        <p:spPr>
          <a:noFill/>
        </p:spPr>
        <p:txBody>
          <a:bodyPr/>
          <a:lstStyle/>
          <a:p>
            <a:r>
              <a:rPr lang="en-US"/>
              <a:t>Design &amp; Analysis of Experiments 7E 2009 Montgomery</a:t>
            </a:r>
          </a:p>
        </p:txBody>
      </p:sp>
      <p:sp>
        <p:nvSpPr>
          <p:cNvPr id="34820" name="Slide Number Placeholder 4"/>
          <p:cNvSpPr>
            <a:spLocks noGrp="1"/>
          </p:cNvSpPr>
          <p:nvPr>
            <p:ph type="sldNum" sz="quarter" idx="12"/>
          </p:nvPr>
        </p:nvSpPr>
        <p:spPr>
          <a:noFill/>
        </p:spPr>
        <p:txBody>
          <a:bodyPr/>
          <a:lstStyle/>
          <a:p>
            <a:fld id="{057921A3-DAE9-43BC-897D-9A5A3235CDA8}" type="slidenum">
              <a:rPr lang="en-US"/>
              <a:pPr/>
              <a:t>34</a:t>
            </a:fld>
            <a:endParaRPr lang="en-US"/>
          </a:p>
        </p:txBody>
      </p:sp>
      <p:pic>
        <p:nvPicPr>
          <p:cNvPr id="34821" name="Picture 3"/>
          <p:cNvPicPr>
            <a:picLocks noGrp="1" noChangeAspect="1" noChangeArrowheads="1"/>
          </p:cNvPicPr>
          <p:nvPr>
            <p:ph/>
          </p:nvPr>
        </p:nvPicPr>
        <p:blipFill>
          <a:blip r:embed="rId3" cstate="print"/>
          <a:srcRect/>
          <a:stretch>
            <a:fillRect/>
          </a:stretch>
        </p:blipFill>
        <p:spPr>
          <a:xfrm>
            <a:off x="1003300" y="274638"/>
            <a:ext cx="7137400" cy="5851525"/>
          </a:xfr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Date Placeholder 2"/>
          <p:cNvSpPr>
            <a:spLocks noGrp="1"/>
          </p:cNvSpPr>
          <p:nvPr>
            <p:ph type="dt" sz="quarter" idx="10"/>
          </p:nvPr>
        </p:nvSpPr>
        <p:spPr>
          <a:noFill/>
        </p:spPr>
        <p:txBody>
          <a:bodyPr/>
          <a:lstStyle/>
          <a:p>
            <a:r>
              <a:rPr lang="en-US"/>
              <a:t>Chapter 3</a:t>
            </a:r>
          </a:p>
        </p:txBody>
      </p:sp>
      <p:sp>
        <p:nvSpPr>
          <p:cNvPr id="35843" name="Footer Placeholder 3"/>
          <p:cNvSpPr>
            <a:spLocks noGrp="1"/>
          </p:cNvSpPr>
          <p:nvPr>
            <p:ph type="ftr" sz="quarter" idx="11"/>
          </p:nvPr>
        </p:nvSpPr>
        <p:spPr>
          <a:noFill/>
        </p:spPr>
        <p:txBody>
          <a:bodyPr/>
          <a:lstStyle/>
          <a:p>
            <a:r>
              <a:rPr lang="en-US"/>
              <a:t>Design &amp; Analysis of Experiments 7E 2009 Montgomery</a:t>
            </a:r>
          </a:p>
        </p:txBody>
      </p:sp>
      <p:sp>
        <p:nvSpPr>
          <p:cNvPr id="35844" name="Slide Number Placeholder 4"/>
          <p:cNvSpPr>
            <a:spLocks noGrp="1"/>
          </p:cNvSpPr>
          <p:nvPr>
            <p:ph type="sldNum" sz="quarter" idx="12"/>
          </p:nvPr>
        </p:nvSpPr>
        <p:spPr>
          <a:noFill/>
        </p:spPr>
        <p:txBody>
          <a:bodyPr/>
          <a:lstStyle/>
          <a:p>
            <a:fld id="{7424AE74-F97F-4EDB-99EE-1C14974E77EB}" type="slidenum">
              <a:rPr lang="en-US"/>
              <a:pPr/>
              <a:t>35</a:t>
            </a:fld>
            <a:endParaRPr lang="en-US"/>
          </a:p>
        </p:txBody>
      </p:sp>
      <p:pic>
        <p:nvPicPr>
          <p:cNvPr id="35845" name="Picture 3"/>
          <p:cNvPicPr>
            <a:picLocks noGrp="1" noChangeAspect="1" noChangeArrowheads="1"/>
          </p:cNvPicPr>
          <p:nvPr>
            <p:ph/>
          </p:nvPr>
        </p:nvPicPr>
        <p:blipFill>
          <a:blip r:embed="rId3" cstate="print"/>
          <a:srcRect/>
          <a:stretch>
            <a:fillRect/>
          </a:stretch>
        </p:blipFill>
        <p:spPr>
          <a:xfrm>
            <a:off x="457200" y="534988"/>
            <a:ext cx="8229600" cy="5330825"/>
          </a:xfr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Date Placeholder 2"/>
          <p:cNvSpPr>
            <a:spLocks noGrp="1"/>
          </p:cNvSpPr>
          <p:nvPr>
            <p:ph type="dt" sz="quarter" idx="10"/>
          </p:nvPr>
        </p:nvSpPr>
        <p:spPr>
          <a:noFill/>
        </p:spPr>
        <p:txBody>
          <a:bodyPr/>
          <a:lstStyle/>
          <a:p>
            <a:r>
              <a:rPr lang="en-US"/>
              <a:t>Chapter 3</a:t>
            </a:r>
          </a:p>
        </p:txBody>
      </p:sp>
      <p:sp>
        <p:nvSpPr>
          <p:cNvPr id="36867" name="Footer Placeholder 3"/>
          <p:cNvSpPr>
            <a:spLocks noGrp="1"/>
          </p:cNvSpPr>
          <p:nvPr>
            <p:ph type="ftr" sz="quarter" idx="11"/>
          </p:nvPr>
        </p:nvSpPr>
        <p:spPr>
          <a:noFill/>
        </p:spPr>
        <p:txBody>
          <a:bodyPr/>
          <a:lstStyle/>
          <a:p>
            <a:r>
              <a:rPr lang="en-US"/>
              <a:t>Design &amp; Analysis of Experiments 7E 2009 Montgomery</a:t>
            </a:r>
          </a:p>
        </p:txBody>
      </p:sp>
      <p:sp>
        <p:nvSpPr>
          <p:cNvPr id="36868" name="Slide Number Placeholder 4"/>
          <p:cNvSpPr>
            <a:spLocks noGrp="1"/>
          </p:cNvSpPr>
          <p:nvPr>
            <p:ph type="sldNum" sz="quarter" idx="12"/>
          </p:nvPr>
        </p:nvSpPr>
        <p:spPr>
          <a:noFill/>
        </p:spPr>
        <p:txBody>
          <a:bodyPr/>
          <a:lstStyle/>
          <a:p>
            <a:fld id="{62A66916-7B27-48FF-ADF4-FF01F318FDBA}" type="slidenum">
              <a:rPr lang="en-US"/>
              <a:pPr/>
              <a:t>36</a:t>
            </a:fld>
            <a:endParaRPr lang="en-US"/>
          </a:p>
        </p:txBody>
      </p:sp>
      <p:pic>
        <p:nvPicPr>
          <p:cNvPr id="36869" name="Picture 3"/>
          <p:cNvPicPr>
            <a:picLocks noGrp="1" noChangeAspect="1" noChangeArrowheads="1"/>
          </p:cNvPicPr>
          <p:nvPr>
            <p:ph/>
          </p:nvPr>
        </p:nvPicPr>
        <p:blipFill>
          <a:blip r:embed="rId3" cstate="print"/>
          <a:srcRect/>
          <a:stretch>
            <a:fillRect/>
          </a:stretch>
        </p:blipFill>
        <p:spPr>
          <a:xfrm>
            <a:off x="1971675" y="274638"/>
            <a:ext cx="5199063" cy="5851525"/>
          </a:xfr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Date Placeholder 3"/>
          <p:cNvSpPr>
            <a:spLocks noGrp="1"/>
          </p:cNvSpPr>
          <p:nvPr>
            <p:ph type="dt" sz="quarter" idx="10"/>
          </p:nvPr>
        </p:nvSpPr>
        <p:spPr>
          <a:noFill/>
        </p:spPr>
        <p:txBody>
          <a:bodyPr/>
          <a:lstStyle/>
          <a:p>
            <a:r>
              <a:rPr lang="en-US"/>
              <a:t>Chapter 3</a:t>
            </a:r>
          </a:p>
        </p:txBody>
      </p:sp>
      <p:sp>
        <p:nvSpPr>
          <p:cNvPr id="14339" name="Footer Placeholder 4"/>
          <p:cNvSpPr>
            <a:spLocks noGrp="1"/>
          </p:cNvSpPr>
          <p:nvPr>
            <p:ph type="ftr" sz="quarter" idx="11"/>
          </p:nvPr>
        </p:nvSpPr>
        <p:spPr>
          <a:noFill/>
        </p:spPr>
        <p:txBody>
          <a:bodyPr/>
          <a:lstStyle/>
          <a:p>
            <a:r>
              <a:rPr lang="en-US"/>
              <a:t>Design &amp; Analysis of Experiments 7E 2009 Montgomery</a:t>
            </a:r>
          </a:p>
        </p:txBody>
      </p:sp>
      <p:sp>
        <p:nvSpPr>
          <p:cNvPr id="14340" name="Slide Number Placeholder 5"/>
          <p:cNvSpPr>
            <a:spLocks noGrp="1"/>
          </p:cNvSpPr>
          <p:nvPr>
            <p:ph type="sldNum" sz="quarter" idx="12"/>
          </p:nvPr>
        </p:nvSpPr>
        <p:spPr>
          <a:noFill/>
        </p:spPr>
        <p:txBody>
          <a:bodyPr/>
          <a:lstStyle/>
          <a:p>
            <a:fld id="{127578A6-D74D-4479-8F02-00DF2CC81D43}" type="slidenum">
              <a:rPr lang="en-US"/>
              <a:pPr/>
              <a:t>4</a:t>
            </a:fld>
            <a:endParaRPr lang="en-US"/>
          </a:p>
        </p:txBody>
      </p:sp>
      <p:sp>
        <p:nvSpPr>
          <p:cNvPr id="14341" name="Rectangle 2"/>
          <p:cNvSpPr>
            <a:spLocks noGrp="1" noChangeArrowheads="1"/>
          </p:cNvSpPr>
          <p:nvPr>
            <p:ph type="title"/>
          </p:nvPr>
        </p:nvSpPr>
        <p:spPr/>
        <p:txBody>
          <a:bodyPr/>
          <a:lstStyle/>
          <a:p>
            <a:pPr eaLnBrk="1" hangingPunct="1"/>
            <a:r>
              <a:rPr lang="en-US" sz="4000" b="1" smtClean="0"/>
              <a:t>An Example (See pg. 61)</a:t>
            </a:r>
          </a:p>
        </p:txBody>
      </p:sp>
      <p:sp>
        <p:nvSpPr>
          <p:cNvPr id="14342" name="Rectangle 3"/>
          <p:cNvSpPr>
            <a:spLocks noGrp="1" noChangeArrowheads="1"/>
          </p:cNvSpPr>
          <p:nvPr>
            <p:ph type="body" idx="1"/>
          </p:nvPr>
        </p:nvSpPr>
        <p:spPr>
          <a:xfrm>
            <a:off x="685800" y="1524000"/>
            <a:ext cx="7772400" cy="4419600"/>
          </a:xfrm>
        </p:spPr>
        <p:txBody>
          <a:bodyPr/>
          <a:lstStyle/>
          <a:p>
            <a:pPr eaLnBrk="1" hangingPunct="1">
              <a:lnSpc>
                <a:spcPct val="95000"/>
              </a:lnSpc>
            </a:pPr>
            <a:r>
              <a:rPr lang="en-US" sz="2000" smtClean="0"/>
              <a:t>An engineer is interested in investigating the relationship between the RF power setting and the etch rate for this tool. The objective of an experiment like this is to model the relationship between etch rate and RF power, and to specify the power setting that will give a desired target etch rate.</a:t>
            </a:r>
          </a:p>
          <a:p>
            <a:pPr eaLnBrk="1" hangingPunct="1">
              <a:lnSpc>
                <a:spcPct val="95000"/>
              </a:lnSpc>
            </a:pPr>
            <a:r>
              <a:rPr lang="en-US" sz="2000" smtClean="0"/>
              <a:t>The response variable is etch rate.</a:t>
            </a:r>
          </a:p>
          <a:p>
            <a:pPr eaLnBrk="1" hangingPunct="1">
              <a:lnSpc>
                <a:spcPct val="95000"/>
              </a:lnSpc>
            </a:pPr>
            <a:r>
              <a:rPr lang="en-US" sz="2000" smtClean="0"/>
              <a:t>She is interested in a particular gas (C2F6) and gap (0.80 cm), and wants to test four levels of RF power: 160W, 180W, 200W, and 220W. She decided to test five wafers at each level of RF power.</a:t>
            </a:r>
          </a:p>
          <a:p>
            <a:pPr eaLnBrk="1" hangingPunct="1">
              <a:lnSpc>
                <a:spcPct val="95000"/>
              </a:lnSpc>
            </a:pPr>
            <a:r>
              <a:rPr lang="en-US" sz="2000" smtClean="0"/>
              <a:t>The experimenter chooses 4 </a:t>
            </a:r>
            <a:r>
              <a:rPr lang="en-US" sz="2000" b="1" smtClean="0">
                <a:solidFill>
                  <a:schemeClr val="accent2"/>
                </a:solidFill>
              </a:rPr>
              <a:t>levels</a:t>
            </a:r>
            <a:r>
              <a:rPr lang="en-US" sz="2000" smtClean="0"/>
              <a:t> of RF power 160W, 180W, 200W, and 220W</a:t>
            </a:r>
          </a:p>
          <a:p>
            <a:pPr eaLnBrk="1" hangingPunct="1">
              <a:lnSpc>
                <a:spcPct val="95000"/>
              </a:lnSpc>
            </a:pPr>
            <a:r>
              <a:rPr lang="en-US" sz="2000" smtClean="0"/>
              <a:t>The experiment is </a:t>
            </a:r>
            <a:r>
              <a:rPr lang="en-US" sz="2000" b="1" smtClean="0">
                <a:solidFill>
                  <a:schemeClr val="accent2"/>
                </a:solidFill>
              </a:rPr>
              <a:t>replicated</a:t>
            </a:r>
            <a:r>
              <a:rPr lang="en-US" sz="2000" smtClean="0"/>
              <a:t> 5 times – runs made in random order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Date Placeholder 2"/>
          <p:cNvSpPr>
            <a:spLocks noGrp="1"/>
          </p:cNvSpPr>
          <p:nvPr>
            <p:ph type="dt" sz="quarter" idx="10"/>
          </p:nvPr>
        </p:nvSpPr>
        <p:spPr>
          <a:noFill/>
        </p:spPr>
        <p:txBody>
          <a:bodyPr/>
          <a:lstStyle/>
          <a:p>
            <a:r>
              <a:rPr lang="en-US"/>
              <a:t>Chapter 3</a:t>
            </a:r>
          </a:p>
        </p:txBody>
      </p:sp>
      <p:sp>
        <p:nvSpPr>
          <p:cNvPr id="15363" name="Footer Placeholder 3"/>
          <p:cNvSpPr>
            <a:spLocks noGrp="1"/>
          </p:cNvSpPr>
          <p:nvPr>
            <p:ph type="ftr" sz="quarter" idx="11"/>
          </p:nvPr>
        </p:nvSpPr>
        <p:spPr>
          <a:noFill/>
        </p:spPr>
        <p:txBody>
          <a:bodyPr/>
          <a:lstStyle/>
          <a:p>
            <a:r>
              <a:rPr lang="en-US"/>
              <a:t>Design &amp; Analysis of Experiments 7E 2009 Montgomery</a:t>
            </a:r>
          </a:p>
        </p:txBody>
      </p:sp>
      <p:sp>
        <p:nvSpPr>
          <p:cNvPr id="15364" name="Slide Number Placeholder 4"/>
          <p:cNvSpPr>
            <a:spLocks noGrp="1"/>
          </p:cNvSpPr>
          <p:nvPr>
            <p:ph type="sldNum" sz="quarter" idx="12"/>
          </p:nvPr>
        </p:nvSpPr>
        <p:spPr>
          <a:noFill/>
        </p:spPr>
        <p:txBody>
          <a:bodyPr/>
          <a:lstStyle/>
          <a:p>
            <a:fld id="{6FB22A81-F6F8-4649-93F8-EF3D3794458F}" type="slidenum">
              <a:rPr lang="en-US"/>
              <a:pPr/>
              <a:t>5</a:t>
            </a:fld>
            <a:endParaRPr lang="en-US"/>
          </a:p>
        </p:txBody>
      </p:sp>
      <p:pic>
        <p:nvPicPr>
          <p:cNvPr id="15365" name="Picture 4"/>
          <p:cNvPicPr>
            <a:picLocks noGrp="1" noChangeAspect="1" noChangeArrowheads="1"/>
          </p:cNvPicPr>
          <p:nvPr>
            <p:ph/>
          </p:nvPr>
        </p:nvPicPr>
        <p:blipFill>
          <a:blip r:embed="rId3" cstate="print"/>
          <a:srcRect/>
          <a:stretch>
            <a:fillRect/>
          </a:stretch>
        </p:blipFill>
        <p:spPr>
          <a:xfrm>
            <a:off x="457200" y="860425"/>
            <a:ext cx="8229600" cy="4740275"/>
          </a:xfr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Date Placeholder 4"/>
          <p:cNvSpPr>
            <a:spLocks noGrp="1"/>
          </p:cNvSpPr>
          <p:nvPr>
            <p:ph type="dt" sz="quarter" idx="10"/>
          </p:nvPr>
        </p:nvSpPr>
        <p:spPr>
          <a:noFill/>
        </p:spPr>
        <p:txBody>
          <a:bodyPr/>
          <a:lstStyle/>
          <a:p>
            <a:r>
              <a:rPr lang="en-US"/>
              <a:t>Chapter 3</a:t>
            </a:r>
          </a:p>
        </p:txBody>
      </p:sp>
      <p:sp>
        <p:nvSpPr>
          <p:cNvPr id="16387" name="Footer Placeholder 5"/>
          <p:cNvSpPr>
            <a:spLocks noGrp="1"/>
          </p:cNvSpPr>
          <p:nvPr>
            <p:ph type="ftr" sz="quarter" idx="11"/>
          </p:nvPr>
        </p:nvSpPr>
        <p:spPr>
          <a:noFill/>
        </p:spPr>
        <p:txBody>
          <a:bodyPr/>
          <a:lstStyle/>
          <a:p>
            <a:r>
              <a:rPr lang="en-US"/>
              <a:t>Design &amp; Analysis of Experiments 7E 2009 Montgomery</a:t>
            </a:r>
          </a:p>
        </p:txBody>
      </p:sp>
      <p:sp>
        <p:nvSpPr>
          <p:cNvPr id="16388" name="Slide Number Placeholder 6"/>
          <p:cNvSpPr>
            <a:spLocks noGrp="1"/>
          </p:cNvSpPr>
          <p:nvPr>
            <p:ph type="sldNum" sz="quarter" idx="12"/>
          </p:nvPr>
        </p:nvSpPr>
        <p:spPr>
          <a:noFill/>
        </p:spPr>
        <p:txBody>
          <a:bodyPr/>
          <a:lstStyle/>
          <a:p>
            <a:fld id="{0202F6BF-BF40-4126-B930-9A374AC25200}" type="slidenum">
              <a:rPr lang="en-US"/>
              <a:pPr/>
              <a:t>6</a:t>
            </a:fld>
            <a:endParaRPr lang="en-US"/>
          </a:p>
        </p:txBody>
      </p:sp>
      <p:sp>
        <p:nvSpPr>
          <p:cNvPr id="16389" name="Rectangle 2"/>
          <p:cNvSpPr>
            <a:spLocks noGrp="1" noChangeArrowheads="1"/>
          </p:cNvSpPr>
          <p:nvPr>
            <p:ph type="title"/>
          </p:nvPr>
        </p:nvSpPr>
        <p:spPr>
          <a:xfrm>
            <a:off x="685800" y="76200"/>
            <a:ext cx="7772400" cy="1066800"/>
          </a:xfrm>
        </p:spPr>
        <p:txBody>
          <a:bodyPr/>
          <a:lstStyle/>
          <a:p>
            <a:pPr eaLnBrk="1" hangingPunct="1"/>
            <a:r>
              <a:rPr lang="en-US" sz="4000" b="1" smtClean="0"/>
              <a:t>An Example (See pg. 62)</a:t>
            </a:r>
          </a:p>
        </p:txBody>
      </p:sp>
      <p:pic>
        <p:nvPicPr>
          <p:cNvPr id="16390" name="Picture 6"/>
          <p:cNvPicPr>
            <a:picLocks noChangeAspect="1" noChangeArrowheads="1"/>
          </p:cNvPicPr>
          <p:nvPr/>
        </p:nvPicPr>
        <p:blipFill>
          <a:blip r:embed="rId3" cstate="print"/>
          <a:srcRect/>
          <a:stretch>
            <a:fillRect/>
          </a:stretch>
        </p:blipFill>
        <p:spPr bwMode="auto">
          <a:xfrm>
            <a:off x="304800" y="914400"/>
            <a:ext cx="8534400" cy="2524125"/>
          </a:xfrm>
          <a:prstGeom prst="rect">
            <a:avLst/>
          </a:prstGeom>
          <a:noFill/>
          <a:ln w="9525">
            <a:noFill/>
            <a:miter lim="800000"/>
            <a:headEnd/>
            <a:tailEnd/>
          </a:ln>
        </p:spPr>
      </p:pic>
      <p:pic>
        <p:nvPicPr>
          <p:cNvPr id="16391" name="Picture 7"/>
          <p:cNvPicPr>
            <a:picLocks noChangeAspect="1" noChangeArrowheads="1"/>
          </p:cNvPicPr>
          <p:nvPr/>
        </p:nvPicPr>
        <p:blipFill>
          <a:blip r:embed="rId4" cstate="print"/>
          <a:srcRect/>
          <a:stretch>
            <a:fillRect/>
          </a:stretch>
        </p:blipFill>
        <p:spPr bwMode="auto">
          <a:xfrm>
            <a:off x="838200" y="3429000"/>
            <a:ext cx="7239000" cy="2655888"/>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Date Placeholder 1"/>
          <p:cNvSpPr>
            <a:spLocks noGrp="1"/>
          </p:cNvSpPr>
          <p:nvPr>
            <p:ph type="dt" sz="quarter" idx="10"/>
          </p:nvPr>
        </p:nvSpPr>
        <p:spPr>
          <a:noFill/>
        </p:spPr>
        <p:txBody>
          <a:bodyPr/>
          <a:lstStyle/>
          <a:p>
            <a:r>
              <a:rPr lang="en-US"/>
              <a:t>Chapter 3</a:t>
            </a:r>
          </a:p>
        </p:txBody>
      </p:sp>
      <p:sp>
        <p:nvSpPr>
          <p:cNvPr id="17411" name="Footer Placeholder 2"/>
          <p:cNvSpPr>
            <a:spLocks noGrp="1"/>
          </p:cNvSpPr>
          <p:nvPr>
            <p:ph type="ftr" sz="quarter" idx="11"/>
          </p:nvPr>
        </p:nvSpPr>
        <p:spPr>
          <a:noFill/>
        </p:spPr>
        <p:txBody>
          <a:bodyPr/>
          <a:lstStyle/>
          <a:p>
            <a:r>
              <a:rPr lang="en-US"/>
              <a:t>Design &amp; Analysis of Experiments 7E 2009 Montgomery</a:t>
            </a:r>
          </a:p>
        </p:txBody>
      </p:sp>
      <p:sp>
        <p:nvSpPr>
          <p:cNvPr id="17412" name="Slide Number Placeholder 3"/>
          <p:cNvSpPr>
            <a:spLocks noGrp="1"/>
          </p:cNvSpPr>
          <p:nvPr>
            <p:ph type="sldNum" sz="quarter" idx="12"/>
          </p:nvPr>
        </p:nvSpPr>
        <p:spPr>
          <a:noFill/>
        </p:spPr>
        <p:txBody>
          <a:bodyPr/>
          <a:lstStyle/>
          <a:p>
            <a:fld id="{B30AAF47-DDA6-4585-92DC-E98718EADC1B}" type="slidenum">
              <a:rPr lang="en-US"/>
              <a:pPr/>
              <a:t>7</a:t>
            </a:fld>
            <a:endParaRPr lang="en-US"/>
          </a:p>
        </p:txBody>
      </p:sp>
      <p:sp>
        <p:nvSpPr>
          <p:cNvPr id="17413" name="Rectangle 2"/>
          <p:cNvSpPr>
            <a:spLocks noChangeArrowheads="1"/>
          </p:cNvSpPr>
          <p:nvPr/>
        </p:nvSpPr>
        <p:spPr bwMode="auto">
          <a:xfrm>
            <a:off x="838200" y="914400"/>
            <a:ext cx="7467600" cy="4572000"/>
          </a:xfrm>
          <a:prstGeom prst="rect">
            <a:avLst/>
          </a:prstGeom>
          <a:noFill/>
          <a:ln w="28575">
            <a:solidFill>
              <a:srgbClr val="FF0000"/>
            </a:solidFill>
            <a:miter lim="800000"/>
            <a:headEnd/>
            <a:tailEnd/>
          </a:ln>
        </p:spPr>
        <p:txBody>
          <a:bodyPr/>
          <a:lstStyle/>
          <a:p>
            <a:pPr marL="342900" indent="-342900">
              <a:spcBef>
                <a:spcPct val="20000"/>
              </a:spcBef>
              <a:buFontTx/>
              <a:buChar char="•"/>
            </a:pPr>
            <a:r>
              <a:rPr lang="en-US" sz="3200"/>
              <a:t>Does </a:t>
            </a:r>
            <a:r>
              <a:rPr lang="en-US" sz="3200" b="1">
                <a:solidFill>
                  <a:schemeClr val="accent2"/>
                </a:solidFill>
              </a:rPr>
              <a:t>changing</a:t>
            </a:r>
            <a:r>
              <a:rPr lang="en-US" sz="3200"/>
              <a:t> the power change the mean etch rate?</a:t>
            </a:r>
          </a:p>
          <a:p>
            <a:pPr marL="342900" indent="-342900">
              <a:spcBef>
                <a:spcPct val="20000"/>
              </a:spcBef>
              <a:buFontTx/>
              <a:buChar char="•"/>
            </a:pPr>
            <a:r>
              <a:rPr lang="en-US" sz="3200"/>
              <a:t>Is there an </a:t>
            </a:r>
            <a:r>
              <a:rPr lang="en-US" sz="3200" b="1">
                <a:solidFill>
                  <a:schemeClr val="accent2"/>
                </a:solidFill>
              </a:rPr>
              <a:t>optimum</a:t>
            </a:r>
            <a:r>
              <a:rPr lang="en-US" sz="3200"/>
              <a:t> level for power?</a:t>
            </a:r>
          </a:p>
          <a:p>
            <a:pPr marL="342900" indent="-342900">
              <a:spcBef>
                <a:spcPct val="20000"/>
              </a:spcBef>
              <a:buFontTx/>
              <a:buChar char="•"/>
            </a:pPr>
            <a:r>
              <a:rPr lang="en-US" sz="3200"/>
              <a:t>We would like to have an objective way to answer these questions</a:t>
            </a:r>
          </a:p>
          <a:p>
            <a:pPr marL="342900" indent="-342900">
              <a:spcBef>
                <a:spcPct val="20000"/>
              </a:spcBef>
              <a:buFontTx/>
              <a:buChar char="•"/>
            </a:pPr>
            <a:r>
              <a:rPr lang="en-US" sz="3200"/>
              <a:t>The </a:t>
            </a:r>
            <a:r>
              <a:rPr lang="en-US" sz="3200" i="1"/>
              <a:t>t</a:t>
            </a:r>
            <a:r>
              <a:rPr lang="en-US" sz="3200"/>
              <a:t>-test really doesn’t apply here – more than two factor levels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Date Placeholder 4"/>
          <p:cNvSpPr>
            <a:spLocks noGrp="1"/>
          </p:cNvSpPr>
          <p:nvPr>
            <p:ph type="dt" sz="quarter" idx="10"/>
          </p:nvPr>
        </p:nvSpPr>
        <p:spPr>
          <a:noFill/>
        </p:spPr>
        <p:txBody>
          <a:bodyPr/>
          <a:lstStyle/>
          <a:p>
            <a:r>
              <a:rPr lang="en-US"/>
              <a:t>Chapter 3</a:t>
            </a:r>
          </a:p>
        </p:txBody>
      </p:sp>
      <p:sp>
        <p:nvSpPr>
          <p:cNvPr id="18435" name="Footer Placeholder 5"/>
          <p:cNvSpPr>
            <a:spLocks noGrp="1"/>
          </p:cNvSpPr>
          <p:nvPr>
            <p:ph type="ftr" sz="quarter" idx="11"/>
          </p:nvPr>
        </p:nvSpPr>
        <p:spPr>
          <a:noFill/>
        </p:spPr>
        <p:txBody>
          <a:bodyPr/>
          <a:lstStyle/>
          <a:p>
            <a:r>
              <a:rPr lang="en-US"/>
              <a:t>Design &amp; Analysis of Experiments 7E 2009 Montgomery</a:t>
            </a:r>
          </a:p>
        </p:txBody>
      </p:sp>
      <p:sp>
        <p:nvSpPr>
          <p:cNvPr id="18436" name="Slide Number Placeholder 6"/>
          <p:cNvSpPr>
            <a:spLocks noGrp="1"/>
          </p:cNvSpPr>
          <p:nvPr>
            <p:ph type="sldNum" sz="quarter" idx="12"/>
          </p:nvPr>
        </p:nvSpPr>
        <p:spPr>
          <a:noFill/>
        </p:spPr>
        <p:txBody>
          <a:bodyPr/>
          <a:lstStyle/>
          <a:p>
            <a:fld id="{D2F050DD-296C-4524-8E18-4142A66455D6}" type="slidenum">
              <a:rPr lang="en-US"/>
              <a:pPr/>
              <a:t>8</a:t>
            </a:fld>
            <a:endParaRPr lang="en-US"/>
          </a:p>
        </p:txBody>
      </p:sp>
      <p:sp>
        <p:nvSpPr>
          <p:cNvPr id="18437" name="Rectangle 2"/>
          <p:cNvSpPr>
            <a:spLocks noGrp="1" noChangeArrowheads="1"/>
          </p:cNvSpPr>
          <p:nvPr>
            <p:ph type="title"/>
          </p:nvPr>
        </p:nvSpPr>
        <p:spPr>
          <a:xfrm>
            <a:off x="304800" y="0"/>
            <a:ext cx="8534400" cy="1143000"/>
          </a:xfrm>
        </p:spPr>
        <p:txBody>
          <a:bodyPr/>
          <a:lstStyle/>
          <a:p>
            <a:pPr eaLnBrk="1" hangingPunct="1"/>
            <a:r>
              <a:rPr lang="en-US" sz="3200" b="1" smtClean="0"/>
              <a:t>The Analysis of Variance (Sec. 3.2, pg. 62)</a:t>
            </a:r>
          </a:p>
        </p:txBody>
      </p:sp>
      <p:sp>
        <p:nvSpPr>
          <p:cNvPr id="18438" name="Rectangle 3"/>
          <p:cNvSpPr>
            <a:spLocks noGrp="1" noChangeArrowheads="1"/>
          </p:cNvSpPr>
          <p:nvPr>
            <p:ph type="body" sz="half" idx="2"/>
          </p:nvPr>
        </p:nvSpPr>
        <p:spPr>
          <a:xfrm>
            <a:off x="685800" y="3581400"/>
            <a:ext cx="7772400" cy="2362200"/>
          </a:xfrm>
        </p:spPr>
        <p:txBody>
          <a:bodyPr/>
          <a:lstStyle/>
          <a:p>
            <a:pPr eaLnBrk="1" hangingPunct="1">
              <a:lnSpc>
                <a:spcPct val="90000"/>
              </a:lnSpc>
            </a:pPr>
            <a:r>
              <a:rPr lang="en-US" sz="2000" smtClean="0"/>
              <a:t>In general, there will be </a:t>
            </a:r>
            <a:r>
              <a:rPr lang="en-US" sz="2000" i="1" smtClean="0"/>
              <a:t>a</a:t>
            </a:r>
            <a:r>
              <a:rPr lang="en-US" sz="2000" smtClean="0"/>
              <a:t> </a:t>
            </a:r>
            <a:r>
              <a:rPr lang="en-US" sz="2000" b="1" smtClean="0">
                <a:solidFill>
                  <a:schemeClr val="accent2"/>
                </a:solidFill>
              </a:rPr>
              <a:t>levels</a:t>
            </a:r>
            <a:r>
              <a:rPr lang="en-US" sz="2000" smtClean="0"/>
              <a:t> of the factor, or </a:t>
            </a:r>
            <a:r>
              <a:rPr lang="en-US" sz="2000" i="1" smtClean="0"/>
              <a:t>a</a:t>
            </a:r>
            <a:r>
              <a:rPr lang="en-US" sz="2000" smtClean="0"/>
              <a:t> </a:t>
            </a:r>
            <a:r>
              <a:rPr lang="en-US" sz="2000" b="1" smtClean="0">
                <a:solidFill>
                  <a:schemeClr val="accent2"/>
                </a:solidFill>
              </a:rPr>
              <a:t>treatments, and</a:t>
            </a:r>
            <a:r>
              <a:rPr lang="en-US" sz="2000" smtClean="0"/>
              <a:t> </a:t>
            </a:r>
            <a:r>
              <a:rPr lang="en-US" sz="2000" i="1" smtClean="0"/>
              <a:t>n</a:t>
            </a:r>
            <a:r>
              <a:rPr lang="en-US" sz="2000" smtClean="0"/>
              <a:t> </a:t>
            </a:r>
            <a:r>
              <a:rPr lang="en-US" sz="2000" b="1" smtClean="0">
                <a:solidFill>
                  <a:schemeClr val="accent2"/>
                </a:solidFill>
              </a:rPr>
              <a:t>replicates</a:t>
            </a:r>
            <a:r>
              <a:rPr lang="en-US" sz="2000" smtClean="0"/>
              <a:t> of the experiment, run in </a:t>
            </a:r>
            <a:r>
              <a:rPr lang="en-US" sz="2000" b="1" smtClean="0">
                <a:solidFill>
                  <a:schemeClr val="accent2"/>
                </a:solidFill>
              </a:rPr>
              <a:t>random</a:t>
            </a:r>
            <a:r>
              <a:rPr lang="en-US" sz="2000" smtClean="0"/>
              <a:t> </a:t>
            </a:r>
            <a:r>
              <a:rPr lang="en-US" sz="2000" b="1" smtClean="0">
                <a:solidFill>
                  <a:schemeClr val="accent2"/>
                </a:solidFill>
              </a:rPr>
              <a:t>order</a:t>
            </a:r>
            <a:r>
              <a:rPr lang="en-US" sz="2000" b="1" smtClean="0"/>
              <a:t>…</a:t>
            </a:r>
            <a:r>
              <a:rPr lang="en-US" sz="2000" smtClean="0"/>
              <a:t>a completely randomized design</a:t>
            </a:r>
            <a:r>
              <a:rPr lang="en-US" sz="2000" b="1" smtClean="0"/>
              <a:t> (</a:t>
            </a:r>
            <a:r>
              <a:rPr lang="en-US" sz="2000" b="1" smtClean="0">
                <a:solidFill>
                  <a:schemeClr val="accent2"/>
                </a:solidFill>
              </a:rPr>
              <a:t>CRD</a:t>
            </a:r>
            <a:r>
              <a:rPr lang="en-US" sz="2000" b="1" smtClean="0"/>
              <a:t>)</a:t>
            </a:r>
            <a:endParaRPr lang="en-US" sz="2000" b="1" smtClean="0">
              <a:solidFill>
                <a:schemeClr val="accent2"/>
              </a:solidFill>
            </a:endParaRPr>
          </a:p>
          <a:p>
            <a:pPr eaLnBrk="1" hangingPunct="1">
              <a:lnSpc>
                <a:spcPct val="90000"/>
              </a:lnSpc>
            </a:pPr>
            <a:r>
              <a:rPr lang="en-US" sz="2000" i="1" smtClean="0"/>
              <a:t>N = an</a:t>
            </a:r>
            <a:r>
              <a:rPr lang="en-US" sz="2000" smtClean="0"/>
              <a:t> total runs</a:t>
            </a:r>
          </a:p>
          <a:p>
            <a:pPr eaLnBrk="1" hangingPunct="1">
              <a:lnSpc>
                <a:spcPct val="90000"/>
              </a:lnSpc>
            </a:pPr>
            <a:r>
              <a:rPr lang="en-US" sz="2000" smtClean="0"/>
              <a:t>We consider the </a:t>
            </a:r>
            <a:r>
              <a:rPr lang="en-US" sz="2000" b="1" smtClean="0">
                <a:solidFill>
                  <a:schemeClr val="accent2"/>
                </a:solidFill>
              </a:rPr>
              <a:t>fixed effects</a:t>
            </a:r>
            <a:r>
              <a:rPr lang="en-US" sz="2000" smtClean="0"/>
              <a:t> case…the </a:t>
            </a:r>
            <a:r>
              <a:rPr lang="en-US" sz="2000" b="1" smtClean="0">
                <a:solidFill>
                  <a:schemeClr val="accent2"/>
                </a:solidFill>
              </a:rPr>
              <a:t>random effects</a:t>
            </a:r>
            <a:r>
              <a:rPr lang="en-US" sz="2000" smtClean="0"/>
              <a:t> case will be discussed later</a:t>
            </a:r>
          </a:p>
          <a:p>
            <a:pPr eaLnBrk="1" hangingPunct="1">
              <a:lnSpc>
                <a:spcPct val="90000"/>
              </a:lnSpc>
            </a:pPr>
            <a:r>
              <a:rPr lang="en-US" sz="2000" smtClean="0"/>
              <a:t>Objective is to test hypotheses about the equality of the </a:t>
            </a:r>
            <a:r>
              <a:rPr lang="en-US" sz="2000" i="1" smtClean="0"/>
              <a:t>a </a:t>
            </a:r>
            <a:r>
              <a:rPr lang="en-US" sz="2000" smtClean="0"/>
              <a:t>treatment means</a:t>
            </a:r>
          </a:p>
        </p:txBody>
      </p:sp>
      <p:pic>
        <p:nvPicPr>
          <p:cNvPr id="18439" name="Picture 5"/>
          <p:cNvPicPr>
            <a:picLocks noChangeAspect="1" noChangeArrowheads="1"/>
          </p:cNvPicPr>
          <p:nvPr/>
        </p:nvPicPr>
        <p:blipFill>
          <a:blip r:embed="rId3" cstate="print"/>
          <a:srcRect/>
          <a:stretch>
            <a:fillRect/>
          </a:stretch>
        </p:blipFill>
        <p:spPr bwMode="auto">
          <a:xfrm>
            <a:off x="304800" y="990600"/>
            <a:ext cx="8458200" cy="26162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Date Placeholder 3"/>
          <p:cNvSpPr>
            <a:spLocks noGrp="1"/>
          </p:cNvSpPr>
          <p:nvPr>
            <p:ph type="dt" sz="quarter" idx="10"/>
          </p:nvPr>
        </p:nvSpPr>
        <p:spPr>
          <a:noFill/>
        </p:spPr>
        <p:txBody>
          <a:bodyPr/>
          <a:lstStyle/>
          <a:p>
            <a:r>
              <a:rPr lang="en-US"/>
              <a:t>Chapter 3</a:t>
            </a:r>
          </a:p>
        </p:txBody>
      </p:sp>
      <p:sp>
        <p:nvSpPr>
          <p:cNvPr id="2052" name="Footer Placeholder 4"/>
          <p:cNvSpPr>
            <a:spLocks noGrp="1"/>
          </p:cNvSpPr>
          <p:nvPr>
            <p:ph type="ftr" sz="quarter" idx="11"/>
          </p:nvPr>
        </p:nvSpPr>
        <p:spPr>
          <a:noFill/>
        </p:spPr>
        <p:txBody>
          <a:bodyPr/>
          <a:lstStyle/>
          <a:p>
            <a:r>
              <a:rPr lang="en-US"/>
              <a:t>Design &amp; Analysis of Experiments 7E 2009 Montgomery</a:t>
            </a:r>
          </a:p>
        </p:txBody>
      </p:sp>
      <p:sp>
        <p:nvSpPr>
          <p:cNvPr id="2053" name="Slide Number Placeholder 5"/>
          <p:cNvSpPr>
            <a:spLocks noGrp="1"/>
          </p:cNvSpPr>
          <p:nvPr>
            <p:ph type="sldNum" sz="quarter" idx="12"/>
          </p:nvPr>
        </p:nvSpPr>
        <p:spPr>
          <a:noFill/>
        </p:spPr>
        <p:txBody>
          <a:bodyPr/>
          <a:lstStyle/>
          <a:p>
            <a:fld id="{9FFBF0EF-6B1B-4CE6-A92F-8D5455CD5D68}" type="slidenum">
              <a:rPr lang="en-US"/>
              <a:pPr/>
              <a:t>9</a:t>
            </a:fld>
            <a:endParaRPr lang="en-US"/>
          </a:p>
        </p:txBody>
      </p:sp>
      <p:sp>
        <p:nvSpPr>
          <p:cNvPr id="2054" name="Rectangle 2"/>
          <p:cNvSpPr>
            <a:spLocks noGrp="1" noChangeArrowheads="1"/>
          </p:cNvSpPr>
          <p:nvPr>
            <p:ph type="title"/>
          </p:nvPr>
        </p:nvSpPr>
        <p:spPr>
          <a:xfrm>
            <a:off x="685800" y="76200"/>
            <a:ext cx="7772400" cy="914400"/>
          </a:xfrm>
        </p:spPr>
        <p:txBody>
          <a:bodyPr/>
          <a:lstStyle/>
          <a:p>
            <a:pPr eaLnBrk="1" hangingPunct="1"/>
            <a:r>
              <a:rPr lang="en-US" sz="3600" b="1" smtClean="0"/>
              <a:t>The Analysis of Variance</a:t>
            </a:r>
          </a:p>
        </p:txBody>
      </p:sp>
      <p:sp>
        <p:nvSpPr>
          <p:cNvPr id="2055" name="Rectangle 3"/>
          <p:cNvSpPr>
            <a:spLocks noGrp="1" noChangeArrowheads="1"/>
          </p:cNvSpPr>
          <p:nvPr>
            <p:ph type="body" idx="1"/>
          </p:nvPr>
        </p:nvSpPr>
        <p:spPr>
          <a:xfrm>
            <a:off x="685800" y="838200"/>
            <a:ext cx="7772400" cy="4114800"/>
          </a:xfrm>
        </p:spPr>
        <p:txBody>
          <a:bodyPr/>
          <a:lstStyle/>
          <a:p>
            <a:pPr eaLnBrk="1" hangingPunct="1"/>
            <a:r>
              <a:rPr lang="en-US" sz="2800" smtClean="0"/>
              <a:t>The name “analysis of variance” stems from a </a:t>
            </a:r>
            <a:r>
              <a:rPr lang="en-US" sz="2800" b="1" smtClean="0">
                <a:solidFill>
                  <a:schemeClr val="accent2"/>
                </a:solidFill>
              </a:rPr>
              <a:t>partitioning</a:t>
            </a:r>
            <a:r>
              <a:rPr lang="en-US" sz="2800" smtClean="0"/>
              <a:t> of the total variability in the response variable into components that are consistent with a </a:t>
            </a:r>
            <a:r>
              <a:rPr lang="en-US" sz="2800" b="1" smtClean="0">
                <a:solidFill>
                  <a:schemeClr val="accent2"/>
                </a:solidFill>
              </a:rPr>
              <a:t>model</a:t>
            </a:r>
            <a:r>
              <a:rPr lang="en-US" sz="2800" smtClean="0"/>
              <a:t> for the experiment</a:t>
            </a:r>
          </a:p>
          <a:p>
            <a:pPr eaLnBrk="1" hangingPunct="1"/>
            <a:r>
              <a:rPr lang="en-US" sz="2800" smtClean="0"/>
              <a:t>The basic single-factor ANOVA model is </a:t>
            </a:r>
          </a:p>
        </p:txBody>
      </p:sp>
      <p:graphicFrame>
        <p:nvGraphicFramePr>
          <p:cNvPr id="2050" name="Object 4"/>
          <p:cNvGraphicFramePr>
            <a:graphicFrameLocks noChangeAspect="1"/>
          </p:cNvGraphicFramePr>
          <p:nvPr/>
        </p:nvGraphicFramePr>
        <p:xfrm>
          <a:off x="1189038" y="3505200"/>
          <a:ext cx="5821362" cy="2701925"/>
        </p:xfrm>
        <a:graphic>
          <a:graphicData uri="http://schemas.openxmlformats.org/presentationml/2006/ole">
            <p:oleObj spid="_x0000_s2050" name="Equation" r:id="rId4" imgW="2844720" imgH="1193760" progId="">
              <p:embed/>
            </p:oleObj>
          </a:graphicData>
        </a:graphic>
      </p:graphicFrame>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TotalTime>
  <Words>1484</Words>
  <Application>Microsoft Office PowerPoint</Application>
  <PresentationFormat>On-screen Show (4:3)</PresentationFormat>
  <Paragraphs>264</Paragraphs>
  <Slides>36</Slides>
  <Notes>36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38" baseType="lpstr">
      <vt:lpstr>Default Design</vt:lpstr>
      <vt:lpstr>Equation</vt:lpstr>
      <vt:lpstr>Design and Analysis of Engineering Experiments</vt:lpstr>
      <vt:lpstr>Slide 2</vt:lpstr>
      <vt:lpstr>What If There Are More Than Two Factor Levels?</vt:lpstr>
      <vt:lpstr>An Example (See pg. 61)</vt:lpstr>
      <vt:lpstr>Slide 5</vt:lpstr>
      <vt:lpstr>An Example (See pg. 62)</vt:lpstr>
      <vt:lpstr>Slide 7</vt:lpstr>
      <vt:lpstr>The Analysis of Variance (Sec. 3.2, pg. 62)</vt:lpstr>
      <vt:lpstr>The Analysis of Variance</vt:lpstr>
      <vt:lpstr>Models for the Data</vt:lpstr>
      <vt:lpstr>The Analysis of Variance</vt:lpstr>
      <vt:lpstr>The Analysis of Variance</vt:lpstr>
      <vt:lpstr>The Analysis of Variance</vt:lpstr>
      <vt:lpstr>The Analysis of Variance is Summarized in a Table</vt:lpstr>
      <vt:lpstr>Slide 15</vt:lpstr>
      <vt:lpstr>ANOVA Table Example 3-1</vt:lpstr>
      <vt:lpstr>Slide 17</vt:lpstr>
      <vt:lpstr>Slide 18</vt:lpstr>
      <vt:lpstr>ANOVA calculations are usually done via computer</vt:lpstr>
      <vt:lpstr>Model Adequacy Checking in the ANOVA Text reference, Section 3.4, pg. 75</vt:lpstr>
      <vt:lpstr>Model Adequacy Checking in the ANOVA</vt:lpstr>
      <vt:lpstr>Other Important Residual Plots</vt:lpstr>
      <vt:lpstr>Post-ANOVA Comparison of Means</vt:lpstr>
      <vt:lpstr>Design-Expert Output</vt:lpstr>
      <vt:lpstr>Graphical Comparison of Means Text, pg. 88</vt:lpstr>
      <vt:lpstr>The Regression Model</vt:lpstr>
      <vt:lpstr>Why Does the ANOVA Work?</vt:lpstr>
      <vt:lpstr>Sample Size Determination Text, Section 3.7, pg. 101</vt:lpstr>
      <vt:lpstr>Sample Size Determination Fixed Effects Case</vt:lpstr>
      <vt:lpstr>Sample Size Determination Fixed Effects Case---use of OC Curves</vt:lpstr>
      <vt:lpstr>Slide 31</vt:lpstr>
      <vt:lpstr>Slide 32</vt:lpstr>
      <vt:lpstr>Slide 33</vt:lpstr>
      <vt:lpstr>Slide 34</vt:lpstr>
      <vt:lpstr>Slide 35</vt:lpstr>
      <vt:lpstr>Slide 36</vt:lpstr>
    </vt:vector>
  </TitlesOfParts>
  <Company>Fulton School of Engineering - ASU</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Douglas Montgomery</dc:creator>
  <cp:lastModifiedBy>ksu</cp:lastModifiedBy>
  <cp:revision>8</cp:revision>
  <dcterms:created xsi:type="dcterms:W3CDTF">2008-06-27T16:26:28Z</dcterms:created>
  <dcterms:modified xsi:type="dcterms:W3CDTF">2012-09-01T19:19:28Z</dcterms:modified>
</cp:coreProperties>
</file>