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7"/>
  </p:notesMasterIdLst>
  <p:sldIdLst>
    <p:sldId id="256" r:id="rId2"/>
    <p:sldId id="257" r:id="rId3"/>
    <p:sldId id="260" r:id="rId4"/>
    <p:sldId id="318" r:id="rId5"/>
    <p:sldId id="361" r:id="rId6"/>
    <p:sldId id="335" r:id="rId7"/>
    <p:sldId id="337" r:id="rId8"/>
    <p:sldId id="336" r:id="rId9"/>
    <p:sldId id="363" r:id="rId10"/>
    <p:sldId id="383" r:id="rId11"/>
    <p:sldId id="382" r:id="rId12"/>
    <p:sldId id="368" r:id="rId13"/>
    <p:sldId id="399" r:id="rId14"/>
    <p:sldId id="400" r:id="rId15"/>
    <p:sldId id="40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DDB4"/>
    <a:srgbClr val="464646"/>
    <a:srgbClr val="7474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3357" autoAdjust="0"/>
  </p:normalViewPr>
  <p:slideViewPr>
    <p:cSldViewPr>
      <p:cViewPr varScale="1">
        <p:scale>
          <a:sx n="65" d="100"/>
          <a:sy n="65" d="100"/>
        </p:scale>
        <p:origin x="-798" y="-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8900CCD-8A10-4D49-BB79-792FE2AD7547}" type="datetimeFigureOut">
              <a:rPr lang="en-US"/>
              <a:pPr>
                <a:defRPr/>
              </a:pPr>
              <a:t>1/26/2019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D8EF7D4-693D-4308-8526-5D7856EBEEC3}" type="slidenum">
              <a:rPr lang="en-US"/>
              <a:pPr>
                <a:defRPr/>
              </a:pPr>
              <a:t>‹#›</a:t>
            </a:fld>
            <a:endParaRPr lang="en-US" dirty="0"/>
          </a:p>
        </p:txBody>
      </p:sp>
    </p:spTree>
    <p:extLst>
      <p:ext uri="{BB962C8B-B14F-4D97-AF65-F5344CB8AC3E}">
        <p14:creationId xmlns:p14="http://schemas.microsoft.com/office/powerpoint/2010/main" val="4258081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a:t>
            </a:fld>
            <a:endParaRPr lang="en-US" dirty="0"/>
          </a:p>
        </p:txBody>
      </p:sp>
    </p:spTree>
    <p:extLst>
      <p:ext uri="{BB962C8B-B14F-4D97-AF65-F5344CB8AC3E}">
        <p14:creationId xmlns:p14="http://schemas.microsoft.com/office/powerpoint/2010/main" val="1035541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10</a:t>
            </a:fld>
            <a:endParaRPr lang="en-US" dirty="0"/>
          </a:p>
        </p:txBody>
      </p:sp>
    </p:spTree>
    <p:extLst>
      <p:ext uri="{BB962C8B-B14F-4D97-AF65-F5344CB8AC3E}">
        <p14:creationId xmlns:p14="http://schemas.microsoft.com/office/powerpoint/2010/main" val="2321419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12</a:t>
            </a:fld>
            <a:endParaRPr lang="en-US" dirty="0"/>
          </a:p>
        </p:txBody>
      </p:sp>
    </p:spTree>
    <p:extLst>
      <p:ext uri="{BB962C8B-B14F-4D97-AF65-F5344CB8AC3E}">
        <p14:creationId xmlns:p14="http://schemas.microsoft.com/office/powerpoint/2010/main" val="3015161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13</a:t>
            </a:fld>
            <a:endParaRPr lang="en-US" dirty="0"/>
          </a:p>
        </p:txBody>
      </p:sp>
    </p:spTree>
    <p:extLst>
      <p:ext uri="{BB962C8B-B14F-4D97-AF65-F5344CB8AC3E}">
        <p14:creationId xmlns:p14="http://schemas.microsoft.com/office/powerpoint/2010/main" val="3535874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14</a:t>
            </a:fld>
            <a:endParaRPr lang="en-US" dirty="0"/>
          </a:p>
        </p:txBody>
      </p:sp>
    </p:spTree>
    <p:extLst>
      <p:ext uri="{BB962C8B-B14F-4D97-AF65-F5344CB8AC3E}">
        <p14:creationId xmlns:p14="http://schemas.microsoft.com/office/powerpoint/2010/main" val="1358133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15</a:t>
            </a:fld>
            <a:endParaRPr lang="en-US" dirty="0"/>
          </a:p>
        </p:txBody>
      </p:sp>
    </p:spTree>
    <p:extLst>
      <p:ext uri="{BB962C8B-B14F-4D97-AF65-F5344CB8AC3E}">
        <p14:creationId xmlns:p14="http://schemas.microsoft.com/office/powerpoint/2010/main" val="3630474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2</a:t>
            </a:fld>
            <a:endParaRPr lang="en-US" dirty="0"/>
          </a:p>
        </p:txBody>
      </p:sp>
    </p:spTree>
    <p:extLst>
      <p:ext uri="{BB962C8B-B14F-4D97-AF65-F5344CB8AC3E}">
        <p14:creationId xmlns:p14="http://schemas.microsoft.com/office/powerpoint/2010/main" val="3034390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3</a:t>
            </a:fld>
            <a:endParaRPr lang="en-US" dirty="0"/>
          </a:p>
        </p:txBody>
      </p:sp>
    </p:spTree>
    <p:extLst>
      <p:ext uri="{BB962C8B-B14F-4D97-AF65-F5344CB8AC3E}">
        <p14:creationId xmlns:p14="http://schemas.microsoft.com/office/powerpoint/2010/main" val="3116233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4</a:t>
            </a:fld>
            <a:endParaRPr lang="en-US" dirty="0"/>
          </a:p>
        </p:txBody>
      </p:sp>
    </p:spTree>
    <p:extLst>
      <p:ext uri="{BB962C8B-B14F-4D97-AF65-F5344CB8AC3E}">
        <p14:creationId xmlns:p14="http://schemas.microsoft.com/office/powerpoint/2010/main" val="3015161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5</a:t>
            </a:fld>
            <a:endParaRPr lang="en-US" dirty="0"/>
          </a:p>
        </p:txBody>
      </p:sp>
    </p:spTree>
    <p:extLst>
      <p:ext uri="{BB962C8B-B14F-4D97-AF65-F5344CB8AC3E}">
        <p14:creationId xmlns:p14="http://schemas.microsoft.com/office/powerpoint/2010/main" val="3116233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6</a:t>
            </a:fld>
            <a:endParaRPr lang="en-US" dirty="0"/>
          </a:p>
        </p:txBody>
      </p:sp>
    </p:spTree>
    <p:extLst>
      <p:ext uri="{BB962C8B-B14F-4D97-AF65-F5344CB8AC3E}">
        <p14:creationId xmlns:p14="http://schemas.microsoft.com/office/powerpoint/2010/main" val="3015161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7</a:t>
            </a:fld>
            <a:endParaRPr lang="en-US" dirty="0"/>
          </a:p>
        </p:txBody>
      </p:sp>
    </p:spTree>
    <p:extLst>
      <p:ext uri="{BB962C8B-B14F-4D97-AF65-F5344CB8AC3E}">
        <p14:creationId xmlns:p14="http://schemas.microsoft.com/office/powerpoint/2010/main" val="3015161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8</a:t>
            </a:fld>
            <a:endParaRPr lang="en-US" dirty="0"/>
          </a:p>
        </p:txBody>
      </p:sp>
    </p:spTree>
    <p:extLst>
      <p:ext uri="{BB962C8B-B14F-4D97-AF65-F5344CB8AC3E}">
        <p14:creationId xmlns:p14="http://schemas.microsoft.com/office/powerpoint/2010/main" val="3015161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8EF7D4-693D-4308-8526-5D7856EBEEC3}" type="slidenum">
              <a:rPr lang="en-US" smtClean="0"/>
              <a:pPr>
                <a:defRPr/>
              </a:pPr>
              <a:t>9</a:t>
            </a:fld>
            <a:endParaRPr lang="en-US" dirty="0"/>
          </a:p>
        </p:txBody>
      </p:sp>
    </p:spTree>
    <p:extLst>
      <p:ext uri="{BB962C8B-B14F-4D97-AF65-F5344CB8AC3E}">
        <p14:creationId xmlns:p14="http://schemas.microsoft.com/office/powerpoint/2010/main" val="30151610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6FD48E91-9B64-4DDE-BB9B-EF0D166917A8}" type="datetime1">
              <a:rPr lang="en-US" smtClean="0"/>
              <a:t>1/26/2019</a:t>
            </a:fld>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779199C9-98F9-422D-8DB5-945D31ACEA8F}" type="slidenum">
              <a:rPr lang="en-US" smtClean="0"/>
              <a:pPr>
                <a:defRPr/>
              </a:pPr>
              <a:t>‹#›</a:t>
            </a:fld>
            <a:endParaRPr lang="en-US" dirty="0"/>
          </a:p>
        </p:txBody>
      </p:sp>
      <p:pic>
        <p:nvPicPr>
          <p:cNvPr id="13" name="Picture 5" descr="Cengage.gif"/>
          <p:cNvPicPr>
            <a:picLocks noChangeAspect="1"/>
          </p:cNvPicPr>
          <p:nvPr userDrawn="1"/>
        </p:nvPicPr>
        <p:blipFill>
          <a:blip r:embed="rId3" cstate="print"/>
          <a:srcRect/>
          <a:stretch>
            <a:fillRect/>
          </a:stretch>
        </p:blipFill>
        <p:spPr bwMode="auto">
          <a:xfrm>
            <a:off x="0" y="0"/>
            <a:ext cx="1597025" cy="942975"/>
          </a:xfrm>
          <a:prstGeom prst="rect">
            <a:avLst/>
          </a:prstGeom>
          <a:noFill/>
          <a:ln w="9525">
            <a:noFill/>
            <a:miter lim="800000"/>
            <a:headEnd/>
            <a:tailEnd/>
          </a:ln>
        </p:spPr>
      </p:pic>
      <p:pic>
        <p:nvPicPr>
          <p:cNvPr id="14" name="Picture 2" descr="C:\renger\SADProject\SAD_New\new\SAD 9e_Home Page_Template_files\slide0001_image006.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58000" y="3962400"/>
            <a:ext cx="2286000" cy="2895600"/>
          </a:xfrm>
          <a:prstGeom prst="rect">
            <a:avLst/>
          </a:prstGeom>
          <a:noFill/>
          <a:extLst>
            <a:ext uri="{909E8E84-426E-40DD-AFC4-6F175D3DCCD1}">
              <a14:hiddenFill xmlns:a14="http://schemas.microsoft.com/office/drawing/2010/main">
                <a:solidFill>
                  <a:srgbClr val="FFFFFF"/>
                </a:solidFill>
              </a14:hiddenFill>
            </a:ext>
          </a:extLst>
        </p:spPr>
      </p:pic>
      <p:sp>
        <p:nvSpPr>
          <p:cNvPr id="15" name="Footer Placeholder 21"/>
          <p:cNvSpPr>
            <a:spLocks noGrp="1"/>
          </p:cNvSpPr>
          <p:nvPr>
            <p:ph type="ftr" sz="quarter" idx="3"/>
          </p:nvPr>
        </p:nvSpPr>
        <p:spPr>
          <a:xfrm>
            <a:off x="3888031" y="6407944"/>
            <a:ext cx="4759241" cy="365125"/>
          </a:xfrm>
          <a:prstGeom prst="rect">
            <a:avLst/>
          </a:prstGeom>
        </p:spPr>
        <p:txBody>
          <a:bodyPr vert="horz" anchor="b"/>
          <a:lstStyle>
            <a:lvl1pPr algn="r" eaLnBrk="1" latinLnBrk="0" hangingPunct="1">
              <a:defRPr kumimoji="0" sz="1000">
                <a:solidFill>
                  <a:schemeClr val="tx1"/>
                </a:solidFill>
                <a:latin typeface="Times New Roman" panose="02020603050405020304" pitchFamily="18" charset="0"/>
                <a:cs typeface="Times New Roman" panose="02020603050405020304" pitchFamily="18" charset="0"/>
              </a:defRPr>
            </a:lvl1pPr>
            <a:extLst/>
          </a:lstStyle>
          <a:p>
            <a:pPr algn="l">
              <a:defRPr/>
            </a:pPr>
            <a:r>
              <a:rPr lang="en-US" dirty="0" smtClean="0"/>
              <a:t>Copyright ©2017 Cengage Learning. All Rights Reserved. May not be scanned, copied or duplicated, or posted to a publicly accessible website, in whole or in part.</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AA75B51-994F-45B0-BFD3-DAEEE4868199}" type="datetime1">
              <a:rPr lang="en-US" smtClean="0"/>
              <a:t>1/26/2019</a:t>
            </a:fld>
            <a:endParaRPr lang="en-US" dirty="0"/>
          </a:p>
        </p:txBody>
      </p:sp>
      <p:sp>
        <p:nvSpPr>
          <p:cNvPr id="5" name="Footer Placeholder 4"/>
          <p:cNvSpPr>
            <a:spLocks noGrp="1"/>
          </p:cNvSpPr>
          <p:nvPr>
            <p:ph type="ftr" sz="quarter" idx="11"/>
          </p:nvPr>
        </p:nvSpPr>
        <p:spPr/>
        <p:txBody>
          <a:bodyPr/>
          <a:lstStyle>
            <a:extLst/>
          </a:lstStyle>
          <a:p>
            <a:pPr>
              <a:defRPr/>
            </a:pPr>
            <a:r>
              <a:rPr lang="en-US" smtClean="0"/>
              <a:t>Copyright ©2017 Cengage Learning. All Rights Reserved. May not be scanned, copied or duplicated, or posted to a publicly accessible website, in whole or in part.</a:t>
            </a:r>
            <a:endParaRPr lang="en-US" dirty="0"/>
          </a:p>
        </p:txBody>
      </p:sp>
      <p:sp>
        <p:nvSpPr>
          <p:cNvPr id="6" name="Slide Number Placeholder 5"/>
          <p:cNvSpPr>
            <a:spLocks noGrp="1"/>
          </p:cNvSpPr>
          <p:nvPr>
            <p:ph type="sldNum" sz="quarter" idx="12"/>
          </p:nvPr>
        </p:nvSpPr>
        <p:spPr/>
        <p:txBody>
          <a:bodyPr/>
          <a:lstStyle>
            <a:extLst/>
          </a:lstStyle>
          <a:p>
            <a:pPr>
              <a:defRPr/>
            </a:pPr>
            <a:fld id="{3FF7A705-15A9-4FB3-BB83-4414C5BD27ED}"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03E32AFA-A300-47D3-A631-0B64ABCA61A5}" type="datetime1">
              <a:rPr lang="en-US" smtClean="0"/>
              <a:t>1/26/2019</a:t>
            </a:fld>
            <a:endParaRPr lang="en-US" dirty="0"/>
          </a:p>
        </p:txBody>
      </p:sp>
      <p:sp>
        <p:nvSpPr>
          <p:cNvPr id="5" name="Footer Placeholder 4"/>
          <p:cNvSpPr>
            <a:spLocks noGrp="1"/>
          </p:cNvSpPr>
          <p:nvPr>
            <p:ph type="ftr" sz="quarter" idx="11"/>
          </p:nvPr>
        </p:nvSpPr>
        <p:spPr/>
        <p:txBody>
          <a:bodyPr/>
          <a:lstStyle>
            <a:extLst/>
          </a:lstStyle>
          <a:p>
            <a:pPr>
              <a:defRPr/>
            </a:pPr>
            <a:r>
              <a:rPr lang="en-US" smtClean="0"/>
              <a:t>Copyright ©2017 Cengage Learning. All Rights Reserved. May not be scanned, copied or duplicated, or posted to a publicly accessible website, in whole or in part.</a:t>
            </a:r>
            <a:endParaRPr lang="en-US" dirty="0"/>
          </a:p>
        </p:txBody>
      </p:sp>
      <p:sp>
        <p:nvSpPr>
          <p:cNvPr id="6" name="Slide Number Placeholder 5"/>
          <p:cNvSpPr>
            <a:spLocks noGrp="1"/>
          </p:cNvSpPr>
          <p:nvPr>
            <p:ph type="sldNum" sz="quarter" idx="12"/>
          </p:nvPr>
        </p:nvSpPr>
        <p:spPr/>
        <p:txBody>
          <a:bodyPr/>
          <a:lstStyle>
            <a:extLst/>
          </a:lstStyle>
          <a:p>
            <a:pPr>
              <a:defRPr/>
            </a:pPr>
            <a:fld id="{81824122-7DA4-439C-8E1C-2685A4CDC00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513" y="1417638"/>
            <a:ext cx="8229600" cy="4525963"/>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D43C42B-4039-400A-9716-D504C10A0168}" type="datetime1">
              <a:rPr lang="en-US" smtClean="0"/>
              <a:t>1/26/2019</a:t>
            </a:fld>
            <a:endParaRPr lang="en-US" dirty="0"/>
          </a:p>
        </p:txBody>
      </p:sp>
      <p:sp>
        <p:nvSpPr>
          <p:cNvPr id="6" name="Slide Number Placeholder 5"/>
          <p:cNvSpPr>
            <a:spLocks noGrp="1"/>
          </p:cNvSpPr>
          <p:nvPr>
            <p:ph type="sldNum" sz="quarter" idx="12"/>
          </p:nvPr>
        </p:nvSpPr>
        <p:spPr/>
        <p:txBody>
          <a:bodyPr/>
          <a:lstStyle>
            <a:extLst/>
          </a:lstStyle>
          <a:p>
            <a:pPr>
              <a:defRPr/>
            </a:pPr>
            <a:fld id="{EB9CF567-92F2-4868-AE5F-6064AF3DA266}"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
        <p:nvSpPr>
          <p:cNvPr id="8" name="Footer Placeholder 21"/>
          <p:cNvSpPr>
            <a:spLocks noGrp="1"/>
          </p:cNvSpPr>
          <p:nvPr>
            <p:ph type="ftr" sz="quarter" idx="3"/>
          </p:nvPr>
        </p:nvSpPr>
        <p:spPr>
          <a:xfrm>
            <a:off x="3888031" y="6407944"/>
            <a:ext cx="4759241" cy="365125"/>
          </a:xfrm>
          <a:prstGeom prst="rect">
            <a:avLst/>
          </a:prstGeom>
        </p:spPr>
        <p:txBody>
          <a:bodyPr vert="horz" anchor="b"/>
          <a:lstStyle>
            <a:lvl1pPr algn="r" eaLnBrk="1" latinLnBrk="0" hangingPunct="1">
              <a:defRPr kumimoji="0" sz="1000">
                <a:solidFill>
                  <a:schemeClr val="tx1"/>
                </a:solidFill>
                <a:latin typeface="Times New Roman" panose="02020603050405020304" pitchFamily="18" charset="0"/>
                <a:cs typeface="Times New Roman" panose="02020603050405020304" pitchFamily="18" charset="0"/>
              </a:defRPr>
            </a:lvl1pPr>
            <a:extLst/>
          </a:lstStyle>
          <a:p>
            <a:pPr algn="l">
              <a:defRPr/>
            </a:pPr>
            <a:r>
              <a:rPr lang="en-US" dirty="0" smtClean="0"/>
              <a:t>Copyright ©2017 Cengage Learning. All Rights Reserved. May not be scanned, copied or duplicated, or posted to a publicly accessible website, in whole or in part.</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2321D453-E094-4A6C-A241-6B34E83A2BA0}" type="datetime1">
              <a:rPr lang="en-US" smtClean="0"/>
              <a:t>1/26/2019</a:t>
            </a:fld>
            <a:endParaRPr lang="en-US" dirty="0"/>
          </a:p>
        </p:txBody>
      </p:sp>
      <p:sp>
        <p:nvSpPr>
          <p:cNvPr id="6" name="Slide Number Placeholder 5"/>
          <p:cNvSpPr>
            <a:spLocks noGrp="1"/>
          </p:cNvSpPr>
          <p:nvPr>
            <p:ph type="sldNum" sz="quarter" idx="12"/>
          </p:nvPr>
        </p:nvSpPr>
        <p:spPr/>
        <p:txBody>
          <a:bodyPr/>
          <a:lstStyle>
            <a:extLst/>
          </a:lstStyle>
          <a:p>
            <a:pPr>
              <a:defRPr/>
            </a:pPr>
            <a:fld id="{4D2CAABE-7C30-4EA4-B5F3-01358C5E740E}"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9" name="Footer Placeholder 21"/>
          <p:cNvSpPr>
            <a:spLocks noGrp="1"/>
          </p:cNvSpPr>
          <p:nvPr>
            <p:ph type="ftr" sz="quarter" idx="3"/>
          </p:nvPr>
        </p:nvSpPr>
        <p:spPr>
          <a:xfrm>
            <a:off x="3888031" y="6407944"/>
            <a:ext cx="4759241" cy="365125"/>
          </a:xfrm>
          <a:prstGeom prst="rect">
            <a:avLst/>
          </a:prstGeom>
        </p:spPr>
        <p:txBody>
          <a:bodyPr vert="horz" anchor="b"/>
          <a:lstStyle>
            <a:lvl1pPr algn="r" eaLnBrk="1" latinLnBrk="0" hangingPunct="1">
              <a:defRPr kumimoji="0" sz="1000">
                <a:solidFill>
                  <a:schemeClr val="tx1"/>
                </a:solidFill>
                <a:latin typeface="Times New Roman" panose="02020603050405020304" pitchFamily="18" charset="0"/>
                <a:cs typeface="Times New Roman" panose="02020603050405020304" pitchFamily="18" charset="0"/>
              </a:defRPr>
            </a:lvl1pPr>
            <a:extLst/>
          </a:lstStyle>
          <a:p>
            <a:pPr algn="l">
              <a:defRPr/>
            </a:pPr>
            <a:r>
              <a:rPr lang="en-US" dirty="0" smtClean="0"/>
              <a:t>Copyright ©2017 Cengage Learning. All Rights Reserved. May not be scanned, copied or duplicated, or posted to a publicly accessible website, in whole or in part.</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55F6BC97-F72D-4BB6-B618-6F11A5892F97}" type="datetime1">
              <a:rPr lang="en-US" smtClean="0"/>
              <a:t>1/26/2019</a:t>
            </a:fld>
            <a:endParaRPr lang="en-US" dirty="0"/>
          </a:p>
        </p:txBody>
      </p:sp>
      <p:sp>
        <p:nvSpPr>
          <p:cNvPr id="7" name="Slide Number Placeholder 6"/>
          <p:cNvSpPr>
            <a:spLocks noGrp="1"/>
          </p:cNvSpPr>
          <p:nvPr>
            <p:ph type="sldNum" sz="quarter" idx="12"/>
          </p:nvPr>
        </p:nvSpPr>
        <p:spPr/>
        <p:txBody>
          <a:bodyPr/>
          <a:lstStyle>
            <a:extLst/>
          </a:lstStyle>
          <a:p>
            <a:pPr>
              <a:defRPr/>
            </a:pPr>
            <a:fld id="{045C1710-DF5A-49B1-AD3F-FCC479A1A2A8}"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Footer Placeholder 21"/>
          <p:cNvSpPr>
            <a:spLocks noGrp="1"/>
          </p:cNvSpPr>
          <p:nvPr>
            <p:ph type="ftr" sz="quarter" idx="3"/>
          </p:nvPr>
        </p:nvSpPr>
        <p:spPr>
          <a:xfrm>
            <a:off x="3888031" y="6407944"/>
            <a:ext cx="4759241" cy="365125"/>
          </a:xfrm>
          <a:prstGeom prst="rect">
            <a:avLst/>
          </a:prstGeom>
        </p:spPr>
        <p:txBody>
          <a:bodyPr vert="horz" anchor="b"/>
          <a:lstStyle>
            <a:lvl1pPr algn="r" eaLnBrk="1" latinLnBrk="0" hangingPunct="1">
              <a:defRPr kumimoji="0" sz="1000">
                <a:solidFill>
                  <a:schemeClr val="tx1"/>
                </a:solidFill>
                <a:latin typeface="Times New Roman" panose="02020603050405020304" pitchFamily="18" charset="0"/>
                <a:cs typeface="Times New Roman" panose="02020603050405020304" pitchFamily="18" charset="0"/>
              </a:defRPr>
            </a:lvl1pPr>
            <a:extLst/>
          </a:lstStyle>
          <a:p>
            <a:pPr algn="l">
              <a:defRPr/>
            </a:pPr>
            <a:r>
              <a:rPr lang="en-US" dirty="0" smtClean="0"/>
              <a:t>Copyright ©2017 Cengage Learning. All Rights Reserved. May not be scanned, copied or duplicated, or posted to a publicly accessible website, in whole or in part.</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2134F248-9D40-4A08-B8E1-717B5D63D4F7}" type="datetime1">
              <a:rPr lang="en-US" smtClean="0"/>
              <a:t>1/26/2019</a:t>
            </a:fld>
            <a:endParaRPr lang="en-US" dirty="0"/>
          </a:p>
        </p:txBody>
      </p:sp>
      <p:sp>
        <p:nvSpPr>
          <p:cNvPr id="8" name="Footer Placeholder 7"/>
          <p:cNvSpPr>
            <a:spLocks noGrp="1"/>
          </p:cNvSpPr>
          <p:nvPr>
            <p:ph type="ftr" sz="quarter" idx="11"/>
          </p:nvPr>
        </p:nvSpPr>
        <p:spPr/>
        <p:txBody>
          <a:bodyPr/>
          <a:lstStyle>
            <a:extLst/>
          </a:lstStyle>
          <a:p>
            <a:pPr>
              <a:defRPr/>
            </a:pPr>
            <a:r>
              <a:rPr lang="en-US" smtClean="0"/>
              <a:t>Copyright ©2017 Cengage Learning. All Rights Reserved. May not be scanned, copied or duplicated, or posted to a publicly accessible website, in whole or in part.</a:t>
            </a:r>
            <a:endParaRPr lang="en-US" dirty="0"/>
          </a:p>
        </p:txBody>
      </p:sp>
      <p:sp>
        <p:nvSpPr>
          <p:cNvPr id="9" name="Slide Number Placeholder 8"/>
          <p:cNvSpPr>
            <a:spLocks noGrp="1"/>
          </p:cNvSpPr>
          <p:nvPr>
            <p:ph type="sldNum" sz="quarter" idx="12"/>
          </p:nvPr>
        </p:nvSpPr>
        <p:spPr/>
        <p:txBody>
          <a:bodyPr/>
          <a:lstStyle>
            <a:extLst/>
          </a:lstStyle>
          <a:p>
            <a:pPr>
              <a:defRPr/>
            </a:pPr>
            <a:fld id="{986D10E8-0367-4E5D-9E4A-DD9E1662923B}"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046E00A8-8AD6-4EDE-8AF4-A0EA4BACB9B0}" type="datetime1">
              <a:rPr lang="en-US" smtClean="0"/>
              <a:t>1/26/2019</a:t>
            </a:fld>
            <a:endParaRPr lang="en-US" dirty="0"/>
          </a:p>
        </p:txBody>
      </p:sp>
      <p:sp>
        <p:nvSpPr>
          <p:cNvPr id="5" name="Slide Number Placeholder 4"/>
          <p:cNvSpPr>
            <a:spLocks noGrp="1"/>
          </p:cNvSpPr>
          <p:nvPr>
            <p:ph type="sldNum" sz="quarter" idx="12"/>
          </p:nvPr>
        </p:nvSpPr>
        <p:spPr/>
        <p:txBody>
          <a:bodyPr/>
          <a:lstStyle>
            <a:extLst/>
          </a:lstStyle>
          <a:p>
            <a:pPr>
              <a:defRPr/>
            </a:pPr>
            <a:fld id="{74182478-D854-4386-B19D-338899BFC4A3}"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
        <p:nvSpPr>
          <p:cNvPr id="7" name="Footer Placeholder 21"/>
          <p:cNvSpPr>
            <a:spLocks noGrp="1"/>
          </p:cNvSpPr>
          <p:nvPr>
            <p:ph type="ftr" sz="quarter" idx="3"/>
          </p:nvPr>
        </p:nvSpPr>
        <p:spPr>
          <a:xfrm>
            <a:off x="3888031" y="6407944"/>
            <a:ext cx="4759241" cy="365125"/>
          </a:xfrm>
          <a:prstGeom prst="rect">
            <a:avLst/>
          </a:prstGeom>
        </p:spPr>
        <p:txBody>
          <a:bodyPr vert="horz" anchor="b"/>
          <a:lstStyle>
            <a:lvl1pPr algn="r" eaLnBrk="1" latinLnBrk="0" hangingPunct="1">
              <a:defRPr kumimoji="0" sz="1000">
                <a:solidFill>
                  <a:schemeClr val="tx1"/>
                </a:solidFill>
                <a:latin typeface="Times New Roman" panose="02020603050405020304" pitchFamily="18" charset="0"/>
                <a:cs typeface="Times New Roman" panose="02020603050405020304" pitchFamily="18" charset="0"/>
              </a:defRPr>
            </a:lvl1pPr>
            <a:extLst/>
          </a:lstStyle>
          <a:p>
            <a:pPr algn="l">
              <a:defRPr/>
            </a:pPr>
            <a:r>
              <a:rPr lang="en-US" dirty="0" smtClean="0"/>
              <a:t>Copyright ©2017 Cengage Learning. All Rights Reserved. May not be scanned, copied or duplicated, or posted to a publicly accessible website, in whole or in part.</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FC51ED32-F948-4BC9-B6CB-2D92A910A853}" type="datetime1">
              <a:rPr lang="en-US" smtClean="0"/>
              <a:t>1/26/2019</a:t>
            </a:fld>
            <a:endParaRPr lang="en-US" dirty="0"/>
          </a:p>
        </p:txBody>
      </p:sp>
      <p:sp>
        <p:nvSpPr>
          <p:cNvPr id="4" name="Slide Number Placeholder 3"/>
          <p:cNvSpPr>
            <a:spLocks noGrp="1"/>
          </p:cNvSpPr>
          <p:nvPr>
            <p:ph type="sldNum" sz="quarter" idx="12"/>
          </p:nvPr>
        </p:nvSpPr>
        <p:spPr/>
        <p:txBody>
          <a:bodyPr/>
          <a:lstStyle>
            <a:extLst/>
          </a:lstStyle>
          <a:p>
            <a:pPr>
              <a:defRPr/>
            </a:pPr>
            <a:fld id="{D3A6B547-B69A-4B3E-824B-F8B9F77F30B6}" type="slidenum">
              <a:rPr lang="en-US" smtClean="0"/>
              <a:pPr>
                <a:defRPr/>
              </a:pPr>
              <a:t>‹#›</a:t>
            </a:fld>
            <a:endParaRPr lang="en-US" dirty="0"/>
          </a:p>
        </p:txBody>
      </p:sp>
      <p:sp>
        <p:nvSpPr>
          <p:cNvPr id="5" name="Footer Placeholder 21"/>
          <p:cNvSpPr>
            <a:spLocks noGrp="1"/>
          </p:cNvSpPr>
          <p:nvPr>
            <p:ph type="ftr" sz="quarter" idx="3"/>
          </p:nvPr>
        </p:nvSpPr>
        <p:spPr>
          <a:xfrm>
            <a:off x="3888031" y="6407944"/>
            <a:ext cx="4759241" cy="365125"/>
          </a:xfrm>
          <a:prstGeom prst="rect">
            <a:avLst/>
          </a:prstGeom>
        </p:spPr>
        <p:txBody>
          <a:bodyPr vert="horz" anchor="b"/>
          <a:lstStyle>
            <a:lvl1pPr algn="r" eaLnBrk="1" latinLnBrk="0" hangingPunct="1">
              <a:defRPr kumimoji="0" sz="1000">
                <a:solidFill>
                  <a:schemeClr val="tx1"/>
                </a:solidFill>
                <a:latin typeface="Times New Roman" panose="02020603050405020304" pitchFamily="18" charset="0"/>
                <a:cs typeface="Times New Roman" panose="02020603050405020304" pitchFamily="18" charset="0"/>
              </a:defRPr>
            </a:lvl1pPr>
            <a:extLst/>
          </a:lstStyle>
          <a:p>
            <a:pPr algn="l">
              <a:defRPr/>
            </a:pPr>
            <a:r>
              <a:rPr lang="en-US" dirty="0" smtClean="0"/>
              <a:t>Copyright ©2017 Cengage Learning. All Rights Reserved. May not be scanned, copied or duplicated, or posted to a publicly accessible website, in whole or in part.</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5FA29030-5764-4B55-A1E1-98AAD52A37E7}" type="datetime1">
              <a:rPr lang="en-US" smtClean="0"/>
              <a:t>1/26/2019</a:t>
            </a:fld>
            <a:endParaRPr lang="en-US" dirty="0"/>
          </a:p>
        </p:txBody>
      </p:sp>
      <p:sp>
        <p:nvSpPr>
          <p:cNvPr id="6" name="Footer Placeholder 5"/>
          <p:cNvSpPr>
            <a:spLocks noGrp="1"/>
          </p:cNvSpPr>
          <p:nvPr>
            <p:ph type="ftr" sz="quarter" idx="11"/>
          </p:nvPr>
        </p:nvSpPr>
        <p:spPr/>
        <p:txBody>
          <a:bodyPr/>
          <a:lstStyle>
            <a:extLst/>
          </a:lstStyle>
          <a:p>
            <a:pPr>
              <a:defRPr/>
            </a:pPr>
            <a:r>
              <a:rPr lang="en-US" smtClean="0"/>
              <a:t>Copyright ©2017 Cengage Learning. All Rights Reserved. May not be scanned, copied or duplicated, or posted to a publicly accessible website, in whole or in part.</a:t>
            </a:r>
            <a:endParaRPr lang="en-US" dirty="0"/>
          </a:p>
        </p:txBody>
      </p:sp>
      <p:sp>
        <p:nvSpPr>
          <p:cNvPr id="7" name="Slide Number Placeholder 6"/>
          <p:cNvSpPr>
            <a:spLocks noGrp="1"/>
          </p:cNvSpPr>
          <p:nvPr>
            <p:ph type="sldNum" sz="quarter" idx="12"/>
          </p:nvPr>
        </p:nvSpPr>
        <p:spPr/>
        <p:txBody>
          <a:bodyPr/>
          <a:lstStyle>
            <a:extLst/>
          </a:lstStyle>
          <a:p>
            <a:pPr>
              <a:defRPr/>
            </a:pPr>
            <a:fld id="{85D84466-CB37-49EF-9CF4-ADD313A8598B}"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196B4DC5-D9C9-403D-B062-03F46B2A4BC0}" type="datetime1">
              <a:rPr lang="en-US" smtClean="0"/>
              <a:t>1/26/2019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en-US" smtClean="0"/>
              <a:t>Copyright ©2017 Cengage Learning. All Rights Reserved. May not be scanned, copied or duplicated, or posted to a publicly accessible website, in whole or in part.</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420B8259-93AD-49B5-837E-5FA1F175561B}"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7FE579EB-EF82-465C-86FB-1C5500E7BC5F}" type="datetime1">
              <a:rPr lang="en-US" smtClean="0"/>
              <a:t>1/26/2019</a:t>
            </a:fld>
            <a:endParaRPr lang="en-US" dirty="0"/>
          </a:p>
        </p:txBody>
      </p:sp>
      <p:sp>
        <p:nvSpPr>
          <p:cNvPr id="22" name="Footer Placeholder 21"/>
          <p:cNvSpPr>
            <a:spLocks noGrp="1"/>
          </p:cNvSpPr>
          <p:nvPr>
            <p:ph type="ftr" sz="quarter" idx="3"/>
          </p:nvPr>
        </p:nvSpPr>
        <p:spPr>
          <a:xfrm>
            <a:off x="3888031" y="6407944"/>
            <a:ext cx="4759241" cy="365125"/>
          </a:xfrm>
          <a:prstGeom prst="rect">
            <a:avLst/>
          </a:prstGeom>
        </p:spPr>
        <p:txBody>
          <a:bodyPr vert="horz" anchor="b"/>
          <a:lstStyle>
            <a:lvl1pPr algn="r" eaLnBrk="1" latinLnBrk="0" hangingPunct="1">
              <a:defRPr kumimoji="0" sz="1000">
                <a:solidFill>
                  <a:schemeClr val="tx1"/>
                </a:solidFill>
                <a:latin typeface="Times New Roman" panose="02020603050405020304" pitchFamily="18" charset="0"/>
                <a:cs typeface="Times New Roman" panose="02020603050405020304" pitchFamily="18" charset="0"/>
              </a:defRPr>
            </a:lvl1pPr>
            <a:extLst/>
          </a:lstStyle>
          <a:p>
            <a:pPr algn="l">
              <a:defRPr/>
            </a:pPr>
            <a:r>
              <a:rPr lang="en-US" dirty="0" smtClean="0"/>
              <a:t>Copyright ©2017 Cengage Learning. All Rights Reserved. May not be scanned, copied or duplicated, or posted to a publicly accessible website, in whole or in part.</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A966EB8-3645-45BA-B837-242CADC3AE9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normAutofit/>
          </a:bodyPr>
          <a:lstStyle/>
          <a:p>
            <a:pPr eaLnBrk="1" hangingPunct="1"/>
            <a:r>
              <a:rPr lang="en-US" dirty="0" smtClean="0"/>
              <a:t>Systems Analysis and Design  11</a:t>
            </a:r>
            <a:r>
              <a:rPr lang="en-US" baseline="30000" dirty="0" smtClean="0"/>
              <a:t>th</a:t>
            </a:r>
            <a:r>
              <a:rPr lang="en-US" dirty="0" smtClean="0"/>
              <a:t> Edition</a:t>
            </a:r>
          </a:p>
        </p:txBody>
      </p:sp>
      <p:sp>
        <p:nvSpPr>
          <p:cNvPr id="15362" name="Subtitle 2"/>
          <p:cNvSpPr>
            <a:spLocks noGrp="1"/>
          </p:cNvSpPr>
          <p:nvPr>
            <p:ph type="body" idx="1"/>
          </p:nvPr>
        </p:nvSpPr>
        <p:spPr>
          <a:xfrm>
            <a:off x="4038600" y="2895600"/>
            <a:ext cx="5135880" cy="1491000"/>
          </a:xfrm>
        </p:spPr>
        <p:txBody>
          <a:bodyPr/>
          <a:lstStyle/>
          <a:p>
            <a:pPr eaLnBrk="1" hangingPunct="1"/>
            <a:r>
              <a:rPr lang="en-US" dirty="0" smtClean="0"/>
              <a:t>Chapter </a:t>
            </a:r>
            <a:r>
              <a:rPr lang="en-US" dirty="0" smtClean="0"/>
              <a:t>2_part2</a:t>
            </a:r>
            <a:endParaRPr lang="en-US" dirty="0" smtClean="0"/>
          </a:p>
          <a:p>
            <a:pPr eaLnBrk="1" hangingPunct="1"/>
            <a:r>
              <a:rPr lang="en-US" dirty="0" smtClean="0">
                <a:solidFill>
                  <a:schemeClr val="tx1"/>
                </a:solidFill>
              </a:rPr>
              <a:t>Managing Systems Projects</a:t>
            </a:r>
          </a:p>
        </p:txBody>
      </p:sp>
      <p:sp>
        <p:nvSpPr>
          <p:cNvPr id="2" name="Footer Placeholder 1"/>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
        <p:nvSpPr>
          <p:cNvPr id="3" name="Slide Number Placeholder 2"/>
          <p:cNvSpPr>
            <a:spLocks noGrp="1"/>
          </p:cNvSpPr>
          <p:nvPr>
            <p:ph type="sldNum" sz="quarter" idx="12"/>
          </p:nvPr>
        </p:nvSpPr>
        <p:spPr/>
        <p:txBody>
          <a:bodyPr/>
          <a:lstStyle/>
          <a:p>
            <a:pPr>
              <a:defRPr/>
            </a:pPr>
            <a:fld id="{4D2CAABE-7C30-4EA4-B5F3-01358C5E740E}"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6545198-DF98-4860-AAF4-4269071BD701}" type="slidenum">
              <a:rPr lang="en-US"/>
              <a:pPr>
                <a:defRPr/>
              </a:pPr>
              <a:t>10</a:t>
            </a:fld>
            <a:endParaRPr lang="en-US" dirty="0"/>
          </a:p>
        </p:txBody>
      </p:sp>
      <p:sp>
        <p:nvSpPr>
          <p:cNvPr id="2" name="Title 1"/>
          <p:cNvSpPr>
            <a:spLocks noGrp="1"/>
          </p:cNvSpPr>
          <p:nvPr>
            <p:ph type="title"/>
          </p:nvPr>
        </p:nvSpPr>
        <p:spPr/>
        <p:txBody>
          <a:bodyPr rtlCol="0">
            <a:normAutofit fontScale="90000"/>
          </a:bodyPr>
          <a:lstStyle/>
          <a:p>
            <a:pPr>
              <a:defRPr/>
            </a:pPr>
            <a:r>
              <a:rPr lang="en-US" dirty="0"/>
              <a:t>Creating a Work Breakdown Structure </a:t>
            </a:r>
            <a:r>
              <a:rPr lang="en-US" sz="1300" dirty="0"/>
              <a:t>(Cont</a:t>
            </a:r>
            <a:r>
              <a:rPr lang="en-US" sz="1300" dirty="0" smtClean="0"/>
              <a:t>. 5)</a:t>
            </a:r>
          </a:p>
        </p:txBody>
      </p:sp>
      <p:sp>
        <p:nvSpPr>
          <p:cNvPr id="9" name="Text Placeholder 2"/>
          <p:cNvSpPr>
            <a:spLocks noGrp="1"/>
          </p:cNvSpPr>
          <p:nvPr>
            <p:ph idx="1"/>
          </p:nvPr>
        </p:nvSpPr>
        <p:spPr>
          <a:xfrm>
            <a:off x="457200" y="1481328"/>
            <a:ext cx="8229600" cy="4525963"/>
          </a:xfrm>
        </p:spPr>
        <p:txBody>
          <a:bodyPr>
            <a:noAutofit/>
          </a:bodyPr>
          <a:lstStyle/>
          <a:p>
            <a:r>
              <a:rPr lang="en-US" b="1" dirty="0"/>
              <a:t>Identifying Tasks in a Work Breakdown Structure (</a:t>
            </a:r>
            <a:r>
              <a:rPr lang="en-US" b="1" dirty="0" smtClean="0"/>
              <a:t>WBS) </a:t>
            </a:r>
            <a:endParaRPr lang="en-US" sz="1400" b="1" dirty="0" smtClean="0"/>
          </a:p>
          <a:p>
            <a:pPr lvl="1"/>
            <a:r>
              <a:rPr lang="en-US" dirty="0" smtClean="0"/>
              <a:t>Listing the tasks</a:t>
            </a:r>
          </a:p>
          <a:p>
            <a:pPr lvl="1"/>
            <a:r>
              <a:rPr lang="en-US" dirty="0"/>
              <a:t>Estimating task duration - </a:t>
            </a:r>
            <a:r>
              <a:rPr lang="en-US" dirty="0" smtClean="0"/>
              <a:t>Can </a:t>
            </a:r>
            <a:r>
              <a:rPr lang="en-US" dirty="0"/>
              <a:t>be hours</a:t>
            </a:r>
            <a:r>
              <a:rPr lang="en-US" dirty="0" smtClean="0"/>
              <a:t>, days</a:t>
            </a:r>
            <a:r>
              <a:rPr lang="en-US" dirty="0"/>
              <a:t>, or weeks</a:t>
            </a:r>
          </a:p>
          <a:p>
            <a:pPr lvl="2"/>
            <a:r>
              <a:rPr lang="en-US" sz="2200" dirty="0" smtClean="0"/>
              <a:t>Time estimates made by project managers</a:t>
            </a:r>
          </a:p>
          <a:p>
            <a:pPr lvl="3"/>
            <a:r>
              <a:rPr lang="en-US" sz="2000" b="1" dirty="0" smtClean="0"/>
              <a:t>Best case-estimate </a:t>
            </a:r>
            <a:r>
              <a:rPr lang="en-US" sz="2000" dirty="0" smtClean="0"/>
              <a:t>(B), </a:t>
            </a:r>
            <a:r>
              <a:rPr lang="en-US" sz="2000" b="1" dirty="0" smtClean="0"/>
              <a:t>probable-case estimate </a:t>
            </a:r>
            <a:r>
              <a:rPr lang="en-US" sz="2000" dirty="0" smtClean="0"/>
              <a:t>(P), and </a:t>
            </a:r>
            <a:r>
              <a:rPr lang="en-US" sz="2000" b="1" dirty="0" smtClean="0"/>
              <a:t>worst-case estimate </a:t>
            </a:r>
            <a:r>
              <a:rPr lang="en-US" sz="2000" dirty="0" smtClean="0"/>
              <a:t>(W)</a:t>
            </a:r>
            <a:endParaRPr lang="en-US" sz="2000" dirty="0"/>
          </a:p>
          <a:p>
            <a:pPr lvl="2"/>
            <a:r>
              <a:rPr lang="en-US" sz="2200" dirty="0" smtClean="0"/>
              <a:t>After making estimates, the manager assigns a </a:t>
            </a:r>
            <a:r>
              <a:rPr lang="en-US" sz="2200" b="1" dirty="0" smtClean="0"/>
              <a:t>weight</a:t>
            </a:r>
            <a:r>
              <a:rPr lang="en-US" sz="2200" dirty="0"/>
              <a:t> </a:t>
            </a:r>
            <a:r>
              <a:rPr lang="en-US" sz="2200" dirty="0" smtClean="0"/>
              <a:t>to </a:t>
            </a:r>
            <a:r>
              <a:rPr lang="en-US" sz="2200" dirty="0"/>
              <a:t>each </a:t>
            </a:r>
            <a:r>
              <a:rPr lang="en-US" sz="2200" dirty="0" smtClean="0"/>
              <a:t>estimate and calculates the task duration</a:t>
            </a:r>
            <a:endParaRPr lang="en-US" sz="2200" dirty="0"/>
          </a:p>
          <a:p>
            <a:pPr eaLnBrk="1" hangingPunct="1"/>
            <a:endParaRPr lang="en-US" dirty="0" smtClean="0"/>
          </a:p>
        </p:txBody>
      </p:sp>
      <p:sp>
        <p:nvSpPr>
          <p:cNvPr id="4" name="Footer Placeholder 3"/>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314531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his figure contains three boxes. The first box is titled “First Version” and reads: “First, reserve the meeting room. Then order the marketing materials and brief the managers. After the briefings, send out customer emails and burn sample DVDs. When the emails are sent and the DVDs are ready, load the new software. When the marketing materials have arrived and the software is ready, do a dress rehearsal.”&#10;&#10;The second box is titled “Second version.” It is identical to the first box, except that the following phrases are highlighted:&#10;&quot;Reserve the meeting room&quot;&#10;&quot;Order the marketing materials&quot; &#10;&quot;Brief the managers&quot;&#10;&quot;Send out customer emails&quot;&#10;&quot;Burn sample DVDs&quot;&#10;&quot;Load the new software&quot;&#10;&quot;Do a dress rehearsal&quot;&#10;&#10;The third box is titled “Third version.” It comprises the following points:&#10;“First, reserve the meeting room.” &#10;“Then order the marketing materials and brief the managers.”&#10;“After the briefings, send out customer emails and burn sample DVDs.”&#10;“When the emails are sent and the DVDs are ready, load the new software.”&#10;”When the marketing materials have arrived and the software is ready, do a dress rehearsal.”&#10;" title="FIGURE 3-6 The three versions show how to transform a task statement into a list of specific tasks for a work breakdown structure"/>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09600" y="1435926"/>
            <a:ext cx="2554102" cy="4525962"/>
          </a:xfrm>
        </p:spPr>
      </p:pic>
      <p:sp>
        <p:nvSpPr>
          <p:cNvPr id="3" name="Slide Number Placeholder 2"/>
          <p:cNvSpPr>
            <a:spLocks noGrp="1"/>
          </p:cNvSpPr>
          <p:nvPr>
            <p:ph type="sldNum" sz="quarter" idx="12"/>
          </p:nvPr>
        </p:nvSpPr>
        <p:spPr/>
        <p:txBody>
          <a:bodyPr/>
          <a:lstStyle/>
          <a:p>
            <a:pPr>
              <a:defRPr/>
            </a:pPr>
            <a:fld id="{EB9CF567-92F2-4868-AE5F-6064AF3DA266}" type="slidenum">
              <a:rPr lang="en-US" smtClean="0"/>
              <a:pPr>
                <a:defRPr/>
              </a:pPr>
              <a:t>11</a:t>
            </a:fld>
            <a:endParaRPr lang="en-US" dirty="0"/>
          </a:p>
        </p:txBody>
      </p:sp>
      <p:sp>
        <p:nvSpPr>
          <p:cNvPr id="4" name="Title 3"/>
          <p:cNvSpPr>
            <a:spLocks noGrp="1"/>
          </p:cNvSpPr>
          <p:nvPr>
            <p:ph type="title"/>
          </p:nvPr>
        </p:nvSpPr>
        <p:spPr/>
        <p:txBody>
          <a:bodyPr>
            <a:normAutofit fontScale="90000"/>
          </a:bodyPr>
          <a:lstStyle/>
          <a:p>
            <a:r>
              <a:rPr lang="en-US" dirty="0"/>
              <a:t>Creating</a:t>
            </a:r>
            <a:r>
              <a:rPr lang="en-US" dirty="0">
                <a:solidFill>
                  <a:srgbClr val="00B050"/>
                </a:solidFill>
              </a:rPr>
              <a:t> </a:t>
            </a:r>
            <a:r>
              <a:rPr lang="en-US" dirty="0"/>
              <a:t>a Work Breakdown Structure </a:t>
            </a:r>
            <a:r>
              <a:rPr lang="en-US" sz="1300" dirty="0"/>
              <a:t>(</a:t>
            </a:r>
            <a:r>
              <a:rPr lang="en-US" sz="1300" dirty="0" smtClean="0"/>
              <a:t>Cont. 6)</a:t>
            </a:r>
            <a:endParaRPr lang="en-IN" dirty="0"/>
          </a:p>
        </p:txBody>
      </p:sp>
      <p:sp>
        <p:nvSpPr>
          <p:cNvPr id="5" name="Rectangle 4"/>
          <p:cNvSpPr/>
          <p:nvPr/>
        </p:nvSpPr>
        <p:spPr>
          <a:xfrm>
            <a:off x="4383024" y="3859245"/>
            <a:ext cx="4876800" cy="738664"/>
          </a:xfrm>
          <a:prstGeom prst="rect">
            <a:avLst/>
          </a:prstGeom>
        </p:spPr>
        <p:txBody>
          <a:bodyPr wrap="square">
            <a:spAutoFit/>
          </a:bodyPr>
          <a:lstStyle/>
          <a:p>
            <a:r>
              <a:rPr lang="en-US" sz="1400" b="1" dirty="0"/>
              <a:t>FIGURE </a:t>
            </a:r>
            <a:r>
              <a:rPr lang="en-US" sz="1400" b="1" dirty="0" smtClean="0"/>
              <a:t>3-7 </a:t>
            </a:r>
            <a:r>
              <a:rPr lang="en-US" sz="1400" dirty="0"/>
              <a:t>In this table, columns have been added for task number, </a:t>
            </a:r>
            <a:r>
              <a:rPr lang="en-US" sz="1400" dirty="0" smtClean="0"/>
              <a:t>description, duration</a:t>
            </a:r>
            <a:r>
              <a:rPr lang="en-US" sz="1400" dirty="0"/>
              <a:t>, and predecessor tasks, which must be completed before another task can </a:t>
            </a:r>
            <a:r>
              <a:rPr lang="en-US" sz="1400" dirty="0" smtClean="0"/>
              <a:t>start.</a:t>
            </a:r>
            <a:endParaRPr lang="en-US" sz="1400" dirty="0"/>
          </a:p>
        </p:txBody>
      </p:sp>
      <p:pic>
        <p:nvPicPr>
          <p:cNvPr id="6" name="Picture 3" descr="This figure is a table that has 8 rows and 4 columns. The first column is titled “Task No.” The second column is titled “Description.” The third column is titled “Duration (Days).” The fourth column is titled “Predecessor tasks.” The third and fourth columns are empty.&#10;&#10;In row 2, column 1 reads “1” and column 2 reads “Reserve the meeting room.”&#10;In row 3, column 1 reads “2” and column 2 reads “Order the marketing materials.”&#10;In row 4, column 1 reads “3” and column 2 reads “Brief the managers.”&#10;In row 5, column 1 reads “4” and column 2 reads “Send out customer emails.”&#10;In row 6, column 1 reads “5” and column 2 reads “Burn sample DVDs.”&#10;In row 7, column 1 reads “6” and column 2 reads “Load the new software.”&#10;In row 8, column 1 reads “7” and column 2 reads “Do a dress rehearsal.”&#10;" title="FIGURE 3-7 In this table, columns have been added for task number, description, duration, and predecessor tasks, which must be completed before another task can st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3976" y="1417638"/>
            <a:ext cx="5670024" cy="2404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3136270" y="5204936"/>
            <a:ext cx="4876800" cy="738664"/>
          </a:xfrm>
          <a:prstGeom prst="rect">
            <a:avLst/>
          </a:prstGeom>
        </p:spPr>
        <p:txBody>
          <a:bodyPr wrap="square">
            <a:spAutoFit/>
          </a:bodyPr>
          <a:lstStyle/>
          <a:p>
            <a:r>
              <a:rPr lang="en-US" sz="1400" b="1" dirty="0"/>
              <a:t>FIGURE </a:t>
            </a:r>
            <a:r>
              <a:rPr lang="en-US" sz="1400" b="1" dirty="0" smtClean="0"/>
              <a:t>3-6 </a:t>
            </a:r>
            <a:r>
              <a:rPr lang="en-US" sz="1400" dirty="0" smtClean="0"/>
              <a:t>The three versions show how to transform a task statement into a list of specific tasks for a work breakdown structure.</a:t>
            </a:r>
            <a:endParaRPr lang="en-US" sz="1400" dirty="0"/>
          </a:p>
        </p:txBody>
      </p:sp>
      <p:sp>
        <p:nvSpPr>
          <p:cNvPr id="9" name="Footer Placeholder 8"/>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3873740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6545198-DF98-4860-AAF4-4269071BD701}" type="slidenum">
              <a:rPr lang="en-US"/>
              <a:pPr>
                <a:defRPr/>
              </a:pPr>
              <a:t>12</a:t>
            </a:fld>
            <a:endParaRPr lang="en-US" dirty="0"/>
          </a:p>
        </p:txBody>
      </p:sp>
      <p:sp>
        <p:nvSpPr>
          <p:cNvPr id="2" name="Title 1"/>
          <p:cNvSpPr>
            <a:spLocks noGrp="1"/>
          </p:cNvSpPr>
          <p:nvPr>
            <p:ph type="title"/>
          </p:nvPr>
        </p:nvSpPr>
        <p:spPr/>
        <p:txBody>
          <a:bodyPr rtlCol="0">
            <a:normAutofit fontScale="90000"/>
          </a:bodyPr>
          <a:lstStyle/>
          <a:p>
            <a:pPr>
              <a:defRPr/>
            </a:pPr>
            <a:r>
              <a:rPr lang="en-US" dirty="0"/>
              <a:t>Creating</a:t>
            </a:r>
            <a:r>
              <a:rPr lang="en-US" dirty="0">
                <a:solidFill>
                  <a:srgbClr val="00B050"/>
                </a:solidFill>
              </a:rPr>
              <a:t> </a:t>
            </a:r>
            <a:r>
              <a:rPr lang="en-US" dirty="0"/>
              <a:t>a Work Breakdown Structure </a:t>
            </a:r>
            <a:r>
              <a:rPr lang="en-US" sz="1300" dirty="0"/>
              <a:t>(Cont</a:t>
            </a:r>
            <a:r>
              <a:rPr lang="en-US" sz="1300" dirty="0" smtClean="0"/>
              <a:t>. 9)</a:t>
            </a:r>
          </a:p>
        </p:txBody>
      </p:sp>
      <p:sp>
        <p:nvSpPr>
          <p:cNvPr id="8" name="Rectangle 7"/>
          <p:cNvSpPr/>
          <p:nvPr/>
        </p:nvSpPr>
        <p:spPr>
          <a:xfrm>
            <a:off x="5940811" y="1447800"/>
            <a:ext cx="2992207" cy="1384995"/>
          </a:xfrm>
          <a:prstGeom prst="rect">
            <a:avLst/>
          </a:prstGeom>
        </p:spPr>
        <p:txBody>
          <a:bodyPr wrap="square">
            <a:spAutoFit/>
          </a:bodyPr>
          <a:lstStyle/>
          <a:p>
            <a:r>
              <a:rPr lang="en-US" sz="1400" b="1" dirty="0"/>
              <a:t>FIGURE </a:t>
            </a:r>
            <a:r>
              <a:rPr lang="en-US" sz="1400" b="1" dirty="0" smtClean="0"/>
              <a:t>3-8 </a:t>
            </a:r>
            <a:r>
              <a:rPr lang="en-US" sz="1400" dirty="0" smtClean="0"/>
              <a:t>Task </a:t>
            </a:r>
            <a:r>
              <a:rPr lang="en-US" sz="1400" dirty="0"/>
              <a:t>durations have been added, and the WBS is complete except </a:t>
            </a:r>
            <a:r>
              <a:rPr lang="en-US" sz="1400" dirty="0" smtClean="0"/>
              <a:t>for predecessor </a:t>
            </a:r>
            <a:r>
              <a:rPr lang="en-US" sz="1400" dirty="0"/>
              <a:t>task information. The predecessor tasks will determine task patterns </a:t>
            </a:r>
            <a:r>
              <a:rPr lang="en-US" sz="1400" dirty="0" smtClean="0"/>
              <a:t>and sequence </a:t>
            </a:r>
            <a:r>
              <a:rPr lang="en-US" sz="1400" dirty="0"/>
              <a:t>of </a:t>
            </a:r>
            <a:r>
              <a:rPr lang="en-US" sz="1400" dirty="0" smtClean="0"/>
              <a:t>performance.</a:t>
            </a:r>
            <a:endParaRPr lang="en-US" sz="1400" dirty="0"/>
          </a:p>
        </p:txBody>
      </p:sp>
      <p:pic>
        <p:nvPicPr>
          <p:cNvPr id="6146" name="Picture 2" descr="This figure is a table that has eight rows and four columns. The first column is titled “Task No.” The second column is titled “Description.” The third column is titled “Duration (Days).” The fourth column is titled “Predecessor tasks.” The fourth column is empty.&#10;&#10;Row 2, column 1 reads “,” column 2 reads “Reserve the meeting room,” and column 3 reads “1.”&#10;Row 3, column 1 reads “2,” column 2 reads “Order the marketing materials,” and column 3 reads “9.”&#10;Row 4, column 1 reads “3,” column 2 reads “Brief the managers,” and column 3 reads “2.”&#10;Row 5, column 1 reads “4,” column 2 reads “Send out customer emails,” and column 3 reads “3.”&#10;Row 6, column 1 reads “5,” column 2 reads “Burn sample DVDs,” and column 3 reads “3.”&#10;Row 7, column 1 reads “6,” column 2 reads “Load the new software,” and column 3 reads “2.”&#10;Row 8, column 1 reads “7,” column 2 reads “Do a dress rehearsal,” and column 3 reads “1.”&#10;" title="FIGURE 3-8 Task durations have been added, and the WBS is complete except for predecessor task determine task patterns and information. The predecessor tasks will determine task patterns andsequence of performance.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295400"/>
            <a:ext cx="5559812"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descr="The figure is an illustration of a Gantt chart. The chart primarily comprises two components. The first component is a table with 4 rows and 8 columns. &#10;&#10;The first column contains numbers. This column does not have a title. The second column is titled “Task Name.” The third column is titled “Duration.” The fourth column is titled “Predecessor.” &#10;&#10;Row 2, column 1 reads “1.” Column 2 reads “Reserve the meeting room.” Column 3 reads “1 day” Column 4 is empty.&#10;Row 3, column 1 reads “2.” Column 2 reads “Order the marketing materials.” Column 3 reads “9 days.” Column 4 reads “1.” &#10;Row 4, column 1 reads “3.” Column 2 reads “Brief the managers.” Column 3 reads “2.” Column 4 reads “1”&#10;Row 5, column 1 reads “4.” Column 2 reads “Send out customer emails.” Column 3 reads “3” Column 4 reads “3”&#10;Row 6, column 1 reads “5.” Column 2 reads “Burn sample DVDs.” Column 3 reads “3.” Column 4 reads “3.”&#10;Row 7, column 1 reads “6.” Column 2 reads “Load the new software.” Column 3 reads “2.” Column 4 reads “4,5.”&#10;Row 8, column 1 reads “7.” Column 2 reads “Do a dress rehearsal.” Column 3 reads “1.” Column 4 reads “2,6.”&#10;&#10;The second component of the chart comprises a table with columns. There are 16 columns, column 1 is titled “1/5.” Column 2 is titled “1/6.” Column 3 is titled “1/7.” Column 4 is titled “1/8.” Column 5 is titled “1/9.” Column 6 is titled “1/10.” This continues till the 16th column, titled “1/20.”&#10;There are 7 bars corresponding to each task in the first component of the chart. The first bar stretches across column 1. The second bar extends from column 2 to 12. The third bar extends across columns 3 and 4. The fourth bar extends across columns 5, 6, 7, 8, and 9. The fifth bar extends across columns 5, 6, 7, 8, and 9. The sixth bar extends across columns 10 and 11. The seventh bar extends across column 16. There are arrows that connect certain bars. From the left, bar 1 has an arrow that leads to the bar 2. Bar 2 has two arrows, one connects to bar 3, and another to bar 7. Bar 3 has an arrow that leads to bar 4. Bar 4 has two arrows, one leads to bar 5, and another to bar 6. Bar 5 has an arrow that leads to bar 6. Bar 6 has an arrow that leads to bar 7.&#10;" title="FIGURE 3-9 This Microsoft Project screen displays the same WBS, including task number, task name, duration, and predecessor tasks.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5668" y="3657600"/>
            <a:ext cx="6757851"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0" y="4220795"/>
            <a:ext cx="2590800" cy="1169551"/>
          </a:xfrm>
          <a:prstGeom prst="rect">
            <a:avLst/>
          </a:prstGeom>
        </p:spPr>
        <p:txBody>
          <a:bodyPr wrap="square">
            <a:spAutoFit/>
          </a:bodyPr>
          <a:lstStyle/>
          <a:p>
            <a:r>
              <a:rPr lang="en-US" sz="1400" b="1" dirty="0"/>
              <a:t>FIGURE </a:t>
            </a:r>
            <a:r>
              <a:rPr lang="en-US" sz="1400" b="1" dirty="0" smtClean="0"/>
              <a:t>3-9 </a:t>
            </a:r>
            <a:r>
              <a:rPr lang="en-US" sz="1400" dirty="0"/>
              <a:t>This Microsoft Project screen displays the same WBS, including task number, task name</a:t>
            </a:r>
            <a:r>
              <a:rPr lang="en-US" sz="1400" dirty="0" smtClean="0"/>
              <a:t>, duration</a:t>
            </a:r>
            <a:r>
              <a:rPr lang="en-US" sz="1400" dirty="0"/>
              <a:t>, and predecessor </a:t>
            </a:r>
            <a:r>
              <a:rPr lang="en-US" sz="1400" dirty="0" smtClean="0"/>
              <a:t>tasks.</a:t>
            </a:r>
            <a:endParaRPr lang="en-US" sz="1400" dirty="0"/>
          </a:p>
        </p:txBody>
      </p:sp>
      <p:sp>
        <p:nvSpPr>
          <p:cNvPr id="3" name="Footer Placeholder 2"/>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3450353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34F6CA3-9192-46C9-AAD1-2E4D59A9260C}" type="slidenum">
              <a:rPr lang="en-US"/>
              <a:pPr>
                <a:defRPr/>
              </a:pPr>
              <a:t>13</a:t>
            </a:fld>
            <a:endParaRPr lang="en-US" dirty="0"/>
          </a:p>
        </p:txBody>
      </p:sp>
      <p:sp>
        <p:nvSpPr>
          <p:cNvPr id="56321" name="Title 1"/>
          <p:cNvSpPr>
            <a:spLocks noGrp="1"/>
          </p:cNvSpPr>
          <p:nvPr>
            <p:ph type="title"/>
          </p:nvPr>
        </p:nvSpPr>
        <p:spPr/>
        <p:txBody>
          <a:bodyPr/>
          <a:lstStyle/>
          <a:p>
            <a:pPr eaLnBrk="1" hangingPunct="1"/>
            <a:r>
              <a:rPr lang="en-US" dirty="0" smtClean="0"/>
              <a:t>Chapter Summary</a:t>
            </a:r>
          </a:p>
        </p:txBody>
      </p:sp>
      <p:sp>
        <p:nvSpPr>
          <p:cNvPr id="3" name="Text Placeholder 2"/>
          <p:cNvSpPr>
            <a:spLocks noGrp="1"/>
          </p:cNvSpPr>
          <p:nvPr>
            <p:ph idx="4294967295"/>
          </p:nvPr>
        </p:nvSpPr>
        <p:spPr>
          <a:xfrm>
            <a:off x="438150" y="1387476"/>
            <a:ext cx="8839200" cy="4525962"/>
          </a:xfrm>
        </p:spPr>
        <p:txBody>
          <a:bodyPr rtlCol="0">
            <a:noAutofit/>
          </a:bodyPr>
          <a:lstStyle/>
          <a:p>
            <a:r>
              <a:rPr lang="en-US" dirty="0"/>
              <a:t>Project management is the process of planning, scheduling, monitoring, and </a:t>
            </a:r>
            <a:r>
              <a:rPr lang="en-US" dirty="0" smtClean="0"/>
              <a:t>reporting on </a:t>
            </a:r>
            <a:r>
              <a:rPr lang="en-US" dirty="0"/>
              <a:t>the development of an information </a:t>
            </a:r>
            <a:r>
              <a:rPr lang="en-US" dirty="0" smtClean="0"/>
              <a:t>system</a:t>
            </a:r>
          </a:p>
          <a:p>
            <a:pPr lvl="1"/>
            <a:r>
              <a:rPr lang="en-US" dirty="0"/>
              <a:t>A successful project must be </a:t>
            </a:r>
            <a:r>
              <a:rPr lang="en-US" dirty="0" smtClean="0"/>
              <a:t>completed on </a:t>
            </a:r>
            <a:r>
              <a:rPr lang="en-US" dirty="0"/>
              <a:t>time, </a:t>
            </a:r>
            <a:r>
              <a:rPr lang="en-US" dirty="0" smtClean="0"/>
              <a:t>within its </a:t>
            </a:r>
            <a:r>
              <a:rPr lang="en-US" dirty="0"/>
              <a:t>budget, and deliver a quality product that satisfies users and </a:t>
            </a:r>
            <a:r>
              <a:rPr lang="en-US" dirty="0" smtClean="0"/>
              <a:t>meets requirements</a:t>
            </a:r>
          </a:p>
          <a:p>
            <a:r>
              <a:rPr lang="en-US" dirty="0"/>
              <a:t>A project triangle shows three </a:t>
            </a:r>
            <a:r>
              <a:rPr lang="en-US" dirty="0" smtClean="0"/>
              <a:t>legs that require balancing— </a:t>
            </a:r>
            <a:r>
              <a:rPr lang="en-US" dirty="0"/>
              <a:t>project cost, scope, and </a:t>
            </a:r>
            <a:r>
              <a:rPr lang="en-US" dirty="0" smtClean="0"/>
              <a:t>time </a:t>
            </a:r>
            <a:endParaRPr lang="en-US" dirty="0"/>
          </a:p>
        </p:txBody>
      </p:sp>
      <p:sp>
        <p:nvSpPr>
          <p:cNvPr id="2" name="Footer Placeholder 1"/>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3299693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rtlCol="0">
            <a:normAutofit/>
          </a:bodyPr>
          <a:lstStyle/>
          <a:p>
            <a:r>
              <a:rPr lang="en-US" dirty="0"/>
              <a:t>Planning, scheduling, </a:t>
            </a:r>
            <a:r>
              <a:rPr lang="en-US" dirty="0" smtClean="0"/>
              <a:t>monitoring, </a:t>
            </a:r>
            <a:r>
              <a:rPr lang="en-US" dirty="0"/>
              <a:t>and reporting all take place within a larger </a:t>
            </a:r>
            <a:r>
              <a:rPr lang="en-US" dirty="0" smtClean="0"/>
              <a:t>project development </a:t>
            </a:r>
            <a:r>
              <a:rPr lang="en-US" dirty="0"/>
              <a:t>framework, which includes </a:t>
            </a:r>
            <a:r>
              <a:rPr lang="en-US" dirty="0" smtClean="0"/>
              <a:t>key steps—such as creating </a:t>
            </a:r>
            <a:r>
              <a:rPr lang="en-US" dirty="0"/>
              <a:t>a work </a:t>
            </a:r>
            <a:r>
              <a:rPr lang="en-US" dirty="0" smtClean="0"/>
              <a:t>breakdown </a:t>
            </a:r>
            <a:r>
              <a:rPr lang="en-US" dirty="0" smtClean="0"/>
              <a:t>structure</a:t>
            </a:r>
            <a:endParaRPr lang="en-US" dirty="0"/>
          </a:p>
        </p:txBody>
      </p:sp>
      <p:sp>
        <p:nvSpPr>
          <p:cNvPr id="6" name="Slide Number Placeholder 5"/>
          <p:cNvSpPr>
            <a:spLocks noGrp="1"/>
          </p:cNvSpPr>
          <p:nvPr>
            <p:ph type="sldNum" sz="quarter" idx="12"/>
          </p:nvPr>
        </p:nvSpPr>
        <p:spPr/>
        <p:txBody>
          <a:bodyPr/>
          <a:lstStyle/>
          <a:p>
            <a:pPr>
              <a:defRPr/>
            </a:pPr>
            <a:fld id="{F0FD7164-DFD5-47FD-8CCF-BCF749ED2AE7}" type="slidenum">
              <a:rPr lang="en-US"/>
              <a:pPr>
                <a:defRPr/>
              </a:pPr>
              <a:t>14</a:t>
            </a:fld>
            <a:endParaRPr lang="en-US" dirty="0"/>
          </a:p>
        </p:txBody>
      </p:sp>
      <p:sp>
        <p:nvSpPr>
          <p:cNvPr id="57345" name="Title 1"/>
          <p:cNvSpPr>
            <a:spLocks noGrp="1"/>
          </p:cNvSpPr>
          <p:nvPr>
            <p:ph type="title"/>
          </p:nvPr>
        </p:nvSpPr>
        <p:spPr/>
        <p:txBody>
          <a:bodyPr/>
          <a:lstStyle/>
          <a:p>
            <a:pPr eaLnBrk="1" hangingPunct="1"/>
            <a:r>
              <a:rPr lang="en-US" dirty="0" smtClean="0"/>
              <a:t>Chapter Summary </a:t>
            </a:r>
            <a:r>
              <a:rPr lang="en-US" sz="1200" dirty="0" smtClean="0"/>
              <a:t>(Cont. 1)</a:t>
            </a:r>
          </a:p>
        </p:txBody>
      </p:sp>
      <p:sp>
        <p:nvSpPr>
          <p:cNvPr id="2" name="Footer Placeholder 1"/>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1278662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rtlCol="0">
            <a:normAutofit/>
          </a:bodyPr>
          <a:lstStyle/>
          <a:p>
            <a:r>
              <a:rPr lang="en-US" dirty="0"/>
              <a:t>A Gantt chart is a horizontal bar chart that represents the project schedule </a:t>
            </a:r>
            <a:r>
              <a:rPr lang="en-US" dirty="0" smtClean="0"/>
              <a:t>with time </a:t>
            </a:r>
            <a:r>
              <a:rPr lang="en-US" dirty="0"/>
              <a:t>on the horizontal axis and tasks arranged </a:t>
            </a:r>
            <a:r>
              <a:rPr lang="en-US" dirty="0" smtClean="0"/>
              <a:t>vertically</a:t>
            </a:r>
          </a:p>
          <a:p>
            <a:r>
              <a:rPr lang="en-US" dirty="0"/>
              <a:t>A PERT/CPM chart shows the project as a network diagram with tasks </a:t>
            </a:r>
            <a:r>
              <a:rPr lang="en-US" dirty="0" smtClean="0"/>
              <a:t>connected by arrows</a:t>
            </a:r>
          </a:p>
          <a:p>
            <a:r>
              <a:rPr lang="en-US" dirty="0"/>
              <a:t>Most project managers use powerful software such as Microsoft Project to plan</a:t>
            </a:r>
            <a:r>
              <a:rPr lang="en-US" dirty="0" smtClean="0"/>
              <a:t>, schedule</a:t>
            </a:r>
            <a:r>
              <a:rPr lang="en-US" dirty="0"/>
              <a:t>, and monitor projects</a:t>
            </a:r>
          </a:p>
        </p:txBody>
      </p:sp>
      <p:sp>
        <p:nvSpPr>
          <p:cNvPr id="6" name="Slide Number Placeholder 5"/>
          <p:cNvSpPr>
            <a:spLocks noGrp="1"/>
          </p:cNvSpPr>
          <p:nvPr>
            <p:ph type="sldNum" sz="quarter" idx="12"/>
          </p:nvPr>
        </p:nvSpPr>
        <p:spPr/>
        <p:txBody>
          <a:bodyPr/>
          <a:lstStyle/>
          <a:p>
            <a:pPr>
              <a:defRPr/>
            </a:pPr>
            <a:fld id="{F0FD7164-DFD5-47FD-8CCF-BCF749ED2AE7}" type="slidenum">
              <a:rPr lang="en-US"/>
              <a:pPr>
                <a:defRPr/>
              </a:pPr>
              <a:t>15</a:t>
            </a:fld>
            <a:endParaRPr lang="en-US" dirty="0"/>
          </a:p>
        </p:txBody>
      </p:sp>
      <p:sp>
        <p:nvSpPr>
          <p:cNvPr id="57345" name="Title 1"/>
          <p:cNvSpPr>
            <a:spLocks noGrp="1"/>
          </p:cNvSpPr>
          <p:nvPr>
            <p:ph type="title"/>
          </p:nvPr>
        </p:nvSpPr>
        <p:spPr/>
        <p:txBody>
          <a:bodyPr/>
          <a:lstStyle/>
          <a:p>
            <a:pPr eaLnBrk="1" hangingPunct="1"/>
            <a:r>
              <a:rPr lang="en-US" dirty="0" smtClean="0"/>
              <a:t>Chapter Summary </a:t>
            </a:r>
            <a:r>
              <a:rPr lang="en-US" sz="1200" dirty="0" smtClean="0"/>
              <a:t>(Cont. 2)</a:t>
            </a:r>
          </a:p>
        </p:txBody>
      </p:sp>
      <p:sp>
        <p:nvSpPr>
          <p:cNvPr id="2" name="Footer Placeholder 1"/>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4293750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2"/>
          <p:cNvSpPr>
            <a:spLocks noGrp="1"/>
          </p:cNvSpPr>
          <p:nvPr>
            <p:ph idx="1"/>
          </p:nvPr>
        </p:nvSpPr>
        <p:spPr/>
        <p:txBody>
          <a:bodyPr>
            <a:noAutofit/>
          </a:bodyPr>
          <a:lstStyle/>
          <a:p>
            <a:r>
              <a:rPr lang="en-US" dirty="0"/>
              <a:t>Explain project planning, scheduling, monitoring</a:t>
            </a:r>
            <a:r>
              <a:rPr lang="en-US" dirty="0" smtClean="0"/>
              <a:t>, and </a:t>
            </a:r>
            <a:r>
              <a:rPr lang="en-US" dirty="0"/>
              <a:t>reporting</a:t>
            </a:r>
          </a:p>
          <a:p>
            <a:r>
              <a:rPr lang="en-US" dirty="0" smtClean="0"/>
              <a:t>Draw </a:t>
            </a:r>
            <a:r>
              <a:rPr lang="en-US" dirty="0"/>
              <a:t>a project triangle that shows the </a:t>
            </a:r>
            <a:r>
              <a:rPr lang="en-US" dirty="0" smtClean="0"/>
              <a:t>relationship among </a:t>
            </a:r>
            <a:r>
              <a:rPr lang="en-US" dirty="0"/>
              <a:t>project cost, scope, and time</a:t>
            </a:r>
          </a:p>
          <a:p>
            <a:r>
              <a:rPr lang="en-US" dirty="0"/>
              <a:t>Create a work breakdown </a:t>
            </a:r>
            <a:r>
              <a:rPr lang="en-US" dirty="0" smtClean="0"/>
              <a:t>structure</a:t>
            </a:r>
          </a:p>
          <a:p>
            <a:r>
              <a:rPr lang="en-US" dirty="0" smtClean="0"/>
              <a:t>Describe </a:t>
            </a:r>
            <a:r>
              <a:rPr lang="en-US" dirty="0"/>
              <a:t>various scheduling tools, including Gantt charts and PERT/CPM charts</a:t>
            </a:r>
          </a:p>
          <a:p>
            <a:endParaRPr lang="en-US" b="1" dirty="0"/>
          </a:p>
        </p:txBody>
      </p:sp>
      <p:sp>
        <p:nvSpPr>
          <p:cNvPr id="6" name="Slide Number Placeholder 5"/>
          <p:cNvSpPr>
            <a:spLocks noGrp="1"/>
          </p:cNvSpPr>
          <p:nvPr>
            <p:ph type="sldNum" sz="quarter" idx="12"/>
          </p:nvPr>
        </p:nvSpPr>
        <p:spPr/>
        <p:txBody>
          <a:bodyPr/>
          <a:lstStyle/>
          <a:p>
            <a:pPr>
              <a:defRPr/>
            </a:pPr>
            <a:fld id="{046585E2-4C0B-443F-A25D-E625A79689EE}" type="slidenum">
              <a:rPr lang="en-US"/>
              <a:pPr>
                <a:defRPr/>
              </a:pPr>
              <a:t>2</a:t>
            </a:fld>
            <a:endParaRPr lang="en-US" dirty="0"/>
          </a:p>
        </p:txBody>
      </p:sp>
      <p:sp>
        <p:nvSpPr>
          <p:cNvPr id="16385" name="Title 1"/>
          <p:cNvSpPr>
            <a:spLocks noGrp="1"/>
          </p:cNvSpPr>
          <p:nvPr>
            <p:ph type="title"/>
          </p:nvPr>
        </p:nvSpPr>
        <p:spPr/>
        <p:txBody>
          <a:bodyPr/>
          <a:lstStyle/>
          <a:p>
            <a:pPr eaLnBrk="1" hangingPunct="1"/>
            <a:r>
              <a:rPr lang="en-US" dirty="0" smtClean="0"/>
              <a:t>Chapter Objectives</a:t>
            </a:r>
            <a:endParaRPr lang="en-US" sz="1200" dirty="0" smtClean="0"/>
          </a:p>
        </p:txBody>
      </p:sp>
      <p:sp>
        <p:nvSpPr>
          <p:cNvPr id="2" name="Footer Placeholder 1"/>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6545198-DF98-4860-AAF4-4269071BD701}" type="slidenum">
              <a:rPr lang="en-US"/>
              <a:pPr>
                <a:defRPr/>
              </a:pPr>
              <a:t>3</a:t>
            </a:fld>
            <a:endParaRPr lang="en-US" dirty="0"/>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Overview of Project Management</a:t>
            </a:r>
          </a:p>
        </p:txBody>
      </p:sp>
      <p:sp>
        <p:nvSpPr>
          <p:cNvPr id="19458" name="Text Placeholder 2"/>
          <p:cNvSpPr>
            <a:spLocks noGrp="1"/>
          </p:cNvSpPr>
          <p:nvPr>
            <p:ph idx="4294967295"/>
          </p:nvPr>
        </p:nvSpPr>
        <p:spPr>
          <a:xfrm>
            <a:off x="228600" y="1481138"/>
            <a:ext cx="8686800" cy="4767262"/>
          </a:xfrm>
        </p:spPr>
        <p:txBody>
          <a:bodyPr>
            <a:noAutofit/>
          </a:bodyPr>
          <a:lstStyle/>
          <a:p>
            <a:r>
              <a:rPr lang="en-US" b="1" dirty="0" smtClean="0"/>
              <a:t>Project Management</a:t>
            </a:r>
            <a:r>
              <a:rPr lang="en-US" dirty="0" smtClean="0"/>
              <a:t>: Planning</a:t>
            </a:r>
            <a:r>
              <a:rPr lang="en-US" dirty="0"/>
              <a:t>, scheduling, </a:t>
            </a:r>
            <a:r>
              <a:rPr lang="en-US" dirty="0" smtClean="0"/>
              <a:t>monitoring and </a:t>
            </a:r>
            <a:r>
              <a:rPr lang="en-US" dirty="0"/>
              <a:t>controlling, and reporting on information system development</a:t>
            </a:r>
            <a:r>
              <a:rPr lang="en-US" b="1" dirty="0" smtClean="0"/>
              <a:t> </a:t>
            </a:r>
          </a:p>
          <a:p>
            <a:pPr eaLnBrk="1" hangingPunct="1"/>
            <a:r>
              <a:rPr lang="en-US" b="1" dirty="0" smtClean="0"/>
              <a:t>What Shapes a Project?</a:t>
            </a:r>
          </a:p>
          <a:p>
            <a:pPr lvl="1" eaLnBrk="1" hangingPunct="1"/>
            <a:r>
              <a:rPr lang="en-US" dirty="0" smtClean="0"/>
              <a:t>Successful projects must be completed 		         on time, within budget, meet 		   requirements, and satisfy users</a:t>
            </a:r>
          </a:p>
          <a:p>
            <a:r>
              <a:rPr lang="en-US" b="1" dirty="0" smtClean="0"/>
              <a:t>What Is a Project Triangle?</a:t>
            </a:r>
          </a:p>
          <a:p>
            <a:pPr lvl="1"/>
            <a:r>
              <a:rPr lang="en-US" dirty="0" smtClean="0"/>
              <a:t>Challenge – To find optimal balance 		   among the factors</a:t>
            </a:r>
          </a:p>
          <a:p>
            <a:pPr lvl="2"/>
            <a:r>
              <a:rPr lang="en-US" sz="2200" dirty="0" smtClean="0"/>
              <a:t>Any </a:t>
            </a:r>
            <a:r>
              <a:rPr lang="en-US" sz="2200" dirty="0"/>
              <a:t>change in one leg of the triangle </a:t>
            </a:r>
            <a:r>
              <a:rPr lang="en-US" sz="2200" dirty="0" smtClean="0"/>
              <a:t>		         will </a:t>
            </a:r>
            <a:r>
              <a:rPr lang="en-US" sz="2200" dirty="0"/>
              <a:t>affect the other legs</a:t>
            </a:r>
          </a:p>
          <a:p>
            <a:pPr lvl="1"/>
            <a:endParaRPr lang="en-US" b="1" dirty="0" smtClean="0"/>
          </a:p>
        </p:txBody>
      </p:sp>
      <p:pic>
        <p:nvPicPr>
          <p:cNvPr id="3" name="Picture 2" descr="The figure shows a triangle. The left side of the triangle is labeled cost, the right side of the triangle is labeled scope, and the bottom of the triangle is labeled time. Lines extend from each of the three corners of the triangle to meet at the center." title="FIGURE 3-2 A typical project triangle includes cost, scope, and tim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6358" y="3162300"/>
            <a:ext cx="2423341" cy="2292350"/>
          </a:xfrm>
          <a:prstGeom prst="rect">
            <a:avLst/>
          </a:prstGeom>
        </p:spPr>
      </p:pic>
      <p:sp>
        <p:nvSpPr>
          <p:cNvPr id="7" name="Rectangle 6"/>
          <p:cNvSpPr/>
          <p:nvPr/>
        </p:nvSpPr>
        <p:spPr>
          <a:xfrm>
            <a:off x="6553200" y="5581650"/>
            <a:ext cx="2590800" cy="738664"/>
          </a:xfrm>
          <a:prstGeom prst="rect">
            <a:avLst/>
          </a:prstGeom>
        </p:spPr>
        <p:txBody>
          <a:bodyPr wrap="square">
            <a:spAutoFit/>
          </a:bodyPr>
          <a:lstStyle/>
          <a:p>
            <a:r>
              <a:rPr lang="en-US" sz="1400" b="1" dirty="0"/>
              <a:t>FIGURE </a:t>
            </a:r>
            <a:r>
              <a:rPr lang="en-US" sz="1400" b="1" dirty="0" smtClean="0"/>
              <a:t>3-2 </a:t>
            </a:r>
            <a:r>
              <a:rPr lang="en-US" sz="1400" dirty="0"/>
              <a:t>A typical project triangle </a:t>
            </a:r>
            <a:r>
              <a:rPr lang="en-US" sz="1400" dirty="0" smtClean="0"/>
              <a:t>includes cost</a:t>
            </a:r>
            <a:r>
              <a:rPr lang="en-US" sz="1400" dirty="0"/>
              <a:t>, scope, and time.</a:t>
            </a:r>
          </a:p>
        </p:txBody>
      </p:sp>
      <p:sp>
        <p:nvSpPr>
          <p:cNvPr id="4" name="Footer Placeholder 3"/>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2"/>
          <p:cNvSpPr>
            <a:spLocks noGrp="1"/>
          </p:cNvSpPr>
          <p:nvPr>
            <p:ph idx="1"/>
          </p:nvPr>
        </p:nvSpPr>
        <p:spPr/>
        <p:txBody>
          <a:bodyPr/>
          <a:lstStyle/>
          <a:p>
            <a:r>
              <a:rPr lang="en-US" b="1" dirty="0" smtClean="0"/>
              <a:t>What Does a Project Manager Do?</a:t>
            </a:r>
          </a:p>
          <a:p>
            <a:pPr lvl="1"/>
            <a:r>
              <a:rPr lang="en-US" b="1" dirty="0" smtClean="0"/>
              <a:t>Project planning: </a:t>
            </a:r>
            <a:r>
              <a:rPr lang="en-US" dirty="0" smtClean="0"/>
              <a:t>Identifying all project tasks and estimating the completion time and cost of each</a:t>
            </a:r>
          </a:p>
          <a:p>
            <a:pPr lvl="1"/>
            <a:r>
              <a:rPr lang="en-US" b="1" dirty="0" smtClean="0"/>
              <a:t>Project scheduling</a:t>
            </a:r>
            <a:r>
              <a:rPr lang="en-US" dirty="0" smtClean="0"/>
              <a:t>: Creating a specific timetable showing tasks, task dependencies, and critical tasks that might delay the project</a:t>
            </a:r>
          </a:p>
          <a:p>
            <a:pPr lvl="1"/>
            <a:r>
              <a:rPr lang="en-US" b="1" dirty="0"/>
              <a:t>Project </a:t>
            </a:r>
            <a:r>
              <a:rPr lang="en-US" b="1" dirty="0" smtClean="0"/>
              <a:t>monitoring</a:t>
            </a:r>
            <a:r>
              <a:rPr lang="en-US" dirty="0" smtClean="0"/>
              <a:t>:</a:t>
            </a:r>
            <a:r>
              <a:rPr lang="en-US" b="1" dirty="0" smtClean="0"/>
              <a:t> </a:t>
            </a:r>
            <a:r>
              <a:rPr lang="en-US" dirty="0" smtClean="0"/>
              <a:t>Guiding</a:t>
            </a:r>
            <a:r>
              <a:rPr lang="en-US" dirty="0"/>
              <a:t>, supervising, and coordinating the project team’s workload</a:t>
            </a:r>
          </a:p>
          <a:p>
            <a:pPr lvl="1"/>
            <a:r>
              <a:rPr lang="en-US" b="1" dirty="0"/>
              <a:t>Project </a:t>
            </a:r>
            <a:r>
              <a:rPr lang="en-US" b="1" dirty="0" smtClean="0"/>
              <a:t>reporting</a:t>
            </a:r>
            <a:r>
              <a:rPr lang="en-US" dirty="0" smtClean="0"/>
              <a:t>: Creating </a:t>
            </a:r>
            <a:r>
              <a:rPr lang="en-US" dirty="0"/>
              <a:t>regular progress reports </a:t>
            </a:r>
            <a:r>
              <a:rPr lang="en-US" dirty="0" smtClean="0"/>
              <a:t>for </a:t>
            </a:r>
            <a:r>
              <a:rPr lang="en-US" dirty="0"/>
              <a:t>management, users, and the project team itself</a:t>
            </a:r>
          </a:p>
          <a:p>
            <a:pPr lvl="2"/>
            <a:endParaRPr lang="en-US" dirty="0"/>
          </a:p>
        </p:txBody>
      </p:sp>
      <p:sp>
        <p:nvSpPr>
          <p:cNvPr id="6" name="Slide Number Placeholder 5"/>
          <p:cNvSpPr>
            <a:spLocks noGrp="1"/>
          </p:cNvSpPr>
          <p:nvPr>
            <p:ph type="sldNum" sz="quarter" idx="12"/>
          </p:nvPr>
        </p:nvSpPr>
        <p:spPr/>
        <p:txBody>
          <a:bodyPr/>
          <a:lstStyle/>
          <a:p>
            <a:fld id="{36545198-DF98-4860-AAF4-4269071BD701}" type="slidenum">
              <a:rPr lang="en-US" smtClean="0"/>
              <a:pPr/>
              <a:t>4</a:t>
            </a:fld>
            <a:endParaRPr lang="en-US" dirty="0"/>
          </a:p>
        </p:txBody>
      </p:sp>
      <p:sp>
        <p:nvSpPr>
          <p:cNvPr id="2" name="Title 1"/>
          <p:cNvSpPr>
            <a:spLocks noGrp="1"/>
          </p:cNvSpPr>
          <p:nvPr>
            <p:ph type="title"/>
          </p:nvPr>
        </p:nvSpPr>
        <p:spPr/>
        <p:txBody>
          <a:bodyPr>
            <a:normAutofit fontScale="90000"/>
          </a:bodyPr>
          <a:lstStyle/>
          <a:p>
            <a:r>
              <a:rPr lang="en-US" dirty="0" smtClean="0"/>
              <a:t>Overview of Project Management </a:t>
            </a:r>
            <a:r>
              <a:rPr lang="en-US" sz="1400" dirty="0" smtClean="0"/>
              <a:t>(Cont.)</a:t>
            </a:r>
          </a:p>
        </p:txBody>
      </p:sp>
      <p:sp>
        <p:nvSpPr>
          <p:cNvPr id="3" name="Footer Placeholder 2"/>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3634744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6545198-DF98-4860-AAF4-4269071BD701}" type="slidenum">
              <a:rPr lang="en-US" smtClean="0"/>
              <a:pPr>
                <a:defRPr/>
              </a:pPr>
              <a:t>5</a:t>
            </a:fld>
            <a:endParaRPr lang="en-US" dirty="0"/>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Creating a </a:t>
            </a:r>
            <a:r>
              <a:rPr lang="en-US" dirty="0" smtClean="0"/>
              <a:t>Work Breakdown Structure</a:t>
            </a:r>
          </a:p>
        </p:txBody>
      </p:sp>
      <p:sp>
        <p:nvSpPr>
          <p:cNvPr id="19458" name="Text Placeholder 2"/>
          <p:cNvSpPr>
            <a:spLocks noGrp="1"/>
          </p:cNvSpPr>
          <p:nvPr>
            <p:ph idx="4294967295"/>
          </p:nvPr>
        </p:nvSpPr>
        <p:spPr>
          <a:xfrm>
            <a:off x="304800" y="1481138"/>
            <a:ext cx="8534400" cy="4767262"/>
          </a:xfrm>
        </p:spPr>
        <p:txBody>
          <a:bodyPr>
            <a:normAutofit/>
          </a:bodyPr>
          <a:lstStyle/>
          <a:p>
            <a:r>
              <a:rPr lang="en-US" b="1" dirty="0" smtClean="0"/>
              <a:t>Work breakdown structure (WBS)</a:t>
            </a:r>
            <a:r>
              <a:rPr lang="en-US" dirty="0" smtClean="0"/>
              <a:t>: Breaking down a </a:t>
            </a:r>
            <a:r>
              <a:rPr lang="en-US" dirty="0"/>
              <a:t>project </a:t>
            </a:r>
            <a:r>
              <a:rPr lang="en-US" dirty="0" smtClean="0"/>
              <a:t>into </a:t>
            </a:r>
            <a:r>
              <a:rPr lang="en-US" dirty="0"/>
              <a:t>a series </a:t>
            </a:r>
            <a:r>
              <a:rPr lang="en-US" dirty="0" smtClean="0"/>
              <a:t>of smaller </a:t>
            </a:r>
            <a:r>
              <a:rPr lang="en-US" dirty="0"/>
              <a:t>tasks</a:t>
            </a:r>
            <a:endParaRPr lang="en-US" dirty="0" smtClean="0"/>
          </a:p>
          <a:p>
            <a:pPr eaLnBrk="1" hangingPunct="1"/>
            <a:r>
              <a:rPr lang="en-US" b="1" dirty="0" smtClean="0"/>
              <a:t>Gantt Chart</a:t>
            </a:r>
          </a:p>
          <a:p>
            <a:pPr lvl="1"/>
            <a:r>
              <a:rPr lang="en-US" dirty="0" smtClean="0"/>
              <a:t>A horizontal bar chart representing a set of tasks</a:t>
            </a:r>
          </a:p>
          <a:p>
            <a:pPr lvl="1"/>
            <a:r>
              <a:rPr lang="en-US" dirty="0" smtClean="0"/>
              <a:t>Shows planned and actual progress on a project</a:t>
            </a:r>
          </a:p>
          <a:p>
            <a:pPr lvl="1"/>
            <a:r>
              <a:rPr lang="en-US" dirty="0" smtClean="0"/>
              <a:t>Simplifies complex projects using a </a:t>
            </a:r>
            <a:r>
              <a:rPr lang="en-US" b="1" dirty="0" smtClean="0"/>
              <a:t>task</a:t>
            </a:r>
            <a:r>
              <a:rPr lang="en-US" dirty="0" smtClean="0"/>
              <a:t> </a:t>
            </a:r>
            <a:r>
              <a:rPr lang="en-US" b="1" dirty="0" smtClean="0"/>
              <a:t>group</a:t>
            </a:r>
          </a:p>
          <a:p>
            <a:pPr lvl="2"/>
            <a:endParaRPr lang="en-US" b="1" dirty="0" smtClean="0"/>
          </a:p>
        </p:txBody>
      </p:sp>
      <p:pic>
        <p:nvPicPr>
          <p:cNvPr id="5" name="Picture 2" descr="This figure is a screenshot of a Gantt chart. Starting from the left, the words “Gantt Chart” are written in a vertical rectangle. Adjacent to the rectangle there is a column with the heading “Task Name.” There are eight rows below the heading. The first row reads “Task 1.” The second row reads “Task 2.” The third row reads “Task 3.” The fourth row reads “Task 4.” The fifth row reads “Task 5.” The last three rows of this column are empty. There is a line to the right of this column that separates it from the next component of the Gantt chart. &#10;On the right side of the column, there is a table comprising of seven columns. The first column is titled “Mon Feb 23.” The second column is titled “Tue Mar 3.” The third column is titled “Wed Mar 11.” There is a line that extends vertically downwards at the center of this column. At the end of this arrow there is a box that reads “Current Date.” The title of the fourth column reads “Thu Mar 19.” The title of the fifth column reads “Fri Mar 27.” The title of the sixth column reads “Sat Apr 4.” The title of the seventh column reads “Sun Apr 12.” There are five horizontal bars at specific locations in this table.. They are placed according to the five rows of the previous column titled “Task Name”. &#10;&#10;The topmost bar corresponds to “Task 1”. It begins at the end of the column titled “Mon Feb 23,” extends across the column titled “Tue Mar 3,” and ends a bit after it crosses into the column titled “Wed Mar 11”. &#10;&#10;The next bar corresponds to task 2. It begins before the center of the column titled “Tue Mar 3” and extends almost to the center of the column titled “Wed Mar 11.” This bar has a line inside it that extends almost to the end of the bar. &#10;&#10;The next bar corresponds to task 3. It begins a bit before the center of the column titled “Wed Mar 11” and extends to the next column, titled “Thu Mar 19,” ending just after the center of this column. &#10;&#10;The next bar corresponds to task 4. It starts at the center of the column titled “Wed Mar 11,” extends across the columns “Thu Mar 19” and ends at “Fri Mar 27”.&#10;The fifth bar is corresponds to task 5. It begins a bit before column titled “Sat Apr 4” and extends into the next column, ending at its center.&#10;To the left of this figure, there is a box with the icon of a magnifying glass in it. Two arrows extend from the image of the magnifying glass. The first arrow points to the second bar and the second arrow points to the fourth bar. " title="FIGURE 3-9 In this Gantt chart, notice the yellow bars that show the percentage of task comple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4159054"/>
            <a:ext cx="5924550" cy="2185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6200" y="4556963"/>
            <a:ext cx="3162300" cy="738664"/>
          </a:xfrm>
          <a:prstGeom prst="rect">
            <a:avLst/>
          </a:prstGeom>
        </p:spPr>
        <p:txBody>
          <a:bodyPr wrap="square">
            <a:spAutoFit/>
          </a:bodyPr>
          <a:lstStyle/>
          <a:p>
            <a:r>
              <a:rPr lang="en-US" sz="1400" b="1" dirty="0"/>
              <a:t>FIGURE </a:t>
            </a:r>
            <a:r>
              <a:rPr lang="en-US" sz="1400" b="1" dirty="0" smtClean="0"/>
              <a:t>3-3 </a:t>
            </a:r>
            <a:r>
              <a:rPr lang="en-US" sz="1400" dirty="0"/>
              <a:t>In this Gantt chart, notice the yellow bars that show the percentage of task </a:t>
            </a:r>
            <a:r>
              <a:rPr lang="en-US" sz="1400" dirty="0" smtClean="0"/>
              <a:t>completion.</a:t>
            </a:r>
            <a:endParaRPr lang="en-US" sz="1400" dirty="0"/>
          </a:p>
        </p:txBody>
      </p:sp>
      <p:sp>
        <p:nvSpPr>
          <p:cNvPr id="3" name="Footer Placeholder 2"/>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300197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p:cNvSpPr>
            <a:spLocks noGrp="1"/>
          </p:cNvSpPr>
          <p:nvPr>
            <p:ph idx="1"/>
          </p:nvPr>
        </p:nvSpPr>
        <p:spPr/>
        <p:txBody>
          <a:bodyPr>
            <a:noAutofit/>
          </a:bodyPr>
          <a:lstStyle/>
          <a:p>
            <a:r>
              <a:rPr lang="en-US" b="1" dirty="0" smtClean="0"/>
              <a:t>PERT/CPM Charts</a:t>
            </a:r>
          </a:p>
          <a:p>
            <a:pPr lvl="1"/>
            <a:r>
              <a:rPr lang="en-US" b="1" dirty="0" smtClean="0"/>
              <a:t>Program Evaluation Review Technique (PERT)</a:t>
            </a:r>
          </a:p>
          <a:p>
            <a:pPr lvl="2"/>
            <a:r>
              <a:rPr lang="en-US" dirty="0" smtClean="0"/>
              <a:t>Developed by the U.S. Navy to manage complex projects</a:t>
            </a:r>
          </a:p>
          <a:p>
            <a:pPr lvl="1"/>
            <a:r>
              <a:rPr lang="en-US" b="1" dirty="0" smtClean="0"/>
              <a:t>Critical Path Method (CPM)</a:t>
            </a:r>
          </a:p>
          <a:p>
            <a:pPr lvl="2"/>
            <a:r>
              <a:rPr lang="en-US" dirty="0" smtClean="0"/>
              <a:t>Developed by private industry</a:t>
            </a:r>
          </a:p>
          <a:p>
            <a:pPr lvl="1"/>
            <a:r>
              <a:rPr lang="en-US" dirty="0" smtClean="0"/>
              <a:t>Utilizes </a:t>
            </a:r>
            <a:r>
              <a:rPr lang="en-US" dirty="0"/>
              <a:t>a </a:t>
            </a:r>
            <a:r>
              <a:rPr lang="en-US" b="1" dirty="0"/>
              <a:t>bottom-up </a:t>
            </a:r>
            <a:r>
              <a:rPr lang="en-US" b="1" dirty="0" smtClean="0"/>
              <a:t>technique</a:t>
            </a:r>
          </a:p>
          <a:p>
            <a:pPr lvl="1"/>
            <a:r>
              <a:rPr lang="en-US" dirty="0" smtClean="0"/>
              <a:t>Useful </a:t>
            </a:r>
            <a:r>
              <a:rPr lang="en-US" dirty="0"/>
              <a:t>for scheduling, monitoring, and controlling </a:t>
            </a:r>
            <a:r>
              <a:rPr lang="en-US" dirty="0" smtClean="0"/>
              <a:t>actual </a:t>
            </a:r>
            <a:r>
              <a:rPr lang="en-US" dirty="0"/>
              <a:t>work</a:t>
            </a:r>
          </a:p>
          <a:p>
            <a:pPr lvl="2"/>
            <a:r>
              <a:rPr lang="en-US" dirty="0" smtClean="0"/>
              <a:t>Displays </a:t>
            </a:r>
            <a:r>
              <a:rPr lang="en-US" dirty="0"/>
              <a:t>complex task patterns and relationships</a:t>
            </a:r>
          </a:p>
          <a:p>
            <a:pPr lvl="1"/>
            <a:endParaRPr lang="en-US" b="1" dirty="0"/>
          </a:p>
          <a:p>
            <a:pPr lvl="1"/>
            <a:endParaRPr lang="en-US" dirty="0" smtClean="0"/>
          </a:p>
          <a:p>
            <a:pPr lvl="2"/>
            <a:endParaRPr lang="en-US" dirty="0" smtClean="0"/>
          </a:p>
        </p:txBody>
      </p:sp>
      <p:sp>
        <p:nvSpPr>
          <p:cNvPr id="6" name="Slide Number Placeholder 5"/>
          <p:cNvSpPr>
            <a:spLocks noGrp="1"/>
          </p:cNvSpPr>
          <p:nvPr>
            <p:ph type="sldNum" sz="quarter" idx="12"/>
          </p:nvPr>
        </p:nvSpPr>
        <p:spPr/>
        <p:txBody>
          <a:bodyPr/>
          <a:lstStyle/>
          <a:p>
            <a:fld id="{36545198-DF98-4860-AAF4-4269071BD701}" type="slidenum">
              <a:rPr lang="en-US" smtClean="0"/>
              <a:pPr/>
              <a:t>6</a:t>
            </a:fld>
            <a:endParaRPr lang="en-US" dirty="0"/>
          </a:p>
        </p:txBody>
      </p:sp>
      <p:sp>
        <p:nvSpPr>
          <p:cNvPr id="2" name="Title 1"/>
          <p:cNvSpPr>
            <a:spLocks noGrp="1"/>
          </p:cNvSpPr>
          <p:nvPr>
            <p:ph type="title"/>
          </p:nvPr>
        </p:nvSpPr>
        <p:spPr/>
        <p:txBody>
          <a:bodyPr>
            <a:normAutofit fontScale="90000"/>
          </a:bodyPr>
          <a:lstStyle/>
          <a:p>
            <a:r>
              <a:rPr lang="en-US" dirty="0"/>
              <a:t>Creating</a:t>
            </a:r>
            <a:r>
              <a:rPr lang="en-US" dirty="0" smtClean="0"/>
              <a:t> a Work Breakdown Structure </a:t>
            </a:r>
            <a:r>
              <a:rPr lang="en-US" sz="1400" dirty="0" smtClean="0"/>
              <a:t>(Cont. 1)</a:t>
            </a:r>
          </a:p>
        </p:txBody>
      </p:sp>
      <p:sp>
        <p:nvSpPr>
          <p:cNvPr id="3" name="Footer Placeholder 2"/>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1822187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is figure contains two windows. The top window shows a Gantt chart with six tasks. The chart has two primary components. The first component is a list of the tasks. The second component is a table with a series of columns and bars that are connected by arrows. The bars represent the timeline of each task in the first component of the chart. &#10;The second window shows a flow chart that comprises six boxes with numbers in them. There are arrows that connect each of the boxes. Starting from the left, the first box is labeled “1.” It is connected by an arrow to another box on its right, which is labeled “2.” There is another arrow extending from the box labeled “1” to another box below the box labeled “2.” This box is labeled “5.” Two arrows extend from the box labeled “2.” One connects a box to its right labeled “3.”  and another arrow connects a box labeled“4”, which is located below the box labeled “2.” There are arrows extending from boxes “3”, “4”, and “5”. They converge into one single arrow, which points to a box labeled “6.”&#10;An arrow points downward from the box labeled “5” to a rectangle that reads: “Task 5 Send out interview schedule. Start: Tue9/3/15. ID: 5. Finish: Tue 9/3/15. Dur: 1 day. Res:”&#10;" title="FIGURE 3-4 The top screen shows a Gantt chart with six tasks. The PERT chart in the bottom screen details become visible over the summary box for Task 5, the same project. When the user mouses over the summary box for Task 5, the details become visibl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70" b="1113"/>
          <a:stretch/>
        </p:blipFill>
        <p:spPr bwMode="auto">
          <a:xfrm>
            <a:off x="2438400" y="1422159"/>
            <a:ext cx="6667500" cy="4960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pPr>
              <a:defRPr/>
            </a:pPr>
            <a:fld id="{36545198-DF98-4860-AAF4-4269071BD701}" type="slidenum">
              <a:rPr lang="en-US"/>
              <a:pPr>
                <a:defRPr/>
              </a:pPr>
              <a:t>7</a:t>
            </a:fld>
            <a:endParaRPr lang="en-US" dirty="0"/>
          </a:p>
        </p:txBody>
      </p:sp>
      <p:sp>
        <p:nvSpPr>
          <p:cNvPr id="2" name="Title 1"/>
          <p:cNvSpPr>
            <a:spLocks noGrp="1"/>
          </p:cNvSpPr>
          <p:nvPr>
            <p:ph type="title"/>
          </p:nvPr>
        </p:nvSpPr>
        <p:spPr/>
        <p:txBody>
          <a:bodyPr rtlCol="0">
            <a:normAutofit fontScale="90000"/>
          </a:bodyPr>
          <a:lstStyle/>
          <a:p>
            <a:pPr>
              <a:defRPr/>
            </a:pPr>
            <a:r>
              <a:rPr lang="en-US" dirty="0"/>
              <a:t>Creating</a:t>
            </a:r>
            <a:r>
              <a:rPr lang="en-US" dirty="0" smtClean="0"/>
              <a:t> a Work </a:t>
            </a:r>
            <a:r>
              <a:rPr lang="en-US" dirty="0"/>
              <a:t>Breakdown Structure </a:t>
            </a:r>
            <a:r>
              <a:rPr lang="en-US" sz="1300" dirty="0"/>
              <a:t>(Cont</a:t>
            </a:r>
            <a:r>
              <a:rPr lang="en-US" sz="1300" dirty="0" smtClean="0"/>
              <a:t>. 2)</a:t>
            </a:r>
          </a:p>
        </p:txBody>
      </p:sp>
      <p:sp>
        <p:nvSpPr>
          <p:cNvPr id="8" name="Rectangle 7"/>
          <p:cNvSpPr/>
          <p:nvPr/>
        </p:nvSpPr>
        <p:spPr>
          <a:xfrm>
            <a:off x="152400" y="3962400"/>
            <a:ext cx="4343400" cy="1169551"/>
          </a:xfrm>
          <a:prstGeom prst="rect">
            <a:avLst/>
          </a:prstGeom>
        </p:spPr>
        <p:txBody>
          <a:bodyPr wrap="square">
            <a:spAutoFit/>
          </a:bodyPr>
          <a:lstStyle/>
          <a:p>
            <a:r>
              <a:rPr lang="en-US" sz="1400" b="1" dirty="0"/>
              <a:t>FIGURE </a:t>
            </a:r>
            <a:r>
              <a:rPr lang="en-US" sz="1400" b="1" dirty="0" smtClean="0"/>
              <a:t>3-4 </a:t>
            </a:r>
            <a:r>
              <a:rPr lang="en-US" sz="1400" dirty="0"/>
              <a:t>The top screen shows a Gantt chart with six tasks. The </a:t>
            </a:r>
            <a:r>
              <a:rPr lang="en-US" sz="1400" dirty="0" smtClean="0"/>
              <a:t>PERT chart </a:t>
            </a:r>
            <a:r>
              <a:rPr lang="en-US" sz="1400" dirty="0"/>
              <a:t>in the bottom screen displays an easy-to-follow task pattern for the </a:t>
            </a:r>
            <a:r>
              <a:rPr lang="en-US" sz="1400" dirty="0" smtClean="0"/>
              <a:t>same project</a:t>
            </a:r>
            <a:r>
              <a:rPr lang="en-US" sz="1400" dirty="0"/>
              <a:t>. When the user mouses over the summary box for Task 5, the </a:t>
            </a:r>
            <a:r>
              <a:rPr lang="en-US" sz="1400" dirty="0" smtClean="0"/>
              <a:t>details become visible.</a:t>
            </a:r>
            <a:endParaRPr lang="en-US" sz="1400" dirty="0"/>
          </a:p>
        </p:txBody>
      </p:sp>
      <p:sp>
        <p:nvSpPr>
          <p:cNvPr id="3" name="Footer Placeholder 2"/>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3864807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6545198-DF98-4860-AAF4-4269071BD701}" type="slidenum">
              <a:rPr lang="en-US"/>
              <a:pPr>
                <a:defRPr/>
              </a:pPr>
              <a:t>8</a:t>
            </a:fld>
            <a:endParaRPr lang="en-US" dirty="0"/>
          </a:p>
        </p:txBody>
      </p:sp>
      <p:sp>
        <p:nvSpPr>
          <p:cNvPr id="2" name="Title 1"/>
          <p:cNvSpPr>
            <a:spLocks noGrp="1"/>
          </p:cNvSpPr>
          <p:nvPr>
            <p:ph type="title"/>
          </p:nvPr>
        </p:nvSpPr>
        <p:spPr/>
        <p:txBody>
          <a:bodyPr rtlCol="0">
            <a:normAutofit fontScale="90000"/>
          </a:bodyPr>
          <a:lstStyle/>
          <a:p>
            <a:pPr>
              <a:defRPr/>
            </a:pPr>
            <a:r>
              <a:rPr lang="en-US" dirty="0"/>
              <a:t>Creating </a:t>
            </a:r>
            <a:r>
              <a:rPr lang="en-US" dirty="0" smtClean="0"/>
              <a:t>a </a:t>
            </a:r>
            <a:r>
              <a:rPr lang="en-US" dirty="0"/>
              <a:t>Work Breakdown Structure </a:t>
            </a:r>
            <a:r>
              <a:rPr lang="en-US" sz="1300" dirty="0"/>
              <a:t>(Cont</a:t>
            </a:r>
            <a:r>
              <a:rPr lang="en-US" sz="1300" dirty="0" smtClean="0"/>
              <a:t>. 3)</a:t>
            </a:r>
          </a:p>
        </p:txBody>
      </p:sp>
      <p:sp>
        <p:nvSpPr>
          <p:cNvPr id="7" name="Text Placeholder 2"/>
          <p:cNvSpPr>
            <a:spLocks noGrp="1"/>
          </p:cNvSpPr>
          <p:nvPr>
            <p:ph sz="half" idx="1"/>
          </p:nvPr>
        </p:nvSpPr>
        <p:spPr>
          <a:xfrm>
            <a:off x="457200" y="1481328"/>
            <a:ext cx="8286750" cy="4525963"/>
          </a:xfrm>
        </p:spPr>
        <p:txBody>
          <a:bodyPr rtlCol="0">
            <a:normAutofit/>
          </a:bodyPr>
          <a:lstStyle/>
          <a:p>
            <a:r>
              <a:rPr lang="en-US" b="1" dirty="0" smtClean="0"/>
              <a:t>Identifying Tasks in a WBS</a:t>
            </a:r>
            <a:endParaRPr lang="en-US" b="1" dirty="0"/>
          </a:p>
          <a:p>
            <a:pPr lvl="1"/>
            <a:r>
              <a:rPr lang="en-US" b="1" dirty="0" smtClean="0"/>
              <a:t>Task</a:t>
            </a:r>
            <a:r>
              <a:rPr lang="en-US" dirty="0"/>
              <a:t> </a:t>
            </a:r>
            <a:r>
              <a:rPr lang="en-US" dirty="0" smtClean="0"/>
              <a:t>or </a:t>
            </a:r>
            <a:r>
              <a:rPr lang="en-US" b="1" dirty="0" smtClean="0"/>
              <a:t>activity</a:t>
            </a:r>
            <a:r>
              <a:rPr lang="en-US" dirty="0"/>
              <a:t>:</a:t>
            </a:r>
            <a:r>
              <a:rPr lang="en-US" dirty="0" smtClean="0"/>
              <a:t> Any </a:t>
            </a:r>
            <a:r>
              <a:rPr lang="en-US" dirty="0"/>
              <a:t>work that has a beginning and an end </a:t>
            </a:r>
            <a:endParaRPr lang="en-US" dirty="0" smtClean="0"/>
          </a:p>
          <a:p>
            <a:pPr lvl="2"/>
            <a:r>
              <a:rPr lang="en-US" dirty="0" smtClean="0"/>
              <a:t>Requires the </a:t>
            </a:r>
            <a:r>
              <a:rPr lang="en-US" dirty="0"/>
              <a:t>use of company resources such as people, time, or money</a:t>
            </a:r>
          </a:p>
          <a:p>
            <a:pPr lvl="2"/>
            <a:r>
              <a:rPr lang="en-US" dirty="0" smtClean="0"/>
              <a:t>Should </a:t>
            </a:r>
            <a:r>
              <a:rPr lang="en-US" dirty="0"/>
              <a:t>be </a:t>
            </a:r>
            <a:r>
              <a:rPr lang="en-US" dirty="0" smtClean="0"/>
              <a:t>small and manageable</a:t>
            </a:r>
          </a:p>
          <a:p>
            <a:pPr lvl="1"/>
            <a:r>
              <a:rPr lang="en-US" dirty="0" smtClean="0"/>
              <a:t>Projects have events or milestones</a:t>
            </a:r>
          </a:p>
          <a:p>
            <a:pPr lvl="2"/>
            <a:r>
              <a:rPr lang="en-US" b="1" dirty="0" smtClean="0"/>
              <a:t>Events</a:t>
            </a:r>
            <a:r>
              <a:rPr lang="en-US" dirty="0" smtClean="0"/>
              <a:t> or </a:t>
            </a:r>
            <a:r>
              <a:rPr lang="en-US" b="1" dirty="0" smtClean="0"/>
              <a:t>milestones</a:t>
            </a:r>
            <a:r>
              <a:rPr lang="en-US" dirty="0" smtClean="0"/>
              <a:t>: Recognizable reference points used to monitor progress</a:t>
            </a:r>
          </a:p>
        </p:txBody>
      </p:sp>
      <p:sp>
        <p:nvSpPr>
          <p:cNvPr id="3" name="Footer Placeholder 2"/>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4261206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6545198-DF98-4860-AAF4-4269071BD701}" type="slidenum">
              <a:rPr lang="en-US"/>
              <a:pPr>
                <a:defRPr/>
              </a:pPr>
              <a:t>9</a:t>
            </a:fld>
            <a:endParaRPr lang="en-US" dirty="0"/>
          </a:p>
        </p:txBody>
      </p:sp>
      <p:sp>
        <p:nvSpPr>
          <p:cNvPr id="2" name="Title 1"/>
          <p:cNvSpPr>
            <a:spLocks noGrp="1"/>
          </p:cNvSpPr>
          <p:nvPr>
            <p:ph type="title"/>
          </p:nvPr>
        </p:nvSpPr>
        <p:spPr/>
        <p:txBody>
          <a:bodyPr rtlCol="0">
            <a:normAutofit fontScale="90000"/>
          </a:bodyPr>
          <a:lstStyle/>
          <a:p>
            <a:pPr>
              <a:defRPr/>
            </a:pPr>
            <a:r>
              <a:rPr lang="en-US" dirty="0"/>
              <a:t>Creating</a:t>
            </a:r>
            <a:r>
              <a:rPr lang="en-US" dirty="0" smtClean="0">
                <a:solidFill>
                  <a:srgbClr val="00B050"/>
                </a:solidFill>
              </a:rPr>
              <a:t> </a:t>
            </a:r>
            <a:r>
              <a:rPr lang="en-US" dirty="0" smtClean="0"/>
              <a:t>a </a:t>
            </a:r>
            <a:r>
              <a:rPr lang="en-US" dirty="0"/>
              <a:t>Work Breakdown Structure </a:t>
            </a:r>
            <a:r>
              <a:rPr lang="en-US" sz="1300" dirty="0"/>
              <a:t>(Cont</a:t>
            </a:r>
            <a:r>
              <a:rPr lang="en-US" sz="1300" dirty="0" smtClean="0"/>
              <a:t>. 4)</a:t>
            </a:r>
          </a:p>
        </p:txBody>
      </p:sp>
      <p:sp>
        <p:nvSpPr>
          <p:cNvPr id="8" name="Rectangle 7"/>
          <p:cNvSpPr/>
          <p:nvPr/>
        </p:nvSpPr>
        <p:spPr>
          <a:xfrm>
            <a:off x="736486" y="4903926"/>
            <a:ext cx="7772400" cy="738664"/>
          </a:xfrm>
          <a:prstGeom prst="rect">
            <a:avLst/>
          </a:prstGeom>
        </p:spPr>
        <p:txBody>
          <a:bodyPr wrap="square">
            <a:spAutoFit/>
          </a:bodyPr>
          <a:lstStyle/>
          <a:p>
            <a:r>
              <a:rPr lang="en-US" sz="1400" b="1" dirty="0"/>
              <a:t>FIGURE </a:t>
            </a:r>
            <a:r>
              <a:rPr lang="en-US" sz="1400" b="1" dirty="0" smtClean="0"/>
              <a:t>3-5 </a:t>
            </a:r>
            <a:r>
              <a:rPr lang="en-US" sz="1400" dirty="0"/>
              <a:t>Using a questionnaire requires a series of tasks and events </a:t>
            </a:r>
            <a:r>
              <a:rPr lang="en-US" sz="1400" dirty="0" smtClean="0"/>
              <a:t>to track </a:t>
            </a:r>
            <a:r>
              <a:rPr lang="en-US" sz="1400" dirty="0"/>
              <a:t>the progress. The illustration shows the relationship between the tasks </a:t>
            </a:r>
            <a:r>
              <a:rPr lang="en-US" sz="1400" dirty="0" smtClean="0"/>
              <a:t>and the </a:t>
            </a:r>
            <a:r>
              <a:rPr lang="en-US" sz="1400" dirty="0"/>
              <a:t>events, or milestones, that mark the beginning and end of each </a:t>
            </a:r>
            <a:r>
              <a:rPr lang="en-US" sz="1400" dirty="0" smtClean="0"/>
              <a:t>task.</a:t>
            </a:r>
            <a:endParaRPr lang="en-US" sz="1400" dirty="0"/>
          </a:p>
        </p:txBody>
      </p:sp>
      <p:sp>
        <p:nvSpPr>
          <p:cNvPr id="3" name="Footer Placeholder 2"/>
          <p:cNvSpPr>
            <a:spLocks noGrp="1"/>
          </p:cNvSpPr>
          <p:nvPr>
            <p:ph type="ftr" sz="quarter" idx="3"/>
          </p:nvPr>
        </p:nvSpPr>
        <p:spPr/>
        <p:txBody>
          <a:bodyPr/>
          <a:lstStyle/>
          <a:p>
            <a:pPr algn="l">
              <a:defRPr/>
            </a:pPr>
            <a:r>
              <a:rPr lang="en-US" smtClean="0"/>
              <a:t>Copyright ©2017 Cengage Learning. All Rights Reserved. May not be scanned, copied or duplicated, or posted to a publicly accessible website, in whole or in part.</a:t>
            </a:r>
            <a:endParaRPr lang="en-US" dirty="0"/>
          </a:p>
        </p:txBody>
      </p:sp>
      <p:pic>
        <p:nvPicPr>
          <p:cNvPr id="4" name="Picture 3" descr="This figure is an illustration of the relationship between tasks and milestones. The figure comprises five squares. At the bottom left of each square there is a small circle. From each of these circles, there is a line going upwards that leads to an oval located above the square with a milestone in it. There is also an arrow that extends from each of the circles, pointing towards the next circle on the right. &#10;At the bottom of this figure there is a key to the circles and arrows used in each square. The circles represent an event or a milestone and the arrows represent tasks. &#10;Starting from the left side, the first oval reads “Start work on questionnaire.” The content within the square reads “Prepare questionnaire.” &#10;The second oval reads “Questionnaire approved” and the content in the square reads “Distribute questionnaire.” &#10;The third oval reads “All questionnaires distributed” and the content in the square reads “Await return of questionnaires.” &#10;The fourth oval reads “All questionnaires returned” and the content in the square reads “Tabulate questionnaire responses.” &#10;The fifth oval reads “Tabulation complete” and the content in the square reads “Prepare report on questionnaire results.” &#10;The sixth oval reads “Report distributed to management.”&#10;" title="FIGURE 3-5 Using a questionnaire requires a series of tasks and events to track the progress. The illustration shows the relationship between the tasks and the events, or milestones, that mark the beginning and end of each tas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010" y="1855926"/>
            <a:ext cx="8324148" cy="3048000"/>
          </a:xfrm>
          <a:prstGeom prst="rect">
            <a:avLst/>
          </a:prstGeom>
        </p:spPr>
      </p:pic>
    </p:spTree>
    <p:extLst>
      <p:ext uri="{BB962C8B-B14F-4D97-AF65-F5344CB8AC3E}">
        <p14:creationId xmlns:p14="http://schemas.microsoft.com/office/powerpoint/2010/main" val="2618955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2385</TotalTime>
  <Words>1369</Words>
  <Application>Microsoft Office PowerPoint</Application>
  <PresentationFormat>On-screen Show (4:3)</PresentationFormat>
  <Paragraphs>117</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Systems Analysis and Design  11th Edition</vt:lpstr>
      <vt:lpstr>Chapter Objectives</vt:lpstr>
      <vt:lpstr>Overview of Project Management</vt:lpstr>
      <vt:lpstr>Overview of Project Management (Cont.)</vt:lpstr>
      <vt:lpstr>Creating a Work Breakdown Structure</vt:lpstr>
      <vt:lpstr>Creating a Work Breakdown Structure (Cont. 1)</vt:lpstr>
      <vt:lpstr>Creating a Work Breakdown Structure (Cont. 2)</vt:lpstr>
      <vt:lpstr>Creating a Work Breakdown Structure (Cont. 3)</vt:lpstr>
      <vt:lpstr>Creating a Work Breakdown Structure (Cont. 4)</vt:lpstr>
      <vt:lpstr>Creating a Work Breakdown Structure (Cont. 5)</vt:lpstr>
      <vt:lpstr>Creating a Work Breakdown Structure (Cont. 6)</vt:lpstr>
      <vt:lpstr>Creating a Work Breakdown Structure (Cont. 9)</vt:lpstr>
      <vt:lpstr>Chapter Summary</vt:lpstr>
      <vt:lpstr>Chapter Summary (Cont. 1)</vt:lpstr>
      <vt:lpstr>Chapter Summary (Cont.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renger</dc:creator>
  <cp:lastModifiedBy>Abdullah Alahmadi</cp:lastModifiedBy>
  <cp:revision>208</cp:revision>
  <dcterms:created xsi:type="dcterms:W3CDTF">2009-02-03T18:32:10Z</dcterms:created>
  <dcterms:modified xsi:type="dcterms:W3CDTF">2019-01-26T18:03:21Z</dcterms:modified>
</cp:coreProperties>
</file>