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8" r:id="rId2"/>
    <p:sldId id="256" r:id="rId3"/>
    <p:sldId id="262" r:id="rId4"/>
    <p:sldId id="258" r:id="rId5"/>
    <p:sldId id="304" r:id="rId6"/>
    <p:sldId id="261" r:id="rId7"/>
    <p:sldId id="267" r:id="rId8"/>
    <p:sldId id="266" r:id="rId9"/>
    <p:sldId id="268" r:id="rId10"/>
    <p:sldId id="263" r:id="rId11"/>
    <p:sldId id="269" r:id="rId12"/>
    <p:sldId id="270" r:id="rId13"/>
    <p:sldId id="271" r:id="rId14"/>
    <p:sldId id="272" r:id="rId15"/>
    <p:sldId id="305" r:id="rId16"/>
    <p:sldId id="273" r:id="rId17"/>
    <p:sldId id="274" r:id="rId18"/>
    <p:sldId id="275" r:id="rId19"/>
    <p:sldId id="257" r:id="rId20"/>
    <p:sldId id="260" r:id="rId21"/>
    <p:sldId id="265" r:id="rId22"/>
    <p:sldId id="276" r:id="rId23"/>
    <p:sldId id="306" r:id="rId24"/>
    <p:sldId id="307" r:id="rId2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1A4E19-505B-4586-8CB7-9E3995651B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45A9C97-45F8-45C5-BC0B-4D8ABC8E5D9E}" type="slidenum">
              <a:rPr lang="en-US" smtClean="0"/>
              <a:pPr/>
              <a:t>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r>
              <a:rPr lang="en-US" smtClean="0"/>
              <a:t>This is a basic course blah, blah, blah…</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21A4E19-505B-4586-8CB7-9E3995651BD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6" name="Rectangle 6"/>
          <p:cNvSpPr>
            <a:spLocks noGrp="1" noChangeArrowheads="1"/>
          </p:cNvSpPr>
          <p:nvPr>
            <p:ph type="sldNum" sz="quarter" idx="12"/>
          </p:nvPr>
        </p:nvSpPr>
        <p:spPr>
          <a:ln/>
        </p:spPr>
        <p:txBody>
          <a:bodyPr/>
          <a:lstStyle>
            <a:lvl1pPr>
              <a:defRPr/>
            </a:lvl1pPr>
          </a:lstStyle>
          <a:p>
            <a:pPr>
              <a:defRPr/>
            </a:pPr>
            <a:fld id="{E8D36B01-4FA8-4B89-8B57-4B2CA7971C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6" name="Rectangle 6"/>
          <p:cNvSpPr>
            <a:spLocks noGrp="1" noChangeArrowheads="1"/>
          </p:cNvSpPr>
          <p:nvPr>
            <p:ph type="sldNum" sz="quarter" idx="12"/>
          </p:nvPr>
        </p:nvSpPr>
        <p:spPr>
          <a:ln/>
        </p:spPr>
        <p:txBody>
          <a:bodyPr/>
          <a:lstStyle>
            <a:lvl1pPr>
              <a:defRPr/>
            </a:lvl1pPr>
          </a:lstStyle>
          <a:p>
            <a:pPr>
              <a:defRPr/>
            </a:pPr>
            <a:fld id="{168F2C8F-C870-49D1-ACB4-0F9FC905BD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6" name="Rectangle 6"/>
          <p:cNvSpPr>
            <a:spLocks noGrp="1" noChangeArrowheads="1"/>
          </p:cNvSpPr>
          <p:nvPr>
            <p:ph type="sldNum" sz="quarter" idx="12"/>
          </p:nvPr>
        </p:nvSpPr>
        <p:spPr>
          <a:ln/>
        </p:spPr>
        <p:txBody>
          <a:bodyPr/>
          <a:lstStyle>
            <a:lvl1pPr>
              <a:defRPr/>
            </a:lvl1pPr>
          </a:lstStyle>
          <a:p>
            <a:pPr>
              <a:defRPr/>
            </a:pPr>
            <a:fld id="{4450AD3A-BB8B-4640-997A-4D643BE2E37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5" name="Rectangle 6"/>
          <p:cNvSpPr>
            <a:spLocks noGrp="1" noChangeArrowheads="1"/>
          </p:cNvSpPr>
          <p:nvPr>
            <p:ph type="sldNum" sz="quarter" idx="12"/>
          </p:nvPr>
        </p:nvSpPr>
        <p:spPr>
          <a:ln/>
        </p:spPr>
        <p:txBody>
          <a:bodyPr/>
          <a:lstStyle>
            <a:lvl1pPr>
              <a:defRPr/>
            </a:lvl1pPr>
          </a:lstStyle>
          <a:p>
            <a:pPr>
              <a:defRPr/>
            </a:pPr>
            <a:fld id="{9F8ADFD5-C894-4F21-9BDB-7AE1DDF60A5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7" name="Rectangle 6"/>
          <p:cNvSpPr>
            <a:spLocks noGrp="1" noChangeArrowheads="1"/>
          </p:cNvSpPr>
          <p:nvPr>
            <p:ph type="sldNum" sz="quarter" idx="12"/>
          </p:nvPr>
        </p:nvSpPr>
        <p:spPr>
          <a:ln/>
        </p:spPr>
        <p:txBody>
          <a:bodyPr/>
          <a:lstStyle>
            <a:lvl1pPr>
              <a:defRPr/>
            </a:lvl1pPr>
          </a:lstStyle>
          <a:p>
            <a:pPr>
              <a:defRPr/>
            </a:pPr>
            <a:fld id="{4F84F73D-E226-4013-976C-75F527BA411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7" name="Rectangle 6"/>
          <p:cNvSpPr>
            <a:spLocks noGrp="1" noChangeArrowheads="1"/>
          </p:cNvSpPr>
          <p:nvPr>
            <p:ph type="sldNum" sz="quarter" idx="12"/>
          </p:nvPr>
        </p:nvSpPr>
        <p:spPr>
          <a:ln/>
        </p:spPr>
        <p:txBody>
          <a:bodyPr/>
          <a:lstStyle>
            <a:lvl1pPr>
              <a:defRPr/>
            </a:lvl1pPr>
          </a:lstStyle>
          <a:p>
            <a:pPr>
              <a:defRPr/>
            </a:pPr>
            <a:fld id="{BD47B4BA-04E4-41B7-BCFE-DDB77AE095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6" name="Rectangle 6"/>
          <p:cNvSpPr>
            <a:spLocks noGrp="1" noChangeArrowheads="1"/>
          </p:cNvSpPr>
          <p:nvPr>
            <p:ph type="sldNum" sz="quarter" idx="12"/>
          </p:nvPr>
        </p:nvSpPr>
        <p:spPr>
          <a:ln/>
        </p:spPr>
        <p:txBody>
          <a:bodyPr/>
          <a:lstStyle>
            <a:lvl1pPr>
              <a:defRPr/>
            </a:lvl1pPr>
          </a:lstStyle>
          <a:p>
            <a:pPr>
              <a:defRPr/>
            </a:pPr>
            <a:fld id="{614E7C43-F398-45F1-8DDD-FF537BCB73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6" name="Rectangle 6"/>
          <p:cNvSpPr>
            <a:spLocks noGrp="1" noChangeArrowheads="1"/>
          </p:cNvSpPr>
          <p:nvPr>
            <p:ph type="sldNum" sz="quarter" idx="12"/>
          </p:nvPr>
        </p:nvSpPr>
        <p:spPr>
          <a:ln/>
        </p:spPr>
        <p:txBody>
          <a:bodyPr/>
          <a:lstStyle>
            <a:lvl1pPr>
              <a:defRPr/>
            </a:lvl1pPr>
          </a:lstStyle>
          <a:p>
            <a:pPr>
              <a:defRPr/>
            </a:pPr>
            <a:fld id="{D3A8ED3F-455A-422B-87F5-019414D1A3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7" name="Rectangle 6"/>
          <p:cNvSpPr>
            <a:spLocks noGrp="1" noChangeArrowheads="1"/>
          </p:cNvSpPr>
          <p:nvPr>
            <p:ph type="sldNum" sz="quarter" idx="12"/>
          </p:nvPr>
        </p:nvSpPr>
        <p:spPr>
          <a:ln/>
        </p:spPr>
        <p:txBody>
          <a:bodyPr/>
          <a:lstStyle>
            <a:lvl1pPr>
              <a:defRPr/>
            </a:lvl1pPr>
          </a:lstStyle>
          <a:p>
            <a:pPr>
              <a:defRPr/>
            </a:pPr>
            <a:fld id="{97F94F7E-B58D-475E-8F63-602E73262F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9" name="Rectangle 6"/>
          <p:cNvSpPr>
            <a:spLocks noGrp="1" noChangeArrowheads="1"/>
          </p:cNvSpPr>
          <p:nvPr>
            <p:ph type="sldNum" sz="quarter" idx="12"/>
          </p:nvPr>
        </p:nvSpPr>
        <p:spPr>
          <a:ln/>
        </p:spPr>
        <p:txBody>
          <a:bodyPr/>
          <a:lstStyle>
            <a:lvl1pPr>
              <a:defRPr/>
            </a:lvl1pPr>
          </a:lstStyle>
          <a:p>
            <a:pPr>
              <a:defRPr/>
            </a:pPr>
            <a:fld id="{B000C15E-CADF-4343-ABAA-2A85EC5F1F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5" name="Rectangle 6"/>
          <p:cNvSpPr>
            <a:spLocks noGrp="1" noChangeArrowheads="1"/>
          </p:cNvSpPr>
          <p:nvPr>
            <p:ph type="sldNum" sz="quarter" idx="12"/>
          </p:nvPr>
        </p:nvSpPr>
        <p:spPr>
          <a:ln/>
        </p:spPr>
        <p:txBody>
          <a:bodyPr/>
          <a:lstStyle>
            <a:lvl1pPr>
              <a:defRPr/>
            </a:lvl1pPr>
          </a:lstStyle>
          <a:p>
            <a:pPr>
              <a:defRPr/>
            </a:pPr>
            <a:fld id="{54F5D5B1-F62C-42F6-9D47-E55AABEEBB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4" name="Rectangle 6"/>
          <p:cNvSpPr>
            <a:spLocks noGrp="1" noChangeArrowheads="1"/>
          </p:cNvSpPr>
          <p:nvPr>
            <p:ph type="sldNum" sz="quarter" idx="12"/>
          </p:nvPr>
        </p:nvSpPr>
        <p:spPr>
          <a:ln/>
        </p:spPr>
        <p:txBody>
          <a:bodyPr/>
          <a:lstStyle>
            <a:lvl1pPr>
              <a:defRPr/>
            </a:lvl1pPr>
          </a:lstStyle>
          <a:p>
            <a:pPr>
              <a:defRPr/>
            </a:pPr>
            <a:fld id="{C0D0C80D-B5A7-4769-AA2B-96C6905723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7" name="Rectangle 6"/>
          <p:cNvSpPr>
            <a:spLocks noGrp="1" noChangeArrowheads="1"/>
          </p:cNvSpPr>
          <p:nvPr>
            <p:ph type="sldNum" sz="quarter" idx="12"/>
          </p:nvPr>
        </p:nvSpPr>
        <p:spPr>
          <a:ln/>
        </p:spPr>
        <p:txBody>
          <a:bodyPr/>
          <a:lstStyle>
            <a:lvl1pPr>
              <a:defRPr/>
            </a:lvl1pPr>
          </a:lstStyle>
          <a:p>
            <a:pPr>
              <a:defRPr/>
            </a:pPr>
            <a:fld id="{30BF1F41-4B48-4931-8032-97A914655B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Chapter 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Design &amp; Analysis of Experiments 7E 2009 Montgomery</a:t>
            </a:r>
          </a:p>
        </p:txBody>
      </p:sp>
      <p:sp>
        <p:nvSpPr>
          <p:cNvPr id="7" name="Rectangle 6"/>
          <p:cNvSpPr>
            <a:spLocks noGrp="1" noChangeArrowheads="1"/>
          </p:cNvSpPr>
          <p:nvPr>
            <p:ph type="sldNum" sz="quarter" idx="12"/>
          </p:nvPr>
        </p:nvSpPr>
        <p:spPr>
          <a:ln/>
        </p:spPr>
        <p:txBody>
          <a:bodyPr/>
          <a:lstStyle>
            <a:lvl1pPr>
              <a:defRPr/>
            </a:lvl1pPr>
          </a:lstStyle>
          <a:p>
            <a:pPr>
              <a:defRPr/>
            </a:pPr>
            <a:fld id="{F844CEF1-30F4-44EA-8899-BD9D635A2F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Chapter 2</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Design &amp; Analysis of Experiments 7E 2009 Montgomery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FBA7857-2F89-43C0-A401-32949B28CB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Image:William_Sealy_Gosset.jpg"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dirty="0" smtClean="0"/>
              <a:t>Chapter </a:t>
            </a:r>
            <a:r>
              <a:rPr lang="en-US" dirty="0" smtClean="0"/>
              <a:t>2</a:t>
            </a:r>
            <a:endParaRPr lang="en-US" dirty="0" smtClean="0"/>
          </a:p>
        </p:txBody>
      </p:sp>
      <p:sp>
        <p:nvSpPr>
          <p:cNvPr id="3075" name="Footer Placeholder 4"/>
          <p:cNvSpPr>
            <a:spLocks noGrp="1"/>
          </p:cNvSpPr>
          <p:nvPr>
            <p:ph type="ftr" sz="quarter" idx="11"/>
          </p:nvPr>
        </p:nvSpPr>
        <p:spPr>
          <a:noFill/>
        </p:spPr>
        <p:txBody>
          <a:bodyPr/>
          <a:lstStyle/>
          <a:p>
            <a:r>
              <a:rPr lang="en-US" dirty="0" smtClean="0"/>
              <a:t>Based on Design &amp; Analysis of Experiments 7E 2009 Montgomery</a:t>
            </a:r>
          </a:p>
        </p:txBody>
      </p:sp>
      <p:sp>
        <p:nvSpPr>
          <p:cNvPr id="3076" name="Slide Number Placeholder 5"/>
          <p:cNvSpPr>
            <a:spLocks noGrp="1"/>
          </p:cNvSpPr>
          <p:nvPr>
            <p:ph type="sldNum" sz="quarter" idx="12"/>
          </p:nvPr>
        </p:nvSpPr>
        <p:spPr>
          <a:noFill/>
        </p:spPr>
        <p:txBody>
          <a:bodyPr/>
          <a:lstStyle/>
          <a:p>
            <a:fld id="{B202FB8B-B774-4C10-BF6B-93836215573B}" type="slidenum">
              <a:rPr lang="en-US" smtClean="0"/>
              <a:pPr/>
              <a:t>1</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r>
              <a:rPr lang="en-US" b="1" dirty="0" smtClean="0"/>
              <a:t>Design and Analysis of Engineering Experiments</a:t>
            </a:r>
          </a:p>
        </p:txBody>
      </p:sp>
      <p:sp>
        <p:nvSpPr>
          <p:cNvPr id="3078" name="Rectangle 3"/>
          <p:cNvSpPr>
            <a:spLocks noGrp="1" noChangeArrowheads="1"/>
          </p:cNvSpPr>
          <p:nvPr>
            <p:ph type="subTitle" idx="1"/>
          </p:nvPr>
        </p:nvSpPr>
        <p:spPr/>
        <p:txBody>
          <a:bodyPr/>
          <a:lstStyle/>
          <a:p>
            <a:pPr>
              <a:lnSpc>
                <a:spcPct val="80000"/>
              </a:lnSpc>
            </a:pPr>
            <a:r>
              <a:rPr lang="en-US" sz="2400" b="1" dirty="0" smtClean="0"/>
              <a:t>Ali Ahmad,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Date Placeholder 4"/>
          <p:cNvSpPr>
            <a:spLocks noGrp="1"/>
          </p:cNvSpPr>
          <p:nvPr>
            <p:ph type="dt" sz="quarter" idx="10"/>
          </p:nvPr>
        </p:nvSpPr>
        <p:spPr>
          <a:noFill/>
        </p:spPr>
        <p:txBody>
          <a:bodyPr/>
          <a:lstStyle/>
          <a:p>
            <a:r>
              <a:rPr lang="en-US" smtClean="0"/>
              <a:t>Chapter 2</a:t>
            </a:r>
          </a:p>
        </p:txBody>
      </p:sp>
      <p:sp>
        <p:nvSpPr>
          <p:cNvPr id="3077"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3078" name="Slide Number Placeholder 6"/>
          <p:cNvSpPr>
            <a:spLocks noGrp="1"/>
          </p:cNvSpPr>
          <p:nvPr>
            <p:ph type="sldNum" sz="quarter" idx="12"/>
          </p:nvPr>
        </p:nvSpPr>
        <p:spPr>
          <a:noFill/>
        </p:spPr>
        <p:txBody>
          <a:bodyPr/>
          <a:lstStyle/>
          <a:p>
            <a:fld id="{04AD6040-1B43-49D1-8130-EFA35E067547}" type="slidenum">
              <a:rPr lang="en-US" smtClean="0"/>
              <a:pPr/>
              <a:t>10</a:t>
            </a:fld>
            <a:endParaRPr lang="en-US" smtClean="0"/>
          </a:p>
        </p:txBody>
      </p:sp>
      <p:sp>
        <p:nvSpPr>
          <p:cNvPr id="3079" name="Rectangle 2"/>
          <p:cNvSpPr>
            <a:spLocks noGrp="1" noChangeArrowheads="1"/>
          </p:cNvSpPr>
          <p:nvPr>
            <p:ph type="title"/>
          </p:nvPr>
        </p:nvSpPr>
        <p:spPr/>
        <p:txBody>
          <a:bodyPr/>
          <a:lstStyle/>
          <a:p>
            <a:r>
              <a:rPr lang="en-US" b="1" smtClean="0"/>
              <a:t>Summary Statistics (pg. 36)</a:t>
            </a:r>
          </a:p>
        </p:txBody>
      </p:sp>
      <p:graphicFrame>
        <p:nvGraphicFramePr>
          <p:cNvPr id="3074" name="Object 2048"/>
          <p:cNvGraphicFramePr>
            <a:graphicFrameLocks noChangeAspect="1"/>
          </p:cNvGraphicFramePr>
          <p:nvPr>
            <p:ph sz="half" idx="1"/>
          </p:nvPr>
        </p:nvGraphicFramePr>
        <p:xfrm>
          <a:off x="1524000" y="2971800"/>
          <a:ext cx="1473200" cy="1981200"/>
        </p:xfrm>
        <a:graphic>
          <a:graphicData uri="http://schemas.openxmlformats.org/presentationml/2006/ole">
            <p:oleObj spid="_x0000_s3074" name="Equation" r:id="rId4" imgW="698400" imgH="939600" progId="">
              <p:embed/>
            </p:oleObj>
          </a:graphicData>
        </a:graphic>
      </p:graphicFrame>
      <p:sp>
        <p:nvSpPr>
          <p:cNvPr id="3080" name="Text Box 8"/>
          <p:cNvSpPr txBox="1">
            <a:spLocks noChangeArrowheads="1"/>
          </p:cNvSpPr>
          <p:nvPr/>
        </p:nvSpPr>
        <p:spPr bwMode="auto">
          <a:xfrm>
            <a:off x="1219200" y="1752600"/>
            <a:ext cx="2514600" cy="1004888"/>
          </a:xfrm>
          <a:prstGeom prst="rect">
            <a:avLst/>
          </a:prstGeom>
          <a:noFill/>
          <a:ln w="9525">
            <a:noFill/>
            <a:miter lim="800000"/>
            <a:headEnd/>
            <a:tailEnd/>
          </a:ln>
        </p:spPr>
        <p:txBody>
          <a:bodyPr>
            <a:spAutoFit/>
          </a:bodyPr>
          <a:lstStyle/>
          <a:p>
            <a:pPr>
              <a:spcBef>
                <a:spcPct val="50000"/>
              </a:spcBef>
            </a:pPr>
            <a:r>
              <a:rPr lang="en-US" sz="2400" b="1"/>
              <a:t>Formulation 1</a:t>
            </a:r>
          </a:p>
          <a:p>
            <a:pPr>
              <a:spcBef>
                <a:spcPct val="50000"/>
              </a:spcBef>
            </a:pPr>
            <a:r>
              <a:rPr lang="en-US" sz="2400" b="1"/>
              <a:t>“New recipe”</a:t>
            </a:r>
          </a:p>
        </p:txBody>
      </p:sp>
      <p:sp>
        <p:nvSpPr>
          <p:cNvPr id="3081" name="Text Box 10"/>
          <p:cNvSpPr txBox="1">
            <a:spLocks noChangeArrowheads="1"/>
          </p:cNvSpPr>
          <p:nvPr/>
        </p:nvSpPr>
        <p:spPr bwMode="auto">
          <a:xfrm>
            <a:off x="4953000" y="1676400"/>
            <a:ext cx="2819400" cy="1004888"/>
          </a:xfrm>
          <a:prstGeom prst="rect">
            <a:avLst/>
          </a:prstGeom>
          <a:noFill/>
          <a:ln w="9525">
            <a:noFill/>
            <a:miter lim="800000"/>
            <a:headEnd/>
            <a:tailEnd/>
          </a:ln>
        </p:spPr>
        <p:txBody>
          <a:bodyPr>
            <a:spAutoFit/>
          </a:bodyPr>
          <a:lstStyle/>
          <a:p>
            <a:pPr>
              <a:spcBef>
                <a:spcPct val="50000"/>
              </a:spcBef>
            </a:pPr>
            <a:r>
              <a:rPr lang="en-US" sz="2400" b="1"/>
              <a:t>Formulation 2</a:t>
            </a:r>
          </a:p>
          <a:p>
            <a:pPr>
              <a:spcBef>
                <a:spcPct val="50000"/>
              </a:spcBef>
            </a:pPr>
            <a:r>
              <a:rPr lang="en-US" sz="2400" b="1"/>
              <a:t>“Original recipe”</a:t>
            </a:r>
            <a:endParaRPr lang="en-US" sz="2400"/>
          </a:p>
        </p:txBody>
      </p:sp>
      <p:graphicFrame>
        <p:nvGraphicFramePr>
          <p:cNvPr id="3075" name="Object 2049"/>
          <p:cNvGraphicFramePr>
            <a:graphicFrameLocks noChangeAspect="1"/>
          </p:cNvGraphicFramePr>
          <p:nvPr>
            <p:ph sz="half" idx="2"/>
          </p:nvPr>
        </p:nvGraphicFramePr>
        <p:xfrm>
          <a:off x="5118100" y="2895600"/>
          <a:ext cx="1501775" cy="2057400"/>
        </p:xfrm>
        <a:graphic>
          <a:graphicData uri="http://schemas.openxmlformats.org/presentationml/2006/ole">
            <p:oleObj spid="_x0000_s3075" name="Equation" r:id="rId5" imgW="685800" imgH="9396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2"/>
          <p:cNvSpPr>
            <a:spLocks noGrp="1"/>
          </p:cNvSpPr>
          <p:nvPr>
            <p:ph type="dt" sz="quarter" idx="10"/>
          </p:nvPr>
        </p:nvSpPr>
        <p:spPr>
          <a:noFill/>
        </p:spPr>
        <p:txBody>
          <a:bodyPr/>
          <a:lstStyle/>
          <a:p>
            <a:r>
              <a:rPr lang="en-US" smtClean="0"/>
              <a:t>Chapter 2</a:t>
            </a:r>
          </a:p>
        </p:txBody>
      </p:sp>
      <p:sp>
        <p:nvSpPr>
          <p:cNvPr id="4100"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4101" name="Slide Number Placeholder 4"/>
          <p:cNvSpPr>
            <a:spLocks noGrp="1"/>
          </p:cNvSpPr>
          <p:nvPr>
            <p:ph type="sldNum" sz="quarter" idx="12"/>
          </p:nvPr>
        </p:nvSpPr>
        <p:spPr>
          <a:noFill/>
        </p:spPr>
        <p:txBody>
          <a:bodyPr/>
          <a:lstStyle/>
          <a:p>
            <a:fld id="{EF9D4C39-C6FA-42C0-B46C-DDC8F0F0C411}" type="slidenum">
              <a:rPr lang="en-US" smtClean="0"/>
              <a:pPr/>
              <a:t>11</a:t>
            </a:fld>
            <a:endParaRPr lang="en-US" smtClean="0"/>
          </a:p>
        </p:txBody>
      </p:sp>
      <p:sp>
        <p:nvSpPr>
          <p:cNvPr id="4102" name="Rectangle 2"/>
          <p:cNvSpPr>
            <a:spLocks noGrp="1" noChangeArrowheads="1"/>
          </p:cNvSpPr>
          <p:nvPr>
            <p:ph type="title"/>
          </p:nvPr>
        </p:nvSpPr>
        <p:spPr/>
        <p:txBody>
          <a:bodyPr/>
          <a:lstStyle/>
          <a:p>
            <a:r>
              <a:rPr lang="en-US" sz="3600" b="1" smtClean="0"/>
              <a:t>How the Two-Sample </a:t>
            </a:r>
            <a:r>
              <a:rPr lang="en-US" sz="3600" b="1" i="1" smtClean="0"/>
              <a:t>t</a:t>
            </a:r>
            <a:r>
              <a:rPr lang="en-US" sz="3600" b="1" smtClean="0"/>
              <a:t>-Test Works:</a:t>
            </a:r>
          </a:p>
        </p:txBody>
      </p:sp>
      <p:graphicFrame>
        <p:nvGraphicFramePr>
          <p:cNvPr id="4098" name="Object 2048"/>
          <p:cNvGraphicFramePr>
            <a:graphicFrameLocks noChangeAspect="1"/>
          </p:cNvGraphicFramePr>
          <p:nvPr/>
        </p:nvGraphicFramePr>
        <p:xfrm>
          <a:off x="533400" y="1752600"/>
          <a:ext cx="8229600" cy="4310063"/>
        </p:xfrm>
        <a:graphic>
          <a:graphicData uri="http://schemas.openxmlformats.org/presentationml/2006/ole">
            <p:oleObj spid="_x0000_s4098" name="Equation" r:id="rId4" imgW="4267080" imgH="2234880"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2"/>
          <p:cNvSpPr>
            <a:spLocks noGrp="1"/>
          </p:cNvSpPr>
          <p:nvPr>
            <p:ph type="dt" sz="quarter" idx="10"/>
          </p:nvPr>
        </p:nvSpPr>
        <p:spPr>
          <a:noFill/>
        </p:spPr>
        <p:txBody>
          <a:bodyPr/>
          <a:lstStyle/>
          <a:p>
            <a:r>
              <a:rPr lang="en-US" smtClean="0"/>
              <a:t>Chapter 2</a:t>
            </a:r>
          </a:p>
        </p:txBody>
      </p:sp>
      <p:sp>
        <p:nvSpPr>
          <p:cNvPr id="5124"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5125" name="Slide Number Placeholder 4"/>
          <p:cNvSpPr>
            <a:spLocks noGrp="1"/>
          </p:cNvSpPr>
          <p:nvPr>
            <p:ph type="sldNum" sz="quarter" idx="12"/>
          </p:nvPr>
        </p:nvSpPr>
        <p:spPr>
          <a:noFill/>
        </p:spPr>
        <p:txBody>
          <a:bodyPr/>
          <a:lstStyle/>
          <a:p>
            <a:fld id="{8E89DC87-9166-4EB8-A53A-63BDBD1878D2}" type="slidenum">
              <a:rPr lang="en-US" smtClean="0"/>
              <a:pPr/>
              <a:t>12</a:t>
            </a:fld>
            <a:endParaRPr lang="en-US" smtClean="0"/>
          </a:p>
        </p:txBody>
      </p:sp>
      <p:sp>
        <p:nvSpPr>
          <p:cNvPr id="5126" name="Rectangle 2"/>
          <p:cNvSpPr>
            <a:spLocks noGrp="1" noChangeArrowheads="1"/>
          </p:cNvSpPr>
          <p:nvPr>
            <p:ph type="title"/>
          </p:nvPr>
        </p:nvSpPr>
        <p:spPr/>
        <p:txBody>
          <a:bodyPr/>
          <a:lstStyle/>
          <a:p>
            <a:r>
              <a:rPr lang="en-US" sz="3600" b="1" smtClean="0"/>
              <a:t>How the Two-Sample </a:t>
            </a:r>
            <a:r>
              <a:rPr lang="en-US" sz="3600" b="1" i="1" smtClean="0"/>
              <a:t>t</a:t>
            </a:r>
            <a:r>
              <a:rPr lang="en-US" sz="3600" b="1" smtClean="0"/>
              <a:t>-Test Works:</a:t>
            </a:r>
          </a:p>
        </p:txBody>
      </p:sp>
      <p:graphicFrame>
        <p:nvGraphicFramePr>
          <p:cNvPr id="5122" name="Object 2048"/>
          <p:cNvGraphicFramePr>
            <a:graphicFrameLocks noChangeAspect="1"/>
          </p:cNvGraphicFramePr>
          <p:nvPr/>
        </p:nvGraphicFramePr>
        <p:xfrm>
          <a:off x="914400" y="1524000"/>
          <a:ext cx="7315200" cy="4625975"/>
        </p:xfrm>
        <a:graphic>
          <a:graphicData uri="http://schemas.openxmlformats.org/presentationml/2006/ole">
            <p:oleObj spid="_x0000_s5122" name="Equation" r:id="rId4" imgW="2971800" imgH="1879560"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4"/>
          <p:cNvSpPr>
            <a:spLocks noGrp="1"/>
          </p:cNvSpPr>
          <p:nvPr>
            <p:ph type="dt" sz="quarter" idx="10"/>
          </p:nvPr>
        </p:nvSpPr>
        <p:spPr>
          <a:noFill/>
        </p:spPr>
        <p:txBody>
          <a:bodyPr/>
          <a:lstStyle/>
          <a:p>
            <a:r>
              <a:rPr lang="en-US" smtClean="0"/>
              <a:t>Chapter 2</a:t>
            </a:r>
          </a:p>
        </p:txBody>
      </p:sp>
      <p:sp>
        <p:nvSpPr>
          <p:cNvPr id="6148"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6149" name="Slide Number Placeholder 6"/>
          <p:cNvSpPr>
            <a:spLocks noGrp="1"/>
          </p:cNvSpPr>
          <p:nvPr>
            <p:ph type="sldNum" sz="quarter" idx="12"/>
          </p:nvPr>
        </p:nvSpPr>
        <p:spPr>
          <a:noFill/>
        </p:spPr>
        <p:txBody>
          <a:bodyPr/>
          <a:lstStyle/>
          <a:p>
            <a:fld id="{C80AB68A-15BE-4A60-BADA-387329CBC1C2}" type="slidenum">
              <a:rPr lang="en-US" smtClean="0"/>
              <a:pPr/>
              <a:t>13</a:t>
            </a:fld>
            <a:endParaRPr lang="en-US" smtClean="0"/>
          </a:p>
        </p:txBody>
      </p:sp>
      <p:sp>
        <p:nvSpPr>
          <p:cNvPr id="6150" name="Rectangle 2"/>
          <p:cNvSpPr>
            <a:spLocks noGrp="1" noChangeArrowheads="1"/>
          </p:cNvSpPr>
          <p:nvPr>
            <p:ph type="title"/>
          </p:nvPr>
        </p:nvSpPr>
        <p:spPr>
          <a:xfrm>
            <a:off x="685800" y="304800"/>
            <a:ext cx="7772400" cy="1143000"/>
          </a:xfrm>
        </p:spPr>
        <p:txBody>
          <a:bodyPr/>
          <a:lstStyle/>
          <a:p>
            <a:r>
              <a:rPr lang="en-US" sz="3600" b="1" smtClean="0"/>
              <a:t>How the Two-Sample </a:t>
            </a:r>
            <a:r>
              <a:rPr lang="en-US" sz="3600" b="1" i="1" smtClean="0"/>
              <a:t>t</a:t>
            </a:r>
            <a:r>
              <a:rPr lang="en-US" sz="3600" b="1" smtClean="0"/>
              <a:t>-Test Works:</a:t>
            </a:r>
          </a:p>
        </p:txBody>
      </p:sp>
      <p:sp>
        <p:nvSpPr>
          <p:cNvPr id="6151" name="Rectangle 4"/>
          <p:cNvSpPr>
            <a:spLocks noGrp="1" noChangeArrowheads="1"/>
          </p:cNvSpPr>
          <p:nvPr>
            <p:ph type="body" sz="half" idx="2"/>
          </p:nvPr>
        </p:nvSpPr>
        <p:spPr>
          <a:xfrm>
            <a:off x="685800" y="3429000"/>
            <a:ext cx="7772400" cy="2743200"/>
          </a:xfrm>
        </p:spPr>
        <p:txBody>
          <a:bodyPr/>
          <a:lstStyle/>
          <a:p>
            <a:pPr>
              <a:lnSpc>
                <a:spcPct val="90000"/>
              </a:lnSpc>
            </a:pPr>
            <a:r>
              <a:rPr lang="en-US" sz="2400" smtClean="0"/>
              <a:t>Values of </a:t>
            </a:r>
            <a:r>
              <a:rPr lang="en-US" sz="2400" i="1" smtClean="0"/>
              <a:t>t</a:t>
            </a:r>
            <a:r>
              <a:rPr lang="en-US" sz="2400" baseline="-25000" smtClean="0"/>
              <a:t>0 </a:t>
            </a:r>
            <a:r>
              <a:rPr lang="en-US" sz="2400" smtClean="0"/>
              <a:t> that are near zero are consistent with the null hypothesis</a:t>
            </a:r>
          </a:p>
          <a:p>
            <a:pPr>
              <a:lnSpc>
                <a:spcPct val="90000"/>
              </a:lnSpc>
            </a:pPr>
            <a:r>
              <a:rPr lang="en-US" sz="2400" smtClean="0"/>
              <a:t>Values of  </a:t>
            </a:r>
            <a:r>
              <a:rPr lang="en-US" sz="2400" i="1" smtClean="0"/>
              <a:t>t</a:t>
            </a:r>
            <a:r>
              <a:rPr lang="en-US" sz="2400" baseline="-25000" smtClean="0"/>
              <a:t>0 </a:t>
            </a:r>
            <a:r>
              <a:rPr lang="en-US" sz="2400" smtClean="0"/>
              <a:t>that are very different from zero are consistent with the alternative hypothesis</a:t>
            </a:r>
          </a:p>
          <a:p>
            <a:pPr>
              <a:lnSpc>
                <a:spcPct val="90000"/>
              </a:lnSpc>
            </a:pPr>
            <a:r>
              <a:rPr lang="en-US" sz="2400" smtClean="0"/>
              <a:t> </a:t>
            </a:r>
            <a:r>
              <a:rPr lang="en-US" sz="2400" i="1" smtClean="0"/>
              <a:t>t</a:t>
            </a:r>
            <a:r>
              <a:rPr lang="en-US" sz="2400" baseline="-25000" smtClean="0"/>
              <a:t>0 </a:t>
            </a:r>
            <a:r>
              <a:rPr lang="en-US" sz="2400" smtClean="0"/>
              <a:t>is a “distance” measure-how far apart the averages are expressed in standard deviation units</a:t>
            </a:r>
          </a:p>
          <a:p>
            <a:pPr>
              <a:lnSpc>
                <a:spcPct val="90000"/>
              </a:lnSpc>
            </a:pPr>
            <a:r>
              <a:rPr lang="en-US" sz="2400" smtClean="0"/>
              <a:t>Notice the interpretation of </a:t>
            </a:r>
            <a:r>
              <a:rPr lang="en-US" sz="2400" i="1" smtClean="0"/>
              <a:t>t</a:t>
            </a:r>
            <a:r>
              <a:rPr lang="en-US" sz="2400" baseline="-25000" smtClean="0"/>
              <a:t>0 </a:t>
            </a:r>
            <a:r>
              <a:rPr lang="en-US" sz="2400" smtClean="0"/>
              <a:t>as a </a:t>
            </a:r>
            <a:r>
              <a:rPr lang="en-US" sz="2400" b="1" smtClean="0">
                <a:solidFill>
                  <a:schemeClr val="accent2"/>
                </a:solidFill>
              </a:rPr>
              <a:t>signal-to-noise</a:t>
            </a:r>
            <a:r>
              <a:rPr lang="en-US" sz="2400" b="1" smtClean="0"/>
              <a:t> </a:t>
            </a:r>
            <a:r>
              <a:rPr lang="en-US" sz="2400" smtClean="0"/>
              <a:t>ratio</a:t>
            </a:r>
          </a:p>
        </p:txBody>
      </p:sp>
      <p:graphicFrame>
        <p:nvGraphicFramePr>
          <p:cNvPr id="6146" name="Object 1024"/>
          <p:cNvGraphicFramePr>
            <a:graphicFrameLocks noChangeAspect="1"/>
          </p:cNvGraphicFramePr>
          <p:nvPr/>
        </p:nvGraphicFramePr>
        <p:xfrm>
          <a:off x="1066800" y="1219200"/>
          <a:ext cx="4572000" cy="2054225"/>
        </p:xfrm>
        <a:graphic>
          <a:graphicData uri="http://schemas.openxmlformats.org/presentationml/2006/ole">
            <p:oleObj spid="_x0000_s6146" name="Equation" r:id="rId4" imgW="1892160" imgH="88884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2"/>
          <p:cNvSpPr>
            <a:spLocks noGrp="1"/>
          </p:cNvSpPr>
          <p:nvPr>
            <p:ph type="dt" sz="quarter" idx="10"/>
          </p:nvPr>
        </p:nvSpPr>
        <p:spPr>
          <a:noFill/>
        </p:spPr>
        <p:txBody>
          <a:bodyPr/>
          <a:lstStyle/>
          <a:p>
            <a:r>
              <a:rPr lang="en-US" smtClean="0"/>
              <a:t>Chapter 2</a:t>
            </a:r>
          </a:p>
        </p:txBody>
      </p:sp>
      <p:sp>
        <p:nvSpPr>
          <p:cNvPr id="7172"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7173" name="Slide Number Placeholder 4"/>
          <p:cNvSpPr>
            <a:spLocks noGrp="1"/>
          </p:cNvSpPr>
          <p:nvPr>
            <p:ph type="sldNum" sz="quarter" idx="12"/>
          </p:nvPr>
        </p:nvSpPr>
        <p:spPr>
          <a:noFill/>
        </p:spPr>
        <p:txBody>
          <a:bodyPr/>
          <a:lstStyle/>
          <a:p>
            <a:fld id="{C772AF60-2E1E-4E08-AE64-0929C627AB4E}" type="slidenum">
              <a:rPr lang="en-US" smtClean="0"/>
              <a:pPr/>
              <a:t>14</a:t>
            </a:fld>
            <a:endParaRPr lang="en-US" smtClean="0"/>
          </a:p>
        </p:txBody>
      </p:sp>
      <p:sp>
        <p:nvSpPr>
          <p:cNvPr id="7174" name="Rectangle 2"/>
          <p:cNvSpPr>
            <a:spLocks noGrp="1" noChangeArrowheads="1"/>
          </p:cNvSpPr>
          <p:nvPr>
            <p:ph type="title"/>
          </p:nvPr>
        </p:nvSpPr>
        <p:spPr/>
        <p:txBody>
          <a:bodyPr/>
          <a:lstStyle/>
          <a:p>
            <a:r>
              <a:rPr lang="en-US" sz="3600" b="1" smtClean="0"/>
              <a:t>The Two-Sample (Pooled) </a:t>
            </a:r>
            <a:r>
              <a:rPr lang="en-US" sz="3600" b="1" i="1" smtClean="0"/>
              <a:t>t</a:t>
            </a:r>
            <a:r>
              <a:rPr lang="en-US" sz="3600" b="1" smtClean="0"/>
              <a:t>-Test</a:t>
            </a:r>
          </a:p>
        </p:txBody>
      </p:sp>
      <p:graphicFrame>
        <p:nvGraphicFramePr>
          <p:cNvPr id="7170" name="Object 2048"/>
          <p:cNvGraphicFramePr>
            <a:graphicFrameLocks noChangeAspect="1"/>
          </p:cNvGraphicFramePr>
          <p:nvPr/>
        </p:nvGraphicFramePr>
        <p:xfrm>
          <a:off x="608013" y="1752600"/>
          <a:ext cx="7624762" cy="4157663"/>
        </p:xfrm>
        <a:graphic>
          <a:graphicData uri="http://schemas.openxmlformats.org/presentationml/2006/ole">
            <p:oleObj spid="_x0000_s7170" name="Equation" r:id="rId4" imgW="4216320" imgH="2298600"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p>
            <a:r>
              <a:rPr lang="en-US" smtClean="0"/>
              <a:t>Chapter 2</a:t>
            </a:r>
          </a:p>
        </p:txBody>
      </p:sp>
      <p:sp>
        <p:nvSpPr>
          <p:cNvPr id="16387" name="Footer Placeholder 2"/>
          <p:cNvSpPr>
            <a:spLocks noGrp="1"/>
          </p:cNvSpPr>
          <p:nvPr>
            <p:ph type="ftr" sz="quarter" idx="11"/>
          </p:nvPr>
        </p:nvSpPr>
        <p:spPr>
          <a:noFill/>
        </p:spPr>
        <p:txBody>
          <a:bodyPr/>
          <a:lstStyle/>
          <a:p>
            <a:r>
              <a:rPr lang="en-US" smtClean="0"/>
              <a:t>Design &amp; Analysis of Experiments 7E 2009 Montgomery</a:t>
            </a:r>
          </a:p>
        </p:txBody>
      </p:sp>
      <p:sp>
        <p:nvSpPr>
          <p:cNvPr id="16388" name="Slide Number Placeholder 3"/>
          <p:cNvSpPr>
            <a:spLocks noGrp="1"/>
          </p:cNvSpPr>
          <p:nvPr>
            <p:ph type="sldNum" sz="quarter" idx="12"/>
          </p:nvPr>
        </p:nvSpPr>
        <p:spPr>
          <a:noFill/>
        </p:spPr>
        <p:txBody>
          <a:bodyPr/>
          <a:lstStyle/>
          <a:p>
            <a:fld id="{5035E68C-58E8-4C23-B88F-F58FD58830D2}" type="slidenum">
              <a:rPr lang="en-US" smtClean="0"/>
              <a:pPr/>
              <a:t>15</a:t>
            </a:fld>
            <a:endParaRPr lang="en-US" smtClean="0"/>
          </a:p>
        </p:txBody>
      </p:sp>
      <p:pic>
        <p:nvPicPr>
          <p:cNvPr id="16389" name="Picture 2" descr="http://upload.wikimedia.org/wikipedia/commons/thumb/4/42/William_Sealy_Gosset.jpg/240px-William_Sealy_Gosset.jpg">
            <a:hlinkClick r:id="rId3" tooltip="William Sealy Gosset.jpg"/>
          </p:cNvPr>
          <p:cNvPicPr>
            <a:picLocks noChangeAspect="1" noChangeArrowheads="1"/>
          </p:cNvPicPr>
          <p:nvPr/>
        </p:nvPicPr>
        <p:blipFill>
          <a:blip r:embed="rId4" cstate="print"/>
          <a:srcRect/>
          <a:stretch>
            <a:fillRect/>
          </a:stretch>
        </p:blipFill>
        <p:spPr bwMode="auto">
          <a:xfrm>
            <a:off x="4724400" y="457200"/>
            <a:ext cx="3832225" cy="5700713"/>
          </a:xfrm>
          <a:prstGeom prst="rect">
            <a:avLst/>
          </a:prstGeom>
          <a:noFill/>
          <a:ln w="9525">
            <a:noFill/>
            <a:miter lim="800000"/>
            <a:headEnd/>
            <a:tailEnd/>
          </a:ln>
        </p:spPr>
      </p:pic>
      <p:sp>
        <p:nvSpPr>
          <p:cNvPr id="16390" name="TextBox 4"/>
          <p:cNvSpPr txBox="1">
            <a:spLocks noChangeArrowheads="1"/>
          </p:cNvSpPr>
          <p:nvPr/>
        </p:nvSpPr>
        <p:spPr bwMode="auto">
          <a:xfrm>
            <a:off x="228600" y="381000"/>
            <a:ext cx="4419600" cy="457200"/>
          </a:xfrm>
          <a:prstGeom prst="rect">
            <a:avLst/>
          </a:prstGeom>
          <a:noFill/>
          <a:ln w="9525">
            <a:noFill/>
            <a:miter lim="800000"/>
            <a:headEnd/>
            <a:tailEnd/>
          </a:ln>
        </p:spPr>
        <p:txBody>
          <a:bodyPr>
            <a:spAutoFit/>
          </a:bodyPr>
          <a:lstStyle/>
          <a:p>
            <a:pPr eaLnBrk="1" hangingPunct="1"/>
            <a:r>
              <a:rPr lang="en-US" sz="2400">
                <a:latin typeface="Calibri" pitchFamily="34" charset="0"/>
              </a:rPr>
              <a:t>William Sealy Gosset (1876, 1937)</a:t>
            </a:r>
          </a:p>
        </p:txBody>
      </p:sp>
      <p:sp>
        <p:nvSpPr>
          <p:cNvPr id="16391" name="TextBox 5"/>
          <p:cNvSpPr txBox="1">
            <a:spLocks noChangeArrowheads="1"/>
          </p:cNvSpPr>
          <p:nvPr/>
        </p:nvSpPr>
        <p:spPr bwMode="auto">
          <a:xfrm>
            <a:off x="304800" y="1066800"/>
            <a:ext cx="4191000" cy="5310188"/>
          </a:xfrm>
          <a:prstGeom prst="rect">
            <a:avLst/>
          </a:prstGeom>
          <a:noFill/>
          <a:ln w="9525">
            <a:noFill/>
            <a:miter lim="800000"/>
            <a:headEnd/>
            <a:tailEnd/>
          </a:ln>
        </p:spPr>
        <p:txBody>
          <a:bodyPr>
            <a:spAutoFit/>
          </a:bodyPr>
          <a:lstStyle/>
          <a:p>
            <a:pPr eaLnBrk="1" hangingPunct="1"/>
            <a:r>
              <a:rPr lang="en-US" sz="1800">
                <a:latin typeface="Calibri" pitchFamily="34" charset="0"/>
              </a:rPr>
              <a:t>Gosset's interest in barley cultivation led him to speculate that design of experiments should aim, not only at improving the average yield, but also at breeding varieties whose yield was insensitive (robust) to variation in soil and climate.</a:t>
            </a:r>
          </a:p>
          <a:p>
            <a:pPr eaLnBrk="1" hangingPunct="1"/>
            <a:endParaRPr lang="en-US" sz="1800">
              <a:latin typeface="Calibri" pitchFamily="34" charset="0"/>
            </a:endParaRPr>
          </a:p>
          <a:p>
            <a:pPr eaLnBrk="1" hangingPunct="1"/>
            <a:r>
              <a:rPr lang="en-US" sz="1800">
                <a:latin typeface="Calibri" pitchFamily="34" charset="0"/>
              </a:rPr>
              <a:t>Developed the </a:t>
            </a:r>
            <a:r>
              <a:rPr lang="en-US" sz="1800" i="1">
                <a:latin typeface="Calibri" pitchFamily="34" charset="0"/>
              </a:rPr>
              <a:t>t</a:t>
            </a:r>
            <a:r>
              <a:rPr lang="en-US" sz="1800">
                <a:latin typeface="Calibri" pitchFamily="34" charset="0"/>
              </a:rPr>
              <a:t>-test (1908)</a:t>
            </a:r>
          </a:p>
          <a:p>
            <a:pPr eaLnBrk="1" hangingPunct="1"/>
            <a:endParaRPr lang="en-US" sz="1800">
              <a:latin typeface="Calibri" pitchFamily="34" charset="0"/>
            </a:endParaRPr>
          </a:p>
          <a:p>
            <a:pPr eaLnBrk="1" hangingPunct="1"/>
            <a:r>
              <a:rPr lang="en-US" sz="1800">
                <a:latin typeface="Calibri" pitchFamily="34" charset="0"/>
              </a:rPr>
              <a:t>Gosset was a friend of both Karl Pearson and R.A. Fisher, an achievement, for each had a monumental ego and a loathing for the other. </a:t>
            </a:r>
          </a:p>
          <a:p>
            <a:pPr eaLnBrk="1" hangingPunct="1"/>
            <a:endParaRPr lang="en-US" sz="1800">
              <a:latin typeface="Calibri" pitchFamily="34" charset="0"/>
            </a:endParaRPr>
          </a:p>
          <a:p>
            <a:pPr eaLnBrk="1" hangingPunct="1"/>
            <a:r>
              <a:rPr lang="en-US" sz="1800">
                <a:latin typeface="Calibri" pitchFamily="34" charset="0"/>
              </a:rPr>
              <a:t>Gosset was a modest man who cut short an admirer with the comment that “Fisher would have discovered it all anyway.”</a:t>
            </a:r>
          </a:p>
          <a:p>
            <a:pPr eaLnBrk="1" hangingPunct="1"/>
            <a:endParaRPr lang="en-US" sz="180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4"/>
          <p:cNvSpPr>
            <a:spLocks noGrp="1"/>
          </p:cNvSpPr>
          <p:nvPr>
            <p:ph type="dt" sz="quarter" idx="10"/>
          </p:nvPr>
        </p:nvSpPr>
        <p:spPr>
          <a:noFill/>
        </p:spPr>
        <p:txBody>
          <a:bodyPr/>
          <a:lstStyle/>
          <a:p>
            <a:r>
              <a:rPr lang="en-US" smtClean="0"/>
              <a:t>Chapter 2</a:t>
            </a:r>
          </a:p>
        </p:txBody>
      </p:sp>
      <p:sp>
        <p:nvSpPr>
          <p:cNvPr id="17411"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17412" name="Slide Number Placeholder 6"/>
          <p:cNvSpPr>
            <a:spLocks noGrp="1"/>
          </p:cNvSpPr>
          <p:nvPr>
            <p:ph type="sldNum" sz="quarter" idx="12"/>
          </p:nvPr>
        </p:nvSpPr>
        <p:spPr>
          <a:noFill/>
        </p:spPr>
        <p:txBody>
          <a:bodyPr/>
          <a:lstStyle/>
          <a:p>
            <a:fld id="{3C6A1C6F-7181-4C96-87B1-4532AC12A91D}" type="slidenum">
              <a:rPr lang="en-US" smtClean="0"/>
              <a:pPr/>
              <a:t>16</a:t>
            </a:fld>
            <a:endParaRPr lang="en-US" smtClean="0"/>
          </a:p>
        </p:txBody>
      </p:sp>
      <p:sp>
        <p:nvSpPr>
          <p:cNvPr id="17413" name="Rectangle 2"/>
          <p:cNvSpPr>
            <a:spLocks noGrp="1" noChangeArrowheads="1"/>
          </p:cNvSpPr>
          <p:nvPr>
            <p:ph type="title"/>
          </p:nvPr>
        </p:nvSpPr>
        <p:spPr>
          <a:xfrm>
            <a:off x="685800" y="228600"/>
            <a:ext cx="7772400" cy="1143000"/>
          </a:xfrm>
        </p:spPr>
        <p:txBody>
          <a:bodyPr/>
          <a:lstStyle/>
          <a:p>
            <a:r>
              <a:rPr lang="en-US" sz="3600" b="1" smtClean="0"/>
              <a:t>The Two-Sample (Pooled) </a:t>
            </a:r>
            <a:r>
              <a:rPr lang="en-US" sz="3600" b="1" i="1" smtClean="0"/>
              <a:t>t</a:t>
            </a:r>
            <a:r>
              <a:rPr lang="en-US" sz="3600" b="1" smtClean="0"/>
              <a:t>-Test</a:t>
            </a:r>
          </a:p>
        </p:txBody>
      </p:sp>
      <p:sp>
        <p:nvSpPr>
          <p:cNvPr id="17414" name="Rectangle 3"/>
          <p:cNvSpPr>
            <a:spLocks noGrp="1" noChangeArrowheads="1"/>
          </p:cNvSpPr>
          <p:nvPr>
            <p:ph type="body" sz="half" idx="1"/>
          </p:nvPr>
        </p:nvSpPr>
        <p:spPr>
          <a:xfrm>
            <a:off x="228600" y="1447800"/>
            <a:ext cx="3581400" cy="4572000"/>
          </a:xfrm>
          <a:ln w="28575">
            <a:solidFill>
              <a:srgbClr val="FF0000"/>
            </a:solidFill>
          </a:ln>
        </p:spPr>
        <p:txBody>
          <a:bodyPr/>
          <a:lstStyle/>
          <a:p>
            <a:pPr>
              <a:lnSpc>
                <a:spcPct val="90000"/>
              </a:lnSpc>
            </a:pPr>
            <a:r>
              <a:rPr lang="en-US" sz="2400" smtClean="0"/>
              <a:t>So far, we haven’t really done any “statistics”</a:t>
            </a:r>
          </a:p>
          <a:p>
            <a:pPr>
              <a:lnSpc>
                <a:spcPct val="90000"/>
              </a:lnSpc>
            </a:pPr>
            <a:r>
              <a:rPr lang="en-US" sz="2400" smtClean="0"/>
              <a:t>We need an </a:t>
            </a:r>
            <a:r>
              <a:rPr lang="en-US" sz="2400" b="1" smtClean="0">
                <a:solidFill>
                  <a:schemeClr val="accent2"/>
                </a:solidFill>
              </a:rPr>
              <a:t>objective</a:t>
            </a:r>
            <a:r>
              <a:rPr lang="en-US" sz="2400" smtClean="0"/>
              <a:t> basis for deciding how large the test statistic </a:t>
            </a:r>
            <a:r>
              <a:rPr lang="en-US" sz="2400" i="1" smtClean="0"/>
              <a:t>t</a:t>
            </a:r>
            <a:r>
              <a:rPr lang="en-US" sz="2400" baseline="-25000" smtClean="0"/>
              <a:t>0  </a:t>
            </a:r>
            <a:r>
              <a:rPr lang="en-US" sz="2400" smtClean="0"/>
              <a:t>really is</a:t>
            </a:r>
          </a:p>
          <a:p>
            <a:pPr>
              <a:lnSpc>
                <a:spcPct val="90000"/>
              </a:lnSpc>
            </a:pPr>
            <a:r>
              <a:rPr lang="en-US" sz="2400" smtClean="0"/>
              <a:t>In 1908, W. S. Gosset derived the </a:t>
            </a:r>
            <a:r>
              <a:rPr lang="en-US" sz="2400" b="1" smtClean="0">
                <a:solidFill>
                  <a:schemeClr val="accent2"/>
                </a:solidFill>
              </a:rPr>
              <a:t>reference</a:t>
            </a:r>
            <a:r>
              <a:rPr lang="en-US" sz="2400" smtClean="0"/>
              <a:t> </a:t>
            </a:r>
            <a:r>
              <a:rPr lang="en-US" sz="2400" b="1" smtClean="0">
                <a:solidFill>
                  <a:schemeClr val="accent2"/>
                </a:solidFill>
              </a:rPr>
              <a:t>distribution</a:t>
            </a:r>
            <a:r>
              <a:rPr lang="en-US" sz="2400" smtClean="0"/>
              <a:t> for </a:t>
            </a:r>
            <a:r>
              <a:rPr lang="en-US" sz="2400" i="1" smtClean="0"/>
              <a:t>t</a:t>
            </a:r>
            <a:r>
              <a:rPr lang="en-US" sz="2400" baseline="-25000" smtClean="0"/>
              <a:t>0 </a:t>
            </a:r>
            <a:r>
              <a:rPr lang="en-US" sz="2400" smtClean="0"/>
              <a:t>… called the </a:t>
            </a:r>
            <a:r>
              <a:rPr lang="en-US" sz="2400" i="1" smtClean="0"/>
              <a:t>t</a:t>
            </a:r>
            <a:r>
              <a:rPr lang="en-US" sz="2400" smtClean="0"/>
              <a:t> distribution</a:t>
            </a:r>
          </a:p>
          <a:p>
            <a:pPr>
              <a:lnSpc>
                <a:spcPct val="90000"/>
              </a:lnSpc>
            </a:pPr>
            <a:r>
              <a:rPr lang="en-US" sz="2400" smtClean="0"/>
              <a:t>Tables of the </a:t>
            </a:r>
            <a:r>
              <a:rPr lang="en-US" sz="2400" i="1" smtClean="0"/>
              <a:t>t</a:t>
            </a:r>
            <a:r>
              <a:rPr lang="en-US" sz="2400" smtClean="0"/>
              <a:t> distribution – see textbook appendix</a:t>
            </a:r>
          </a:p>
          <a:p>
            <a:pPr>
              <a:lnSpc>
                <a:spcPct val="90000"/>
              </a:lnSpc>
            </a:pPr>
            <a:endParaRPr lang="en-US" sz="2400" baseline="-25000" smtClean="0"/>
          </a:p>
        </p:txBody>
      </p:sp>
      <p:sp>
        <p:nvSpPr>
          <p:cNvPr id="17415" name="Text Box 9"/>
          <p:cNvSpPr txBox="1">
            <a:spLocks noChangeArrowheads="1"/>
          </p:cNvSpPr>
          <p:nvPr/>
        </p:nvSpPr>
        <p:spPr bwMode="auto">
          <a:xfrm>
            <a:off x="4572000" y="1668463"/>
            <a:ext cx="1219200" cy="396875"/>
          </a:xfrm>
          <a:prstGeom prst="rect">
            <a:avLst/>
          </a:prstGeom>
          <a:noFill/>
          <a:ln w="9525">
            <a:noFill/>
            <a:miter lim="800000"/>
            <a:headEnd/>
            <a:tailEnd/>
          </a:ln>
        </p:spPr>
        <p:txBody>
          <a:bodyPr>
            <a:spAutoFit/>
          </a:bodyPr>
          <a:lstStyle/>
          <a:p>
            <a:pPr>
              <a:spcBef>
                <a:spcPct val="50000"/>
              </a:spcBef>
            </a:pPr>
            <a:r>
              <a:rPr lang="en-US" i="1"/>
              <a:t>t</a:t>
            </a:r>
            <a:r>
              <a:rPr lang="en-US" baseline="-25000"/>
              <a:t>0</a:t>
            </a:r>
            <a:r>
              <a:rPr lang="en-US"/>
              <a:t> = -2.20</a:t>
            </a:r>
            <a:endParaRPr lang="en-US" i="1"/>
          </a:p>
        </p:txBody>
      </p:sp>
      <p:pic>
        <p:nvPicPr>
          <p:cNvPr id="17416" name="Picture 11"/>
          <p:cNvPicPr>
            <a:picLocks noChangeAspect="1" noChangeArrowheads="1"/>
          </p:cNvPicPr>
          <p:nvPr/>
        </p:nvPicPr>
        <p:blipFill>
          <a:blip r:embed="rId3" cstate="print"/>
          <a:srcRect/>
          <a:stretch>
            <a:fillRect/>
          </a:stretch>
        </p:blipFill>
        <p:spPr bwMode="auto">
          <a:xfrm>
            <a:off x="4114800" y="2209800"/>
            <a:ext cx="4800600" cy="2932113"/>
          </a:xfrm>
          <a:prstGeom prst="rect">
            <a:avLst/>
          </a:prstGeom>
          <a:noFill/>
          <a:ln w="9525">
            <a:noFill/>
            <a:miter lim="800000"/>
            <a:headEnd/>
            <a:tailEnd/>
          </a:ln>
        </p:spPr>
      </p:pic>
      <p:sp>
        <p:nvSpPr>
          <p:cNvPr id="17417" name="Line 12"/>
          <p:cNvSpPr>
            <a:spLocks noChangeShapeType="1"/>
          </p:cNvSpPr>
          <p:nvPr/>
        </p:nvSpPr>
        <p:spPr bwMode="auto">
          <a:xfrm>
            <a:off x="4953000" y="2133600"/>
            <a:ext cx="685800" cy="1676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4"/>
          <p:cNvSpPr>
            <a:spLocks noGrp="1"/>
          </p:cNvSpPr>
          <p:nvPr>
            <p:ph type="dt" sz="quarter" idx="10"/>
          </p:nvPr>
        </p:nvSpPr>
        <p:spPr>
          <a:noFill/>
        </p:spPr>
        <p:txBody>
          <a:bodyPr/>
          <a:lstStyle/>
          <a:p>
            <a:r>
              <a:rPr lang="en-US" smtClean="0"/>
              <a:t>Chapter 2</a:t>
            </a:r>
          </a:p>
        </p:txBody>
      </p:sp>
      <p:sp>
        <p:nvSpPr>
          <p:cNvPr id="18435"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18436" name="Slide Number Placeholder 6"/>
          <p:cNvSpPr>
            <a:spLocks noGrp="1"/>
          </p:cNvSpPr>
          <p:nvPr>
            <p:ph type="sldNum" sz="quarter" idx="12"/>
          </p:nvPr>
        </p:nvSpPr>
        <p:spPr>
          <a:noFill/>
        </p:spPr>
        <p:txBody>
          <a:bodyPr/>
          <a:lstStyle/>
          <a:p>
            <a:fld id="{E57BBE24-E558-4AF7-9B03-F458DC2E5C6E}" type="slidenum">
              <a:rPr lang="en-US" smtClean="0"/>
              <a:pPr/>
              <a:t>17</a:t>
            </a:fld>
            <a:endParaRPr lang="en-US" smtClean="0"/>
          </a:p>
        </p:txBody>
      </p:sp>
      <p:sp>
        <p:nvSpPr>
          <p:cNvPr id="18437" name="Rectangle 2"/>
          <p:cNvSpPr>
            <a:spLocks noGrp="1" noChangeArrowheads="1"/>
          </p:cNvSpPr>
          <p:nvPr>
            <p:ph type="title"/>
          </p:nvPr>
        </p:nvSpPr>
        <p:spPr>
          <a:xfrm>
            <a:off x="685800" y="152400"/>
            <a:ext cx="7772400" cy="1143000"/>
          </a:xfrm>
        </p:spPr>
        <p:txBody>
          <a:bodyPr/>
          <a:lstStyle/>
          <a:p>
            <a:r>
              <a:rPr lang="en-US" sz="3600" b="1" smtClean="0"/>
              <a:t>The Two-Sample (Pooled) </a:t>
            </a:r>
            <a:r>
              <a:rPr lang="en-US" sz="3600" b="1" i="1" smtClean="0"/>
              <a:t>t</a:t>
            </a:r>
            <a:r>
              <a:rPr lang="en-US" sz="3600" b="1" smtClean="0"/>
              <a:t>-Test</a:t>
            </a:r>
          </a:p>
        </p:txBody>
      </p:sp>
      <p:sp>
        <p:nvSpPr>
          <p:cNvPr id="18438" name="Rectangle 3"/>
          <p:cNvSpPr>
            <a:spLocks noGrp="1" noChangeArrowheads="1"/>
          </p:cNvSpPr>
          <p:nvPr>
            <p:ph type="body" sz="half" idx="1"/>
          </p:nvPr>
        </p:nvSpPr>
        <p:spPr>
          <a:xfrm>
            <a:off x="304800" y="1219200"/>
            <a:ext cx="3276600" cy="4953000"/>
          </a:xfrm>
          <a:ln w="28575">
            <a:solidFill>
              <a:srgbClr val="FF0000"/>
            </a:solidFill>
          </a:ln>
        </p:spPr>
        <p:txBody>
          <a:bodyPr/>
          <a:lstStyle/>
          <a:p>
            <a:pPr>
              <a:lnSpc>
                <a:spcPct val="90000"/>
              </a:lnSpc>
            </a:pPr>
            <a:r>
              <a:rPr lang="en-US" sz="2400" smtClean="0"/>
              <a:t>A value of </a:t>
            </a:r>
            <a:r>
              <a:rPr lang="en-US" sz="2400" i="1" smtClean="0"/>
              <a:t>t</a:t>
            </a:r>
            <a:r>
              <a:rPr lang="en-US" sz="2400" baseline="-25000" smtClean="0"/>
              <a:t>0</a:t>
            </a:r>
            <a:r>
              <a:rPr lang="en-US" sz="2400" smtClean="0"/>
              <a:t> between     –2.101 and 2.101 is consistent with equality of means</a:t>
            </a:r>
          </a:p>
          <a:p>
            <a:pPr>
              <a:lnSpc>
                <a:spcPct val="90000"/>
              </a:lnSpc>
            </a:pPr>
            <a:r>
              <a:rPr lang="en-US" sz="2400" smtClean="0"/>
              <a:t>It is possible for the means to be equal and </a:t>
            </a:r>
            <a:r>
              <a:rPr lang="en-US" sz="2400" i="1" smtClean="0"/>
              <a:t>t</a:t>
            </a:r>
            <a:r>
              <a:rPr lang="en-US" sz="2400" baseline="-25000" smtClean="0"/>
              <a:t>0</a:t>
            </a:r>
            <a:r>
              <a:rPr lang="en-US" sz="2400" smtClean="0"/>
              <a:t> to exceed either 2.101 or –2.101, but it would be a “</a:t>
            </a:r>
            <a:r>
              <a:rPr lang="en-US" sz="2400" b="1" smtClean="0">
                <a:solidFill>
                  <a:schemeClr val="accent2"/>
                </a:solidFill>
              </a:rPr>
              <a:t>rare</a:t>
            </a:r>
            <a:r>
              <a:rPr lang="en-US" sz="2400" smtClean="0"/>
              <a:t> </a:t>
            </a:r>
            <a:r>
              <a:rPr lang="en-US" sz="2400" b="1" smtClean="0">
                <a:solidFill>
                  <a:schemeClr val="accent2"/>
                </a:solidFill>
              </a:rPr>
              <a:t>event</a:t>
            </a:r>
            <a:r>
              <a:rPr lang="en-US" sz="2400" smtClean="0"/>
              <a:t>” … leads to the conclusion that the means are different </a:t>
            </a:r>
          </a:p>
          <a:p>
            <a:pPr>
              <a:lnSpc>
                <a:spcPct val="90000"/>
              </a:lnSpc>
            </a:pPr>
            <a:r>
              <a:rPr lang="en-US" sz="2400" smtClean="0"/>
              <a:t>Could also use the   </a:t>
            </a:r>
            <a:r>
              <a:rPr lang="en-US" sz="2400" b="1" i="1" smtClean="0">
                <a:solidFill>
                  <a:schemeClr val="accent2"/>
                </a:solidFill>
              </a:rPr>
              <a:t>P</a:t>
            </a:r>
            <a:r>
              <a:rPr lang="en-US" sz="2400" b="1" smtClean="0">
                <a:solidFill>
                  <a:schemeClr val="accent2"/>
                </a:solidFill>
              </a:rPr>
              <a:t>-value</a:t>
            </a:r>
            <a:r>
              <a:rPr lang="en-US" sz="2400" smtClean="0"/>
              <a:t> approach</a:t>
            </a:r>
          </a:p>
        </p:txBody>
      </p:sp>
      <p:sp>
        <p:nvSpPr>
          <p:cNvPr id="18439" name="Text Box 7"/>
          <p:cNvSpPr txBox="1">
            <a:spLocks noChangeArrowheads="1"/>
          </p:cNvSpPr>
          <p:nvPr/>
        </p:nvSpPr>
        <p:spPr bwMode="auto">
          <a:xfrm>
            <a:off x="4572000" y="1524000"/>
            <a:ext cx="1219200" cy="396875"/>
          </a:xfrm>
          <a:prstGeom prst="rect">
            <a:avLst/>
          </a:prstGeom>
          <a:noFill/>
          <a:ln w="9525">
            <a:noFill/>
            <a:miter lim="800000"/>
            <a:headEnd/>
            <a:tailEnd/>
          </a:ln>
        </p:spPr>
        <p:txBody>
          <a:bodyPr>
            <a:spAutoFit/>
          </a:bodyPr>
          <a:lstStyle/>
          <a:p>
            <a:pPr>
              <a:spcBef>
                <a:spcPct val="50000"/>
              </a:spcBef>
            </a:pPr>
            <a:r>
              <a:rPr lang="en-US" i="1"/>
              <a:t>t</a:t>
            </a:r>
            <a:r>
              <a:rPr lang="en-US" baseline="-25000"/>
              <a:t>0</a:t>
            </a:r>
            <a:r>
              <a:rPr lang="en-US"/>
              <a:t> = -2.20</a:t>
            </a:r>
            <a:endParaRPr lang="en-US" i="1"/>
          </a:p>
        </p:txBody>
      </p:sp>
      <p:pic>
        <p:nvPicPr>
          <p:cNvPr id="18440" name="Picture 10"/>
          <p:cNvPicPr>
            <a:picLocks noChangeAspect="1" noChangeArrowheads="1"/>
          </p:cNvPicPr>
          <p:nvPr/>
        </p:nvPicPr>
        <p:blipFill>
          <a:blip r:embed="rId3" cstate="print"/>
          <a:srcRect/>
          <a:stretch>
            <a:fillRect/>
          </a:stretch>
        </p:blipFill>
        <p:spPr bwMode="auto">
          <a:xfrm>
            <a:off x="3962400" y="2057400"/>
            <a:ext cx="4800600" cy="2932113"/>
          </a:xfrm>
          <a:prstGeom prst="rect">
            <a:avLst/>
          </a:prstGeom>
          <a:noFill/>
          <a:ln w="9525">
            <a:noFill/>
            <a:miter lim="800000"/>
            <a:headEnd/>
            <a:tailEnd/>
          </a:ln>
        </p:spPr>
      </p:pic>
      <p:sp>
        <p:nvSpPr>
          <p:cNvPr id="18441" name="Line 11"/>
          <p:cNvSpPr>
            <a:spLocks noChangeShapeType="1"/>
          </p:cNvSpPr>
          <p:nvPr/>
        </p:nvSpPr>
        <p:spPr bwMode="auto">
          <a:xfrm>
            <a:off x="5029200" y="1981200"/>
            <a:ext cx="609600" cy="1828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4"/>
          <p:cNvSpPr>
            <a:spLocks noGrp="1"/>
          </p:cNvSpPr>
          <p:nvPr>
            <p:ph type="dt" sz="quarter" idx="10"/>
          </p:nvPr>
        </p:nvSpPr>
        <p:spPr>
          <a:noFill/>
        </p:spPr>
        <p:txBody>
          <a:bodyPr/>
          <a:lstStyle/>
          <a:p>
            <a:r>
              <a:rPr lang="en-US" smtClean="0"/>
              <a:t>Chapter 2</a:t>
            </a:r>
          </a:p>
        </p:txBody>
      </p:sp>
      <p:sp>
        <p:nvSpPr>
          <p:cNvPr id="19459"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19460" name="Slide Number Placeholder 6"/>
          <p:cNvSpPr>
            <a:spLocks noGrp="1"/>
          </p:cNvSpPr>
          <p:nvPr>
            <p:ph type="sldNum" sz="quarter" idx="12"/>
          </p:nvPr>
        </p:nvSpPr>
        <p:spPr>
          <a:noFill/>
        </p:spPr>
        <p:txBody>
          <a:bodyPr/>
          <a:lstStyle/>
          <a:p>
            <a:fld id="{63E86182-C338-4DA4-B5A9-1EC2B97594F2}" type="slidenum">
              <a:rPr lang="en-US" smtClean="0"/>
              <a:pPr/>
              <a:t>18</a:t>
            </a:fld>
            <a:endParaRPr lang="en-US" smtClean="0"/>
          </a:p>
        </p:txBody>
      </p:sp>
      <p:sp>
        <p:nvSpPr>
          <p:cNvPr id="19461" name="Rectangle 1026"/>
          <p:cNvSpPr>
            <a:spLocks noGrp="1" noChangeArrowheads="1"/>
          </p:cNvSpPr>
          <p:nvPr>
            <p:ph type="title"/>
          </p:nvPr>
        </p:nvSpPr>
        <p:spPr>
          <a:xfrm>
            <a:off x="685800" y="152400"/>
            <a:ext cx="7772400" cy="1143000"/>
          </a:xfrm>
        </p:spPr>
        <p:txBody>
          <a:bodyPr/>
          <a:lstStyle/>
          <a:p>
            <a:r>
              <a:rPr lang="en-US" sz="3600" b="1" smtClean="0"/>
              <a:t>The Two-Sample (Pooled) </a:t>
            </a:r>
            <a:r>
              <a:rPr lang="en-US" sz="3600" b="1" i="1" smtClean="0"/>
              <a:t>t</a:t>
            </a:r>
            <a:r>
              <a:rPr lang="en-US" sz="3600" b="1" smtClean="0"/>
              <a:t>-Test</a:t>
            </a:r>
          </a:p>
        </p:txBody>
      </p:sp>
      <p:sp>
        <p:nvSpPr>
          <p:cNvPr id="19462" name="Rectangle 1028"/>
          <p:cNvSpPr>
            <a:spLocks noGrp="1" noChangeArrowheads="1"/>
          </p:cNvSpPr>
          <p:nvPr>
            <p:ph type="body" sz="half" idx="2"/>
          </p:nvPr>
        </p:nvSpPr>
        <p:spPr>
          <a:xfrm>
            <a:off x="685800" y="4343400"/>
            <a:ext cx="8077200" cy="1828800"/>
          </a:xfrm>
          <a:ln w="28575">
            <a:solidFill>
              <a:schemeClr val="accent2"/>
            </a:solidFill>
          </a:ln>
        </p:spPr>
        <p:txBody>
          <a:bodyPr/>
          <a:lstStyle/>
          <a:p>
            <a:pPr>
              <a:lnSpc>
                <a:spcPct val="80000"/>
              </a:lnSpc>
            </a:pPr>
            <a:r>
              <a:rPr lang="en-US" sz="1600" smtClean="0"/>
              <a:t>The </a:t>
            </a:r>
            <a:r>
              <a:rPr lang="en-US" sz="1600" b="1" i="1" smtClean="0">
                <a:solidFill>
                  <a:srgbClr val="FF0000"/>
                </a:solidFill>
              </a:rPr>
              <a:t>P-</a:t>
            </a:r>
            <a:r>
              <a:rPr lang="en-US" sz="1600" b="1" smtClean="0">
                <a:solidFill>
                  <a:srgbClr val="FF0000"/>
                </a:solidFill>
              </a:rPr>
              <a:t>value</a:t>
            </a:r>
            <a:r>
              <a:rPr lang="en-US" sz="1600" smtClean="0"/>
              <a:t> is the area (probability) in the tails of the </a:t>
            </a:r>
            <a:r>
              <a:rPr lang="en-US" sz="1600" i="1" smtClean="0"/>
              <a:t>t</a:t>
            </a:r>
            <a:r>
              <a:rPr lang="en-US" sz="1600" smtClean="0"/>
              <a:t>-distribution beyond -2.20 + the probability beyond +2.20 (it’s a two-sided test)</a:t>
            </a:r>
          </a:p>
          <a:p>
            <a:pPr>
              <a:lnSpc>
                <a:spcPct val="80000"/>
              </a:lnSpc>
            </a:pPr>
            <a:r>
              <a:rPr lang="en-US" sz="1600" smtClean="0"/>
              <a:t>The </a:t>
            </a:r>
            <a:r>
              <a:rPr lang="en-US" sz="1600" i="1" smtClean="0"/>
              <a:t>P</a:t>
            </a:r>
            <a:r>
              <a:rPr lang="en-US" sz="1600" smtClean="0"/>
              <a:t>-value is a measure of how unusual the value of the test statistic is given that the null hypothesis is true</a:t>
            </a:r>
          </a:p>
          <a:p>
            <a:pPr>
              <a:lnSpc>
                <a:spcPct val="80000"/>
              </a:lnSpc>
            </a:pPr>
            <a:r>
              <a:rPr lang="en-US" sz="1600" smtClean="0"/>
              <a:t>The </a:t>
            </a:r>
            <a:r>
              <a:rPr lang="en-US" sz="1600" i="1" smtClean="0"/>
              <a:t>P</a:t>
            </a:r>
            <a:r>
              <a:rPr lang="en-US" sz="1600" smtClean="0"/>
              <a:t>-value the risk of </a:t>
            </a:r>
            <a:r>
              <a:rPr lang="en-US" sz="1600" b="1" smtClean="0">
                <a:solidFill>
                  <a:srgbClr val="FF0000"/>
                </a:solidFill>
              </a:rPr>
              <a:t>wrongly rejecting</a:t>
            </a:r>
            <a:r>
              <a:rPr lang="en-US" sz="1600" smtClean="0"/>
              <a:t> the null hypothesis of equal means (it measures rareness of the event)</a:t>
            </a:r>
          </a:p>
          <a:p>
            <a:pPr>
              <a:lnSpc>
                <a:spcPct val="80000"/>
              </a:lnSpc>
            </a:pPr>
            <a:r>
              <a:rPr lang="en-US" sz="1600" smtClean="0"/>
              <a:t>The </a:t>
            </a:r>
            <a:r>
              <a:rPr lang="en-US" sz="1600" i="1" smtClean="0"/>
              <a:t>P-</a:t>
            </a:r>
            <a:r>
              <a:rPr lang="en-US" sz="1600" smtClean="0"/>
              <a:t>value in our problem is </a:t>
            </a:r>
            <a:r>
              <a:rPr lang="en-US" sz="1600" i="1" smtClean="0"/>
              <a:t>P</a:t>
            </a:r>
            <a:r>
              <a:rPr lang="en-US" sz="1600" smtClean="0"/>
              <a:t> = 0.042</a:t>
            </a:r>
          </a:p>
        </p:txBody>
      </p:sp>
      <p:sp>
        <p:nvSpPr>
          <p:cNvPr id="19463" name="Text Box 1032"/>
          <p:cNvSpPr txBox="1">
            <a:spLocks noChangeArrowheads="1"/>
          </p:cNvSpPr>
          <p:nvPr/>
        </p:nvSpPr>
        <p:spPr bwMode="auto">
          <a:xfrm>
            <a:off x="2209800" y="1600200"/>
            <a:ext cx="1219200" cy="396875"/>
          </a:xfrm>
          <a:prstGeom prst="rect">
            <a:avLst/>
          </a:prstGeom>
          <a:noFill/>
          <a:ln w="9525">
            <a:noFill/>
            <a:miter lim="800000"/>
            <a:headEnd/>
            <a:tailEnd/>
          </a:ln>
        </p:spPr>
        <p:txBody>
          <a:bodyPr>
            <a:spAutoFit/>
          </a:bodyPr>
          <a:lstStyle/>
          <a:p>
            <a:pPr>
              <a:spcBef>
                <a:spcPct val="50000"/>
              </a:spcBef>
            </a:pPr>
            <a:r>
              <a:rPr lang="en-US" i="1"/>
              <a:t>t</a:t>
            </a:r>
            <a:r>
              <a:rPr lang="en-US" baseline="-25000"/>
              <a:t>0</a:t>
            </a:r>
            <a:r>
              <a:rPr lang="en-US"/>
              <a:t> = -2.20</a:t>
            </a:r>
            <a:endParaRPr lang="en-US" i="1"/>
          </a:p>
        </p:txBody>
      </p:sp>
      <p:pic>
        <p:nvPicPr>
          <p:cNvPr id="19464" name="Picture 1035"/>
          <p:cNvPicPr>
            <a:picLocks noChangeAspect="1" noChangeArrowheads="1"/>
          </p:cNvPicPr>
          <p:nvPr/>
        </p:nvPicPr>
        <p:blipFill>
          <a:blip r:embed="rId3" cstate="print"/>
          <a:srcRect/>
          <a:stretch>
            <a:fillRect/>
          </a:stretch>
        </p:blipFill>
        <p:spPr bwMode="auto">
          <a:xfrm>
            <a:off x="3505200" y="1219200"/>
            <a:ext cx="4800600" cy="2932113"/>
          </a:xfrm>
          <a:prstGeom prst="rect">
            <a:avLst/>
          </a:prstGeom>
          <a:noFill/>
          <a:ln w="9525">
            <a:noFill/>
            <a:miter lim="800000"/>
            <a:headEnd/>
            <a:tailEnd/>
          </a:ln>
        </p:spPr>
      </p:pic>
      <p:sp>
        <p:nvSpPr>
          <p:cNvPr id="19465" name="Line 1036"/>
          <p:cNvSpPr>
            <a:spLocks noChangeShapeType="1"/>
          </p:cNvSpPr>
          <p:nvPr/>
        </p:nvSpPr>
        <p:spPr bwMode="auto">
          <a:xfrm>
            <a:off x="2743200" y="2057400"/>
            <a:ext cx="2362200" cy="1066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mtClean="0"/>
              <a:t>Chapter 2</a:t>
            </a:r>
          </a:p>
        </p:txBody>
      </p:sp>
      <p:sp>
        <p:nvSpPr>
          <p:cNvPr id="20483"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20484" name="Slide Number Placeholder 5"/>
          <p:cNvSpPr>
            <a:spLocks noGrp="1"/>
          </p:cNvSpPr>
          <p:nvPr>
            <p:ph type="sldNum" sz="quarter" idx="12"/>
          </p:nvPr>
        </p:nvSpPr>
        <p:spPr>
          <a:noFill/>
        </p:spPr>
        <p:txBody>
          <a:bodyPr/>
          <a:lstStyle/>
          <a:p>
            <a:fld id="{01683B73-98B7-4C9E-BE68-C58B83133206}" type="slidenum">
              <a:rPr lang="en-US" smtClean="0"/>
              <a:pPr/>
              <a:t>19</a:t>
            </a:fld>
            <a:endParaRPr lang="en-US" smtClean="0"/>
          </a:p>
        </p:txBody>
      </p:sp>
      <p:sp>
        <p:nvSpPr>
          <p:cNvPr id="20485" name="Rectangle 2"/>
          <p:cNvSpPr>
            <a:spLocks noGrp="1" noChangeArrowheads="1"/>
          </p:cNvSpPr>
          <p:nvPr>
            <p:ph type="title"/>
          </p:nvPr>
        </p:nvSpPr>
        <p:spPr>
          <a:xfrm>
            <a:off x="685800" y="228600"/>
            <a:ext cx="7772400" cy="1143000"/>
          </a:xfrm>
        </p:spPr>
        <p:txBody>
          <a:bodyPr/>
          <a:lstStyle/>
          <a:p>
            <a:r>
              <a:rPr lang="en-US" sz="3600" b="1" smtClean="0"/>
              <a:t>Computer Two-Sample </a:t>
            </a:r>
            <a:r>
              <a:rPr lang="en-US" sz="3600" b="1" i="1" smtClean="0"/>
              <a:t>t</a:t>
            </a:r>
            <a:r>
              <a:rPr lang="en-US" sz="3600" b="1" smtClean="0"/>
              <a:t>-Test Results</a:t>
            </a:r>
          </a:p>
        </p:txBody>
      </p:sp>
      <p:pic>
        <p:nvPicPr>
          <p:cNvPr id="20486" name="Picture 7"/>
          <p:cNvPicPr>
            <a:picLocks noGrp="1" noChangeAspect="1" noChangeArrowheads="1"/>
          </p:cNvPicPr>
          <p:nvPr>
            <p:ph idx="1"/>
          </p:nvPr>
        </p:nvPicPr>
        <p:blipFill>
          <a:blip r:embed="rId3" cstate="print"/>
          <a:srcRect/>
          <a:stretch>
            <a:fillRect/>
          </a:stretch>
        </p:blipFill>
        <p:spPr>
          <a:xfrm>
            <a:off x="1676400" y="1295400"/>
            <a:ext cx="6019800" cy="4856163"/>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t>Chapter 2</a:t>
            </a:r>
          </a:p>
        </p:txBody>
      </p:sp>
      <p:sp>
        <p:nvSpPr>
          <p:cNvPr id="10243"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10244" name="Slide Number Placeholder 5"/>
          <p:cNvSpPr>
            <a:spLocks noGrp="1"/>
          </p:cNvSpPr>
          <p:nvPr>
            <p:ph type="sldNum" sz="quarter" idx="12"/>
          </p:nvPr>
        </p:nvSpPr>
        <p:spPr>
          <a:noFill/>
        </p:spPr>
        <p:txBody>
          <a:bodyPr/>
          <a:lstStyle/>
          <a:p>
            <a:fld id="{19D05ABB-1408-4CC1-8B45-28DA8EE2150C}" type="slidenum">
              <a:rPr lang="en-US" smtClean="0"/>
              <a:pPr/>
              <a:t>2</a:t>
            </a:fld>
            <a:endParaRPr lang="en-US" smtClean="0"/>
          </a:p>
        </p:txBody>
      </p:sp>
      <p:sp>
        <p:nvSpPr>
          <p:cNvPr id="10245" name="Rectangle 2"/>
          <p:cNvSpPr>
            <a:spLocks noGrp="1" noChangeArrowheads="1"/>
          </p:cNvSpPr>
          <p:nvPr>
            <p:ph type="title"/>
          </p:nvPr>
        </p:nvSpPr>
        <p:spPr>
          <a:xfrm>
            <a:off x="609600" y="-76200"/>
            <a:ext cx="8001000" cy="1219200"/>
          </a:xfrm>
        </p:spPr>
        <p:txBody>
          <a:bodyPr/>
          <a:lstStyle/>
          <a:p>
            <a:r>
              <a:rPr lang="en-US" sz="3200" b="1" smtClean="0"/>
              <a:t/>
            </a:r>
            <a:br>
              <a:rPr lang="en-US" sz="3200" b="1" smtClean="0"/>
            </a:br>
            <a:r>
              <a:rPr lang="en-US" sz="3200" b="1" smtClean="0"/>
              <a:t>Chapter 2 –Basic Statistical Methods</a:t>
            </a:r>
          </a:p>
        </p:txBody>
      </p:sp>
      <p:sp>
        <p:nvSpPr>
          <p:cNvPr id="10246" name="Rectangle 3"/>
          <p:cNvSpPr>
            <a:spLocks noGrp="1" noChangeArrowheads="1"/>
          </p:cNvSpPr>
          <p:nvPr>
            <p:ph type="body" idx="1"/>
          </p:nvPr>
        </p:nvSpPr>
        <p:spPr>
          <a:xfrm>
            <a:off x="685800" y="1524000"/>
            <a:ext cx="7772400" cy="4876800"/>
          </a:xfrm>
        </p:spPr>
        <p:txBody>
          <a:bodyPr/>
          <a:lstStyle/>
          <a:p>
            <a:pPr>
              <a:lnSpc>
                <a:spcPct val="90000"/>
              </a:lnSpc>
            </a:pPr>
            <a:r>
              <a:rPr lang="en-US" sz="2800" smtClean="0"/>
              <a:t>Describing sample data</a:t>
            </a:r>
          </a:p>
          <a:p>
            <a:pPr lvl="1">
              <a:lnSpc>
                <a:spcPct val="90000"/>
              </a:lnSpc>
            </a:pPr>
            <a:r>
              <a:rPr lang="en-US" sz="2400" smtClean="0"/>
              <a:t>Random samples</a:t>
            </a:r>
          </a:p>
          <a:p>
            <a:pPr lvl="1">
              <a:lnSpc>
                <a:spcPct val="90000"/>
              </a:lnSpc>
            </a:pPr>
            <a:r>
              <a:rPr lang="en-US" sz="2400" smtClean="0"/>
              <a:t>Sample mean, variance, standard deviation</a:t>
            </a:r>
          </a:p>
          <a:p>
            <a:pPr lvl="1">
              <a:lnSpc>
                <a:spcPct val="90000"/>
              </a:lnSpc>
            </a:pPr>
            <a:r>
              <a:rPr lang="en-US" sz="2400" smtClean="0"/>
              <a:t>Populations versus samples</a:t>
            </a:r>
          </a:p>
          <a:p>
            <a:pPr lvl="1">
              <a:lnSpc>
                <a:spcPct val="90000"/>
              </a:lnSpc>
            </a:pPr>
            <a:r>
              <a:rPr lang="en-US" sz="2400" smtClean="0"/>
              <a:t>Population mean, variance, standard deviation</a:t>
            </a:r>
          </a:p>
          <a:p>
            <a:pPr lvl="1">
              <a:lnSpc>
                <a:spcPct val="90000"/>
              </a:lnSpc>
            </a:pPr>
            <a:r>
              <a:rPr lang="en-US" sz="2400" smtClean="0"/>
              <a:t>Estimating parameters</a:t>
            </a:r>
          </a:p>
          <a:p>
            <a:pPr>
              <a:lnSpc>
                <a:spcPct val="90000"/>
              </a:lnSpc>
            </a:pPr>
            <a:r>
              <a:rPr lang="en-US" sz="2800" smtClean="0"/>
              <a:t>Simple </a:t>
            </a:r>
            <a:r>
              <a:rPr lang="en-US" sz="2800" b="1" smtClean="0">
                <a:solidFill>
                  <a:schemeClr val="accent2"/>
                </a:solidFill>
              </a:rPr>
              <a:t>comparative</a:t>
            </a:r>
            <a:r>
              <a:rPr lang="en-US" sz="2800" smtClean="0"/>
              <a:t> experiments</a:t>
            </a:r>
          </a:p>
          <a:p>
            <a:pPr lvl="1">
              <a:lnSpc>
                <a:spcPct val="90000"/>
              </a:lnSpc>
            </a:pPr>
            <a:r>
              <a:rPr lang="en-US" sz="2400" smtClean="0"/>
              <a:t>The hypothesis testing framework</a:t>
            </a:r>
          </a:p>
          <a:p>
            <a:pPr lvl="1">
              <a:lnSpc>
                <a:spcPct val="90000"/>
              </a:lnSpc>
            </a:pPr>
            <a:r>
              <a:rPr lang="en-US" sz="2400" smtClean="0"/>
              <a:t>The two-sample </a:t>
            </a:r>
            <a:r>
              <a:rPr lang="en-US" sz="2400" i="1" smtClean="0"/>
              <a:t>t</a:t>
            </a:r>
            <a:r>
              <a:rPr lang="en-US" sz="2400" smtClean="0"/>
              <a:t>-test</a:t>
            </a:r>
          </a:p>
          <a:p>
            <a:pPr lvl="1">
              <a:lnSpc>
                <a:spcPct val="90000"/>
              </a:lnSpc>
            </a:pPr>
            <a:r>
              <a:rPr lang="en-US" sz="2400" smtClean="0"/>
              <a:t>Checking assumptions, validity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Chapter 2</a:t>
            </a:r>
          </a:p>
        </p:txBody>
      </p:sp>
      <p:sp>
        <p:nvSpPr>
          <p:cNvPr id="21507"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21508" name="Slide Number Placeholder 5"/>
          <p:cNvSpPr>
            <a:spLocks noGrp="1"/>
          </p:cNvSpPr>
          <p:nvPr>
            <p:ph type="sldNum" sz="quarter" idx="12"/>
          </p:nvPr>
        </p:nvSpPr>
        <p:spPr>
          <a:noFill/>
        </p:spPr>
        <p:txBody>
          <a:bodyPr/>
          <a:lstStyle/>
          <a:p>
            <a:fld id="{E4C53A09-41B2-44D5-A136-FC193E8E868D}" type="slidenum">
              <a:rPr lang="en-US" smtClean="0"/>
              <a:pPr/>
              <a:t>20</a:t>
            </a:fld>
            <a:endParaRPr lang="en-US" smtClean="0"/>
          </a:p>
        </p:txBody>
      </p:sp>
      <p:sp>
        <p:nvSpPr>
          <p:cNvPr id="21509" name="Rectangle 2"/>
          <p:cNvSpPr>
            <a:spLocks noGrp="1" noChangeArrowheads="1"/>
          </p:cNvSpPr>
          <p:nvPr>
            <p:ph type="title"/>
          </p:nvPr>
        </p:nvSpPr>
        <p:spPr/>
        <p:txBody>
          <a:bodyPr/>
          <a:lstStyle/>
          <a:p>
            <a:r>
              <a:rPr lang="en-US" sz="3600" b="1" smtClean="0"/>
              <a:t>Checking Assumptions – </a:t>
            </a:r>
            <a:br>
              <a:rPr lang="en-US" sz="3600" b="1" smtClean="0"/>
            </a:br>
            <a:r>
              <a:rPr lang="en-US" sz="3600" b="1" smtClean="0"/>
              <a:t>The Normal Probability Plot</a:t>
            </a:r>
          </a:p>
        </p:txBody>
      </p:sp>
      <p:pic>
        <p:nvPicPr>
          <p:cNvPr id="21510" name="Picture 6"/>
          <p:cNvPicPr>
            <a:picLocks noGrp="1" noChangeAspect="1" noChangeArrowheads="1"/>
          </p:cNvPicPr>
          <p:nvPr>
            <p:ph idx="1"/>
          </p:nvPr>
        </p:nvPicPr>
        <p:blipFill>
          <a:blip r:embed="rId3" cstate="print"/>
          <a:srcRect/>
          <a:stretch>
            <a:fillRect/>
          </a:stretch>
        </p:blipFill>
        <p:spPr>
          <a:xfrm>
            <a:off x="736600" y="1981200"/>
            <a:ext cx="7669213" cy="4114800"/>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t>Chapter 2</a:t>
            </a:r>
          </a:p>
        </p:txBody>
      </p:sp>
      <p:sp>
        <p:nvSpPr>
          <p:cNvPr id="22531"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22532" name="Slide Number Placeholder 5"/>
          <p:cNvSpPr>
            <a:spLocks noGrp="1"/>
          </p:cNvSpPr>
          <p:nvPr>
            <p:ph type="sldNum" sz="quarter" idx="12"/>
          </p:nvPr>
        </p:nvSpPr>
        <p:spPr>
          <a:noFill/>
        </p:spPr>
        <p:txBody>
          <a:bodyPr/>
          <a:lstStyle/>
          <a:p>
            <a:fld id="{9E0C2A5B-FDA0-4F7D-A6F3-C648088CBCD0}" type="slidenum">
              <a:rPr lang="en-US" smtClean="0"/>
              <a:pPr/>
              <a:t>21</a:t>
            </a:fld>
            <a:endParaRPr lang="en-US" smtClean="0"/>
          </a:p>
        </p:txBody>
      </p:sp>
      <p:sp>
        <p:nvSpPr>
          <p:cNvPr id="22533" name="Rectangle 1026"/>
          <p:cNvSpPr>
            <a:spLocks noGrp="1" noChangeArrowheads="1"/>
          </p:cNvSpPr>
          <p:nvPr>
            <p:ph type="title"/>
          </p:nvPr>
        </p:nvSpPr>
        <p:spPr/>
        <p:txBody>
          <a:bodyPr/>
          <a:lstStyle/>
          <a:p>
            <a:r>
              <a:rPr lang="en-US" b="1" smtClean="0"/>
              <a:t>Importance of the </a:t>
            </a:r>
            <a:r>
              <a:rPr lang="en-US" b="1" i="1" smtClean="0"/>
              <a:t>t</a:t>
            </a:r>
            <a:r>
              <a:rPr lang="en-US" b="1" smtClean="0"/>
              <a:t>-Test</a:t>
            </a:r>
          </a:p>
        </p:txBody>
      </p:sp>
      <p:sp>
        <p:nvSpPr>
          <p:cNvPr id="22534" name="Rectangle 1027"/>
          <p:cNvSpPr>
            <a:spLocks noGrp="1" noChangeArrowheads="1"/>
          </p:cNvSpPr>
          <p:nvPr>
            <p:ph type="body" idx="1"/>
          </p:nvPr>
        </p:nvSpPr>
        <p:spPr/>
        <p:txBody>
          <a:bodyPr/>
          <a:lstStyle/>
          <a:p>
            <a:r>
              <a:rPr lang="en-US" smtClean="0"/>
              <a:t>Provides an </a:t>
            </a:r>
            <a:r>
              <a:rPr lang="en-US" b="1" smtClean="0">
                <a:solidFill>
                  <a:schemeClr val="accent2"/>
                </a:solidFill>
              </a:rPr>
              <a:t>objective</a:t>
            </a:r>
            <a:r>
              <a:rPr lang="en-US" smtClean="0"/>
              <a:t> framework for simple comparative experiments</a:t>
            </a:r>
          </a:p>
          <a:p>
            <a:r>
              <a:rPr lang="en-US" smtClean="0"/>
              <a:t>Could be used to test all relevant hypotheses in a two-level factorial design, because all of these hypotheses involve the mean response at one “side” of the cube versus the mean response at the opposite “side” of the cube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Date Placeholder 3"/>
          <p:cNvSpPr>
            <a:spLocks noGrp="1"/>
          </p:cNvSpPr>
          <p:nvPr>
            <p:ph type="dt" sz="quarter" idx="10"/>
          </p:nvPr>
        </p:nvSpPr>
        <p:spPr>
          <a:noFill/>
        </p:spPr>
        <p:txBody>
          <a:bodyPr/>
          <a:lstStyle/>
          <a:p>
            <a:r>
              <a:rPr lang="en-US" smtClean="0"/>
              <a:t>Chapter 2</a:t>
            </a:r>
          </a:p>
        </p:txBody>
      </p:sp>
      <p:sp>
        <p:nvSpPr>
          <p:cNvPr id="8197"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8198" name="Slide Number Placeholder 5"/>
          <p:cNvSpPr>
            <a:spLocks noGrp="1"/>
          </p:cNvSpPr>
          <p:nvPr>
            <p:ph type="sldNum" sz="quarter" idx="12"/>
          </p:nvPr>
        </p:nvSpPr>
        <p:spPr>
          <a:noFill/>
        </p:spPr>
        <p:txBody>
          <a:bodyPr/>
          <a:lstStyle/>
          <a:p>
            <a:fld id="{08C69059-BFD5-4052-BFC1-630904748B89}" type="slidenum">
              <a:rPr lang="en-US" smtClean="0"/>
              <a:pPr/>
              <a:t>22</a:t>
            </a:fld>
            <a:endParaRPr lang="en-US" smtClean="0"/>
          </a:p>
        </p:txBody>
      </p:sp>
      <p:sp>
        <p:nvSpPr>
          <p:cNvPr id="8199" name="Rectangle 2"/>
          <p:cNvSpPr>
            <a:spLocks noGrp="1" noChangeArrowheads="1"/>
          </p:cNvSpPr>
          <p:nvPr>
            <p:ph type="title"/>
          </p:nvPr>
        </p:nvSpPr>
        <p:spPr>
          <a:xfrm>
            <a:off x="685800" y="228600"/>
            <a:ext cx="7772400" cy="1143000"/>
          </a:xfrm>
        </p:spPr>
        <p:txBody>
          <a:bodyPr/>
          <a:lstStyle/>
          <a:p>
            <a:r>
              <a:rPr lang="en-US" sz="4000" b="1" smtClean="0"/>
              <a:t>Confidence Intervals (See pg. 44)</a:t>
            </a:r>
          </a:p>
        </p:txBody>
      </p:sp>
      <p:sp>
        <p:nvSpPr>
          <p:cNvPr id="8200" name="Rectangle 3"/>
          <p:cNvSpPr>
            <a:spLocks noGrp="1" noChangeArrowheads="1"/>
          </p:cNvSpPr>
          <p:nvPr>
            <p:ph type="body" idx="1"/>
          </p:nvPr>
        </p:nvSpPr>
        <p:spPr>
          <a:xfrm>
            <a:off x="685800" y="1295400"/>
            <a:ext cx="7772400" cy="4800600"/>
          </a:xfrm>
        </p:spPr>
        <p:txBody>
          <a:bodyPr/>
          <a:lstStyle/>
          <a:p>
            <a:r>
              <a:rPr lang="en-US" sz="2800" smtClean="0"/>
              <a:t>Hypothesis testing gives an objective statement concerning the difference in means, but it doesn’t specify “how different” they are</a:t>
            </a:r>
          </a:p>
          <a:p>
            <a:r>
              <a:rPr lang="en-US" sz="2800" b="1" smtClean="0">
                <a:solidFill>
                  <a:schemeClr val="accent2"/>
                </a:solidFill>
              </a:rPr>
              <a:t>General</a:t>
            </a:r>
            <a:r>
              <a:rPr lang="en-US" sz="2800" smtClean="0"/>
              <a:t> </a:t>
            </a:r>
            <a:r>
              <a:rPr lang="en-US" sz="2800" b="1" smtClean="0">
                <a:solidFill>
                  <a:schemeClr val="accent2"/>
                </a:solidFill>
              </a:rPr>
              <a:t>form</a:t>
            </a:r>
            <a:r>
              <a:rPr lang="en-US" sz="2800" smtClean="0"/>
              <a:t> of a confidence interval </a:t>
            </a:r>
          </a:p>
          <a:p>
            <a:endParaRPr lang="en-US" sz="2800" smtClean="0"/>
          </a:p>
          <a:p>
            <a:r>
              <a:rPr lang="en-US" sz="2800" smtClean="0"/>
              <a:t>The 100(1-  </a:t>
            </a:r>
            <a:r>
              <a:rPr lang="el-GR" sz="2800" smtClean="0">
                <a:cs typeface="Times New Roman" pitchFamily="18" charset="0"/>
              </a:rPr>
              <a:t>α</a:t>
            </a:r>
            <a:r>
              <a:rPr lang="en-US" sz="2800" smtClean="0"/>
              <a:t>)%  </a:t>
            </a:r>
            <a:r>
              <a:rPr lang="en-US" sz="2800" b="1" smtClean="0">
                <a:solidFill>
                  <a:schemeClr val="accent2"/>
                </a:solidFill>
              </a:rPr>
              <a:t>confidence</a:t>
            </a:r>
            <a:r>
              <a:rPr lang="en-US" sz="2800" smtClean="0"/>
              <a:t> </a:t>
            </a:r>
            <a:r>
              <a:rPr lang="en-US" sz="2800" b="1" smtClean="0">
                <a:solidFill>
                  <a:schemeClr val="accent2"/>
                </a:solidFill>
              </a:rPr>
              <a:t>interval</a:t>
            </a:r>
            <a:r>
              <a:rPr lang="en-US" sz="2800" smtClean="0"/>
              <a:t> on the difference in two means:</a:t>
            </a:r>
          </a:p>
          <a:p>
            <a:endParaRPr lang="en-US" sz="2800" smtClean="0"/>
          </a:p>
          <a:p>
            <a:endParaRPr lang="en-US" sz="2800" smtClean="0"/>
          </a:p>
        </p:txBody>
      </p:sp>
      <p:graphicFrame>
        <p:nvGraphicFramePr>
          <p:cNvPr id="8194" name="Object 4"/>
          <p:cNvGraphicFramePr>
            <a:graphicFrameLocks noChangeAspect="1"/>
          </p:cNvGraphicFramePr>
          <p:nvPr/>
        </p:nvGraphicFramePr>
        <p:xfrm>
          <a:off x="1524000" y="3200400"/>
          <a:ext cx="5486400" cy="446088"/>
        </p:xfrm>
        <a:graphic>
          <a:graphicData uri="http://schemas.openxmlformats.org/presentationml/2006/ole">
            <p:oleObj spid="_x0000_s8194" name="Equation" r:id="rId4" imgW="2374560" imgH="203040" progId="">
              <p:embed/>
            </p:oleObj>
          </a:graphicData>
        </a:graphic>
      </p:graphicFrame>
      <p:graphicFrame>
        <p:nvGraphicFramePr>
          <p:cNvPr id="8195" name="Object 5"/>
          <p:cNvGraphicFramePr>
            <a:graphicFrameLocks noChangeAspect="1"/>
          </p:cNvGraphicFramePr>
          <p:nvPr/>
        </p:nvGraphicFramePr>
        <p:xfrm>
          <a:off x="1066800" y="4724400"/>
          <a:ext cx="7391400" cy="1098550"/>
        </p:xfrm>
        <a:graphic>
          <a:graphicData uri="http://schemas.openxmlformats.org/presentationml/2006/ole">
            <p:oleObj spid="_x0000_s8195" name="Equation" r:id="rId5" imgW="3759120" imgH="558720"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p>
            <a:r>
              <a:rPr lang="en-US" smtClean="0"/>
              <a:t>Chapter 2</a:t>
            </a:r>
          </a:p>
        </p:txBody>
      </p:sp>
      <p:sp>
        <p:nvSpPr>
          <p:cNvPr id="23555" name="Footer Placeholder 2"/>
          <p:cNvSpPr>
            <a:spLocks noGrp="1"/>
          </p:cNvSpPr>
          <p:nvPr>
            <p:ph type="ftr" sz="quarter" idx="11"/>
          </p:nvPr>
        </p:nvSpPr>
        <p:spPr>
          <a:noFill/>
        </p:spPr>
        <p:txBody>
          <a:bodyPr/>
          <a:lstStyle/>
          <a:p>
            <a:r>
              <a:rPr lang="en-US" smtClean="0"/>
              <a:t>Design &amp; Analysis of Experiments 7E 2009 Montgomery</a:t>
            </a:r>
          </a:p>
        </p:txBody>
      </p:sp>
      <p:sp>
        <p:nvSpPr>
          <p:cNvPr id="23556" name="Slide Number Placeholder 3"/>
          <p:cNvSpPr>
            <a:spLocks noGrp="1"/>
          </p:cNvSpPr>
          <p:nvPr>
            <p:ph type="sldNum" sz="quarter" idx="12"/>
          </p:nvPr>
        </p:nvSpPr>
        <p:spPr>
          <a:noFill/>
        </p:spPr>
        <p:txBody>
          <a:bodyPr/>
          <a:lstStyle/>
          <a:p>
            <a:fld id="{B84D0482-C688-4839-A128-8CDA75528CD3}" type="slidenum">
              <a:rPr lang="en-US" smtClean="0"/>
              <a:pPr/>
              <a:t>23</a:t>
            </a:fld>
            <a:endParaRPr lang="en-US" smtClean="0"/>
          </a:p>
        </p:txBody>
      </p:sp>
      <p:pic>
        <p:nvPicPr>
          <p:cNvPr id="23557" name="Picture 3"/>
          <p:cNvPicPr>
            <a:picLocks noChangeAspect="1" noChangeArrowheads="1"/>
          </p:cNvPicPr>
          <p:nvPr/>
        </p:nvPicPr>
        <p:blipFill>
          <a:blip r:embed="rId3" cstate="print"/>
          <a:srcRect/>
          <a:stretch>
            <a:fillRect/>
          </a:stretch>
        </p:blipFill>
        <p:spPr bwMode="auto">
          <a:xfrm>
            <a:off x="381000" y="990600"/>
            <a:ext cx="8583613" cy="486251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smtClean="0"/>
              <a:t>Chapter 2</a:t>
            </a:r>
          </a:p>
        </p:txBody>
      </p:sp>
      <p:sp>
        <p:nvSpPr>
          <p:cNvPr id="24579"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24580" name="Slide Number Placeholder 5"/>
          <p:cNvSpPr>
            <a:spLocks noGrp="1"/>
          </p:cNvSpPr>
          <p:nvPr>
            <p:ph type="sldNum" sz="quarter" idx="12"/>
          </p:nvPr>
        </p:nvSpPr>
        <p:spPr>
          <a:noFill/>
        </p:spPr>
        <p:txBody>
          <a:bodyPr/>
          <a:lstStyle/>
          <a:p>
            <a:fld id="{F40B826C-DE15-4DD1-BE8B-D4038C84C903}" type="slidenum">
              <a:rPr lang="en-US" smtClean="0"/>
              <a:pPr/>
              <a:t>24</a:t>
            </a:fld>
            <a:endParaRPr lang="en-US" smtClean="0"/>
          </a:p>
        </p:txBody>
      </p:sp>
      <p:sp>
        <p:nvSpPr>
          <p:cNvPr id="24581" name="Rectangle 2"/>
          <p:cNvSpPr>
            <a:spLocks noGrp="1" noChangeArrowheads="1"/>
          </p:cNvSpPr>
          <p:nvPr>
            <p:ph type="title"/>
          </p:nvPr>
        </p:nvSpPr>
        <p:spPr/>
        <p:txBody>
          <a:bodyPr/>
          <a:lstStyle/>
          <a:p>
            <a:r>
              <a:rPr lang="en-US" smtClean="0"/>
              <a:t>Other Chapter Topics</a:t>
            </a:r>
          </a:p>
        </p:txBody>
      </p:sp>
      <p:sp>
        <p:nvSpPr>
          <p:cNvPr id="24582" name="Rectangle 3"/>
          <p:cNvSpPr>
            <a:spLocks noGrp="1" noChangeArrowheads="1"/>
          </p:cNvSpPr>
          <p:nvPr>
            <p:ph type="body" idx="1"/>
          </p:nvPr>
        </p:nvSpPr>
        <p:spPr/>
        <p:txBody>
          <a:bodyPr/>
          <a:lstStyle/>
          <a:p>
            <a:r>
              <a:rPr lang="en-US" smtClean="0"/>
              <a:t>Hypothesis testing when the variances are known</a:t>
            </a:r>
          </a:p>
          <a:p>
            <a:r>
              <a:rPr lang="en-US" smtClean="0"/>
              <a:t>One sample inference</a:t>
            </a:r>
          </a:p>
          <a:p>
            <a:r>
              <a:rPr lang="en-US" smtClean="0"/>
              <a:t>Hypothesis tests on variances</a:t>
            </a:r>
          </a:p>
          <a:p>
            <a:r>
              <a:rPr lang="en-US" smtClean="0"/>
              <a:t>Paired experiments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t>Chapter 2</a:t>
            </a:r>
          </a:p>
        </p:txBody>
      </p:sp>
      <p:sp>
        <p:nvSpPr>
          <p:cNvPr id="11267"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11268" name="Slide Number Placeholder 5"/>
          <p:cNvSpPr>
            <a:spLocks noGrp="1"/>
          </p:cNvSpPr>
          <p:nvPr>
            <p:ph type="sldNum" sz="quarter" idx="12"/>
          </p:nvPr>
        </p:nvSpPr>
        <p:spPr>
          <a:noFill/>
        </p:spPr>
        <p:txBody>
          <a:bodyPr/>
          <a:lstStyle/>
          <a:p>
            <a:fld id="{64956F6C-B942-47A3-9059-58B5C4EAEDC0}" type="slidenum">
              <a:rPr lang="en-US" smtClean="0"/>
              <a:pPr/>
              <a:t>3</a:t>
            </a:fld>
            <a:endParaRPr lang="en-US" smtClean="0"/>
          </a:p>
        </p:txBody>
      </p:sp>
      <p:sp>
        <p:nvSpPr>
          <p:cNvPr id="11269" name="Rectangle 2"/>
          <p:cNvSpPr>
            <a:spLocks noGrp="1" noChangeArrowheads="1"/>
          </p:cNvSpPr>
          <p:nvPr>
            <p:ph type="title"/>
          </p:nvPr>
        </p:nvSpPr>
        <p:spPr/>
        <p:txBody>
          <a:bodyPr/>
          <a:lstStyle/>
          <a:p>
            <a:r>
              <a:rPr lang="en-US" sz="3200" b="1" smtClean="0"/>
              <a:t>Portland Cement Formulation (page 24)</a:t>
            </a:r>
          </a:p>
        </p:txBody>
      </p:sp>
      <p:pic>
        <p:nvPicPr>
          <p:cNvPr id="11270" name="Picture 79"/>
          <p:cNvPicPr>
            <a:picLocks noGrp="1" noChangeAspect="1" noChangeArrowheads="1"/>
          </p:cNvPicPr>
          <p:nvPr>
            <p:ph idx="1"/>
          </p:nvPr>
        </p:nvPicPr>
        <p:blipFill>
          <a:blip r:embed="rId3" cstate="print"/>
          <a:srcRect/>
          <a:stretch>
            <a:fillRect/>
          </a:stretch>
        </p:blipFill>
        <p:spPr>
          <a:xfrm>
            <a:off x="2057400" y="1676400"/>
            <a:ext cx="4648200" cy="4392613"/>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n-US" smtClean="0"/>
              <a:t>Chapter 2</a:t>
            </a:r>
          </a:p>
        </p:txBody>
      </p:sp>
      <p:sp>
        <p:nvSpPr>
          <p:cNvPr id="12291"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12292" name="Slide Number Placeholder 4"/>
          <p:cNvSpPr>
            <a:spLocks noGrp="1"/>
          </p:cNvSpPr>
          <p:nvPr>
            <p:ph type="sldNum" sz="quarter" idx="12"/>
          </p:nvPr>
        </p:nvSpPr>
        <p:spPr>
          <a:noFill/>
        </p:spPr>
        <p:txBody>
          <a:bodyPr/>
          <a:lstStyle/>
          <a:p>
            <a:fld id="{F5A47583-1044-40A2-84D3-D0E064C367FF}" type="slidenum">
              <a:rPr lang="en-US" smtClean="0"/>
              <a:pPr/>
              <a:t>4</a:t>
            </a:fld>
            <a:endParaRPr lang="en-US" smtClean="0"/>
          </a:p>
        </p:txBody>
      </p:sp>
      <p:sp>
        <p:nvSpPr>
          <p:cNvPr id="12293" name="Rectangle 2"/>
          <p:cNvSpPr>
            <a:spLocks noGrp="1" noChangeArrowheads="1"/>
          </p:cNvSpPr>
          <p:nvPr>
            <p:ph type="title"/>
          </p:nvPr>
        </p:nvSpPr>
        <p:spPr>
          <a:xfrm>
            <a:off x="685800" y="457200"/>
            <a:ext cx="7772400" cy="1295400"/>
          </a:xfrm>
        </p:spPr>
        <p:txBody>
          <a:bodyPr/>
          <a:lstStyle/>
          <a:p>
            <a:r>
              <a:rPr lang="en-US" sz="4000" b="1" smtClean="0"/>
              <a:t>Graphical View of the Data</a:t>
            </a:r>
            <a:br>
              <a:rPr lang="en-US" sz="4000" b="1" smtClean="0"/>
            </a:br>
            <a:r>
              <a:rPr lang="en-US" sz="3200" b="1" smtClean="0"/>
              <a:t>Dot Diagram, Fig. 2.1, pp. 24</a:t>
            </a:r>
          </a:p>
        </p:txBody>
      </p:sp>
      <p:pic>
        <p:nvPicPr>
          <p:cNvPr id="12294" name="Picture 6"/>
          <p:cNvPicPr>
            <a:picLocks noChangeAspect="1" noChangeArrowheads="1"/>
          </p:cNvPicPr>
          <p:nvPr/>
        </p:nvPicPr>
        <p:blipFill>
          <a:blip r:embed="rId3" cstate="print"/>
          <a:srcRect/>
          <a:stretch>
            <a:fillRect/>
          </a:stretch>
        </p:blipFill>
        <p:spPr bwMode="auto">
          <a:xfrm>
            <a:off x="228600" y="2590800"/>
            <a:ext cx="8329613" cy="1981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mtClean="0"/>
              <a:t>Chapter 2</a:t>
            </a:r>
          </a:p>
        </p:txBody>
      </p:sp>
      <p:sp>
        <p:nvSpPr>
          <p:cNvPr id="13315"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13316" name="Slide Number Placeholder 5"/>
          <p:cNvSpPr>
            <a:spLocks noGrp="1"/>
          </p:cNvSpPr>
          <p:nvPr>
            <p:ph type="sldNum" sz="quarter" idx="12"/>
          </p:nvPr>
        </p:nvSpPr>
        <p:spPr>
          <a:noFill/>
        </p:spPr>
        <p:txBody>
          <a:bodyPr/>
          <a:lstStyle/>
          <a:p>
            <a:fld id="{D2ADAC12-ABC1-4F42-8EED-42AEF3244B81}" type="slidenum">
              <a:rPr lang="en-US" smtClean="0"/>
              <a:pPr/>
              <a:t>5</a:t>
            </a:fld>
            <a:endParaRPr lang="en-US" smtClean="0"/>
          </a:p>
        </p:txBody>
      </p:sp>
      <p:sp>
        <p:nvSpPr>
          <p:cNvPr id="13317" name="Rectangle 2"/>
          <p:cNvSpPr>
            <a:spLocks noGrp="1" noChangeArrowheads="1"/>
          </p:cNvSpPr>
          <p:nvPr>
            <p:ph type="title"/>
          </p:nvPr>
        </p:nvSpPr>
        <p:spPr/>
        <p:txBody>
          <a:bodyPr/>
          <a:lstStyle/>
          <a:p>
            <a:r>
              <a:rPr lang="en-US" sz="4000" smtClean="0"/>
              <a:t>If you have a large sample, a histogram may be useful</a:t>
            </a:r>
          </a:p>
        </p:txBody>
      </p:sp>
      <p:pic>
        <p:nvPicPr>
          <p:cNvPr id="13318" name="Picture 4"/>
          <p:cNvPicPr>
            <a:picLocks noGrp="1" noChangeAspect="1" noChangeArrowheads="1"/>
          </p:cNvPicPr>
          <p:nvPr>
            <p:ph idx="1"/>
          </p:nvPr>
        </p:nvPicPr>
        <p:blipFill>
          <a:blip r:embed="rId3" cstate="print"/>
          <a:srcRect/>
          <a:stretch>
            <a:fillRect/>
          </a:stretch>
        </p:blipFill>
        <p:spPr>
          <a:xfrm>
            <a:off x="1193800" y="1981200"/>
            <a:ext cx="6756400" cy="41148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smtClean="0"/>
              <a:t>Chapter 2</a:t>
            </a:r>
          </a:p>
        </p:txBody>
      </p:sp>
      <p:sp>
        <p:nvSpPr>
          <p:cNvPr id="14339"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14340" name="Slide Number Placeholder 4"/>
          <p:cNvSpPr>
            <a:spLocks noGrp="1"/>
          </p:cNvSpPr>
          <p:nvPr>
            <p:ph type="sldNum" sz="quarter" idx="12"/>
          </p:nvPr>
        </p:nvSpPr>
        <p:spPr>
          <a:noFill/>
        </p:spPr>
        <p:txBody>
          <a:bodyPr/>
          <a:lstStyle/>
          <a:p>
            <a:fld id="{D17C9406-AAA0-403C-9FD1-58E22259B523}" type="slidenum">
              <a:rPr lang="en-US" smtClean="0"/>
              <a:pPr/>
              <a:t>6</a:t>
            </a:fld>
            <a:endParaRPr lang="en-US" smtClean="0"/>
          </a:p>
        </p:txBody>
      </p:sp>
      <p:sp>
        <p:nvSpPr>
          <p:cNvPr id="14341" name="Rectangle 2"/>
          <p:cNvSpPr>
            <a:spLocks noGrp="1" noChangeArrowheads="1"/>
          </p:cNvSpPr>
          <p:nvPr>
            <p:ph type="title" idx="4294967295"/>
          </p:nvPr>
        </p:nvSpPr>
        <p:spPr>
          <a:xfrm>
            <a:off x="0" y="609600"/>
            <a:ext cx="7772400" cy="609600"/>
          </a:xfrm>
        </p:spPr>
        <p:txBody>
          <a:bodyPr/>
          <a:lstStyle/>
          <a:p>
            <a:r>
              <a:rPr lang="en-US" sz="3200" b="1" smtClean="0"/>
              <a:t>Box Plots, Fig. 2.3, pp. 26</a:t>
            </a:r>
            <a:endParaRPr lang="en-US" smtClean="0"/>
          </a:p>
        </p:txBody>
      </p:sp>
      <p:pic>
        <p:nvPicPr>
          <p:cNvPr id="14342" name="Picture 7"/>
          <p:cNvPicPr>
            <a:picLocks noGrp="1" noChangeAspect="1" noChangeArrowheads="1"/>
          </p:cNvPicPr>
          <p:nvPr>
            <p:ph/>
          </p:nvPr>
        </p:nvPicPr>
        <p:blipFill>
          <a:blip r:embed="rId3" cstate="print"/>
          <a:srcRect/>
          <a:stretch>
            <a:fillRect/>
          </a:stretch>
        </p:blipFill>
        <p:spPr>
          <a:xfrm>
            <a:off x="685800" y="1371600"/>
            <a:ext cx="7772400" cy="4799013"/>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smtClean="0"/>
              <a:t>Chapter 2</a:t>
            </a:r>
          </a:p>
        </p:txBody>
      </p:sp>
      <p:sp>
        <p:nvSpPr>
          <p:cNvPr id="15363" name="Footer Placeholder 4"/>
          <p:cNvSpPr>
            <a:spLocks noGrp="1"/>
          </p:cNvSpPr>
          <p:nvPr>
            <p:ph type="ftr" sz="quarter" idx="11"/>
          </p:nvPr>
        </p:nvSpPr>
        <p:spPr>
          <a:noFill/>
        </p:spPr>
        <p:txBody>
          <a:bodyPr/>
          <a:lstStyle/>
          <a:p>
            <a:r>
              <a:rPr lang="en-US" smtClean="0"/>
              <a:t>Design &amp; Analysis of Experiments 7E 2009 Montgomery</a:t>
            </a:r>
          </a:p>
        </p:txBody>
      </p:sp>
      <p:sp>
        <p:nvSpPr>
          <p:cNvPr id="15364" name="Slide Number Placeholder 5"/>
          <p:cNvSpPr>
            <a:spLocks noGrp="1"/>
          </p:cNvSpPr>
          <p:nvPr>
            <p:ph type="sldNum" sz="quarter" idx="12"/>
          </p:nvPr>
        </p:nvSpPr>
        <p:spPr>
          <a:noFill/>
        </p:spPr>
        <p:txBody>
          <a:bodyPr/>
          <a:lstStyle/>
          <a:p>
            <a:fld id="{0361B8DF-AF45-4242-9B01-4E9C5E640428}" type="slidenum">
              <a:rPr lang="en-US" smtClean="0"/>
              <a:pPr/>
              <a:t>7</a:t>
            </a:fld>
            <a:endParaRPr lang="en-US" smtClean="0"/>
          </a:p>
        </p:txBody>
      </p:sp>
      <p:sp>
        <p:nvSpPr>
          <p:cNvPr id="15365" name="Rectangle 1026"/>
          <p:cNvSpPr>
            <a:spLocks noGrp="1" noChangeArrowheads="1"/>
          </p:cNvSpPr>
          <p:nvPr>
            <p:ph type="title"/>
          </p:nvPr>
        </p:nvSpPr>
        <p:spPr/>
        <p:txBody>
          <a:bodyPr/>
          <a:lstStyle/>
          <a:p>
            <a:r>
              <a:rPr lang="en-US" sz="3600" b="1" smtClean="0"/>
              <a:t>The Hypothesis Testing Framework</a:t>
            </a:r>
          </a:p>
        </p:txBody>
      </p:sp>
      <p:sp>
        <p:nvSpPr>
          <p:cNvPr id="15366" name="Rectangle 1027"/>
          <p:cNvSpPr>
            <a:spLocks noGrp="1" noChangeArrowheads="1"/>
          </p:cNvSpPr>
          <p:nvPr>
            <p:ph type="body" idx="1"/>
          </p:nvPr>
        </p:nvSpPr>
        <p:spPr/>
        <p:txBody>
          <a:bodyPr/>
          <a:lstStyle/>
          <a:p>
            <a:r>
              <a:rPr lang="en-US" b="1" smtClean="0">
                <a:solidFill>
                  <a:srgbClr val="FF0000"/>
                </a:solidFill>
              </a:rPr>
              <a:t>Statistical hypothesis testing</a:t>
            </a:r>
            <a:r>
              <a:rPr lang="en-US" smtClean="0"/>
              <a:t> is a useful framework for many experimental situations</a:t>
            </a:r>
          </a:p>
          <a:p>
            <a:r>
              <a:rPr lang="en-US" smtClean="0"/>
              <a:t>Origins of the methodology date from the early 1900s</a:t>
            </a:r>
          </a:p>
          <a:p>
            <a:r>
              <a:rPr lang="en-US" smtClean="0"/>
              <a:t>We will use a procedure known as the </a:t>
            </a:r>
            <a:r>
              <a:rPr lang="en-US" b="1" smtClean="0">
                <a:solidFill>
                  <a:srgbClr val="FF0000"/>
                </a:solidFill>
              </a:rPr>
              <a:t>two-sample </a:t>
            </a:r>
            <a:r>
              <a:rPr lang="en-US" b="1" i="1" smtClean="0">
                <a:solidFill>
                  <a:srgbClr val="FF0000"/>
                </a:solidFill>
              </a:rPr>
              <a:t>t</a:t>
            </a:r>
            <a:r>
              <a:rPr lang="en-US" b="1" smtClean="0">
                <a:solidFill>
                  <a:srgbClr val="FF0000"/>
                </a:solidFill>
              </a:rPr>
              <a:t>-test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4"/>
          <p:cNvSpPr>
            <a:spLocks noGrp="1"/>
          </p:cNvSpPr>
          <p:nvPr>
            <p:ph type="dt" sz="quarter" idx="10"/>
          </p:nvPr>
        </p:nvSpPr>
        <p:spPr>
          <a:noFill/>
        </p:spPr>
        <p:txBody>
          <a:bodyPr/>
          <a:lstStyle/>
          <a:p>
            <a:r>
              <a:rPr lang="en-US" smtClean="0"/>
              <a:t>Chapter 2</a:t>
            </a:r>
          </a:p>
        </p:txBody>
      </p:sp>
      <p:sp>
        <p:nvSpPr>
          <p:cNvPr id="1028" name="Footer Placeholder 5"/>
          <p:cNvSpPr>
            <a:spLocks noGrp="1"/>
          </p:cNvSpPr>
          <p:nvPr>
            <p:ph type="ftr" sz="quarter" idx="11"/>
          </p:nvPr>
        </p:nvSpPr>
        <p:spPr>
          <a:noFill/>
        </p:spPr>
        <p:txBody>
          <a:bodyPr/>
          <a:lstStyle/>
          <a:p>
            <a:r>
              <a:rPr lang="en-US" smtClean="0"/>
              <a:t>Design &amp; Analysis of Experiments 7E 2009 Montgomery</a:t>
            </a:r>
          </a:p>
        </p:txBody>
      </p:sp>
      <p:sp>
        <p:nvSpPr>
          <p:cNvPr id="1029" name="Slide Number Placeholder 6"/>
          <p:cNvSpPr>
            <a:spLocks noGrp="1"/>
          </p:cNvSpPr>
          <p:nvPr>
            <p:ph type="sldNum" sz="quarter" idx="12"/>
          </p:nvPr>
        </p:nvSpPr>
        <p:spPr>
          <a:noFill/>
        </p:spPr>
        <p:txBody>
          <a:bodyPr/>
          <a:lstStyle/>
          <a:p>
            <a:fld id="{F10EDFE4-24A2-470D-B413-2AEE714E7F37}" type="slidenum">
              <a:rPr lang="en-US" smtClean="0"/>
              <a:pPr/>
              <a:t>8</a:t>
            </a:fld>
            <a:endParaRPr lang="en-US" smtClean="0"/>
          </a:p>
        </p:txBody>
      </p:sp>
      <p:sp>
        <p:nvSpPr>
          <p:cNvPr id="1030" name="Rectangle 2"/>
          <p:cNvSpPr>
            <a:spLocks noGrp="1" noChangeArrowheads="1"/>
          </p:cNvSpPr>
          <p:nvPr>
            <p:ph type="title"/>
          </p:nvPr>
        </p:nvSpPr>
        <p:spPr>
          <a:xfrm>
            <a:off x="685800" y="76200"/>
            <a:ext cx="7772400" cy="1143000"/>
          </a:xfrm>
        </p:spPr>
        <p:txBody>
          <a:bodyPr/>
          <a:lstStyle/>
          <a:p>
            <a:r>
              <a:rPr lang="en-US" sz="3600" b="1" smtClean="0"/>
              <a:t>The Hypothesis Testing Framework</a:t>
            </a:r>
          </a:p>
        </p:txBody>
      </p:sp>
      <p:sp>
        <p:nvSpPr>
          <p:cNvPr id="1031" name="Rectangle 3"/>
          <p:cNvSpPr>
            <a:spLocks noGrp="1" noChangeArrowheads="1"/>
          </p:cNvSpPr>
          <p:nvPr>
            <p:ph type="body" sz="half" idx="2"/>
          </p:nvPr>
        </p:nvSpPr>
        <p:spPr>
          <a:xfrm>
            <a:off x="685800" y="4495800"/>
            <a:ext cx="7772400" cy="1981200"/>
          </a:xfrm>
        </p:spPr>
        <p:txBody>
          <a:bodyPr/>
          <a:lstStyle/>
          <a:p>
            <a:r>
              <a:rPr lang="en-US" sz="2800" smtClean="0"/>
              <a:t>Sampling from a </a:t>
            </a:r>
            <a:r>
              <a:rPr lang="en-US" sz="2800" b="1" smtClean="0">
                <a:solidFill>
                  <a:schemeClr val="accent2"/>
                </a:solidFill>
              </a:rPr>
              <a:t>normal</a:t>
            </a:r>
            <a:r>
              <a:rPr lang="en-US" sz="2800" smtClean="0"/>
              <a:t> distribution</a:t>
            </a:r>
          </a:p>
          <a:p>
            <a:r>
              <a:rPr lang="en-US" sz="2800" smtClean="0"/>
              <a:t>Statistical hypotheses:</a:t>
            </a:r>
          </a:p>
        </p:txBody>
      </p:sp>
      <p:graphicFrame>
        <p:nvGraphicFramePr>
          <p:cNvPr id="1026" name="Object 2048"/>
          <p:cNvGraphicFramePr>
            <a:graphicFrameLocks noChangeAspect="1"/>
          </p:cNvGraphicFramePr>
          <p:nvPr/>
        </p:nvGraphicFramePr>
        <p:xfrm>
          <a:off x="4648200" y="5105400"/>
          <a:ext cx="2057400" cy="1235075"/>
        </p:xfrm>
        <a:graphic>
          <a:graphicData uri="http://schemas.openxmlformats.org/presentationml/2006/ole">
            <p:oleObj spid="_x0000_s1026" name="Equation" r:id="rId4" imgW="761760" imgH="457200" progId="">
              <p:embed/>
            </p:oleObj>
          </a:graphicData>
        </a:graphic>
      </p:graphicFrame>
      <p:pic>
        <p:nvPicPr>
          <p:cNvPr id="1032" name="Picture 8"/>
          <p:cNvPicPr>
            <a:picLocks noChangeAspect="1" noChangeArrowheads="1"/>
          </p:cNvPicPr>
          <p:nvPr/>
        </p:nvPicPr>
        <p:blipFill>
          <a:blip r:embed="rId5" cstate="print"/>
          <a:srcRect/>
          <a:stretch>
            <a:fillRect/>
          </a:stretch>
        </p:blipFill>
        <p:spPr bwMode="auto">
          <a:xfrm>
            <a:off x="457200" y="1295400"/>
            <a:ext cx="8278813" cy="3140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2"/>
          <p:cNvSpPr>
            <a:spLocks noGrp="1"/>
          </p:cNvSpPr>
          <p:nvPr>
            <p:ph type="dt" sz="quarter" idx="10"/>
          </p:nvPr>
        </p:nvSpPr>
        <p:spPr>
          <a:noFill/>
        </p:spPr>
        <p:txBody>
          <a:bodyPr/>
          <a:lstStyle/>
          <a:p>
            <a:r>
              <a:rPr lang="en-US" smtClean="0"/>
              <a:t>Chapter 2</a:t>
            </a:r>
          </a:p>
        </p:txBody>
      </p:sp>
      <p:sp>
        <p:nvSpPr>
          <p:cNvPr id="2052" name="Footer Placeholder 3"/>
          <p:cNvSpPr>
            <a:spLocks noGrp="1"/>
          </p:cNvSpPr>
          <p:nvPr>
            <p:ph type="ftr" sz="quarter" idx="11"/>
          </p:nvPr>
        </p:nvSpPr>
        <p:spPr>
          <a:noFill/>
        </p:spPr>
        <p:txBody>
          <a:bodyPr/>
          <a:lstStyle/>
          <a:p>
            <a:r>
              <a:rPr lang="en-US" smtClean="0"/>
              <a:t>Design &amp; Analysis of Experiments 7E 2009 Montgomery</a:t>
            </a:r>
          </a:p>
        </p:txBody>
      </p:sp>
      <p:sp>
        <p:nvSpPr>
          <p:cNvPr id="2053" name="Slide Number Placeholder 4"/>
          <p:cNvSpPr>
            <a:spLocks noGrp="1"/>
          </p:cNvSpPr>
          <p:nvPr>
            <p:ph type="sldNum" sz="quarter" idx="12"/>
          </p:nvPr>
        </p:nvSpPr>
        <p:spPr>
          <a:noFill/>
        </p:spPr>
        <p:txBody>
          <a:bodyPr/>
          <a:lstStyle/>
          <a:p>
            <a:fld id="{FFC1FA05-3333-465A-B053-82C8F6B5E709}" type="slidenum">
              <a:rPr lang="en-US" smtClean="0"/>
              <a:pPr/>
              <a:t>9</a:t>
            </a:fld>
            <a:endParaRPr lang="en-US" smtClean="0"/>
          </a:p>
        </p:txBody>
      </p:sp>
      <p:sp>
        <p:nvSpPr>
          <p:cNvPr id="2054" name="Rectangle 1027"/>
          <p:cNvSpPr>
            <a:spLocks noGrp="1" noChangeArrowheads="1"/>
          </p:cNvSpPr>
          <p:nvPr>
            <p:ph type="title"/>
          </p:nvPr>
        </p:nvSpPr>
        <p:spPr/>
        <p:txBody>
          <a:bodyPr/>
          <a:lstStyle/>
          <a:p>
            <a:r>
              <a:rPr lang="en-US" b="1" smtClean="0"/>
              <a:t>Estimation of Parameters</a:t>
            </a:r>
          </a:p>
        </p:txBody>
      </p:sp>
      <p:graphicFrame>
        <p:nvGraphicFramePr>
          <p:cNvPr id="2050" name="Object 2048"/>
          <p:cNvGraphicFramePr>
            <a:graphicFrameLocks noChangeAspect="1"/>
          </p:cNvGraphicFramePr>
          <p:nvPr/>
        </p:nvGraphicFramePr>
        <p:xfrm>
          <a:off x="533400" y="1905000"/>
          <a:ext cx="8077200" cy="2416175"/>
        </p:xfrm>
        <a:graphic>
          <a:graphicData uri="http://schemas.openxmlformats.org/presentationml/2006/ole">
            <p:oleObj spid="_x0000_s2050" name="Equation" r:id="rId4" imgW="2971800" imgH="888840" progId="">
              <p:embed/>
            </p:oleObj>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C:\WINDOWS\Profiles\Doug Montgomery\Application Data\Microsoft\Templates\Blank Presentation.pot</Template>
  <TotalTime>1064</TotalTime>
  <Words>994</Words>
  <Application>Microsoft Office PowerPoint</Application>
  <PresentationFormat>On-screen Show (4:3)</PresentationFormat>
  <Paragraphs>184</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Blank Presentation</vt:lpstr>
      <vt:lpstr>Equation</vt:lpstr>
      <vt:lpstr>Design and Analysis of Engineering Experiments</vt:lpstr>
      <vt:lpstr> Chapter 2 –Basic Statistical Methods</vt:lpstr>
      <vt:lpstr>Portland Cement Formulation (page 24)</vt:lpstr>
      <vt:lpstr>Graphical View of the Data Dot Diagram, Fig. 2.1, pp. 24</vt:lpstr>
      <vt:lpstr>If you have a large sample, a histogram may be useful</vt:lpstr>
      <vt:lpstr>Box Plots, Fig. 2.3, pp. 26</vt:lpstr>
      <vt:lpstr>The Hypothesis Testing Framework</vt:lpstr>
      <vt:lpstr>The Hypothesis Testing Framework</vt:lpstr>
      <vt:lpstr>Estimation of Parameters</vt:lpstr>
      <vt:lpstr>Summary Statistics (pg. 36)</vt:lpstr>
      <vt:lpstr>How the Two-Sample t-Test Works:</vt:lpstr>
      <vt:lpstr>How the Two-Sample t-Test Works:</vt:lpstr>
      <vt:lpstr>How the Two-Sample t-Test Works:</vt:lpstr>
      <vt:lpstr>The Two-Sample (Pooled) t-Test</vt:lpstr>
      <vt:lpstr>Slide 15</vt:lpstr>
      <vt:lpstr>The Two-Sample (Pooled) t-Test</vt:lpstr>
      <vt:lpstr>The Two-Sample (Pooled) t-Test</vt:lpstr>
      <vt:lpstr>The Two-Sample (Pooled) t-Test</vt:lpstr>
      <vt:lpstr>Computer Two-Sample t-Test Results</vt:lpstr>
      <vt:lpstr>Checking Assumptions –  The Normal Probability Plot</vt:lpstr>
      <vt:lpstr>Importance of the t-Test</vt:lpstr>
      <vt:lpstr>Confidence Intervals (See pg. 44)</vt:lpstr>
      <vt:lpstr>Slide 23</vt:lpstr>
      <vt:lpstr>Other Chapter Topics</vt:lpstr>
    </vt:vector>
  </TitlesOfParts>
  <Company>ASU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Engineering Experiments Part 2 - Contents</dc:title>
  <dc:creator>Preferred Customer</dc:creator>
  <cp:lastModifiedBy>ksu</cp:lastModifiedBy>
  <cp:revision>51</cp:revision>
  <dcterms:created xsi:type="dcterms:W3CDTF">2000-06-14T22:43:10Z</dcterms:created>
  <dcterms:modified xsi:type="dcterms:W3CDTF">2012-09-01T19:01:31Z</dcterms:modified>
</cp:coreProperties>
</file>