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5" r:id="rId4"/>
    <p:sldId id="258" r:id="rId5"/>
    <p:sldId id="271" r:id="rId6"/>
    <p:sldId id="259" r:id="rId7"/>
    <p:sldId id="260" r:id="rId8"/>
    <p:sldId id="261" r:id="rId9"/>
    <p:sldId id="266" r:id="rId10"/>
    <p:sldId id="269" r:id="rId11"/>
    <p:sldId id="267" r:id="rId12"/>
    <p:sldId id="270" r:id="rId13"/>
    <p:sldId id="268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6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59400B0-46B2-4252-A55B-700539C28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5A9C97-45F8-45C5-BC0B-4D8ABC8E5D9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9400B0-46B2-4252-A55B-700539C280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9400B0-46B2-4252-A55B-700539C2807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9400B0-46B2-4252-A55B-700539C2807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9400B0-46B2-4252-A55B-700539C2807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9400B0-46B2-4252-A55B-700539C2807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9400B0-46B2-4252-A55B-700539C2807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9400B0-46B2-4252-A55B-700539C280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9400B0-46B2-4252-A55B-700539C2807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9400B0-46B2-4252-A55B-700539C2807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9400B0-46B2-4252-A55B-700539C2807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9400B0-46B2-4252-A55B-700539C2807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9400B0-46B2-4252-A55B-700539C280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9400B0-46B2-4252-A55B-700539C2807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9400B0-46B2-4252-A55B-700539C2807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0BBA9-84AB-4C0F-A670-9AA1B1A41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16382-37D9-4730-B901-A86A362B2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3FCF5-F633-4826-B733-1548B2D0E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9FBF2-F473-4592-889B-4F04DEB29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A5C81-4E47-4A07-91B4-66A4E01CD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F2EB9-7DA5-42EF-AF8A-282789076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CDE9E-32E8-4899-B6A7-301C6B5DE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B025B-5CC7-4324-AF06-3E0F14364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6D139-0BBE-4383-8337-BBFBD3A1B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0F723-4A60-4215-AB07-6180BC46F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25DD-34F2-4AE8-BD2E-2FF4A1433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C8355-8D22-4381-A272-09927C4D2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4ADCA-E35A-4BE0-9A89-771AEC92A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Chapter 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0CC4BD8-9CEF-458C-B379-DA7700F39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1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Based on Design &amp; Analysis of Experiments 7E 2009 Montgomery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02FB8B-B774-4C10-BF6B-93836215573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dirty="0" smtClean="0"/>
              <a:t>Design and Analysis of Engineering Experiments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 smtClean="0"/>
              <a:t>Ali Ahmad, PhD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1</a:t>
            </a:r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770778-BC55-41F4-A28F-B05B2CABE1D4}" type="slidenum">
              <a:rPr lang="en-US" smtClean="0"/>
              <a:pPr/>
              <a:t>10</a:t>
            </a:fld>
            <a:endParaRPr lang="en-US" smtClean="0"/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85800"/>
            <a:ext cx="7869238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438400"/>
            <a:ext cx="695325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3" y="4343400"/>
            <a:ext cx="91392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1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228EC3-AB0E-4473-B744-412B6FE295C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Factorial Designs with Several Factors</a:t>
            </a:r>
          </a:p>
        </p:txBody>
      </p:sp>
      <p:pic>
        <p:nvPicPr>
          <p:cNvPr id="13318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2438400"/>
            <a:ext cx="8610600" cy="2212975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1</a:t>
            </a: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C2279D-407D-4CB4-8CF4-7A3D00252AC8}" type="slidenum">
              <a:rPr lang="en-US" smtClean="0"/>
              <a:pPr/>
              <a:t>12</a:t>
            </a:fld>
            <a:endParaRPr lang="en-US" smtClean="0"/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490663"/>
            <a:ext cx="8783637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1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96112A-B9DE-4053-B1AD-DA5E80BC799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b="1" smtClean="0"/>
              <a:t>Factorial Designs with Several Factors</a:t>
            </a:r>
            <a:br>
              <a:rPr lang="en-US" sz="3600" b="1" smtClean="0"/>
            </a:br>
            <a:r>
              <a:rPr lang="en-US" sz="3600" b="1" smtClean="0"/>
              <a:t>A Fractional Factorial</a:t>
            </a:r>
          </a:p>
        </p:txBody>
      </p:sp>
      <p:pic>
        <p:nvPicPr>
          <p:cNvPr id="15366" name="Picture 6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2057400"/>
            <a:ext cx="7772400" cy="3376613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1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A0D500-A5DF-47DA-B39E-2A849042FF8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Planning, Conducting &amp; Analyzing an Experiment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/>
              <a:t>Recognition of &amp; statement of problem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Choice of factors, levels, and ranges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Selection of the response variable(s)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Choice of design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Conducting the experiment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Statistical analysis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Drawing conclusions, recommendations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1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D094F1-71B9-4316-BAFB-D2EEAD018C7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Planning, Conducting &amp; Analyzing an Experiment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114800"/>
          </a:xfrm>
        </p:spPr>
        <p:txBody>
          <a:bodyPr/>
          <a:lstStyle/>
          <a:p>
            <a:r>
              <a:rPr lang="en-US" sz="2800" smtClean="0"/>
              <a:t>Get </a:t>
            </a:r>
            <a:r>
              <a:rPr lang="en-US" sz="2800" b="1" smtClean="0">
                <a:solidFill>
                  <a:schemeClr val="accent2"/>
                </a:solidFill>
              </a:rPr>
              <a:t>statistical</a:t>
            </a:r>
            <a:r>
              <a:rPr lang="en-US" sz="2800" smtClean="0">
                <a:solidFill>
                  <a:schemeClr val="accent2"/>
                </a:solidFill>
              </a:rPr>
              <a:t> </a:t>
            </a:r>
            <a:r>
              <a:rPr lang="en-US" sz="2800" b="1" smtClean="0">
                <a:solidFill>
                  <a:schemeClr val="accent2"/>
                </a:solidFill>
              </a:rPr>
              <a:t>thinking</a:t>
            </a:r>
            <a:r>
              <a:rPr lang="en-US" sz="2800" smtClean="0"/>
              <a:t> involved early</a:t>
            </a:r>
          </a:p>
          <a:p>
            <a:r>
              <a:rPr lang="en-US" sz="2800" smtClean="0"/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non-statistical</a:t>
            </a:r>
            <a:r>
              <a:rPr lang="en-US" sz="2800" smtClean="0"/>
              <a:t> knowledge is crucial to success</a:t>
            </a:r>
          </a:p>
          <a:p>
            <a:r>
              <a:rPr lang="en-US" sz="2800" smtClean="0"/>
              <a:t>Pre-experimental planning (steps 1-3) vital</a:t>
            </a:r>
          </a:p>
          <a:p>
            <a:r>
              <a:rPr lang="en-US" sz="2800" smtClean="0"/>
              <a:t>Think and </a:t>
            </a:r>
            <a:r>
              <a:rPr lang="en-US" sz="2800" b="1" smtClean="0">
                <a:solidFill>
                  <a:schemeClr val="accent2"/>
                </a:solidFill>
              </a:rPr>
              <a:t>experiment</a:t>
            </a:r>
            <a:r>
              <a:rPr lang="en-US" sz="2800" smtClean="0"/>
              <a:t> sequentially (use the KISS principle)</a:t>
            </a:r>
          </a:p>
          <a:p>
            <a:r>
              <a:rPr lang="en-US" sz="2800" smtClean="0"/>
              <a:t>See Coleman &amp; Montgomery (1993) </a:t>
            </a:r>
            <a:r>
              <a:rPr lang="en-US" sz="2800" i="1" smtClean="0"/>
              <a:t>Technometrics</a:t>
            </a:r>
            <a:r>
              <a:rPr lang="en-US" sz="2800" smtClean="0"/>
              <a:t> paper + supplemental text material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CBE00D-93CE-42FE-AE3B-269A667BF92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Introduction to DOX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2800" smtClean="0"/>
              <a:t>An </a:t>
            </a:r>
            <a:r>
              <a:rPr lang="en-US" sz="2800" b="1" smtClean="0">
                <a:solidFill>
                  <a:schemeClr val="accent2"/>
                </a:solidFill>
              </a:rPr>
              <a:t>experiment</a:t>
            </a:r>
            <a:r>
              <a:rPr lang="en-US" sz="2800" smtClean="0"/>
              <a:t> is a test or a series of tests</a:t>
            </a:r>
          </a:p>
          <a:p>
            <a:r>
              <a:rPr lang="en-US" sz="2800" smtClean="0"/>
              <a:t>Experiments are used widely in the engineering world </a:t>
            </a:r>
          </a:p>
          <a:p>
            <a:pPr lvl="1"/>
            <a:r>
              <a:rPr lang="en-US" sz="2400" smtClean="0"/>
              <a:t>Process characterization &amp; optimization</a:t>
            </a:r>
          </a:p>
          <a:p>
            <a:pPr lvl="1"/>
            <a:r>
              <a:rPr lang="en-US" sz="2400" smtClean="0"/>
              <a:t>Evaluation of material properties</a:t>
            </a:r>
          </a:p>
          <a:p>
            <a:pPr lvl="1"/>
            <a:r>
              <a:rPr lang="en-US" sz="2400" smtClean="0"/>
              <a:t>Product design &amp; development</a:t>
            </a:r>
          </a:p>
          <a:p>
            <a:pPr lvl="1"/>
            <a:r>
              <a:rPr lang="en-US" sz="2400" smtClean="0"/>
              <a:t>Component &amp; system tolerance determination</a:t>
            </a:r>
          </a:p>
          <a:p>
            <a:r>
              <a:rPr lang="en-US" sz="2800" smtClean="0"/>
              <a:t>“All experiments are designed experiments, some are poorly designed, some are well-designed”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1</a:t>
            </a:r>
          </a:p>
        </p:txBody>
      </p:sp>
      <p:sp>
        <p:nvSpPr>
          <p:cNvPr id="102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0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9B407A-E902-4DB6-A3F3-24B301BF9D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Engineering Experiments</a:t>
            </a:r>
          </a:p>
        </p:txBody>
      </p:sp>
      <p:sp>
        <p:nvSpPr>
          <p:cNvPr id="1031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057400"/>
            <a:ext cx="4038600" cy="2514600"/>
          </a:xfrm>
          <a:ln w="28575">
            <a:solidFill>
              <a:schemeClr val="accent2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smtClean="0"/>
              <a:t>Reduce </a:t>
            </a:r>
            <a:r>
              <a:rPr lang="en-US" sz="1600" b="1" smtClean="0">
                <a:solidFill>
                  <a:srgbClr val="CC0000"/>
                </a:solidFill>
              </a:rPr>
              <a:t>time</a:t>
            </a:r>
            <a:r>
              <a:rPr lang="en-US" sz="1600" smtClean="0"/>
              <a:t> to design/develop new products &amp; processes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Improve </a:t>
            </a:r>
            <a:r>
              <a:rPr lang="en-US" sz="1600" b="1" smtClean="0">
                <a:solidFill>
                  <a:srgbClr val="CC0000"/>
                </a:solidFill>
              </a:rPr>
              <a:t>performance</a:t>
            </a:r>
            <a:r>
              <a:rPr lang="en-US" sz="1600" smtClean="0"/>
              <a:t> of existing processes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Improve </a:t>
            </a:r>
            <a:r>
              <a:rPr lang="en-US" sz="1600" b="1" smtClean="0">
                <a:solidFill>
                  <a:srgbClr val="CC0000"/>
                </a:solidFill>
              </a:rPr>
              <a:t>reliability</a:t>
            </a:r>
            <a:r>
              <a:rPr lang="en-US" sz="1600" smtClean="0"/>
              <a:t> and performance of products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Achieve product &amp; process </a:t>
            </a:r>
            <a:r>
              <a:rPr lang="en-US" sz="1600" b="1" smtClean="0">
                <a:solidFill>
                  <a:srgbClr val="CC0000"/>
                </a:solidFill>
              </a:rPr>
              <a:t>robustness</a:t>
            </a:r>
          </a:p>
          <a:p>
            <a:pPr>
              <a:lnSpc>
                <a:spcPct val="80000"/>
              </a:lnSpc>
            </a:pPr>
            <a:r>
              <a:rPr lang="en-US" sz="1600" b="1" smtClean="0">
                <a:solidFill>
                  <a:srgbClr val="CC0000"/>
                </a:solidFill>
              </a:rPr>
              <a:t>Evaluation</a:t>
            </a:r>
            <a:r>
              <a:rPr lang="en-US" sz="1600" smtClean="0"/>
              <a:t> of materials, design alternatives, </a:t>
            </a:r>
            <a:r>
              <a:rPr lang="en-US" sz="1600" b="1" smtClean="0">
                <a:solidFill>
                  <a:srgbClr val="CC0000"/>
                </a:solidFill>
              </a:rPr>
              <a:t>setting</a:t>
            </a:r>
            <a:r>
              <a:rPr lang="en-US" sz="1600" smtClean="0"/>
              <a:t> component &amp; system tolerances, etc.</a:t>
            </a: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>
            <p:ph sz="half" idx="2"/>
          </p:nvPr>
        </p:nvGraphicFramePr>
        <p:xfrm>
          <a:off x="4648200" y="2133600"/>
          <a:ext cx="3810000" cy="2286000"/>
        </p:xfrm>
        <a:graphic>
          <a:graphicData uri="http://schemas.openxmlformats.org/presentationml/2006/ole">
            <p:oleObj spid="_x0000_s1026" name="Bitmap Image" r:id="rId4" imgW="1800476" imgH="1800476" progId="PBrush">
              <p:embed/>
            </p:oleObj>
          </a:graphicData>
        </a:graphic>
      </p:graphicFrame>
      <p:pic>
        <p:nvPicPr>
          <p:cNvPr id="1032" name="Picture 1034"/>
          <p:cNvPicPr>
            <a:picLocks noChangeAspect="1" noChangeArrowheads="1"/>
          </p:cNvPicPr>
          <p:nvPr/>
        </p:nvPicPr>
        <p:blipFill>
          <a:blip r:embed="rId5" cstate="print"/>
          <a:srcRect r="48758"/>
          <a:stretch>
            <a:fillRect/>
          </a:stretch>
        </p:blipFill>
        <p:spPr bwMode="auto">
          <a:xfrm>
            <a:off x="4800600" y="1828800"/>
            <a:ext cx="3276600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35"/>
          <p:cNvPicPr>
            <a:picLocks noChangeAspect="1" noChangeArrowheads="1"/>
          </p:cNvPicPr>
          <p:nvPr/>
        </p:nvPicPr>
        <p:blipFill>
          <a:blip r:embed="rId5" cstate="print"/>
          <a:srcRect l="50000" b="67409"/>
          <a:stretch>
            <a:fillRect/>
          </a:stretch>
        </p:blipFill>
        <p:spPr bwMode="auto">
          <a:xfrm>
            <a:off x="4724400" y="4724400"/>
            <a:ext cx="4038600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1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63A459-8668-46D9-99BA-67B177CEEA8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US" sz="4000" b="1" smtClean="0"/>
              <a:t>Four Eras in the History of DOX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The </a:t>
            </a:r>
            <a:r>
              <a:rPr lang="en-US" sz="2400" b="1" smtClean="0">
                <a:solidFill>
                  <a:schemeClr val="accent2"/>
                </a:solidFill>
              </a:rPr>
              <a:t>agricultural</a:t>
            </a:r>
            <a:r>
              <a:rPr lang="en-US" sz="2400" smtClean="0">
                <a:solidFill>
                  <a:schemeClr val="accent2"/>
                </a:solidFill>
              </a:rPr>
              <a:t> origins, 1908 – 1940s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W.S. Gossett and the </a:t>
            </a:r>
            <a:r>
              <a:rPr lang="en-US" sz="2400" i="1" smtClean="0"/>
              <a:t>t</a:t>
            </a:r>
            <a:r>
              <a:rPr lang="en-US" sz="2400" smtClean="0"/>
              <a:t>-test (1908)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R. A. Fisher &amp; his co-workers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Profound impact on agricultural science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Factorial designs, ANOVA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The </a:t>
            </a:r>
            <a:r>
              <a:rPr lang="en-US" sz="2400" b="1" smtClean="0">
                <a:solidFill>
                  <a:schemeClr val="accent2"/>
                </a:solidFill>
              </a:rPr>
              <a:t>first industrial</a:t>
            </a:r>
            <a:r>
              <a:rPr lang="en-US" sz="2400" smtClean="0">
                <a:solidFill>
                  <a:schemeClr val="accent2"/>
                </a:solidFill>
              </a:rPr>
              <a:t> era, 1951 – late 1970s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Box &amp; Wilson, response surfaces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Applications in the chemical &amp; process industries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The </a:t>
            </a:r>
            <a:r>
              <a:rPr lang="en-US" sz="2400" b="1" smtClean="0">
                <a:solidFill>
                  <a:schemeClr val="accent2"/>
                </a:solidFill>
              </a:rPr>
              <a:t>second industrial</a:t>
            </a:r>
            <a:r>
              <a:rPr lang="en-US" sz="2400" smtClean="0">
                <a:solidFill>
                  <a:schemeClr val="accent2"/>
                </a:solidFill>
              </a:rPr>
              <a:t> era, late 1970s – 1990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Quality improvement initiatives in many companies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Taguchi and robust parameter design, process robustness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The </a:t>
            </a:r>
            <a:r>
              <a:rPr lang="en-US" sz="2400" b="1" smtClean="0">
                <a:solidFill>
                  <a:schemeClr val="accent2"/>
                </a:solidFill>
              </a:rPr>
              <a:t>modern</a:t>
            </a:r>
            <a:r>
              <a:rPr lang="en-US" sz="2400" smtClean="0">
                <a:solidFill>
                  <a:schemeClr val="accent2"/>
                </a:solidFill>
              </a:rPr>
              <a:t> era, beginning circa 1990</a:t>
            </a:r>
          </a:p>
          <a:p>
            <a:pPr lvl="1">
              <a:lnSpc>
                <a:spcPct val="80000"/>
              </a:lnSpc>
            </a:pPr>
            <a:endParaRPr lang="en-US" sz="2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1</a:t>
            </a:r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1C4C83-4E8E-4479-9A37-64F4BF5E6DF8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7173" name="Picture 2" descr="Fish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113" y="685800"/>
            <a:ext cx="400843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609600" y="5715000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R. A. Fisher (1890 – 1962)</a:t>
            </a:r>
          </a:p>
        </p:txBody>
      </p:sp>
      <p:pic>
        <p:nvPicPr>
          <p:cNvPr id="7175" name="Picture 4" descr="box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685800"/>
            <a:ext cx="338613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5410200" y="5638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George E. P. Box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1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390E62-5891-4EAA-9A64-5FD0B456A6B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Basic Principles of DOX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r>
              <a:rPr lang="en-US" sz="2800" b="1" smtClean="0">
                <a:solidFill>
                  <a:schemeClr val="accent2"/>
                </a:solidFill>
              </a:rPr>
              <a:t>Randomization</a:t>
            </a:r>
          </a:p>
          <a:p>
            <a:pPr lvl="1"/>
            <a:r>
              <a:rPr lang="en-US" sz="2400" smtClean="0"/>
              <a:t>Running the trials in an experiment in random order</a:t>
            </a:r>
          </a:p>
          <a:p>
            <a:pPr lvl="1"/>
            <a:r>
              <a:rPr lang="en-US" sz="2400" smtClean="0"/>
              <a:t>Notion of balancing out effects of “lurking” variables</a:t>
            </a:r>
          </a:p>
          <a:p>
            <a:r>
              <a:rPr lang="en-US" sz="2800" b="1" smtClean="0">
                <a:solidFill>
                  <a:schemeClr val="accent2"/>
                </a:solidFill>
              </a:rPr>
              <a:t>Replication</a:t>
            </a:r>
          </a:p>
          <a:p>
            <a:pPr lvl="1"/>
            <a:r>
              <a:rPr lang="en-US" sz="2400" smtClean="0"/>
              <a:t>Sample size (improving precision of effect estimation, estimation of error or background noise)</a:t>
            </a:r>
          </a:p>
          <a:p>
            <a:pPr lvl="1"/>
            <a:r>
              <a:rPr lang="en-US" sz="2400" smtClean="0"/>
              <a:t>Replication versus repeat measurements? (see pages 12, 13)</a:t>
            </a:r>
          </a:p>
          <a:p>
            <a:r>
              <a:rPr lang="en-US" sz="2800" b="1" smtClean="0">
                <a:solidFill>
                  <a:schemeClr val="accent2"/>
                </a:solidFill>
              </a:rPr>
              <a:t>Blocking</a:t>
            </a:r>
          </a:p>
          <a:p>
            <a:pPr lvl="1"/>
            <a:r>
              <a:rPr lang="en-US" sz="2400" smtClean="0"/>
              <a:t>Dealing with nuisance factors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1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08E9D7-4184-4157-9101-E89379842A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Strategy of Experimentation 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chemeClr val="accent2"/>
                </a:solidFill>
              </a:rPr>
              <a:t>“Best-guess” experiments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Used a lot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More successful than you might suspect, but there are disadvantages…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chemeClr val="accent2"/>
                </a:solidFill>
              </a:rPr>
              <a:t>One-factor-at-a-time (OFAT) experiments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Sometimes associated with the “scientific” or “engineering” method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Devastated by interaction, also very inefficient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chemeClr val="accent2"/>
                </a:solidFill>
              </a:rPr>
              <a:t>Statistically designed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chemeClr val="accent2"/>
                </a:solidFill>
              </a:rPr>
              <a:t>experiments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Based on Fisher’s factorial concept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1</a:t>
            </a:r>
          </a:p>
        </p:txBody>
      </p:sp>
      <p:sp>
        <p:nvSpPr>
          <p:cNvPr id="1024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484B95-68D0-4637-8C95-3A22A345543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Factorial Designs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4114800" cy="4267200"/>
          </a:xfrm>
          <a:ln w="28575">
            <a:solidFill>
              <a:schemeClr val="accent2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In a factorial experiment, </a:t>
            </a:r>
            <a:r>
              <a:rPr lang="en-US" sz="2400" b="1" smtClean="0">
                <a:solidFill>
                  <a:srgbClr val="CC0000"/>
                </a:solidFill>
              </a:rPr>
              <a:t>all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rgbClr val="CC0000"/>
                </a:solidFill>
              </a:rPr>
              <a:t>possible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rgbClr val="CC0000"/>
                </a:solidFill>
              </a:rPr>
              <a:t>combinations</a:t>
            </a:r>
            <a:r>
              <a:rPr lang="en-US" sz="2400" smtClean="0"/>
              <a:t> of factor levels are tested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 golf experiment: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Type of driver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Type of ball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Walking vs. riding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Type of beverage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Time of round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Weather 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Type of golf spike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Etc, etc, etc…</a:t>
            </a:r>
          </a:p>
        </p:txBody>
      </p:sp>
      <p:pic>
        <p:nvPicPr>
          <p:cNvPr id="10247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53000" y="2057400"/>
            <a:ext cx="3584575" cy="3657600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1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9AED39-73FE-47F0-A087-EEF294401DB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b="1" smtClean="0"/>
              <a:t>Factorial Design</a:t>
            </a:r>
          </a:p>
        </p:txBody>
      </p:sp>
      <p:pic>
        <p:nvPicPr>
          <p:cNvPr id="1127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00200" y="1228725"/>
            <a:ext cx="6477000" cy="4665663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C:\WINDOWS\Profiles\Doug Montgomery\Application Data\Microsoft\Templates\Blank Presentation.pot</Template>
  <TotalTime>203</TotalTime>
  <Words>654</Words>
  <Application>Microsoft Office PowerPoint</Application>
  <PresentationFormat>On-screen Show (4:3)</PresentationFormat>
  <Paragraphs>146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Blank Presentation</vt:lpstr>
      <vt:lpstr>Bitmap Image</vt:lpstr>
      <vt:lpstr>Design and Analysis of Engineering Experiments</vt:lpstr>
      <vt:lpstr>Introduction to DOX</vt:lpstr>
      <vt:lpstr>Engineering Experiments</vt:lpstr>
      <vt:lpstr>Four Eras in the History of DOX</vt:lpstr>
      <vt:lpstr>Slide 5</vt:lpstr>
      <vt:lpstr>The Basic Principles of DOX</vt:lpstr>
      <vt:lpstr>Strategy of Experimentation </vt:lpstr>
      <vt:lpstr>Factorial Designs</vt:lpstr>
      <vt:lpstr>Factorial Design</vt:lpstr>
      <vt:lpstr>Slide 10</vt:lpstr>
      <vt:lpstr>Factorial Designs with Several Factors</vt:lpstr>
      <vt:lpstr>Slide 12</vt:lpstr>
      <vt:lpstr>Factorial Designs with Several Factors A Fractional Factorial</vt:lpstr>
      <vt:lpstr>Planning, Conducting &amp; Analyzing an Experiment</vt:lpstr>
      <vt:lpstr>Planning, Conducting &amp; Analyzing an Experiment</vt:lpstr>
    </vt:vector>
  </TitlesOfParts>
  <Company>ASU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Analysis of Engineering Experiments</dc:title>
  <dc:creator>Preferred Customer</dc:creator>
  <cp:lastModifiedBy>ksu</cp:lastModifiedBy>
  <cp:revision>23</cp:revision>
  <dcterms:created xsi:type="dcterms:W3CDTF">2000-05-26T16:00:34Z</dcterms:created>
  <dcterms:modified xsi:type="dcterms:W3CDTF">2012-09-01T19:19:38Z</dcterms:modified>
</cp:coreProperties>
</file>