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91" r:id="rId2"/>
    <p:sldId id="388" r:id="rId3"/>
    <p:sldId id="3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25" autoAdjust="0"/>
    <p:restoredTop sz="94444" autoAdjust="0"/>
  </p:normalViewPr>
  <p:slideViewPr>
    <p:cSldViewPr snapToGrid="0">
      <p:cViewPr varScale="1">
        <p:scale>
          <a:sx n="79" d="100"/>
          <a:sy n="7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D3728-58ED-449B-B477-2097A9C731FD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9AE0-1E79-462C-94C4-FAF6B008A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239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997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6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885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833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264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33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62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4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78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38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363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A668-8D4D-46C9-A7C2-F3561BF37608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92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8377" y="811433"/>
            <a:ext cx="4599336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Combination Reactions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5057" y="1502104"/>
            <a:ext cx="87764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800" dirty="0"/>
              <a:t>A </a:t>
            </a:r>
            <a:r>
              <a:rPr lang="en-US" altLang="en-US" sz="2800" b="1" i="1" dirty="0">
                <a:solidFill>
                  <a:srgbClr val="FF0000"/>
                </a:solidFill>
              </a:rPr>
              <a:t>combination reaction </a:t>
            </a:r>
            <a:r>
              <a:rPr lang="en-US" altLang="en-US" sz="2800" dirty="0"/>
              <a:t>is a </a:t>
            </a:r>
            <a:r>
              <a:rPr lang="en-US" altLang="en-US" sz="2800" i="1" dirty="0"/>
              <a:t>reaction in which two or more substances combine </a:t>
            </a:r>
            <a:r>
              <a:rPr lang="en-US" altLang="en-US" sz="2800" i="1" dirty="0" smtClean="0"/>
              <a:t>to form </a:t>
            </a:r>
            <a:r>
              <a:rPr lang="en-US" altLang="en-US" sz="2800" i="1" dirty="0"/>
              <a:t>a single product</a:t>
            </a:r>
            <a:r>
              <a:rPr lang="en-US" altLang="en-US" sz="2800" dirty="0"/>
              <a:t>.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544921" y="3610068"/>
            <a:ext cx="2303463" cy="519112"/>
            <a:chOff x="2156" y="1289"/>
            <a:chExt cx="1451" cy="32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56" y="1289"/>
              <a:ext cx="1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 + B          C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866" y="146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1864995" y="5049295"/>
            <a:ext cx="3781425" cy="519113"/>
            <a:chOff x="1692" y="1832"/>
            <a:chExt cx="2382" cy="327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692" y="1832"/>
              <a:ext cx="23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2Al + 3Br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2AlBr</a:t>
              </a:r>
              <a:r>
                <a:rPr lang="en-US" altLang="en-US" sz="2800" baseline="-25000"/>
                <a:t>3</a:t>
              </a:r>
              <a:endParaRPr lang="en-US" altLang="en-US" sz="28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872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2150745" y="48270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120708" y="48270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678045" y="4825458"/>
            <a:ext cx="44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+3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039995" y="482545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-1</a:t>
            </a:r>
          </a:p>
        </p:txBody>
      </p:sp>
      <p:pic>
        <p:nvPicPr>
          <p:cNvPr id="31" name="Picture 42" descr="04_1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29" t="5000" r="17310" b="12500"/>
          <a:stretch>
            <a:fillRect/>
          </a:stretch>
        </p:blipFill>
        <p:spPr bwMode="auto">
          <a:xfrm>
            <a:off x="6219190" y="3409405"/>
            <a:ext cx="1965325" cy="27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5171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66128" y="1411898"/>
            <a:ext cx="881430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i="1" dirty="0"/>
              <a:t>Decomposition reactions are the opposite of combination </a:t>
            </a:r>
            <a:r>
              <a:rPr lang="en-US" altLang="en-US" i="1" dirty="0" smtClean="0"/>
              <a:t>reactions</a:t>
            </a:r>
            <a:r>
              <a:rPr lang="en-US" altLang="en-US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dirty="0" smtClean="0"/>
              <a:t>A </a:t>
            </a:r>
            <a:r>
              <a:rPr lang="en-US" altLang="en-US" b="1" i="1" dirty="0" smtClean="0">
                <a:solidFill>
                  <a:srgbClr val="FF0000"/>
                </a:solidFill>
              </a:rPr>
              <a:t>decomposition </a:t>
            </a:r>
            <a:r>
              <a:rPr lang="en-US" altLang="en-US" b="1" i="1" dirty="0">
                <a:solidFill>
                  <a:srgbClr val="FF0000"/>
                </a:solidFill>
              </a:rPr>
              <a:t>reaction </a:t>
            </a:r>
            <a:r>
              <a:rPr lang="en-US" altLang="en-US" dirty="0"/>
              <a:t>is the </a:t>
            </a:r>
            <a:r>
              <a:rPr lang="en-US" altLang="en-US" i="1" dirty="0"/>
              <a:t>breakdown of a compound into two or more </a:t>
            </a:r>
            <a:r>
              <a:rPr lang="en-US" altLang="en-US" i="1" dirty="0" smtClean="0"/>
              <a:t>components.</a:t>
            </a:r>
            <a:endParaRPr lang="en-US" altLang="en-US" i="1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576229" y="5556445"/>
            <a:ext cx="4137025" cy="519112"/>
            <a:chOff x="1578" y="3545"/>
            <a:chExt cx="2606" cy="327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578" y="3545"/>
              <a:ext cx="26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2KClO</a:t>
              </a:r>
              <a:r>
                <a:rPr lang="en-US" altLang="en-US" sz="2800" baseline="-25000"/>
                <a:t>3</a:t>
              </a:r>
              <a:r>
                <a:rPr lang="en-US" altLang="en-US" sz="2800"/>
                <a:t>          2KCl + 3O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496" y="37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4493804" y="4337245"/>
            <a:ext cx="2303463" cy="519112"/>
            <a:chOff x="2156" y="2777"/>
            <a:chExt cx="1451" cy="327"/>
          </a:xfrm>
        </p:grpSpPr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156" y="2777"/>
              <a:ext cx="1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C          A + B</a:t>
              </a: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503" y="294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7000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+1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0048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+5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398554" y="531355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9225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+1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6265454" y="531355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-1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7192554" y="531355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pic>
        <p:nvPicPr>
          <p:cNvPr id="17" name="Picture 40" descr="cha56011_0412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54" y="4348357"/>
            <a:ext cx="2286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78377" y="811433"/>
            <a:ext cx="5000087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Decomposition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5497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8825" y="1418163"/>
            <a:ext cx="86201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n-US" dirty="0"/>
              <a:t>A</a:t>
            </a:r>
            <a:r>
              <a:rPr lang="en-US" altLang="en-US" i="1" dirty="0"/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combustion reaction </a:t>
            </a:r>
            <a:r>
              <a:rPr lang="en-US" altLang="en-US" dirty="0"/>
              <a:t>is</a:t>
            </a:r>
            <a:r>
              <a:rPr lang="en-US" altLang="en-US" i="1" dirty="0"/>
              <a:t> a reaction in which a substance reacts with oxygen, </a:t>
            </a:r>
            <a:r>
              <a:rPr lang="en-US" altLang="en-US" i="1" dirty="0" smtClean="0"/>
              <a:t>usually with </a:t>
            </a:r>
            <a:r>
              <a:rPr lang="en-US" altLang="en-US" i="1" dirty="0"/>
              <a:t>the release of heat and light to produce a </a:t>
            </a:r>
            <a:r>
              <a:rPr lang="en-US" altLang="en-US" i="1" dirty="0" smtClean="0"/>
              <a:t>flame</a:t>
            </a:r>
            <a:endParaRPr lang="en-US" altLang="en-US" i="1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996443" y="2558283"/>
            <a:ext cx="2457450" cy="519113"/>
            <a:chOff x="2108" y="1289"/>
            <a:chExt cx="1548" cy="327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108" y="1289"/>
              <a:ext cx="15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 + O</a:t>
              </a:r>
              <a:r>
                <a:rPr lang="en-US" altLang="en-US" sz="2800" baseline="-25000" dirty="0"/>
                <a:t>2</a:t>
              </a:r>
              <a:r>
                <a:rPr lang="en-US" altLang="en-US" sz="2800" dirty="0"/>
                <a:t>          B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866" y="146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884896" y="3748089"/>
            <a:ext cx="2868613" cy="519112"/>
            <a:chOff x="1977" y="1832"/>
            <a:chExt cx="1807" cy="327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977" y="1832"/>
              <a:ext cx="180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S + O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SO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784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930934" y="352583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600859" y="352583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51809" y="3524251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+4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232809" y="3524251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pic>
        <p:nvPicPr>
          <p:cNvPr id="16" name="Picture 28" descr="cha56011_041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67" t="33333" r="5000" b="11667"/>
          <a:stretch>
            <a:fillRect/>
          </a:stretch>
        </p:blipFill>
        <p:spPr bwMode="auto">
          <a:xfrm>
            <a:off x="6112284" y="3095445"/>
            <a:ext cx="29591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1976846" y="5754688"/>
            <a:ext cx="3648075" cy="519112"/>
            <a:chOff x="829" y="3393"/>
            <a:chExt cx="2298" cy="327"/>
          </a:xfrm>
        </p:grpSpPr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829" y="3393"/>
              <a:ext cx="22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2Mg + O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2MgO</a:t>
              </a:r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1935" y="3577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2413409" y="5487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3169059" y="5487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4775609" y="54864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+2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5226459" y="5486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pic>
        <p:nvPicPr>
          <p:cNvPr id="24" name="Picture 38" descr="cha56011_0411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6" y="3962400"/>
            <a:ext cx="1657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78377" y="811433"/>
            <a:ext cx="4499950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Combustion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8996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4592</TotalTime>
  <Words>150</Words>
  <Application>Microsoft Office PowerPoint</Application>
  <PresentationFormat>عرض على الشاشة (3:4)‏</PresentationFormat>
  <Paragraphs>35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Types of Oxidation-Reduction Reactions</vt:lpstr>
      <vt:lpstr>Types of Oxidation-Reduction Reactions</vt:lpstr>
      <vt:lpstr>Types of Oxidation-Reduction Reactions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185</cp:revision>
  <dcterms:created xsi:type="dcterms:W3CDTF">2017-09-18T11:03:17Z</dcterms:created>
  <dcterms:modified xsi:type="dcterms:W3CDTF">2018-10-12T14:28:26Z</dcterms:modified>
</cp:coreProperties>
</file>