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3" autoAdjust="0"/>
    <p:restoredTop sz="94660"/>
  </p:normalViewPr>
  <p:slideViewPr>
    <p:cSldViewPr>
      <p:cViewPr varScale="1">
        <p:scale>
          <a:sx n="84" d="100"/>
          <a:sy n="84" d="100"/>
        </p:scale>
        <p:origin x="1373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7476BD0-F769-4166-BDEF-88A98DC5F87D}" type="datetimeFigureOut">
              <a:rPr lang="ar-EG" smtClean="0"/>
              <a:t>19/06/1437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F010731-DFDA-42DC-ADB2-F4AC72814EF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9324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10731-DFDA-42DC-ADB2-F4AC72814EF6}" type="slidenum">
              <a:rPr lang="ar-EG" smtClean="0"/>
              <a:t>14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2800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A5B8F-88DE-491C-ADF8-2697295DA893}" type="datetime1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6B30-9533-442C-999D-E7930F914882}" type="datetime1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3BB8D-E0B0-455B-9434-1BBA89D8F1F8}" type="datetime1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4655F-A6A8-4CEA-BF4A-660B222902F4}" type="datetime1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FC911-D699-47C4-B4B8-452D228CADF9}" type="datetime1">
              <a:rPr lang="en-US" smtClean="0"/>
              <a:t>3/28/2016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831E-CD6D-4B48-AD89-B66876E1E620}" type="datetime1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8916-7ADF-4096-BEA4-D24ED227D362}" type="datetime1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D97D-3B6F-45DC-8930-8E357793D873}" type="datetime1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1681-8056-4F99-BCD8-EA761ECFA7D1}" type="datetime1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D1E2-48E6-4C59-B900-FA0608C780E2}" type="datetime1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3D71-0F84-4444-AA9C-FFA11A691C94}" type="datetime1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EC85D0C-1B37-4FE4-B637-B84A4AA03DE6}" type="datetime1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D4CAC01-9601-4D66-AE8C-C805F130E55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 445</a:t>
            </a:r>
            <a:br>
              <a:rPr lang="en-US" dirty="0" smtClean="0"/>
            </a:br>
            <a:r>
              <a:rPr lang="en-US" dirty="0" smtClean="0"/>
              <a:t>Wastewater Reclamation and Reuse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Mohab Kamal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6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257800" cy="4648199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>
                <a:solidFill>
                  <a:srgbClr val="FFC000"/>
                </a:solidFill>
              </a:rPr>
              <a:t>See the Rainwater Harvesting System discussion on storage tanks. </a:t>
            </a:r>
            <a:r>
              <a:rPr lang="en-US" b="1" i="1" dirty="0" smtClean="0">
                <a:solidFill>
                  <a:srgbClr val="FFC000"/>
                </a:solidFill>
              </a:rPr>
              <a:t>The majority </a:t>
            </a:r>
            <a:r>
              <a:rPr lang="en-US" b="1" i="1" dirty="0">
                <a:solidFill>
                  <a:srgbClr val="FFC000"/>
                </a:solidFill>
              </a:rPr>
              <a:t>of information included there is also applicable to </a:t>
            </a:r>
            <a:r>
              <a:rPr lang="en-US" b="1" i="1" dirty="0" smtClean="0">
                <a:solidFill>
                  <a:srgbClr val="FFC000"/>
                </a:solidFill>
              </a:rPr>
              <a:t>greywater systems</a:t>
            </a:r>
            <a:r>
              <a:rPr lang="en-US" b="1" i="1" dirty="0">
                <a:solidFill>
                  <a:srgbClr val="FFC000"/>
                </a:solidFill>
              </a:rPr>
              <a:t>, with the following clarifications.</a:t>
            </a:r>
          </a:p>
          <a:p>
            <a:r>
              <a:rPr lang="en-US" dirty="0"/>
              <a:t>The storage tank should contain 2 sensors: (1) to alert the </a:t>
            </a:r>
            <a:r>
              <a:rPr lang="en-US" dirty="0" smtClean="0"/>
              <a:t>control panel </a:t>
            </a:r>
            <a:r>
              <a:rPr lang="en-US" dirty="0"/>
              <a:t>when the tank level is high and further greywater is not </a:t>
            </a:r>
            <a:r>
              <a:rPr lang="en-US" dirty="0" smtClean="0"/>
              <a:t>needed (additional </a:t>
            </a:r>
            <a:r>
              <a:rPr lang="en-US" dirty="0"/>
              <a:t>greywater will be diverted to the sewer until greywater </a:t>
            </a:r>
            <a:r>
              <a:rPr lang="en-US" dirty="0" smtClean="0"/>
              <a:t>is needed </a:t>
            </a:r>
            <a:r>
              <a:rPr lang="en-US" dirty="0"/>
              <a:t>for the system again) and (2) to alert the control panel </a:t>
            </a:r>
            <a:r>
              <a:rPr lang="en-US" dirty="0" smtClean="0"/>
              <a:t>when the </a:t>
            </a:r>
            <a:r>
              <a:rPr lang="en-US" dirty="0"/>
              <a:t>tank level is low and municipal make-up water is needed.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Greywater System Design</a:t>
            </a:r>
            <a:br>
              <a:rPr lang="en-US" sz="2600" dirty="0" smtClean="0"/>
            </a:br>
            <a:r>
              <a:rPr lang="en-US" sz="2600" i="1" dirty="0" err="1" smtClean="0"/>
              <a:t>Design</a:t>
            </a:r>
            <a:r>
              <a:rPr lang="en-US" sz="2600" i="1" dirty="0" smtClean="0"/>
              <a:t> Components</a:t>
            </a:r>
            <a:br>
              <a:rPr lang="en-US" sz="2600" i="1" dirty="0" smtClean="0"/>
            </a:br>
            <a:r>
              <a:rPr lang="en-US" sz="2600" i="1" dirty="0" smtClean="0"/>
              <a:t>                                                             </a:t>
            </a:r>
            <a:r>
              <a:rPr lang="en-US" sz="2600" dirty="0" smtClean="0"/>
              <a:t>5. </a:t>
            </a:r>
            <a:r>
              <a:rPr lang="en-US" sz="2600" u="sng" dirty="0" smtClean="0"/>
              <a:t>Storage Tank</a:t>
            </a:r>
            <a:endParaRPr lang="ar-EG" sz="2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752600"/>
            <a:ext cx="3405600" cy="25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580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See the Rainwater Harvesting System </a:t>
            </a:r>
            <a:r>
              <a:rPr lang="en-US" b="1" dirty="0" smtClean="0">
                <a:solidFill>
                  <a:srgbClr val="FFC000"/>
                </a:solidFill>
              </a:rPr>
              <a:t>discussion; this </a:t>
            </a:r>
            <a:r>
              <a:rPr lang="en-US" b="1" dirty="0">
                <a:solidFill>
                  <a:srgbClr val="FFC000"/>
                </a:solidFill>
              </a:rPr>
              <a:t>information is also applicable to greywater systems.</a:t>
            </a:r>
            <a:endParaRPr lang="ar-EG" b="1" dirty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11</a:t>
            </a:fld>
            <a:endParaRPr lang="en-US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Greywater System Design</a:t>
            </a:r>
            <a:br>
              <a:rPr lang="en-US" sz="2600" dirty="0" smtClean="0"/>
            </a:br>
            <a:r>
              <a:rPr lang="en-US" sz="2600" i="1" dirty="0" err="1" smtClean="0"/>
              <a:t>Design</a:t>
            </a:r>
            <a:r>
              <a:rPr lang="en-US" sz="2600" i="1" dirty="0" smtClean="0"/>
              <a:t> Components</a:t>
            </a:r>
            <a:br>
              <a:rPr lang="en-US" sz="2600" i="1" dirty="0" smtClean="0"/>
            </a:br>
            <a:r>
              <a:rPr lang="en-US" sz="2500" dirty="0" smtClean="0"/>
              <a:t>6. </a:t>
            </a:r>
            <a:r>
              <a:rPr lang="en-US" sz="2500" u="sng" dirty="0" smtClean="0"/>
              <a:t>Booster Pump </a:t>
            </a:r>
            <a:r>
              <a:rPr lang="en-US" sz="2500" dirty="0" smtClean="0"/>
              <a:t> &amp; 7. </a:t>
            </a:r>
            <a:r>
              <a:rPr lang="en-US" sz="2500" u="sng" dirty="0" smtClean="0"/>
              <a:t>Finish: Flushing Toilets and Urinals</a:t>
            </a:r>
            <a:endParaRPr lang="ar-EG" sz="2500" dirty="0"/>
          </a:p>
        </p:txBody>
      </p:sp>
    </p:spTree>
    <p:extLst>
      <p:ext uri="{BB962C8B-B14F-4D97-AF65-F5344CB8AC3E}">
        <p14:creationId xmlns:p14="http://schemas.microsoft.com/office/powerpoint/2010/main" val="3117315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Disinfection and Filtration Methods, Costs &amp; Maintenance</a:t>
            </a:r>
            <a:endParaRPr lang="ar-EG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402398"/>
            <a:ext cx="6248400" cy="481730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35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Blackwater Systems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Blackwater systems take wastewater from flush fixtures, </a:t>
            </a:r>
            <a:r>
              <a:rPr lang="en-US" dirty="0" smtClean="0"/>
              <a:t>typically containing </a:t>
            </a:r>
            <a:r>
              <a:rPr lang="en-US" dirty="0"/>
              <a:t>fecal matter and urine, process it, and enable it to </a:t>
            </a:r>
            <a:r>
              <a:rPr lang="en-US" dirty="0" smtClean="0"/>
              <a:t>be reused </a:t>
            </a:r>
            <a:r>
              <a:rPr lang="en-US" dirty="0"/>
              <a:t>for toilet flushing, irrigation, or fertilization of gardens </a:t>
            </a:r>
            <a:r>
              <a:rPr lang="en-US" dirty="0" smtClean="0"/>
              <a:t>or agriculture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several different strategies that accomplish </a:t>
            </a:r>
            <a:r>
              <a:rPr lang="en-US" dirty="0" smtClean="0"/>
              <a:t>this purpose</a:t>
            </a:r>
            <a:r>
              <a:rPr lang="en-US" dirty="0"/>
              <a:t>, which are outlined below.</a:t>
            </a:r>
          </a:p>
          <a:p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1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Blackwater </a:t>
            </a:r>
            <a:r>
              <a:rPr lang="en-US" dirty="0" smtClean="0"/>
              <a:t>Systems</a:t>
            </a:r>
            <a:br>
              <a:rPr lang="en-US" dirty="0" smtClean="0"/>
            </a:br>
            <a:r>
              <a:rPr lang="en-US" sz="3000" dirty="0" smtClean="0">
                <a:solidFill>
                  <a:srgbClr val="FFC000"/>
                </a:solidFill>
              </a:rPr>
              <a:t>Aeration-Based Blackwater </a:t>
            </a:r>
            <a:r>
              <a:rPr lang="en-US" sz="3000" dirty="0">
                <a:solidFill>
                  <a:srgbClr val="FFC000"/>
                </a:solidFill>
              </a:rPr>
              <a:t>System</a:t>
            </a:r>
            <a:endParaRPr lang="ar-EG" sz="3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Aerated systems work by using accelerated aerobic and </a:t>
            </a:r>
            <a:r>
              <a:rPr lang="en-US" dirty="0" smtClean="0"/>
              <a:t>anaerobic decomposition </a:t>
            </a:r>
            <a:r>
              <a:rPr lang="en-US" dirty="0"/>
              <a:t>to remove bacteria and particles from the </a:t>
            </a:r>
            <a:r>
              <a:rPr lang="en-US" dirty="0" err="1"/>
              <a:t>blackwater</a:t>
            </a:r>
            <a:r>
              <a:rPr lang="en-US" dirty="0"/>
              <a:t>.</a:t>
            </a:r>
          </a:p>
          <a:p>
            <a:r>
              <a:rPr lang="en-US" dirty="0"/>
              <a:t>Such systems typically have several key components: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septic tank providing an anaerobic bacterial environment </a:t>
            </a:r>
            <a:r>
              <a:rPr lang="en-US" dirty="0" smtClean="0"/>
              <a:t>to settle </a:t>
            </a:r>
            <a:r>
              <a:rPr lang="en-US" dirty="0"/>
              <a:t>out and decompose large solids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aeration chamber where air is injected into the chamber</a:t>
            </a:r>
            <a:r>
              <a:rPr lang="en-US" dirty="0" smtClean="0"/>
              <a:t>, causing </a:t>
            </a:r>
            <a:r>
              <a:rPr lang="en-US" dirty="0"/>
              <a:t>the tank contents to churn. Bacteria settle </a:t>
            </a:r>
            <a:r>
              <a:rPr lang="en-US" dirty="0" smtClean="0"/>
              <a:t>and multiply </a:t>
            </a:r>
            <a:r>
              <a:rPr lang="en-US" dirty="0"/>
              <a:t>on the sludge particles, digesting a variety </a:t>
            </a:r>
            <a:r>
              <a:rPr lang="en-US" dirty="0" smtClean="0"/>
              <a:t>of nutrients </a:t>
            </a:r>
            <a:r>
              <a:rPr lang="en-US" dirty="0"/>
              <a:t>and </a:t>
            </a:r>
            <a:r>
              <a:rPr lang="en-US" dirty="0" smtClean="0"/>
              <a:t>oxygen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sludge settling chamber where sludge sinks to the bottom </a:t>
            </a:r>
            <a:r>
              <a:rPr lang="en-US" dirty="0" smtClean="0"/>
              <a:t>of the </a:t>
            </a:r>
            <a:r>
              <a:rPr lang="en-US" dirty="0"/>
              <a:t>tank and partially treated water is forced upwards </a:t>
            </a:r>
            <a:r>
              <a:rPr lang="en-US" dirty="0" smtClean="0"/>
              <a:t>through a </a:t>
            </a:r>
            <a:r>
              <a:rPr lang="en-US" dirty="0"/>
              <a:t>mechanism that has another bacteria biomass covering it</a:t>
            </a:r>
            <a:r>
              <a:rPr lang="en-US" dirty="0" smtClean="0"/>
              <a:t>. This </a:t>
            </a:r>
            <a:r>
              <a:rPr lang="en-US" dirty="0"/>
              <a:t>colony of bacteria then consumes most of the oxygen </a:t>
            </a:r>
            <a:r>
              <a:rPr lang="en-US" dirty="0" smtClean="0"/>
              <a:t>and breaks </a:t>
            </a:r>
            <a:r>
              <a:rPr lang="en-US" dirty="0"/>
              <a:t>down any remaining solid particles.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purification chamber typically utilizing UV sterilization</a:t>
            </a:r>
            <a:r>
              <a:rPr lang="en-US" dirty="0" smtClean="0"/>
              <a:t>, chlorination</a:t>
            </a:r>
            <a:r>
              <a:rPr lang="en-US" dirty="0"/>
              <a:t>, or ultrafiltration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35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599" y="1802155"/>
            <a:ext cx="5579147" cy="337944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15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Blackwater </a:t>
            </a:r>
            <a:r>
              <a:rPr lang="en-US" dirty="0" smtClean="0"/>
              <a:t>Systems</a:t>
            </a:r>
            <a:br>
              <a:rPr lang="en-US" dirty="0" smtClean="0"/>
            </a:br>
            <a:r>
              <a:rPr lang="en-US" sz="3000" dirty="0" smtClean="0">
                <a:solidFill>
                  <a:srgbClr val="FFC000"/>
                </a:solidFill>
              </a:rPr>
              <a:t>Aeration-Based Blackwater </a:t>
            </a:r>
            <a:r>
              <a:rPr lang="en-US" sz="3000" dirty="0">
                <a:solidFill>
                  <a:srgbClr val="FFC000"/>
                </a:solidFill>
              </a:rPr>
              <a:t>System</a:t>
            </a:r>
            <a:endParaRPr lang="ar-EG" sz="3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490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Wetland-based </a:t>
            </a:r>
            <a:r>
              <a:rPr lang="en-US" dirty="0" err="1"/>
              <a:t>blackwater</a:t>
            </a:r>
            <a:r>
              <a:rPr lang="en-US" dirty="0"/>
              <a:t> </a:t>
            </a:r>
            <a:r>
              <a:rPr lang="en-US" dirty="0" smtClean="0"/>
              <a:t>systems depend </a:t>
            </a:r>
            <a:r>
              <a:rPr lang="en-US" dirty="0"/>
              <a:t>upon biomimicry and natural processes to </a:t>
            </a:r>
            <a:r>
              <a:rPr lang="en-US" dirty="0" smtClean="0"/>
              <a:t>filter </a:t>
            </a:r>
            <a:r>
              <a:rPr lang="en-US" dirty="0" err="1" smtClean="0"/>
              <a:t>blackwater</a:t>
            </a:r>
            <a:r>
              <a:rPr lang="en-US" dirty="0"/>
              <a:t>. Typically, the system components include;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anaerobic settling tank to initially remove large solids </a:t>
            </a:r>
            <a:r>
              <a:rPr lang="en-US" dirty="0" smtClean="0"/>
              <a:t>from the </a:t>
            </a:r>
            <a:r>
              <a:rPr lang="en-US" dirty="0" err="1"/>
              <a:t>blackwater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 err="1"/>
              <a:t>biofilter</a:t>
            </a:r>
            <a:r>
              <a:rPr lang="en-US" dirty="0"/>
              <a:t> to initially filter the </a:t>
            </a:r>
            <a:r>
              <a:rPr lang="en-US" dirty="0" err="1"/>
              <a:t>blackwater</a:t>
            </a:r>
            <a:r>
              <a:rPr lang="en-US" dirty="0"/>
              <a:t> and reduce </a:t>
            </a:r>
            <a:r>
              <a:rPr lang="en-US" dirty="0" smtClean="0"/>
              <a:t>odors that </a:t>
            </a:r>
            <a:r>
              <a:rPr lang="en-US" dirty="0"/>
              <a:t>may occur in anaerobic conditions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series of aerobic tanks containing a variety of algae</a:t>
            </a:r>
            <a:r>
              <a:rPr lang="en-US" dirty="0" smtClean="0"/>
              <a:t>, organisms</a:t>
            </a:r>
            <a:r>
              <a:rPr lang="en-US" dirty="0"/>
              <a:t>, hydroponic plants, plankton, etc. help to </a:t>
            </a:r>
            <a:r>
              <a:rPr lang="en-US" dirty="0" smtClean="0"/>
              <a:t>process the </a:t>
            </a:r>
            <a:r>
              <a:rPr lang="en-US" dirty="0"/>
              <a:t>water, removing fine particles and unwanted bacteria</a:t>
            </a:r>
          </a:p>
          <a:p>
            <a:pPr lvl="1"/>
            <a:r>
              <a:rPr lang="en-US" smtClean="0"/>
              <a:t>A </a:t>
            </a:r>
            <a:r>
              <a:rPr lang="en-US" dirty="0"/>
              <a:t>purification chamber typically utilizing UV sterilization</a:t>
            </a:r>
            <a:r>
              <a:rPr lang="en-US" dirty="0" smtClean="0"/>
              <a:t>, chlorination</a:t>
            </a:r>
            <a:r>
              <a:rPr lang="en-US" dirty="0"/>
              <a:t>, or ultrafiltration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16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Blackwater </a:t>
            </a:r>
            <a:r>
              <a:rPr lang="en-US" dirty="0" smtClean="0"/>
              <a:t>Systems</a:t>
            </a:r>
            <a:br>
              <a:rPr lang="en-US" dirty="0" smtClean="0"/>
            </a:br>
            <a:r>
              <a:rPr lang="en-US" sz="3000" dirty="0" smtClean="0">
                <a:solidFill>
                  <a:srgbClr val="FFC000"/>
                </a:solidFill>
              </a:rPr>
              <a:t>Wetland-Based Blackwater System</a:t>
            </a:r>
            <a:endParaRPr lang="ar-EG" sz="3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73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basic strategy of a greywater system for interior building </a:t>
            </a:r>
            <a:r>
              <a:rPr lang="en-US" dirty="0" smtClean="0"/>
              <a:t>reuse is </a:t>
            </a:r>
            <a:r>
              <a:rPr lang="en-US" dirty="0"/>
              <a:t>to harvest greywater from appropriate sources (such as shower</a:t>
            </a:r>
            <a:r>
              <a:rPr lang="en-US" dirty="0" smtClean="0"/>
              <a:t>, lavatory</a:t>
            </a:r>
            <a:r>
              <a:rPr lang="en-US" dirty="0"/>
              <a:t>, and laundry water), filter and purify the water to </a:t>
            </a:r>
            <a:r>
              <a:rPr lang="en-US" dirty="0" smtClean="0"/>
              <a:t>an acceptable </a:t>
            </a:r>
            <a:r>
              <a:rPr lang="en-US" dirty="0"/>
              <a:t>water quality standard, and store it until needed to </a:t>
            </a:r>
            <a:r>
              <a:rPr lang="en-US" dirty="0" smtClean="0"/>
              <a:t>flush toilets </a:t>
            </a:r>
            <a:r>
              <a:rPr lang="en-US" dirty="0"/>
              <a:t>and/or urinals. </a:t>
            </a:r>
            <a:endParaRPr lang="en-US" dirty="0" smtClean="0"/>
          </a:p>
          <a:p>
            <a:r>
              <a:rPr lang="en-US" dirty="0" smtClean="0"/>
              <a:t>Greywater </a:t>
            </a:r>
            <a:r>
              <a:rPr lang="en-US" dirty="0"/>
              <a:t>reuse makes the most sense </a:t>
            </a:r>
            <a:r>
              <a:rPr lang="en-US" dirty="0" smtClean="0"/>
              <a:t>where an </a:t>
            </a:r>
            <a:r>
              <a:rPr lang="en-US" dirty="0"/>
              <a:t>adequate source water is present and available to be harvested</a:t>
            </a:r>
            <a:r>
              <a:rPr lang="en-US" dirty="0" smtClean="0"/>
              <a:t>. </a:t>
            </a:r>
          </a:p>
          <a:p>
            <a:r>
              <a:rPr lang="en-US" dirty="0"/>
              <a:t>For example, a public restroom with only includes a few sinks </a:t>
            </a:r>
            <a:r>
              <a:rPr lang="en-US" dirty="0" smtClean="0"/>
              <a:t>and toilet/urinal </a:t>
            </a:r>
            <a:r>
              <a:rPr lang="en-US" dirty="0"/>
              <a:t>fixtures and is likely not worth the expense of </a:t>
            </a:r>
            <a:r>
              <a:rPr lang="en-US" dirty="0" smtClean="0"/>
              <a:t>installing a </a:t>
            </a:r>
            <a:r>
              <a:rPr lang="en-US" dirty="0"/>
              <a:t>greywater system when a rainwater harvesting system would be </a:t>
            </a:r>
            <a:r>
              <a:rPr lang="en-US" dirty="0" smtClean="0"/>
              <a:t>a better </a:t>
            </a:r>
            <a:r>
              <a:rPr lang="en-US" dirty="0"/>
              <a:t>choice. Buildings that incorporate showers, such as fire </a:t>
            </a:r>
            <a:r>
              <a:rPr lang="en-US" dirty="0" smtClean="0"/>
              <a:t>stations or </a:t>
            </a:r>
            <a:r>
              <a:rPr lang="en-US" dirty="0"/>
              <a:t>residential buildings, are good candidates for greywater </a:t>
            </a:r>
            <a:r>
              <a:rPr lang="en-US" dirty="0" smtClean="0"/>
              <a:t>systems as </a:t>
            </a:r>
            <a:r>
              <a:rPr lang="en-US" dirty="0"/>
              <a:t>the water from one shower is approximately equal to one </a:t>
            </a:r>
            <a:r>
              <a:rPr lang="en-US" dirty="0" smtClean="0"/>
              <a:t>person’s flushing </a:t>
            </a:r>
            <a:r>
              <a:rPr lang="en-US" dirty="0"/>
              <a:t>needs for a day. See Planning for a Greywater System </a:t>
            </a:r>
            <a:r>
              <a:rPr lang="en-US" dirty="0" smtClean="0"/>
              <a:t>for more </a:t>
            </a:r>
            <a:r>
              <a:rPr lang="en-US" dirty="0"/>
              <a:t>information on choosing the proper system.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Greywater System Design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136720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Greywater System </a:t>
            </a:r>
            <a:r>
              <a:rPr lang="en-US" dirty="0" smtClean="0"/>
              <a:t>Design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702849" y="-150703"/>
            <a:ext cx="3738302" cy="845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91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Several sources of water may be appropriate for use in a </a:t>
            </a:r>
            <a:r>
              <a:rPr lang="en-US" dirty="0" smtClean="0"/>
              <a:t>greywater system</a:t>
            </a:r>
            <a:r>
              <a:rPr lang="en-US" dirty="0"/>
              <a:t>, including used water from showers, lavatories, or </a:t>
            </a:r>
            <a:r>
              <a:rPr lang="en-US" dirty="0" smtClean="0"/>
              <a:t>washing machines</a:t>
            </a:r>
            <a:r>
              <a:rPr lang="en-US" dirty="0"/>
              <a:t>. Sources do not include water from the kitchen sink</a:t>
            </a:r>
            <a:r>
              <a:rPr lang="en-US" dirty="0" smtClean="0"/>
              <a:t>, dishwasher</a:t>
            </a:r>
            <a:r>
              <a:rPr lang="en-US" dirty="0"/>
              <a:t>, or </a:t>
            </a:r>
            <a:r>
              <a:rPr lang="en-US" dirty="0" err="1"/>
              <a:t>blackwater</a:t>
            </a:r>
            <a:r>
              <a:rPr lang="en-US" dirty="0"/>
              <a:t> (wastewater from toilets and urinals).</a:t>
            </a:r>
          </a:p>
          <a:p>
            <a:r>
              <a:rPr lang="en-US" dirty="0"/>
              <a:t>Kitchen wastewater and </a:t>
            </a:r>
            <a:r>
              <a:rPr lang="en-US" dirty="0" err="1"/>
              <a:t>blackwater</a:t>
            </a:r>
            <a:r>
              <a:rPr lang="en-US" dirty="0"/>
              <a:t> contain high amounts of </a:t>
            </a:r>
            <a:r>
              <a:rPr lang="en-US" dirty="0" smtClean="0"/>
              <a:t>organic and </a:t>
            </a:r>
            <a:r>
              <a:rPr lang="en-US" dirty="0"/>
              <a:t>inorganic contaminants and bacteria which should be avoided </a:t>
            </a:r>
            <a:r>
              <a:rPr lang="en-US" dirty="0" smtClean="0"/>
              <a:t>for greywater </a:t>
            </a:r>
            <a:r>
              <a:rPr lang="en-US" dirty="0"/>
              <a:t>systems</a:t>
            </a:r>
            <a:r>
              <a:rPr lang="en-US" dirty="0" smtClean="0"/>
              <a:t>.</a:t>
            </a:r>
          </a:p>
          <a:p>
            <a:r>
              <a:rPr lang="en-US" dirty="0"/>
              <a:t>All greywater sources, especially laundry water, should avoid </a:t>
            </a:r>
            <a:r>
              <a:rPr lang="en-US" dirty="0" smtClean="0"/>
              <a:t>cleaners that </a:t>
            </a:r>
            <a:r>
              <a:rPr lang="en-US" dirty="0"/>
              <a:t>contain harsh chemicals, bleaches, disinfectants, or phosphates.</a:t>
            </a:r>
          </a:p>
          <a:p>
            <a:r>
              <a:rPr lang="en-US" dirty="0"/>
              <a:t>Ammonia-based cleaners should not be used in washing </a:t>
            </a:r>
            <a:r>
              <a:rPr lang="en-US" dirty="0" smtClean="0"/>
              <a:t>machines contributing </a:t>
            </a:r>
            <a:r>
              <a:rPr lang="en-US" dirty="0"/>
              <a:t>to a greywater system that uses chlorine </a:t>
            </a:r>
            <a:r>
              <a:rPr lang="en-US" dirty="0" smtClean="0"/>
              <a:t>purification, as </a:t>
            </a:r>
            <a:r>
              <a:rPr lang="en-US" dirty="0"/>
              <a:t>such cleaners combined with chlorine may form chlorine gas.</a:t>
            </a:r>
          </a:p>
          <a:p>
            <a:r>
              <a:rPr lang="en-US" dirty="0"/>
              <a:t>Hazardous chemicals should never be put down a drain </a:t>
            </a:r>
            <a:r>
              <a:rPr lang="en-US" dirty="0" smtClean="0"/>
              <a:t>that contributes </a:t>
            </a:r>
            <a:r>
              <a:rPr lang="en-US" dirty="0"/>
              <a:t>to a greywater system. In addition, washing </a:t>
            </a:r>
            <a:r>
              <a:rPr lang="en-US" dirty="0" smtClean="0"/>
              <a:t>machines used </a:t>
            </a:r>
            <a:r>
              <a:rPr lang="en-US" dirty="0"/>
              <a:t>as a greywater source should not be used to wash heavily </a:t>
            </a:r>
            <a:r>
              <a:rPr lang="en-US" dirty="0" smtClean="0"/>
              <a:t>soiled or </a:t>
            </a:r>
            <a:r>
              <a:rPr lang="en-US" dirty="0"/>
              <a:t>human waste-soiled items (i.e. dirty diapers).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Greywater System Design</a:t>
            </a:r>
            <a:br>
              <a:rPr lang="en-US" sz="2600" dirty="0" smtClean="0"/>
            </a:br>
            <a:r>
              <a:rPr lang="en-US" sz="2600" i="1" dirty="0" err="1" smtClean="0"/>
              <a:t>Design</a:t>
            </a:r>
            <a:r>
              <a:rPr lang="en-US" sz="2600" i="1" dirty="0" smtClean="0"/>
              <a:t> Components</a:t>
            </a:r>
            <a:br>
              <a:rPr lang="en-US" sz="2600" i="1" dirty="0" smtClean="0"/>
            </a:br>
            <a:r>
              <a:rPr lang="en-US" sz="2600" i="1" dirty="0" smtClean="0"/>
              <a:t>                                            </a:t>
            </a:r>
            <a:r>
              <a:rPr lang="en-US" sz="2600" dirty="0" smtClean="0"/>
              <a:t>1. </a:t>
            </a:r>
            <a:r>
              <a:rPr lang="en-US" sz="2600" u="sng" dirty="0" smtClean="0"/>
              <a:t>Start: Greywater Source</a:t>
            </a: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2045715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initial filter serves to remove hair, lint, and other solids </a:t>
            </a:r>
            <a:r>
              <a:rPr lang="en-US" dirty="0" smtClean="0"/>
              <a:t>from the </a:t>
            </a:r>
            <a:r>
              <a:rPr lang="en-US" dirty="0"/>
              <a:t>greywater source to reduce the risk of clogging the </a:t>
            </a:r>
            <a:r>
              <a:rPr lang="en-US" dirty="0" smtClean="0"/>
              <a:t>system downstream</a:t>
            </a:r>
            <a:r>
              <a:rPr lang="en-US" dirty="0"/>
              <a:t>. Cleaning of this filter should occur regularly.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Greywater System Design</a:t>
            </a:r>
            <a:br>
              <a:rPr lang="en-US" sz="2600" dirty="0" smtClean="0"/>
            </a:br>
            <a:r>
              <a:rPr lang="en-US" sz="2600" i="1" dirty="0" err="1" smtClean="0"/>
              <a:t>Design</a:t>
            </a:r>
            <a:r>
              <a:rPr lang="en-US" sz="2600" i="1" dirty="0" smtClean="0"/>
              <a:t> Components</a:t>
            </a:r>
            <a:br>
              <a:rPr lang="en-US" sz="2600" i="1" dirty="0" smtClean="0"/>
            </a:br>
            <a:r>
              <a:rPr lang="en-US" sz="2600" i="1" dirty="0" smtClean="0"/>
              <a:t>                                                                </a:t>
            </a:r>
            <a:r>
              <a:rPr lang="en-US" sz="2600" dirty="0" smtClean="0"/>
              <a:t>2. </a:t>
            </a:r>
            <a:r>
              <a:rPr lang="en-US" sz="2600" u="sng" dirty="0" smtClean="0"/>
              <a:t>Initial Filter</a:t>
            </a:r>
            <a:endParaRPr lang="ar-EG" sz="2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429000"/>
            <a:ext cx="5081427" cy="241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92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 the Rainwater Harvesting System discussion on filters. </a:t>
            </a:r>
            <a:endParaRPr lang="en-US" dirty="0" smtClean="0"/>
          </a:p>
          <a:p>
            <a:r>
              <a:rPr lang="en-US" dirty="0" smtClean="0"/>
              <a:t>The majority </a:t>
            </a:r>
            <a:r>
              <a:rPr lang="en-US" dirty="0"/>
              <a:t>of information included there is also applicable to </a:t>
            </a:r>
            <a:r>
              <a:rPr lang="en-US" dirty="0" smtClean="0"/>
              <a:t>greywater systems</a:t>
            </a:r>
            <a:r>
              <a:rPr lang="en-US" dirty="0"/>
              <a:t>, with the following clarifications.</a:t>
            </a:r>
          </a:p>
          <a:p>
            <a:r>
              <a:rPr lang="en-US" dirty="0"/>
              <a:t>Ultrafiltration and reverse osmosis filter water to a finer degree </a:t>
            </a:r>
            <a:r>
              <a:rPr lang="en-US" dirty="0" smtClean="0"/>
              <a:t>than particle </a:t>
            </a:r>
            <a:r>
              <a:rPr lang="en-US" dirty="0"/>
              <a:t>filters and may be useful to include in a greywater system</a:t>
            </a:r>
            <a:r>
              <a:rPr lang="en-US" dirty="0" smtClean="0"/>
              <a:t>, due </a:t>
            </a:r>
            <a:r>
              <a:rPr lang="en-US" dirty="0"/>
              <a:t>to various contaminants and particles that source water </a:t>
            </a:r>
            <a:r>
              <a:rPr lang="en-US" dirty="0" smtClean="0"/>
              <a:t>may contain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options should be explored during the design of </a:t>
            </a:r>
            <a:r>
              <a:rPr lang="en-US" dirty="0" smtClean="0"/>
              <a:t>the system</a:t>
            </a:r>
            <a:r>
              <a:rPr lang="en-US" dirty="0"/>
              <a:t>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Greywater System Design</a:t>
            </a:r>
            <a:br>
              <a:rPr lang="en-US" sz="2600" dirty="0" smtClean="0"/>
            </a:br>
            <a:r>
              <a:rPr lang="en-US" sz="2600" i="1" dirty="0" err="1" smtClean="0"/>
              <a:t>Design</a:t>
            </a:r>
            <a:r>
              <a:rPr lang="en-US" sz="2600" i="1" dirty="0" smtClean="0"/>
              <a:t> Components</a:t>
            </a:r>
            <a:br>
              <a:rPr lang="en-US" sz="2600" i="1" dirty="0" smtClean="0"/>
            </a:br>
            <a:r>
              <a:rPr lang="en-US" sz="2600" i="1" dirty="0" smtClean="0"/>
              <a:t>                                                                         </a:t>
            </a:r>
            <a:r>
              <a:rPr lang="en-US" sz="2600" dirty="0" smtClean="0"/>
              <a:t>3. </a:t>
            </a:r>
            <a:r>
              <a:rPr lang="en-US" sz="2600" u="sng" dirty="0" smtClean="0"/>
              <a:t>Filter</a:t>
            </a:r>
            <a:endParaRPr lang="ar-EG" sz="2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8503" y="4816157"/>
            <a:ext cx="3126993" cy="147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128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>
                <a:solidFill>
                  <a:srgbClr val="FFC000"/>
                </a:solidFill>
              </a:rPr>
              <a:t>See the Rainwater Harvesting System discussion on UV </a:t>
            </a:r>
            <a:r>
              <a:rPr lang="en-US" b="1" i="1" dirty="0" smtClean="0">
                <a:solidFill>
                  <a:srgbClr val="FFC000"/>
                </a:solidFill>
              </a:rPr>
              <a:t>and chlorination </a:t>
            </a:r>
            <a:r>
              <a:rPr lang="en-US" b="1" i="1" dirty="0">
                <a:solidFill>
                  <a:srgbClr val="FFC000"/>
                </a:solidFill>
              </a:rPr>
              <a:t>purification techniques. The majority of </a:t>
            </a:r>
            <a:r>
              <a:rPr lang="en-US" b="1" i="1" dirty="0" smtClean="0">
                <a:solidFill>
                  <a:srgbClr val="FFC000"/>
                </a:solidFill>
              </a:rPr>
              <a:t>information included </a:t>
            </a:r>
            <a:r>
              <a:rPr lang="en-US" b="1" i="1" dirty="0">
                <a:solidFill>
                  <a:srgbClr val="FFC000"/>
                </a:solidFill>
              </a:rPr>
              <a:t>there is also applicable to greywater systems, with </a:t>
            </a:r>
            <a:r>
              <a:rPr lang="en-US" b="1" i="1" dirty="0" smtClean="0">
                <a:solidFill>
                  <a:srgbClr val="FFC000"/>
                </a:solidFill>
              </a:rPr>
              <a:t>the following </a:t>
            </a:r>
            <a:r>
              <a:rPr lang="en-US" b="1" i="1" dirty="0">
                <a:solidFill>
                  <a:srgbClr val="FFC000"/>
                </a:solidFill>
              </a:rPr>
              <a:t>clarifications.</a:t>
            </a:r>
          </a:p>
          <a:p>
            <a:r>
              <a:rPr lang="en-US" b="1" dirty="0">
                <a:solidFill>
                  <a:srgbClr val="FFC000"/>
                </a:solidFill>
              </a:rPr>
              <a:t>Chlorine loop </a:t>
            </a:r>
            <a:r>
              <a:rPr lang="en-US" dirty="0"/>
              <a:t>(applies only if chlorination is used for </a:t>
            </a:r>
            <a:r>
              <a:rPr lang="en-US" dirty="0" smtClean="0"/>
              <a:t>purification of </a:t>
            </a:r>
            <a:r>
              <a:rPr lang="en-US" dirty="0"/>
              <a:t>greywater): Due to higher levels of impurities and pollutants </a:t>
            </a:r>
            <a:r>
              <a:rPr lang="en-US" dirty="0" smtClean="0"/>
              <a:t>in greywater</a:t>
            </a:r>
            <a:r>
              <a:rPr lang="en-US" dirty="0"/>
              <a:t>, the system should incorporate a dosing loop to </a:t>
            </a:r>
            <a:r>
              <a:rPr lang="en-US" dirty="0" smtClean="0"/>
              <a:t>recirculate water </a:t>
            </a:r>
            <a:r>
              <a:rPr lang="en-US" dirty="0"/>
              <a:t>in the storage tank through the purification system to </a:t>
            </a:r>
            <a:r>
              <a:rPr lang="en-US" dirty="0" smtClean="0"/>
              <a:t>maintain the </a:t>
            </a:r>
            <a:r>
              <a:rPr lang="en-US" dirty="0"/>
              <a:t>desired chlorine level. As an alternative, an automatic </a:t>
            </a:r>
            <a:r>
              <a:rPr lang="en-US" dirty="0" smtClean="0"/>
              <a:t>chlorine analyzer </a:t>
            </a:r>
            <a:r>
              <a:rPr lang="en-US" dirty="0"/>
              <a:t>can continuously monitor chlorine levels and provide </a:t>
            </a:r>
            <a:r>
              <a:rPr lang="en-US" dirty="0" smtClean="0"/>
              <a:t>more chlorine </a:t>
            </a:r>
            <a:r>
              <a:rPr lang="en-US" dirty="0"/>
              <a:t>via a chemical injection pump if necessary. The system </a:t>
            </a:r>
            <a:r>
              <a:rPr lang="en-US" dirty="0" smtClean="0"/>
              <a:t>should incorporate </a:t>
            </a:r>
            <a:r>
              <a:rPr lang="en-US" dirty="0"/>
              <a:t>a fail-safe feature that automatically reverts the system </a:t>
            </a:r>
            <a:r>
              <a:rPr lang="en-US" dirty="0" smtClean="0"/>
              <a:t>to municipal </a:t>
            </a:r>
            <a:r>
              <a:rPr lang="en-US" dirty="0"/>
              <a:t>make-up water if chlorine levels fall below the </a:t>
            </a:r>
            <a:r>
              <a:rPr lang="en-US" dirty="0" smtClean="0"/>
              <a:t>acceptable level</a:t>
            </a:r>
            <a:r>
              <a:rPr lang="en-US" dirty="0"/>
              <a:t>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7</a:t>
            </a:fld>
            <a:endParaRPr lang="en-US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Greywater System Design</a:t>
            </a:r>
            <a:br>
              <a:rPr lang="en-US" sz="2600" dirty="0" smtClean="0"/>
            </a:br>
            <a:r>
              <a:rPr lang="en-US" sz="2600" i="1" dirty="0" err="1" smtClean="0"/>
              <a:t>Design</a:t>
            </a:r>
            <a:r>
              <a:rPr lang="en-US" sz="2600" i="1" dirty="0" smtClean="0"/>
              <a:t> Components</a:t>
            </a:r>
            <a:br>
              <a:rPr lang="en-US" sz="2600" i="1" dirty="0" smtClean="0"/>
            </a:br>
            <a:r>
              <a:rPr lang="en-US" sz="2600" i="1" dirty="0" smtClean="0"/>
              <a:t>                                                    </a:t>
            </a:r>
            <a:r>
              <a:rPr lang="en-US" sz="2600" dirty="0" smtClean="0"/>
              <a:t>4. </a:t>
            </a:r>
            <a:r>
              <a:rPr lang="en-US" sz="2600" u="sng" dirty="0" smtClean="0"/>
              <a:t>Purification System</a:t>
            </a: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669146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UV in storage tank</a:t>
            </a:r>
            <a:r>
              <a:rPr lang="en-US" dirty="0"/>
              <a:t>: If UV purification is used, an additional UV </a:t>
            </a:r>
            <a:r>
              <a:rPr lang="en-US" dirty="0" smtClean="0"/>
              <a:t>light and </a:t>
            </a:r>
            <a:r>
              <a:rPr lang="en-US" dirty="0"/>
              <a:t>water agitator should be placed in the storage tank to </a:t>
            </a:r>
            <a:r>
              <a:rPr lang="en-US" dirty="0" smtClean="0"/>
              <a:t>continue disinfection</a:t>
            </a:r>
            <a:r>
              <a:rPr lang="en-US" dirty="0"/>
              <a:t>. As an alternative to placing another UV light in the </a:t>
            </a:r>
            <a:r>
              <a:rPr lang="en-US" dirty="0" smtClean="0"/>
              <a:t>tank, greywater </a:t>
            </a:r>
            <a:r>
              <a:rPr lang="en-US" dirty="0"/>
              <a:t>may be recirculated past the UV light to provide </a:t>
            </a:r>
            <a:r>
              <a:rPr lang="en-US" dirty="0" smtClean="0"/>
              <a:t>continual disinfection</a:t>
            </a:r>
            <a:r>
              <a:rPr lang="en-US" dirty="0"/>
              <a:t>; however, this may heat the water over time.</a:t>
            </a:r>
          </a:p>
          <a:p>
            <a:r>
              <a:rPr lang="en-US" b="1" dirty="0">
                <a:solidFill>
                  <a:srgbClr val="FFC000"/>
                </a:solidFill>
              </a:rPr>
              <a:t>Ozone: </a:t>
            </a:r>
            <a:r>
              <a:rPr lang="en-US" dirty="0"/>
              <a:t>Ozone, although not as widely used as the other </a:t>
            </a:r>
            <a:r>
              <a:rPr lang="en-US" dirty="0" smtClean="0"/>
              <a:t>two purification </a:t>
            </a:r>
            <a:r>
              <a:rPr lang="en-US" dirty="0"/>
              <a:t>methods, may be used as an alternative to UV or </a:t>
            </a:r>
            <a:r>
              <a:rPr lang="en-US" dirty="0" smtClean="0"/>
              <a:t>chlorine disinfection</a:t>
            </a:r>
            <a:r>
              <a:rPr lang="en-US" dirty="0"/>
              <a:t>. The greywater should be afforded adequate contact </a:t>
            </a:r>
            <a:r>
              <a:rPr lang="en-US" dirty="0" smtClean="0"/>
              <a:t>time with </a:t>
            </a:r>
            <a:r>
              <a:rPr lang="en-US" dirty="0"/>
              <a:t>the ozone system. Provisions must be made to off-gas the </a:t>
            </a:r>
            <a:r>
              <a:rPr lang="en-US" dirty="0" smtClean="0"/>
              <a:t>ozone to </a:t>
            </a:r>
            <a:r>
              <a:rPr lang="en-US" dirty="0"/>
              <a:t>a safe environment. In addition, since ozone is a hazardous </a:t>
            </a:r>
            <a:r>
              <a:rPr lang="en-US" dirty="0" smtClean="0"/>
              <a:t>and powerful </a:t>
            </a:r>
            <a:r>
              <a:rPr lang="en-US" dirty="0"/>
              <a:t>treatment method, its use may be better suited for </a:t>
            </a:r>
            <a:r>
              <a:rPr lang="en-US" dirty="0" smtClean="0"/>
              <a:t>larger scale </a:t>
            </a:r>
            <a:r>
              <a:rPr lang="en-US" dirty="0"/>
              <a:t>applications where maintenance staff is on-hand to monitor </a:t>
            </a:r>
            <a:r>
              <a:rPr lang="en-US" dirty="0" smtClean="0"/>
              <a:t>the system </a:t>
            </a:r>
            <a:r>
              <a:rPr lang="en-US" dirty="0"/>
              <a:t>closely.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8</a:t>
            </a:fld>
            <a:endParaRPr lang="en-US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Greywater System Design</a:t>
            </a:r>
            <a:br>
              <a:rPr lang="en-US" sz="2600" dirty="0" smtClean="0"/>
            </a:br>
            <a:r>
              <a:rPr lang="en-US" sz="2600" i="1" dirty="0" err="1" smtClean="0"/>
              <a:t>Design</a:t>
            </a:r>
            <a:r>
              <a:rPr lang="en-US" sz="2600" i="1" dirty="0" smtClean="0"/>
              <a:t> Components</a:t>
            </a:r>
            <a:br>
              <a:rPr lang="en-US" sz="2600" i="1" dirty="0" smtClean="0"/>
            </a:br>
            <a:r>
              <a:rPr lang="en-US" sz="2600" i="1" dirty="0" smtClean="0"/>
              <a:t>                                                    </a:t>
            </a:r>
            <a:r>
              <a:rPr lang="en-US" sz="2600" dirty="0" smtClean="0"/>
              <a:t>4. </a:t>
            </a:r>
            <a:r>
              <a:rPr lang="en-US" sz="2600" u="sng" dirty="0" smtClean="0"/>
              <a:t>Purification System</a:t>
            </a: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3250611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Ultra filtration:</a:t>
            </a:r>
            <a:r>
              <a:rPr lang="en-US" dirty="0"/>
              <a:t> Due to the contaminants that may be present </a:t>
            </a:r>
            <a:r>
              <a:rPr lang="en-US" dirty="0" smtClean="0"/>
              <a:t>in greywater</a:t>
            </a:r>
            <a:r>
              <a:rPr lang="en-US" dirty="0"/>
              <a:t>, one option is to include ultra filtration membranes as </a:t>
            </a:r>
            <a:r>
              <a:rPr lang="en-US" dirty="0" smtClean="0"/>
              <a:t>an alternative </a:t>
            </a:r>
            <a:r>
              <a:rPr lang="en-US" dirty="0"/>
              <a:t>filtering mechanism. Ultra filtration is very effective </a:t>
            </a:r>
            <a:r>
              <a:rPr lang="en-US" dirty="0" smtClean="0"/>
              <a:t>in removing </a:t>
            </a:r>
            <a:r>
              <a:rPr lang="en-US" dirty="0"/>
              <a:t>pathogens, bacteria, viruses, and other particulate </a:t>
            </a:r>
            <a:r>
              <a:rPr lang="en-US" dirty="0" smtClean="0"/>
              <a:t>matter to </a:t>
            </a:r>
            <a:r>
              <a:rPr lang="en-US" dirty="0"/>
              <a:t>0.02 microns or better (see chart on page 54). Ultra filtration </a:t>
            </a:r>
            <a:r>
              <a:rPr lang="en-US" dirty="0" smtClean="0"/>
              <a:t>is also </a:t>
            </a:r>
            <a:r>
              <a:rPr lang="en-US" dirty="0"/>
              <a:t>more efficient than other methods of filtration, consistent in </a:t>
            </a:r>
            <a:r>
              <a:rPr lang="en-US" dirty="0" smtClean="0"/>
              <a:t>its results </a:t>
            </a:r>
            <a:r>
              <a:rPr lang="en-US" dirty="0"/>
              <a:t>regardless of load, easy to manage, and, when combined </a:t>
            </a:r>
            <a:r>
              <a:rPr lang="en-US" dirty="0" smtClean="0"/>
              <a:t>with chlorine </a:t>
            </a:r>
            <a:r>
              <a:rPr lang="en-US" dirty="0"/>
              <a:t>purification, will produce pathogen-free water.</a:t>
            </a:r>
          </a:p>
          <a:p>
            <a:r>
              <a:rPr lang="en-US" b="1" dirty="0">
                <a:solidFill>
                  <a:srgbClr val="FFC000"/>
                </a:solidFill>
              </a:rPr>
              <a:t>Reverse osmosis:</a:t>
            </a:r>
            <a:r>
              <a:rPr lang="en-US" dirty="0"/>
              <a:t> Reverse osmosis is a technique which can </a:t>
            </a:r>
            <a:r>
              <a:rPr lang="en-US" dirty="0" smtClean="0"/>
              <a:t>filter water </a:t>
            </a:r>
            <a:r>
              <a:rPr lang="en-US" dirty="0"/>
              <a:t>to an even finer grain than ultra filtration, down to </a:t>
            </a:r>
            <a:r>
              <a:rPr lang="en-US" dirty="0" smtClean="0"/>
              <a:t>0.001 microns </a:t>
            </a:r>
            <a:r>
              <a:rPr lang="en-US" dirty="0"/>
              <a:t>or less. Reverse osmosis (RO) is similar to ultra </a:t>
            </a:r>
            <a:r>
              <a:rPr lang="en-US" dirty="0" smtClean="0"/>
              <a:t>filtration, although </a:t>
            </a:r>
            <a:r>
              <a:rPr lang="en-US" dirty="0"/>
              <a:t>there are some key differences. It works by </a:t>
            </a:r>
            <a:r>
              <a:rPr lang="en-US" dirty="0" smtClean="0"/>
              <a:t>applying pressure </a:t>
            </a:r>
            <a:r>
              <a:rPr lang="en-US" dirty="0"/>
              <a:t>to the solution when it is on one side of a </a:t>
            </a:r>
            <a:r>
              <a:rPr lang="en-US" dirty="0" smtClean="0"/>
              <a:t>selective membrane</a:t>
            </a:r>
            <a:r>
              <a:rPr lang="en-US" dirty="0"/>
              <a:t>, forcing pure solution to filter through while </a:t>
            </a:r>
            <a:r>
              <a:rPr lang="en-US" dirty="0" smtClean="0"/>
              <a:t>unwanted molecules </a:t>
            </a:r>
            <a:r>
              <a:rPr lang="en-US" dirty="0"/>
              <a:t>and ions stay behind</a:t>
            </a:r>
            <a:r>
              <a:rPr lang="en-US" dirty="0" smtClean="0"/>
              <a:t>.</a:t>
            </a:r>
          </a:p>
          <a:p>
            <a:r>
              <a:rPr lang="en-US" dirty="0"/>
              <a:t>Depending on the contaminants that may be present in the </a:t>
            </a:r>
            <a:r>
              <a:rPr lang="en-US" dirty="0" smtClean="0"/>
              <a:t>water to </a:t>
            </a:r>
            <a:r>
              <a:rPr lang="en-US" dirty="0"/>
              <a:t>be reused, reverse osmosis may be considered as an </a:t>
            </a:r>
            <a:r>
              <a:rPr lang="en-US" dirty="0" smtClean="0"/>
              <a:t>alternative to </a:t>
            </a:r>
            <a:r>
              <a:rPr lang="en-US" dirty="0"/>
              <a:t>sand filtration. An activated carbon filter may be needed to </a:t>
            </a:r>
            <a:r>
              <a:rPr lang="en-US" dirty="0" smtClean="0"/>
              <a:t>trap organic </a:t>
            </a:r>
            <a:r>
              <a:rPr lang="en-US" dirty="0"/>
              <a:t>chemicals and chlorine, which will attack and degrade </a:t>
            </a:r>
            <a:r>
              <a:rPr lang="en-US" dirty="0" smtClean="0"/>
              <a:t>certain types </a:t>
            </a:r>
            <a:r>
              <a:rPr lang="en-US" dirty="0"/>
              <a:t>of reverse osmosis membranes.</a:t>
            </a:r>
            <a:endParaRPr lang="ar-E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 445 Water Reclamation and Reuse (Dr. Mohab Kamal)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AC01-9601-4D66-AE8C-C805F130E553}" type="slidenum">
              <a:rPr lang="en-US" smtClean="0"/>
              <a:t>9</a:t>
            </a:fld>
            <a:endParaRPr lang="en-US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Greywater System Design</a:t>
            </a:r>
            <a:br>
              <a:rPr lang="en-US" sz="2600" dirty="0" smtClean="0"/>
            </a:br>
            <a:r>
              <a:rPr lang="en-US" sz="2600" i="1" dirty="0" err="1" smtClean="0"/>
              <a:t>Design</a:t>
            </a:r>
            <a:r>
              <a:rPr lang="en-US" sz="2600" i="1" dirty="0" smtClean="0"/>
              <a:t> Components</a:t>
            </a:r>
            <a:br>
              <a:rPr lang="en-US" sz="2600" i="1" dirty="0" smtClean="0"/>
            </a:br>
            <a:r>
              <a:rPr lang="en-US" sz="2600" i="1" dirty="0" smtClean="0"/>
              <a:t>                                                    </a:t>
            </a:r>
            <a:r>
              <a:rPr lang="en-US" sz="2600" dirty="0" smtClean="0"/>
              <a:t>4. </a:t>
            </a:r>
            <a:r>
              <a:rPr lang="en-US" sz="2600" u="sng" dirty="0" smtClean="0"/>
              <a:t>Purification System</a:t>
            </a:r>
            <a:endParaRPr lang="ar-EG" sz="2600" dirty="0"/>
          </a:p>
        </p:txBody>
      </p:sp>
    </p:spTree>
    <p:extLst>
      <p:ext uri="{BB962C8B-B14F-4D97-AF65-F5344CB8AC3E}">
        <p14:creationId xmlns:p14="http://schemas.microsoft.com/office/powerpoint/2010/main" val="3408259615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1296</TotalTime>
  <Words>1587</Words>
  <Application>Microsoft Office PowerPoint</Application>
  <PresentationFormat>On-screen Show (4:3)</PresentationFormat>
  <Paragraphs>84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Tw Cen MT</vt:lpstr>
      <vt:lpstr>Thatch</vt:lpstr>
      <vt:lpstr>CE 445 Wastewater Reclamation and Reuse</vt:lpstr>
      <vt:lpstr>PowerPoint Presentation</vt:lpstr>
      <vt:lpstr>Greywater System Design</vt:lpstr>
      <vt:lpstr>PowerPoint Presentation</vt:lpstr>
      <vt:lpstr>PowerPoint Presentation</vt:lpstr>
      <vt:lpstr>PowerPoint Presentation</vt:lpstr>
      <vt:lpstr>Greywater System Design Design Components                                                     4. Purification System</vt:lpstr>
      <vt:lpstr>Greywater System Design Design Components                                                     4. Purification System</vt:lpstr>
      <vt:lpstr>Greywater System Design Design Components                                                     4. Purification System</vt:lpstr>
      <vt:lpstr>Greywater System Design Design Components                                                              5. Storage Tank</vt:lpstr>
      <vt:lpstr>Greywater System Design Design Components 6. Booster Pump  &amp; 7. Finish: Flushing Toilets and Urinals</vt:lpstr>
      <vt:lpstr>Disinfection and Filtration Methods, Costs &amp; Maintenance</vt:lpstr>
      <vt:lpstr>Blackwater Systems</vt:lpstr>
      <vt:lpstr>Blackwater Systems Aeration-Based Blackwater System</vt:lpstr>
      <vt:lpstr>Blackwater Systems Aeration-Based Blackwater System</vt:lpstr>
      <vt:lpstr>Blackwater Systems Wetland-Based Blackwater System</vt:lpstr>
    </vt:vector>
  </TitlesOfParts>
  <Company>King Saud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445 Wastewater Reclamation and Reuse</dc:title>
  <dc:creator>User</dc:creator>
  <cp:lastModifiedBy>Mohab Kamal</cp:lastModifiedBy>
  <cp:revision>181</cp:revision>
  <dcterms:created xsi:type="dcterms:W3CDTF">2016-01-17T07:00:11Z</dcterms:created>
  <dcterms:modified xsi:type="dcterms:W3CDTF">2016-03-28T15:56:31Z</dcterms:modified>
</cp:coreProperties>
</file>