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F83FF2-D999-455E-860A-E8BA3B39DD80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3" autoAdjust="0"/>
    <p:restoredTop sz="94660"/>
  </p:normalViewPr>
  <p:slideViewPr>
    <p:cSldViewPr>
      <p:cViewPr varScale="1">
        <p:scale>
          <a:sx n="99" d="100"/>
          <a:sy n="99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7476BD0-F769-4166-BDEF-88A98DC5F87D}" type="datetimeFigureOut">
              <a:rPr lang="ar-EG" smtClean="0"/>
              <a:t>28/06/1438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F010731-DFDA-42DC-ADB2-F4AC72814EF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9324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5B8F-88DE-491C-ADF8-2697295DA893}" type="datetime1">
              <a:rPr lang="en-US" smtClean="0"/>
              <a:t>26/3/2017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6B30-9533-442C-999D-E7930F914882}" type="datetime1">
              <a:rPr lang="en-US" smtClean="0"/>
              <a:t>26/3/2017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BB8D-E0B0-455B-9434-1BBA89D8F1F8}" type="datetime1">
              <a:rPr lang="en-US" smtClean="0"/>
              <a:t>26/3/2017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655F-A6A8-4CEA-BF4A-660B222902F4}" type="datetime1">
              <a:rPr lang="en-US" smtClean="0"/>
              <a:t>26/3/2017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C911-D699-47C4-B4B8-452D228CADF9}" type="datetime1">
              <a:rPr lang="en-US" smtClean="0"/>
              <a:t>26/3/2017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831E-CD6D-4B48-AD89-B66876E1E620}" type="datetime1">
              <a:rPr lang="en-US" smtClean="0"/>
              <a:t>26/3/2017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8916-7ADF-4096-BEA4-D24ED227D362}" type="datetime1">
              <a:rPr lang="en-US" smtClean="0"/>
              <a:t>26/3/2017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D97D-3B6F-45DC-8930-8E357793D873}" type="datetime1">
              <a:rPr lang="en-US" smtClean="0"/>
              <a:t>26/3/2017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1681-8056-4F99-BCD8-EA761ECFA7D1}" type="datetime1">
              <a:rPr lang="en-US" smtClean="0"/>
              <a:t>26/3/2017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D1E2-48E6-4C59-B900-FA0608C780E2}" type="datetime1">
              <a:rPr lang="en-US" smtClean="0"/>
              <a:t>26/3/2017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3D71-0F84-4444-AA9C-FFA11A691C94}" type="datetime1">
              <a:rPr lang="en-US" smtClean="0"/>
              <a:t>26/3/2017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EC85D0C-1B37-4FE4-B637-B84A4AA03DE6}" type="datetime1">
              <a:rPr lang="en-US" smtClean="0"/>
              <a:t>26/3/2017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 445</a:t>
            </a:r>
            <a:br>
              <a:rPr lang="en-US" dirty="0" smtClean="0"/>
            </a:br>
            <a:r>
              <a:rPr lang="en-US" dirty="0" smtClean="0"/>
              <a:t>Wastewater Reclamation and Reuse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Mohab Kamal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06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Constructed Wetlands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Constructed wetlands are </a:t>
            </a:r>
            <a:r>
              <a:rPr lang="en-US" dirty="0" smtClean="0"/>
              <a:t>either free </a:t>
            </a:r>
            <a:r>
              <a:rPr lang="en-US" dirty="0"/>
              <a:t>water surface systems (FWS) with shallow </a:t>
            </a:r>
            <a:r>
              <a:rPr lang="en-US" dirty="0" smtClean="0"/>
              <a:t>water depths </a:t>
            </a:r>
            <a:r>
              <a:rPr lang="en-US" dirty="0"/>
              <a:t>or subsurface flow systems (SFS) with </a:t>
            </a:r>
            <a:r>
              <a:rPr lang="en-US" dirty="0" smtClean="0"/>
              <a:t>water flowing </a:t>
            </a:r>
            <a:r>
              <a:rPr lang="en-US" dirty="0"/>
              <a:t>laterally through the sand or gravel. </a:t>
            </a:r>
            <a:endParaRPr lang="en-US" dirty="0" smtClean="0"/>
          </a:p>
          <a:p>
            <a:r>
              <a:rPr lang="pt-BR" dirty="0" smtClean="0"/>
              <a:t>Constructed wetlands have the positive </a:t>
            </a:r>
            <a:r>
              <a:rPr lang="en-US" dirty="0" smtClean="0"/>
              <a:t>characteristics </a:t>
            </a:r>
            <a:r>
              <a:rPr lang="en-US" dirty="0"/>
              <a:t>of a natural wetland and can also </a:t>
            </a:r>
            <a:r>
              <a:rPr lang="en-US" dirty="0" smtClean="0"/>
              <a:t>be </a:t>
            </a:r>
            <a:r>
              <a:rPr lang="en-US" dirty="0"/>
              <a:t>controlled to eliminate the negative aspects of </a:t>
            </a:r>
            <a:r>
              <a:rPr lang="en-US" dirty="0" smtClean="0"/>
              <a:t>natural wetlands.</a:t>
            </a:r>
          </a:p>
          <a:p>
            <a:r>
              <a:rPr lang="en-US" dirty="0"/>
              <a:t>Bacteria attached to plant stems and the </a:t>
            </a:r>
            <a:r>
              <a:rPr lang="en-US" dirty="0" err="1" smtClean="0"/>
              <a:t>humic</a:t>
            </a:r>
            <a:r>
              <a:rPr lang="en-US" dirty="0" smtClean="0"/>
              <a:t> deposits </a:t>
            </a:r>
            <a:r>
              <a:rPr lang="en-US" dirty="0"/>
              <a:t>are the major factor for BOD5 removal. </a:t>
            </a:r>
            <a:endParaRPr lang="en-US" dirty="0" smtClean="0"/>
          </a:p>
          <a:p>
            <a:r>
              <a:rPr lang="en-US" dirty="0" smtClean="0"/>
              <a:t>With respect </a:t>
            </a:r>
            <a:r>
              <a:rPr lang="en-US" dirty="0"/>
              <a:t>to phosphorus removal, the </a:t>
            </a:r>
            <a:r>
              <a:rPr lang="en-US" dirty="0" smtClean="0"/>
              <a:t>contact opportunities </a:t>
            </a:r>
            <a:r>
              <a:rPr lang="en-US" dirty="0"/>
              <a:t>with the soil are limited in most </a:t>
            </a:r>
            <a:r>
              <a:rPr lang="en-US" dirty="0" smtClean="0"/>
              <a:t>natural wetland </a:t>
            </a:r>
            <a:r>
              <a:rPr lang="en-US" dirty="0"/>
              <a:t>systems (an exception might be peat bogs</a:t>
            </a:r>
            <a:r>
              <a:rPr lang="en-US" dirty="0" smtClean="0"/>
              <a:t>) and </a:t>
            </a:r>
            <a:r>
              <a:rPr lang="en-US" dirty="0"/>
              <a:t>release of phosphorus has been observed </a:t>
            </a:r>
            <a:r>
              <a:rPr lang="en-US" dirty="0" smtClean="0"/>
              <a:t>during the </a:t>
            </a:r>
            <a:r>
              <a:rPr lang="en-US" dirty="0"/>
              <a:t>winter in some cases.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surface area </a:t>
            </a:r>
            <a:r>
              <a:rPr lang="en-US" dirty="0" smtClean="0"/>
              <a:t>for constructed </a:t>
            </a:r>
            <a:r>
              <a:rPr lang="en-US" dirty="0"/>
              <a:t>marshes ranges from 24.6 to 39.6 </a:t>
            </a:r>
            <a:r>
              <a:rPr lang="en-US" dirty="0" smtClean="0"/>
              <a:t>m2/m3 of </a:t>
            </a:r>
            <a:r>
              <a:rPr lang="en-US" dirty="0"/>
              <a:t>applied wastewater per day (23-37 ac/</a:t>
            </a:r>
            <a:r>
              <a:rPr lang="en-US" dirty="0" err="1"/>
              <a:t>mgd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The major costs and energy requirements </a:t>
            </a:r>
            <a:r>
              <a:rPr lang="en-US" dirty="0" smtClean="0"/>
              <a:t>for constructed </a:t>
            </a:r>
            <a:r>
              <a:rPr lang="en-US" dirty="0"/>
              <a:t>wetlands are associated with </a:t>
            </a:r>
            <a:r>
              <a:rPr lang="en-US" dirty="0" err="1" smtClean="0"/>
              <a:t>preapplication</a:t>
            </a:r>
            <a:r>
              <a:rPr lang="en-US" dirty="0" smtClean="0"/>
              <a:t> treatment</a:t>
            </a:r>
            <a:r>
              <a:rPr lang="en-US" dirty="0"/>
              <a:t>, pumping and transmission </a:t>
            </a:r>
            <a:r>
              <a:rPr lang="en-US" dirty="0" smtClean="0"/>
              <a:t>to the </a:t>
            </a:r>
            <a:r>
              <a:rPr lang="en-US" dirty="0"/>
              <a:t>site, distribution at the site, minor earthwork, </a:t>
            </a:r>
            <a:r>
              <a:rPr lang="en-US" dirty="0" smtClean="0"/>
              <a:t>and land </a:t>
            </a:r>
            <a:r>
              <a:rPr lang="en-US" dirty="0"/>
              <a:t>costs.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addition, a constructed system </a:t>
            </a:r>
            <a:r>
              <a:rPr lang="en-US" dirty="0" smtClean="0"/>
              <a:t>may require </a:t>
            </a:r>
            <a:r>
              <a:rPr lang="en-US" dirty="0"/>
              <a:t>the installation of a barrier layer to </a:t>
            </a:r>
            <a:r>
              <a:rPr lang="en-US" dirty="0" smtClean="0"/>
              <a:t>limit percolation </a:t>
            </a:r>
            <a:r>
              <a:rPr lang="en-US" dirty="0"/>
              <a:t>to groundwater and additional </a:t>
            </a:r>
            <a:r>
              <a:rPr lang="en-US" dirty="0" smtClean="0"/>
              <a:t>containment structures </a:t>
            </a:r>
            <a:r>
              <a:rPr lang="en-US" dirty="0"/>
              <a:t>in case of </a:t>
            </a:r>
            <a:r>
              <a:rPr lang="en-US" dirty="0" smtClean="0"/>
              <a:t>flooding.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43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Constructed Wetlands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Possible constraints to the use of </a:t>
            </a:r>
            <a:r>
              <a:rPr lang="en-US" dirty="0" smtClean="0"/>
              <a:t>constructed wetlands </a:t>
            </a:r>
            <a:r>
              <a:rPr lang="en-US" dirty="0"/>
              <a:t>for wastewater treatment include </a:t>
            </a:r>
            <a:r>
              <a:rPr lang="en-US" dirty="0" smtClean="0"/>
              <a:t>the following</a:t>
            </a:r>
            <a:r>
              <a:rPr lang="en-US" dirty="0"/>
              <a:t>:</a:t>
            </a:r>
          </a:p>
          <a:p>
            <a:r>
              <a:rPr lang="en-US" dirty="0"/>
              <a:t>Geographical limitations of plant species, as </a:t>
            </a:r>
            <a:r>
              <a:rPr lang="en-US" dirty="0" smtClean="0"/>
              <a:t>well as </a:t>
            </a:r>
            <a:r>
              <a:rPr lang="en-US" dirty="0"/>
              <a:t>the potential that a newly introduced </a:t>
            </a:r>
            <a:r>
              <a:rPr lang="en-US" dirty="0" smtClean="0"/>
              <a:t>plant species </a:t>
            </a:r>
            <a:r>
              <a:rPr lang="en-US" dirty="0"/>
              <a:t>will become a nuisance or an </a:t>
            </a:r>
            <a:r>
              <a:rPr lang="en-US" dirty="0" smtClean="0"/>
              <a:t>agricultural competitor</a:t>
            </a:r>
            <a:r>
              <a:rPr lang="en-US" dirty="0"/>
              <a:t>.</a:t>
            </a:r>
          </a:p>
          <a:p>
            <a:r>
              <a:rPr lang="en-US" dirty="0"/>
              <a:t>Constructed wetlands that discharge to </a:t>
            </a:r>
            <a:r>
              <a:rPr lang="en-US" dirty="0" smtClean="0"/>
              <a:t>surface water </a:t>
            </a:r>
            <a:r>
              <a:rPr lang="en-US" dirty="0"/>
              <a:t>require 4 to 10 times more land area than </a:t>
            </a:r>
            <a:r>
              <a:rPr lang="en-US" dirty="0" smtClean="0"/>
              <a:t>a conventional </a:t>
            </a:r>
            <a:r>
              <a:rPr lang="en-US" dirty="0"/>
              <a:t>wastewater treatment facility. </a:t>
            </a:r>
            <a:r>
              <a:rPr lang="en-US" dirty="0" smtClean="0"/>
              <a:t>Zero discharge constructed </a:t>
            </a:r>
            <a:r>
              <a:rPr lang="en-US" dirty="0"/>
              <a:t>wetlands require 10 to </a:t>
            </a:r>
            <a:r>
              <a:rPr lang="en-US" dirty="0" smtClean="0"/>
              <a:t>100 times </a:t>
            </a:r>
            <a:r>
              <a:rPr lang="en-US" dirty="0"/>
              <a:t>the area of conventional </a:t>
            </a:r>
            <a:r>
              <a:rPr lang="en-US" dirty="0" smtClean="0"/>
              <a:t>wastewater treatment </a:t>
            </a:r>
            <a:r>
              <a:rPr lang="en-US" dirty="0"/>
              <a:t>plants. </a:t>
            </a:r>
          </a:p>
          <a:p>
            <a:r>
              <a:rPr lang="en-US" dirty="0"/>
              <a:t>Plant biomass harvesting is constrained by </a:t>
            </a:r>
            <a:r>
              <a:rPr lang="en-US" dirty="0" smtClean="0"/>
              <a:t>high plant </a:t>
            </a:r>
            <a:r>
              <a:rPr lang="en-US" dirty="0"/>
              <a:t>moisture content and wetland configuration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Some </a:t>
            </a:r>
            <a:r>
              <a:rPr lang="en-US" dirty="0"/>
              <a:t>types of constructed wetlands may </a:t>
            </a:r>
            <a:r>
              <a:rPr lang="en-US" dirty="0" smtClean="0"/>
              <a:t>provide breeding </a:t>
            </a:r>
            <a:r>
              <a:rPr lang="en-US" dirty="0"/>
              <a:t>grounds for disease producing </a:t>
            </a:r>
            <a:r>
              <a:rPr lang="en-US" dirty="0" smtClean="0"/>
              <a:t>organisms and </a:t>
            </a:r>
            <a:r>
              <a:rPr lang="en-US" dirty="0"/>
              <a:t>insects and may generate odors if not </a:t>
            </a:r>
            <a:r>
              <a:rPr lang="en-US" dirty="0" smtClean="0"/>
              <a:t>properly managed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28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Constructed Wetlands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Free Water Surface Systems (FWS</a:t>
            </a:r>
            <a:r>
              <a:rPr lang="en-US" b="1" i="1" dirty="0" smtClean="0"/>
              <a:t>)</a:t>
            </a:r>
          </a:p>
          <a:p>
            <a:r>
              <a:rPr lang="en-US" dirty="0"/>
              <a:t>These systems typically consist of basins </a:t>
            </a:r>
            <a:r>
              <a:rPr lang="en-US" dirty="0" smtClean="0"/>
              <a:t>or channels</a:t>
            </a:r>
            <a:r>
              <a:rPr lang="en-US" dirty="0"/>
              <a:t>, with some sort of subsurface barrier </a:t>
            </a:r>
            <a:r>
              <a:rPr lang="en-US" dirty="0" smtClean="0"/>
              <a:t>to </a:t>
            </a:r>
            <a:r>
              <a:rPr lang="en-US" dirty="0"/>
              <a:t>prevent seepage, soil or another suitable medium </a:t>
            </a:r>
            <a:r>
              <a:rPr lang="en-US" dirty="0" smtClean="0"/>
              <a:t>to support </a:t>
            </a:r>
            <a:r>
              <a:rPr lang="en-US" dirty="0"/>
              <a:t>the emergent vegetation, and water at </a:t>
            </a:r>
            <a:r>
              <a:rPr lang="en-US" dirty="0" smtClean="0"/>
              <a:t>a relatively </a:t>
            </a:r>
            <a:r>
              <a:rPr lang="en-US" dirty="0"/>
              <a:t>shallow depth flowing through the unit. </a:t>
            </a:r>
            <a:endParaRPr lang="en-US" dirty="0" smtClean="0"/>
          </a:p>
          <a:p>
            <a:r>
              <a:rPr lang="en-US" dirty="0" smtClean="0"/>
              <a:t>The shallow </a:t>
            </a:r>
            <a:r>
              <a:rPr lang="en-US" dirty="0"/>
              <a:t>water depth, low flow velocity, and </a:t>
            </a:r>
            <a:r>
              <a:rPr lang="en-US" dirty="0" smtClean="0"/>
              <a:t>presence of </a:t>
            </a:r>
            <a:r>
              <a:rPr lang="en-US" dirty="0"/>
              <a:t>the plant stalks and litter regulate water flow and</a:t>
            </a:r>
            <a:r>
              <a:rPr lang="en-US" dirty="0" smtClean="0"/>
              <a:t>, especially </a:t>
            </a:r>
            <a:r>
              <a:rPr lang="en-US" dirty="0"/>
              <a:t>in long, narrow channels minimize </a:t>
            </a:r>
            <a:r>
              <a:rPr lang="en-US" dirty="0" smtClean="0"/>
              <a:t>short circuiting.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6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Constructed Wetlands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Subsurface </a:t>
            </a:r>
            <a:r>
              <a:rPr lang="en-US" b="1" i="1" dirty="0"/>
              <a:t>Flow Systems (SFS</a:t>
            </a:r>
            <a:r>
              <a:rPr lang="en-US" b="1" i="1" dirty="0" smtClean="0"/>
              <a:t>)</a:t>
            </a:r>
          </a:p>
          <a:p>
            <a:r>
              <a:rPr lang="en-US" dirty="0"/>
              <a:t>These systems are essentially horizontal </a:t>
            </a:r>
            <a:r>
              <a:rPr lang="en-US" dirty="0" smtClean="0"/>
              <a:t>trickling filters </a:t>
            </a:r>
            <a:r>
              <a:rPr lang="en-US" dirty="0"/>
              <a:t>when they use rock media. They have </a:t>
            </a:r>
            <a:r>
              <a:rPr lang="en-US" dirty="0" smtClean="0"/>
              <a:t>the added </a:t>
            </a:r>
            <a:r>
              <a:rPr lang="en-US" dirty="0"/>
              <a:t>component of emergent plants with </a:t>
            </a:r>
            <a:r>
              <a:rPr lang="en-US" dirty="0" smtClean="0"/>
              <a:t>extensive root </a:t>
            </a:r>
            <a:r>
              <a:rPr lang="en-US" dirty="0"/>
              <a:t>systems within the media. Systems using </a:t>
            </a:r>
            <a:r>
              <a:rPr lang="en-US" dirty="0" smtClean="0"/>
              <a:t>sand or </a:t>
            </a:r>
            <a:r>
              <a:rPr lang="en-US" dirty="0"/>
              <a:t>soil media are also used. </a:t>
            </a:r>
          </a:p>
          <a:p>
            <a:r>
              <a:rPr lang="en-US" dirty="0" smtClean="0"/>
              <a:t>Unlike </a:t>
            </a:r>
            <a:r>
              <a:rPr lang="en-US" dirty="0"/>
              <a:t>the FWS </a:t>
            </a:r>
            <a:r>
              <a:rPr lang="en-US" dirty="0" smtClean="0"/>
              <a:t>system equation</a:t>
            </a:r>
            <a:r>
              <a:rPr lang="en-US" dirty="0"/>
              <a:t>, in which the specific surface area </a:t>
            </a:r>
            <a:r>
              <a:rPr lang="en-US" dirty="0" smtClean="0"/>
              <a:t>is important </a:t>
            </a:r>
            <a:r>
              <a:rPr lang="en-US" dirty="0"/>
              <a:t>but not critical, the media porosity is </a:t>
            </a:r>
            <a:r>
              <a:rPr lang="en-US" dirty="0" smtClean="0"/>
              <a:t>critical to </a:t>
            </a:r>
            <a:r>
              <a:rPr lang="en-US" dirty="0"/>
              <a:t>predicting the required area for a given level </a:t>
            </a:r>
            <a:r>
              <a:rPr lang="en-US" dirty="0" smtClean="0"/>
              <a:t>of treatment</a:t>
            </a:r>
            <a:r>
              <a:rPr lang="en-US" dirty="0"/>
              <a:t>. Media porosity has a direct </a:t>
            </a:r>
            <a:r>
              <a:rPr lang="en-US" dirty="0" smtClean="0"/>
              <a:t>mathematical relationship </a:t>
            </a:r>
            <a:r>
              <a:rPr lang="en-US" dirty="0"/>
              <a:t>with the microbial degradation </a:t>
            </a:r>
            <a:r>
              <a:rPr lang="en-US" dirty="0" smtClean="0"/>
              <a:t>rate constant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71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Aquatic Plant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/>
              <a:t>Floating Plant Systems</a:t>
            </a:r>
          </a:p>
          <a:p>
            <a:r>
              <a:rPr lang="en-US" dirty="0"/>
              <a:t>The water hyacinth </a:t>
            </a:r>
            <a:r>
              <a:rPr lang="en-US" b="1" i="1" dirty="0" err="1"/>
              <a:t>Eichhornia</a:t>
            </a:r>
            <a:r>
              <a:rPr lang="en-US" b="1" i="1" dirty="0"/>
              <a:t> </a:t>
            </a:r>
            <a:r>
              <a:rPr lang="en-US" b="1" i="1" dirty="0" err="1"/>
              <a:t>crassipes</a:t>
            </a:r>
            <a:r>
              <a:rPr lang="en-US" b="1" i="1" dirty="0"/>
              <a:t> </a:t>
            </a:r>
            <a:r>
              <a:rPr lang="en-US" dirty="0"/>
              <a:t>has </a:t>
            </a:r>
            <a:r>
              <a:rPr lang="en-US" dirty="0" smtClean="0"/>
              <a:t>been studied </a:t>
            </a:r>
            <a:r>
              <a:rPr lang="en-US" dirty="0"/>
              <a:t>extensively for use in improving </a:t>
            </a:r>
            <a:r>
              <a:rPr lang="en-US" dirty="0" smtClean="0"/>
              <a:t>the wastewater </a:t>
            </a:r>
            <a:r>
              <a:rPr lang="en-US" dirty="0"/>
              <a:t>effluent from oxidation ponds and as </a:t>
            </a:r>
            <a:r>
              <a:rPr lang="en-US" dirty="0" smtClean="0"/>
              <a:t>the major </a:t>
            </a:r>
            <a:r>
              <a:rPr lang="en-US" dirty="0"/>
              <a:t>component in an integrated, </a:t>
            </a:r>
            <a:r>
              <a:rPr lang="en-US" dirty="0" smtClean="0"/>
              <a:t>advanced wastewater </a:t>
            </a:r>
            <a:r>
              <a:rPr lang="en-US" dirty="0"/>
              <a:t>treatment system. The </a:t>
            </a:r>
            <a:r>
              <a:rPr lang="en-US" dirty="0" smtClean="0"/>
              <a:t>major characteristics </a:t>
            </a:r>
            <a:r>
              <a:rPr lang="en-US" dirty="0"/>
              <a:t>of water hyacinths that make them </a:t>
            </a:r>
            <a:r>
              <a:rPr lang="en-US" dirty="0" smtClean="0"/>
              <a:t>an attractive </a:t>
            </a:r>
            <a:r>
              <a:rPr lang="en-US" dirty="0"/>
              <a:t>biological support media for bacteria </a:t>
            </a:r>
            <a:r>
              <a:rPr lang="en-US" dirty="0" smtClean="0"/>
              <a:t>are their </a:t>
            </a:r>
            <a:r>
              <a:rPr lang="en-US" dirty="0"/>
              <a:t>extensive root system and rapid growth rate.</a:t>
            </a:r>
          </a:p>
          <a:p>
            <a:r>
              <a:rPr lang="en-US" dirty="0"/>
              <a:t>The major characteristic that limits their </a:t>
            </a:r>
            <a:r>
              <a:rPr lang="en-US" dirty="0" smtClean="0"/>
              <a:t>widespread use </a:t>
            </a:r>
            <a:r>
              <a:rPr lang="en-US" dirty="0"/>
              <a:t>is their temperature sensitivity (i.e., they </a:t>
            </a:r>
            <a:r>
              <a:rPr lang="en-US" dirty="0" smtClean="0"/>
              <a:t>are rapidly </a:t>
            </a:r>
            <a:r>
              <a:rPr lang="en-US" dirty="0"/>
              <a:t>killed by winter frost conditions.) </a:t>
            </a:r>
            <a:r>
              <a:rPr lang="en-US" dirty="0" smtClean="0"/>
              <a:t>Duckweed systems </a:t>
            </a:r>
            <a:r>
              <a:rPr lang="en-US" dirty="0"/>
              <a:t>have been studied alone and as </a:t>
            </a:r>
            <a:r>
              <a:rPr lang="en-US" dirty="0" smtClean="0"/>
              <a:t>components of </a:t>
            </a:r>
            <a:r>
              <a:rPr lang="en-US" dirty="0"/>
              <a:t>water hyacinths in </a:t>
            </a:r>
            <a:r>
              <a:rPr lang="en-US" dirty="0" err="1"/>
              <a:t>polyculture</a:t>
            </a:r>
            <a:r>
              <a:rPr lang="en-US" dirty="0"/>
              <a:t> systems.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93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Aquatic Plant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Submerged Plant Systems</a:t>
            </a:r>
          </a:p>
          <a:p>
            <a:r>
              <a:rPr lang="en-US" dirty="0"/>
              <a:t>Submerged plants are either suspended in the </a:t>
            </a:r>
            <a:r>
              <a:rPr lang="en-US" dirty="0" smtClean="0"/>
              <a:t>water column </a:t>
            </a:r>
            <a:r>
              <a:rPr lang="en-US" dirty="0"/>
              <a:t>or rooted in the bottom sediments. Typically</a:t>
            </a:r>
            <a:r>
              <a:rPr lang="en-US" dirty="0" smtClean="0"/>
              <a:t>, their </a:t>
            </a:r>
            <a:r>
              <a:rPr lang="en-US" dirty="0"/>
              <a:t>photosynthetic parts are in the water column.</a:t>
            </a:r>
          </a:p>
          <a:p>
            <a:r>
              <a:rPr lang="en-US" dirty="0"/>
              <a:t>The potential for use of submerged plants </a:t>
            </a:r>
            <a:r>
              <a:rPr lang="en-US" dirty="0" smtClean="0"/>
              <a:t>for polishing </a:t>
            </a:r>
            <a:r>
              <a:rPr lang="en-US" dirty="0"/>
              <a:t>of effluent seems at least theoretically </a:t>
            </a:r>
            <a:r>
              <a:rPr lang="en-US" dirty="0" smtClean="0"/>
              <a:t>an attractive </a:t>
            </a:r>
            <a:r>
              <a:rPr lang="en-US" dirty="0"/>
              <a:t>option. The tendency of these plants to </a:t>
            </a:r>
            <a:r>
              <a:rPr lang="en-US" dirty="0" smtClean="0"/>
              <a:t>be shaded </a:t>
            </a:r>
            <a:r>
              <a:rPr lang="en-US" dirty="0"/>
              <a:t>out by algal growths and to be killed </a:t>
            </a:r>
            <a:r>
              <a:rPr lang="en-US" dirty="0" smtClean="0"/>
              <a:t>or severely </a:t>
            </a:r>
            <a:r>
              <a:rPr lang="en-US" dirty="0"/>
              <a:t>harmed by anaerobic conditions limits </a:t>
            </a:r>
            <a:r>
              <a:rPr lang="en-US" dirty="0" smtClean="0"/>
              <a:t>their practical </a:t>
            </a:r>
            <a:r>
              <a:rPr lang="en-US" dirty="0"/>
              <a:t>usefulness.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49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Wetland Design</a:t>
            </a:r>
            <a:br>
              <a:rPr lang="en-US" dirty="0" smtClean="0"/>
            </a:br>
            <a:r>
              <a:rPr lang="en-US" dirty="0" smtClean="0"/>
              <a:t>Classification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aquatic systems, wastewater is treated </a:t>
            </a:r>
            <a:r>
              <a:rPr lang="en-US" dirty="0" smtClean="0"/>
              <a:t>principally by </a:t>
            </a:r>
            <a:r>
              <a:rPr lang="en-US" dirty="0"/>
              <a:t>means of bacterial metabolism and </a:t>
            </a:r>
            <a:r>
              <a:rPr lang="en-US" dirty="0" smtClean="0"/>
              <a:t>physical sedimentation</a:t>
            </a:r>
            <a:r>
              <a:rPr lang="en-US" dirty="0"/>
              <a:t>, as is the case in </a:t>
            </a:r>
            <a:r>
              <a:rPr lang="en-US" dirty="0" smtClean="0"/>
              <a:t>conventional activated </a:t>
            </a:r>
            <a:r>
              <a:rPr lang="en-US" dirty="0"/>
              <a:t>sludge and trickling filter systems. </a:t>
            </a:r>
            <a:endParaRPr lang="en-US" dirty="0" smtClean="0"/>
          </a:p>
          <a:p>
            <a:r>
              <a:rPr lang="en-US" dirty="0" smtClean="0"/>
              <a:t>The aquatic </a:t>
            </a:r>
            <a:r>
              <a:rPr lang="en-US" dirty="0"/>
              <a:t>plants themselves bring about little </a:t>
            </a:r>
            <a:r>
              <a:rPr lang="en-US" dirty="0" smtClean="0"/>
              <a:t>actual treatment </a:t>
            </a:r>
            <a:r>
              <a:rPr lang="en-US" dirty="0"/>
              <a:t>of the wastewater (4). Their function </a:t>
            </a:r>
            <a:r>
              <a:rPr lang="en-US" dirty="0" smtClean="0"/>
              <a:t>is generally </a:t>
            </a:r>
            <a:r>
              <a:rPr lang="en-US" dirty="0"/>
              <a:t>to support components of the </a:t>
            </a:r>
            <a:r>
              <a:rPr lang="en-US" dirty="0" smtClean="0"/>
              <a:t>aquatic environment </a:t>
            </a:r>
            <a:r>
              <a:rPr lang="en-US" dirty="0"/>
              <a:t>that improve the wastewater </a:t>
            </a:r>
            <a:r>
              <a:rPr lang="en-US" dirty="0" smtClean="0"/>
              <a:t>treatment capability </a:t>
            </a:r>
            <a:r>
              <a:rPr lang="en-US" dirty="0"/>
              <a:t>and/or reliability of that environment (5).</a:t>
            </a:r>
          </a:p>
          <a:p>
            <a:r>
              <a:rPr lang="en-US" dirty="0"/>
              <a:t>Some specific functions of aquatic plants in </a:t>
            </a:r>
            <a:r>
              <a:rPr lang="en-US" dirty="0" smtClean="0"/>
              <a:t>aquatic treatment </a:t>
            </a:r>
            <a:r>
              <a:rPr lang="en-US" dirty="0"/>
              <a:t>systems are summarized in Table </a:t>
            </a:r>
            <a:r>
              <a:rPr lang="en-US" dirty="0" smtClean="0"/>
              <a:t>below</a:t>
            </a:r>
          </a:p>
          <a:p>
            <a:r>
              <a:rPr lang="en-US" dirty="0" smtClean="0"/>
              <a:t>The </a:t>
            </a:r>
            <a:r>
              <a:rPr lang="en-US" dirty="0"/>
              <a:t>morphology of some typical aquatic plants </a:t>
            </a:r>
            <a:r>
              <a:rPr lang="en-US" dirty="0" smtClean="0"/>
              <a:t>is shown </a:t>
            </a:r>
            <a:r>
              <a:rPr lang="en-US" dirty="0"/>
              <a:t>schematically in Figure </a:t>
            </a:r>
            <a:r>
              <a:rPr lang="en-US" dirty="0" smtClean="0"/>
              <a:t>below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14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Functions of Aquatic Plants In </a:t>
            </a:r>
            <a:r>
              <a:rPr lang="en-US" dirty="0" smtClean="0"/>
              <a:t>Aquatic Treatment </a:t>
            </a:r>
            <a:r>
              <a:rPr lang="en-US" dirty="0"/>
              <a:t>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3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467600" cy="453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1779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aquatic </a:t>
            </a:r>
            <a:r>
              <a:rPr lang="en-US" dirty="0" smtClean="0"/>
              <a:t>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226808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920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Wetland Design</a:t>
            </a:r>
            <a:br>
              <a:rPr lang="en-US" dirty="0"/>
            </a:br>
            <a:r>
              <a:rPr lang="en-US" dirty="0"/>
              <a:t>Classification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Wetlands are those areas that are inundated </a:t>
            </a:r>
            <a:r>
              <a:rPr lang="en-US" dirty="0" smtClean="0"/>
              <a:t>or saturated </a:t>
            </a:r>
            <a:r>
              <a:rPr lang="en-US" dirty="0"/>
              <a:t>by surface or ground water at a </a:t>
            </a:r>
            <a:r>
              <a:rPr lang="en-US" dirty="0" smtClean="0"/>
              <a:t>frequency and </a:t>
            </a:r>
            <a:r>
              <a:rPr lang="en-US" dirty="0"/>
              <a:t>duration sufficient to maintain </a:t>
            </a:r>
            <a:r>
              <a:rPr lang="en-US" dirty="0" smtClean="0"/>
              <a:t>saturated conditions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can be either preexisting </a:t>
            </a:r>
            <a:r>
              <a:rPr lang="en-US" dirty="0" smtClean="0"/>
              <a:t>natural wetlands </a:t>
            </a:r>
            <a:r>
              <a:rPr lang="en-US" dirty="0"/>
              <a:t>(e.g. marshes, swamps, bogs, </a:t>
            </a:r>
            <a:r>
              <a:rPr lang="en-US" dirty="0" smtClean="0"/>
              <a:t>cypress domes </a:t>
            </a:r>
            <a:r>
              <a:rPr lang="en-US" dirty="0"/>
              <a:t>and strands, etc.) or constructed </a:t>
            </a:r>
            <a:r>
              <a:rPr lang="en-US" dirty="0" smtClean="0"/>
              <a:t>wetland systems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Constructed </a:t>
            </a:r>
            <a:r>
              <a:rPr lang="en-US" dirty="0"/>
              <a:t>systems can range </a:t>
            </a:r>
            <a:r>
              <a:rPr lang="en-US" dirty="0" smtClean="0"/>
              <a:t>from creation </a:t>
            </a:r>
            <a:r>
              <a:rPr lang="en-US" dirty="0"/>
              <a:t>of a marsh in a natural setting where one </a:t>
            </a:r>
            <a:r>
              <a:rPr lang="en-US" dirty="0" smtClean="0"/>
              <a:t>did not </a:t>
            </a:r>
            <a:r>
              <a:rPr lang="en-US" dirty="0"/>
              <a:t>permanently exist before to intensive </a:t>
            </a:r>
            <a:r>
              <a:rPr lang="en-US" dirty="0" smtClean="0"/>
              <a:t>construction involving </a:t>
            </a:r>
            <a:r>
              <a:rPr lang="en-US" dirty="0"/>
              <a:t>earth moving, grading, impermeable </a:t>
            </a:r>
            <a:r>
              <a:rPr lang="en-US" dirty="0" smtClean="0"/>
              <a:t>barriers or </a:t>
            </a:r>
            <a:r>
              <a:rPr lang="en-US" dirty="0"/>
              <a:t>erection of containers such as tanks or trenches.</a:t>
            </a:r>
          </a:p>
          <a:p>
            <a:r>
              <a:rPr lang="en-US" dirty="0"/>
              <a:t>The vegetation that is introduced or emerges </a:t>
            </a:r>
            <a:r>
              <a:rPr lang="en-US" dirty="0" smtClean="0"/>
              <a:t>from these </a:t>
            </a:r>
            <a:r>
              <a:rPr lang="en-US" dirty="0"/>
              <a:t>constructed systems will generally be similar </a:t>
            </a:r>
            <a:r>
              <a:rPr lang="en-US" dirty="0" smtClean="0"/>
              <a:t>to that </a:t>
            </a:r>
            <a:r>
              <a:rPr lang="en-US" dirty="0"/>
              <a:t>found in the natural wetlands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9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Wetland Design</a:t>
            </a:r>
            <a:br>
              <a:rPr lang="en-US" dirty="0"/>
            </a:br>
            <a:r>
              <a:rPr lang="en-US" dirty="0"/>
              <a:t>Classification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There are three basic functions of wetlands that </a:t>
            </a:r>
            <a:r>
              <a:rPr lang="en-US" dirty="0" smtClean="0"/>
              <a:t>make them </a:t>
            </a:r>
            <a:r>
              <a:rPr lang="en-US" dirty="0"/>
              <a:t>potentially attractive for wastewater </a:t>
            </a:r>
            <a:r>
              <a:rPr lang="en-US" dirty="0" smtClean="0"/>
              <a:t>treatment:</a:t>
            </a:r>
          </a:p>
          <a:p>
            <a:pPr marL="457200" indent="-457200">
              <a:buAutoNum type="arabicPeriod"/>
            </a:pPr>
            <a:r>
              <a:rPr lang="en-US" dirty="0" smtClean="0"/>
              <a:t>Physical </a:t>
            </a:r>
            <a:r>
              <a:rPr lang="en-US" dirty="0"/>
              <a:t>entrapment of pollutants through </a:t>
            </a:r>
            <a:r>
              <a:rPr lang="en-US" dirty="0" smtClean="0"/>
              <a:t>sorption in </a:t>
            </a:r>
            <a:r>
              <a:rPr lang="en-US" dirty="0"/>
              <a:t>the surface soils and organic </a:t>
            </a:r>
            <a:r>
              <a:rPr lang="en-US" dirty="0" smtClean="0"/>
              <a:t>litter.</a:t>
            </a:r>
          </a:p>
          <a:p>
            <a:pPr marL="457200" indent="-457200">
              <a:buAutoNum type="arabicPeriod"/>
            </a:pPr>
            <a:r>
              <a:rPr lang="en-US" dirty="0" smtClean="0"/>
              <a:t>Utilization </a:t>
            </a:r>
            <a:r>
              <a:rPr lang="en-US" dirty="0"/>
              <a:t>and transformation of elements </a:t>
            </a:r>
            <a:r>
              <a:rPr lang="en-US" dirty="0" smtClean="0"/>
              <a:t>by microorganisms.</a:t>
            </a:r>
          </a:p>
          <a:p>
            <a:pPr marL="457200" indent="-457200">
              <a:buAutoNum type="arabicPeriod"/>
            </a:pPr>
            <a:r>
              <a:rPr lang="en-US" dirty="0" smtClean="0"/>
              <a:t> Low </a:t>
            </a:r>
            <a:r>
              <a:rPr lang="en-US" dirty="0"/>
              <a:t>energy and low maintenance requirements </a:t>
            </a:r>
            <a:r>
              <a:rPr lang="en-US" dirty="0" smtClean="0"/>
              <a:t>to attain </a:t>
            </a:r>
            <a:r>
              <a:rPr lang="en-US" dirty="0"/>
              <a:t>consistent treatment levels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Three </a:t>
            </a:r>
            <a:r>
              <a:rPr lang="en-US" dirty="0"/>
              <a:t>major systems involving wastewater </a:t>
            </a:r>
            <a:r>
              <a:rPr lang="en-US" dirty="0" smtClean="0"/>
              <a:t>and wetlands </a:t>
            </a:r>
            <a:r>
              <a:rPr lang="en-US" dirty="0"/>
              <a:t>can be observed in the United States (9).</a:t>
            </a:r>
          </a:p>
          <a:p>
            <a:pPr marL="457200" indent="-457200">
              <a:buAutoNum type="arabicPeriod"/>
            </a:pPr>
            <a:r>
              <a:rPr lang="en-US" dirty="0" smtClean="0"/>
              <a:t>Disposal </a:t>
            </a:r>
            <a:r>
              <a:rPr lang="en-US" dirty="0"/>
              <a:t>of treated effluent into natural </a:t>
            </a:r>
            <a:r>
              <a:rPr lang="en-US" dirty="0" smtClean="0"/>
              <a:t>wetlands</a:t>
            </a:r>
          </a:p>
          <a:p>
            <a:pPr marL="457200" indent="-457200">
              <a:buAutoNum type="arabicPeriod"/>
            </a:pPr>
            <a:r>
              <a:rPr lang="en-US" dirty="0" smtClean="0"/>
              <a:t>Use </a:t>
            </a:r>
            <a:r>
              <a:rPr lang="en-US" dirty="0"/>
              <a:t>of effluents or partially treated wastewater </a:t>
            </a:r>
            <a:r>
              <a:rPr lang="en-US" dirty="0" smtClean="0"/>
              <a:t>for enhancement</a:t>
            </a:r>
            <a:r>
              <a:rPr lang="en-US" dirty="0"/>
              <a:t>, restoration, or creation of </a:t>
            </a:r>
            <a:r>
              <a:rPr lang="en-US" dirty="0" smtClean="0"/>
              <a:t>wetlands</a:t>
            </a:r>
          </a:p>
          <a:p>
            <a:pPr marL="457200" indent="-457200">
              <a:buAutoNum type="arabicPeriod"/>
            </a:pPr>
            <a:r>
              <a:rPr lang="en-US" dirty="0" smtClean="0"/>
              <a:t>Use </a:t>
            </a:r>
            <a:r>
              <a:rPr lang="en-US" dirty="0"/>
              <a:t>of constructed wetlands for </a:t>
            </a:r>
            <a:r>
              <a:rPr lang="en-US" dirty="0" smtClean="0"/>
              <a:t>wastewater treatment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7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Wetland Design</a:t>
            </a:r>
            <a:br>
              <a:rPr lang="en-US" dirty="0"/>
            </a:br>
            <a:r>
              <a:rPr lang="en-US" dirty="0"/>
              <a:t>Classification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three categories of aquatic </a:t>
            </a:r>
            <a:r>
              <a:rPr lang="en-US" dirty="0" smtClean="0"/>
              <a:t>treatment systems </a:t>
            </a:r>
            <a:r>
              <a:rPr lang="en-US" dirty="0"/>
              <a:t>considered in this manual:</a:t>
            </a:r>
          </a:p>
          <a:p>
            <a:r>
              <a:rPr lang="en-US" dirty="0" smtClean="0"/>
              <a:t>Natural </a:t>
            </a:r>
            <a:r>
              <a:rPr lang="en-US" dirty="0"/>
              <a:t>Wetlands</a:t>
            </a:r>
          </a:p>
          <a:p>
            <a:r>
              <a:rPr lang="en-US" dirty="0" smtClean="0"/>
              <a:t>Constructed </a:t>
            </a:r>
            <a:r>
              <a:rPr lang="en-US" dirty="0"/>
              <a:t>Wetlands</a:t>
            </a:r>
          </a:p>
          <a:p>
            <a:r>
              <a:rPr lang="en-US" dirty="0" smtClean="0"/>
              <a:t>Aquatic </a:t>
            </a:r>
            <a:r>
              <a:rPr lang="en-US" dirty="0"/>
              <a:t>Plant Systems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41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Wetlands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While the interest in wetlands for </a:t>
            </a:r>
            <a:r>
              <a:rPr lang="en-US" dirty="0" smtClean="0"/>
              <a:t>wastewater treatment </a:t>
            </a:r>
            <a:r>
              <a:rPr lang="en-US" dirty="0"/>
              <a:t>is fairly recent, the term wetlands is also </a:t>
            </a:r>
            <a:r>
              <a:rPr lang="en-US" dirty="0" smtClean="0"/>
              <a:t>a relatively </a:t>
            </a:r>
            <a:r>
              <a:rPr lang="en-US" dirty="0"/>
              <a:t>new expression, encompassing what </a:t>
            </a:r>
            <a:r>
              <a:rPr lang="en-US" dirty="0" smtClean="0"/>
              <a:t>for years </a:t>
            </a:r>
            <a:r>
              <a:rPr lang="en-US" dirty="0"/>
              <a:t>have simply been referred to as marshes</a:t>
            </a:r>
            <a:r>
              <a:rPr lang="en-US" dirty="0" smtClean="0"/>
              <a:t>, swamps</a:t>
            </a:r>
            <a:r>
              <a:rPr lang="en-US" dirty="0"/>
              <a:t>, or bogs.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difference in these wetlands </a:t>
            </a:r>
            <a:r>
              <a:rPr lang="en-US" dirty="0" smtClean="0"/>
              <a:t>is related </a:t>
            </a:r>
            <a:r>
              <a:rPr lang="en-US" dirty="0"/>
              <a:t>to a large extent to the vegetation </a:t>
            </a:r>
            <a:r>
              <a:rPr lang="en-US" dirty="0" smtClean="0"/>
              <a:t>which dominates </a:t>
            </a:r>
            <a:r>
              <a:rPr lang="en-US" dirty="0"/>
              <a:t>the area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Grasses </a:t>
            </a:r>
            <a:r>
              <a:rPr lang="en-US" dirty="0"/>
              <a:t>or forbs are </a:t>
            </a:r>
            <a:r>
              <a:rPr lang="en-US" dirty="0" smtClean="0"/>
              <a:t>generally </a:t>
            </a:r>
            <a:r>
              <a:rPr lang="en-US" dirty="0"/>
              <a:t>dominant in marshes, trees and shrubs </a:t>
            </a:r>
            <a:r>
              <a:rPr lang="en-US" dirty="0" smtClean="0"/>
              <a:t>characterize swamps</a:t>
            </a:r>
            <a:r>
              <a:rPr lang="en-US" dirty="0"/>
              <a:t>, and sedge/peat vegetation occurs in </a:t>
            </a:r>
            <a:r>
              <a:rPr lang="en-US" dirty="0" smtClean="0"/>
              <a:t>various bogs.</a:t>
            </a:r>
          </a:p>
          <a:p>
            <a:r>
              <a:rPr lang="en-US" dirty="0"/>
              <a:t>Natural wetlands are effective as </a:t>
            </a:r>
            <a:r>
              <a:rPr lang="en-US" dirty="0" smtClean="0"/>
              <a:t>wastewater treatment </a:t>
            </a:r>
            <a:r>
              <a:rPr lang="en-US" dirty="0"/>
              <a:t>processes for a number of reasons. </a:t>
            </a:r>
            <a:endParaRPr lang="en-US" dirty="0" smtClean="0"/>
          </a:p>
          <a:p>
            <a:r>
              <a:rPr lang="en-US" dirty="0" smtClean="0"/>
              <a:t>Natural wetlands </a:t>
            </a:r>
            <a:r>
              <a:rPr lang="en-US" dirty="0"/>
              <a:t>support a large and diverse population </a:t>
            </a:r>
            <a:r>
              <a:rPr lang="en-US" dirty="0" smtClean="0"/>
              <a:t>of bacteria </a:t>
            </a:r>
            <a:r>
              <a:rPr lang="en-US" dirty="0"/>
              <a:t>which grow on the submerged roots </a:t>
            </a:r>
            <a:r>
              <a:rPr lang="en-US" dirty="0" smtClean="0"/>
              <a:t>and stems </a:t>
            </a:r>
            <a:r>
              <a:rPr lang="en-US" dirty="0"/>
              <a:t>of aquatic plants and are of </a:t>
            </a:r>
            <a:r>
              <a:rPr lang="en-US" dirty="0" smtClean="0"/>
              <a:t>particular importance </a:t>
            </a:r>
            <a:r>
              <a:rPr lang="en-US" dirty="0"/>
              <a:t>in the removal of BOD5 from wastewater.</a:t>
            </a:r>
          </a:p>
          <a:p>
            <a:r>
              <a:rPr lang="en-US" dirty="0"/>
              <a:t>In addition, the </a:t>
            </a:r>
            <a:r>
              <a:rPr lang="en-US" dirty="0" smtClean="0"/>
              <a:t>calm </a:t>
            </a:r>
            <a:r>
              <a:rPr lang="en-US" dirty="0"/>
              <a:t>water conditions of </a:t>
            </a:r>
            <a:r>
              <a:rPr lang="en-US" dirty="0" smtClean="0"/>
              <a:t>a wetland </a:t>
            </a:r>
            <a:r>
              <a:rPr lang="en-US" dirty="0"/>
              <a:t>are conducive to the sedimentation </a:t>
            </a:r>
            <a:r>
              <a:rPr lang="en-US" dirty="0" smtClean="0"/>
              <a:t>of wastewater </a:t>
            </a:r>
            <a:r>
              <a:rPr lang="en-US" dirty="0"/>
              <a:t>solids. 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/>
              <a:t>aspects of wetlands </a:t>
            </a:r>
            <a:r>
              <a:rPr lang="en-US" dirty="0" smtClean="0"/>
              <a:t>that </a:t>
            </a:r>
            <a:r>
              <a:rPr lang="pt-BR" dirty="0" smtClean="0"/>
              <a:t>facilitate wastewater treatment are the </a:t>
            </a:r>
            <a:r>
              <a:rPr lang="en-US" dirty="0" smtClean="0"/>
              <a:t>adsorption/filtration </a:t>
            </a:r>
            <a:r>
              <a:rPr lang="en-US" dirty="0"/>
              <a:t>potential of the aquatic plants</a:t>
            </a:r>
            <a:r>
              <a:rPr lang="en-US" dirty="0" smtClean="0"/>
              <a:t>’ roots </a:t>
            </a:r>
            <a:r>
              <a:rPr lang="en-US" dirty="0"/>
              <a:t>and stems, the ion </a:t>
            </a:r>
            <a:r>
              <a:rPr lang="en-US" dirty="0" smtClean="0"/>
              <a:t>exchange/adsorption capacity </a:t>
            </a:r>
            <a:r>
              <a:rPr lang="en-US" dirty="0"/>
              <a:t>of wetlands’ natural sediments, and </a:t>
            </a:r>
            <a:r>
              <a:rPr lang="en-US" dirty="0" smtClean="0"/>
              <a:t>the mitigating </a:t>
            </a:r>
            <a:r>
              <a:rPr lang="en-US" dirty="0"/>
              <a:t>effect that the plants themselves have </a:t>
            </a:r>
            <a:r>
              <a:rPr lang="en-US" dirty="0" smtClean="0"/>
              <a:t>on climatic </a:t>
            </a:r>
            <a:r>
              <a:rPr lang="en-US" dirty="0"/>
              <a:t>forces such as wind, sunlight </a:t>
            </a:r>
            <a:r>
              <a:rPr lang="en-US" dirty="0" smtClean="0"/>
              <a:t>and temperature.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82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Wetlands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Natural wetland systems are typically </a:t>
            </a:r>
            <a:r>
              <a:rPr lang="en-US" dirty="0" smtClean="0"/>
              <a:t>characterized by </a:t>
            </a:r>
            <a:r>
              <a:rPr lang="en-US" dirty="0"/>
              <a:t>emergent aquatic vegetation such as </a:t>
            </a:r>
            <a:r>
              <a:rPr lang="en-US" dirty="0" smtClean="0"/>
              <a:t>cattails </a:t>
            </a:r>
            <a:r>
              <a:rPr lang="en-US" i="1" dirty="0" smtClean="0"/>
              <a:t>(</a:t>
            </a:r>
            <a:r>
              <a:rPr lang="en-US" i="1" dirty="0" err="1"/>
              <a:t>Typha</a:t>
            </a:r>
            <a:r>
              <a:rPr lang="en-US" i="1" dirty="0"/>
              <a:t>), </a:t>
            </a:r>
            <a:r>
              <a:rPr lang="en-US" dirty="0"/>
              <a:t>rushes (</a:t>
            </a:r>
            <a:r>
              <a:rPr lang="en-US" dirty="0" err="1"/>
              <a:t>Scirpus</a:t>
            </a:r>
            <a:r>
              <a:rPr lang="en-US" dirty="0"/>
              <a:t>), and reeds </a:t>
            </a:r>
            <a:r>
              <a:rPr lang="en-US" i="1" dirty="0"/>
              <a:t>(</a:t>
            </a:r>
            <a:r>
              <a:rPr lang="en-US" i="1" dirty="0" err="1"/>
              <a:t>Phragmites</a:t>
            </a:r>
            <a:r>
              <a:rPr lang="en-US" i="1" dirty="0"/>
              <a:t>).</a:t>
            </a:r>
          </a:p>
          <a:p>
            <a:r>
              <a:rPr lang="en-US" dirty="0"/>
              <a:t>They can also contain some of the floating </a:t>
            </a:r>
            <a:r>
              <a:rPr lang="en-US" dirty="0" smtClean="0"/>
              <a:t>and submerged </a:t>
            </a:r>
            <a:r>
              <a:rPr lang="en-US" dirty="0"/>
              <a:t>plant species </a:t>
            </a:r>
            <a:r>
              <a:rPr lang="en-US" dirty="0" smtClean="0"/>
              <a:t>as well </a:t>
            </a:r>
            <a:r>
              <a:rPr lang="en-US" dirty="0"/>
              <a:t>as </a:t>
            </a:r>
            <a:r>
              <a:rPr lang="en-US" dirty="0" err="1"/>
              <a:t>phreatophytes</a:t>
            </a:r>
            <a:r>
              <a:rPr lang="en-US" dirty="0"/>
              <a:t> (plants whose roots extend </a:t>
            </a:r>
            <a:r>
              <a:rPr lang="en-US" dirty="0" smtClean="0"/>
              <a:t>to the </a:t>
            </a:r>
            <a:r>
              <a:rPr lang="en-US" dirty="0"/>
              <a:t>ground-water table or the saturated soil </a:t>
            </a:r>
            <a:r>
              <a:rPr lang="en-US" dirty="0" smtClean="0"/>
              <a:t>area immediately </a:t>
            </a:r>
            <a:r>
              <a:rPr lang="en-US" dirty="0"/>
              <a:t>above it</a:t>
            </a:r>
            <a:r>
              <a:rPr lang="en-US" dirty="0" smtClean="0"/>
              <a:t>).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14379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2700</TotalTime>
  <Words>1483</Words>
  <Application>Microsoft Office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Thatch</vt:lpstr>
      <vt:lpstr>CE 445 Wastewater Reclamation and Reuse</vt:lpstr>
      <vt:lpstr>Wetland Design Classification </vt:lpstr>
      <vt:lpstr>Functions of Aquatic Plants In Aquatic Treatment Systems</vt:lpstr>
      <vt:lpstr>Common aquatic plants</vt:lpstr>
      <vt:lpstr>Wetland Design Classification </vt:lpstr>
      <vt:lpstr>Wetland Design Classification </vt:lpstr>
      <vt:lpstr>Wetland Design Classification </vt:lpstr>
      <vt:lpstr>Natural Wetlands</vt:lpstr>
      <vt:lpstr>Natural Wetlands</vt:lpstr>
      <vt:lpstr>Constructed Wetlands</vt:lpstr>
      <vt:lpstr>Constructed Wetlands</vt:lpstr>
      <vt:lpstr>Constructed Wetlands</vt:lpstr>
      <vt:lpstr>Constructed Wetlands</vt:lpstr>
      <vt:lpstr>Aquatic Plant Systems</vt:lpstr>
      <vt:lpstr>Aquatic Plant Systems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445 Wastewater Reclamation and Reuse</dc:title>
  <dc:creator>User</dc:creator>
  <cp:lastModifiedBy>User</cp:lastModifiedBy>
  <cp:revision>147</cp:revision>
  <dcterms:created xsi:type="dcterms:W3CDTF">2016-01-17T07:00:11Z</dcterms:created>
  <dcterms:modified xsi:type="dcterms:W3CDTF">2017-03-27T09:17:34Z</dcterms:modified>
</cp:coreProperties>
</file>