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8"/>
  </p:notes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23" autoAdjust="0"/>
    <p:restoredTop sz="94660"/>
  </p:normalViewPr>
  <p:slideViewPr>
    <p:cSldViewPr>
      <p:cViewPr varScale="1">
        <p:scale>
          <a:sx n="84" d="100"/>
          <a:sy n="84" d="100"/>
        </p:scale>
        <p:origin x="1373"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07476BD0-F769-4166-BDEF-88A98DC5F87D}" type="datetimeFigureOut">
              <a:rPr lang="ar-EG" smtClean="0"/>
              <a:t>19/05/1437</a:t>
            </a:fld>
            <a:endParaRPr lang="ar-EG"/>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2F010731-DFDA-42DC-ADB2-F4AC72814EF6}" type="slidenum">
              <a:rPr lang="ar-EG" smtClean="0"/>
              <a:t>‹#›</a:t>
            </a:fld>
            <a:endParaRPr lang="ar-EG"/>
          </a:p>
        </p:txBody>
      </p:sp>
    </p:spTree>
    <p:extLst>
      <p:ext uri="{BB962C8B-B14F-4D97-AF65-F5344CB8AC3E}">
        <p14:creationId xmlns:p14="http://schemas.microsoft.com/office/powerpoint/2010/main" val="33932410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E69A5B8F-88DE-491C-ADF8-2697295DA893}" type="datetime1">
              <a:rPr lang="en-US" smtClean="0"/>
              <a:t>2/27/2016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96B30-9533-442C-999D-E7930F914882}" type="datetime1">
              <a:rPr lang="en-US" smtClean="0"/>
              <a:t>2/27/2016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43BB8D-E0B0-455B-9434-1BBA89D8F1F8}" type="datetime1">
              <a:rPr lang="en-US" smtClean="0"/>
              <a:t>2/27/2016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4655F-A6A8-4CEA-BF4A-660B222902F4}" type="datetime1">
              <a:rPr lang="en-US" smtClean="0"/>
              <a:t>2/27/2016</a:t>
            </a:fld>
            <a:endParaRPr lang="en-US"/>
          </a:p>
        </p:txBody>
      </p:sp>
      <p:sp>
        <p:nvSpPr>
          <p:cNvPr id="5" name="Footer Placeholder 4"/>
          <p:cNvSpPr>
            <a:spLocks noGrp="1"/>
          </p:cNvSpPr>
          <p:nvPr>
            <p:ph type="ftr" sz="quarter" idx="11"/>
          </p:nvPr>
        </p:nvSpPr>
        <p:spPr/>
        <p:txBody>
          <a:bodyPr/>
          <a:lstStyle/>
          <a:p>
            <a:r>
              <a:rPr lang="en-US" smtClean="0"/>
              <a:t>CE 445 Water Reclamation and Reuse (Dr. Mohab Kamal)</a:t>
            </a:r>
            <a:endParaRPr lang="en-US"/>
          </a:p>
        </p:txBody>
      </p:sp>
      <p:sp>
        <p:nvSpPr>
          <p:cNvPr id="6" name="Slide Number Placeholder 5"/>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4FFC911-D699-47C4-B4B8-452D228CADF9}" type="datetime1">
              <a:rPr lang="en-US" smtClean="0"/>
              <a:t>2/27/2016</a:t>
            </a:fld>
            <a:endParaRPr lang="en-US"/>
          </a:p>
        </p:txBody>
      </p:sp>
      <p:sp>
        <p:nvSpPr>
          <p:cNvPr id="91" name="Footer Placeholder 90"/>
          <p:cNvSpPr>
            <a:spLocks noGrp="1"/>
          </p:cNvSpPr>
          <p:nvPr>
            <p:ph type="ftr" sz="quarter" idx="11"/>
          </p:nvPr>
        </p:nvSpPr>
        <p:spPr/>
        <p:txBody>
          <a:bodyPr/>
          <a:lstStyle/>
          <a:p>
            <a:r>
              <a:rPr lang="en-US" smtClean="0"/>
              <a:t>CE 445 Water Reclamation and Reuse (Dr. Mohab Kamal)</a:t>
            </a:r>
            <a:endParaRPr lang="en-US"/>
          </a:p>
        </p:txBody>
      </p:sp>
      <p:sp>
        <p:nvSpPr>
          <p:cNvPr id="92" name="Slide Number Placeholder 91"/>
          <p:cNvSpPr>
            <a:spLocks noGrp="1"/>
          </p:cNvSpPr>
          <p:nvPr>
            <p:ph type="sldNum" sz="quarter" idx="12"/>
          </p:nvPr>
        </p:nvSpPr>
        <p:spPr/>
        <p:txBody>
          <a:bodyPr/>
          <a:lstStyle/>
          <a:p>
            <a:fld id="{3D4CAC01-9601-4D66-AE8C-C805F130E55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FA831E-CD6D-4B48-AD89-B66876E1E620}" type="datetime1">
              <a:rPr lang="en-US" smtClean="0"/>
              <a:t>2/27/2016</a:t>
            </a:fld>
            <a:endParaRPr lang="en-US"/>
          </a:p>
        </p:txBody>
      </p:sp>
      <p:sp>
        <p:nvSpPr>
          <p:cNvPr id="6" name="Footer Placeholder 5"/>
          <p:cNvSpPr>
            <a:spLocks noGrp="1"/>
          </p:cNvSpPr>
          <p:nvPr>
            <p:ph type="ftr" sz="quarter" idx="11"/>
          </p:nvPr>
        </p:nvSpPr>
        <p:spPr/>
        <p:txBody>
          <a:bodyPr/>
          <a:lstStyle/>
          <a:p>
            <a:r>
              <a:rPr lang="en-US" smtClean="0"/>
              <a:t>CE 445 Water Reclamation and Reuse (Dr. Mohab Kamal)</a:t>
            </a:r>
            <a:endParaRPr lang="en-US"/>
          </a:p>
        </p:txBody>
      </p:sp>
      <p:sp>
        <p:nvSpPr>
          <p:cNvPr id="7" name="Slide Number Placeholder 6"/>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B18916-7ADF-4096-BEA4-D24ED227D362}" type="datetime1">
              <a:rPr lang="en-US" smtClean="0"/>
              <a:t>2/27/2016</a:t>
            </a:fld>
            <a:endParaRPr lang="en-US"/>
          </a:p>
        </p:txBody>
      </p:sp>
      <p:sp>
        <p:nvSpPr>
          <p:cNvPr id="8" name="Footer Placeholder 7"/>
          <p:cNvSpPr>
            <a:spLocks noGrp="1"/>
          </p:cNvSpPr>
          <p:nvPr>
            <p:ph type="ftr" sz="quarter" idx="11"/>
          </p:nvPr>
        </p:nvSpPr>
        <p:spPr/>
        <p:txBody>
          <a:bodyPr/>
          <a:lstStyle/>
          <a:p>
            <a:r>
              <a:rPr lang="en-US" smtClean="0"/>
              <a:t>CE 445 Water Reclamation and Reuse (Dr. Mohab Kamal)</a:t>
            </a:r>
            <a:endParaRPr lang="en-US"/>
          </a:p>
        </p:txBody>
      </p:sp>
      <p:sp>
        <p:nvSpPr>
          <p:cNvPr id="9" name="Slide Number Placeholder 8"/>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E3D97D-3B6F-45DC-8930-8E357793D873}" type="datetime1">
              <a:rPr lang="en-US" smtClean="0"/>
              <a:t>2/27/2016</a:t>
            </a:fld>
            <a:endParaRPr lang="en-US"/>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7F1681-8056-4F99-BCD8-EA761ECFA7D1}" type="datetime1">
              <a:rPr lang="en-US" smtClean="0"/>
              <a:t>2/27/2016</a:t>
            </a:fld>
            <a:endParaRPr lang="en-US"/>
          </a:p>
        </p:txBody>
      </p:sp>
      <p:sp>
        <p:nvSpPr>
          <p:cNvPr id="3" name="Footer Placeholder 2"/>
          <p:cNvSpPr>
            <a:spLocks noGrp="1"/>
          </p:cNvSpPr>
          <p:nvPr>
            <p:ph type="ftr" sz="quarter" idx="11"/>
          </p:nvPr>
        </p:nvSpPr>
        <p:spPr/>
        <p:txBody>
          <a:bodyPr/>
          <a:lstStyle/>
          <a:p>
            <a:r>
              <a:rPr lang="en-US" smtClean="0"/>
              <a:t>CE 445 Water Reclamation and Reuse (Dr. Mohab Kamal)</a:t>
            </a:r>
            <a:endParaRPr lang="en-US"/>
          </a:p>
        </p:txBody>
      </p:sp>
      <p:sp>
        <p:nvSpPr>
          <p:cNvPr id="4" name="Slide Number Placeholder 3"/>
          <p:cNvSpPr>
            <a:spLocks noGrp="1"/>
          </p:cNvSpPr>
          <p:nvPr>
            <p:ph type="sldNum" sz="quarter" idx="12"/>
          </p:nvPr>
        </p:nvSpPr>
        <p:spPr/>
        <p:txBody>
          <a:bodyPr/>
          <a:lstStyle/>
          <a:p>
            <a:fld id="{3D4CAC01-9601-4D66-AE8C-C805F130E5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1ED1E2-48E6-4C59-B900-FA0608C780E2}" type="datetime1">
              <a:rPr lang="en-US" smtClean="0"/>
              <a:t>2/27/2016</a:t>
            </a:fld>
            <a:endParaRPr lang="en-US"/>
          </a:p>
        </p:txBody>
      </p:sp>
      <p:sp>
        <p:nvSpPr>
          <p:cNvPr id="6" name="Footer Placeholder 5"/>
          <p:cNvSpPr>
            <a:spLocks noGrp="1"/>
          </p:cNvSpPr>
          <p:nvPr>
            <p:ph type="ftr" sz="quarter" idx="11"/>
          </p:nvPr>
        </p:nvSpPr>
        <p:spPr/>
        <p:txBody>
          <a:bodyPr/>
          <a:lstStyle/>
          <a:p>
            <a:r>
              <a:rPr lang="en-US" smtClean="0"/>
              <a:t>CE 445 Water Reclamation and Reuse (Dr. Mohab Kamal)</a:t>
            </a:r>
            <a:endParaRPr lang="en-US"/>
          </a:p>
        </p:txBody>
      </p:sp>
      <p:sp>
        <p:nvSpPr>
          <p:cNvPr id="7" name="Slide Number Placeholder 6"/>
          <p:cNvSpPr>
            <a:spLocks noGrp="1"/>
          </p:cNvSpPr>
          <p:nvPr>
            <p:ph type="sldNum" sz="quarter" idx="12"/>
          </p:nvPr>
        </p:nvSpPr>
        <p:spPr/>
        <p:txBody>
          <a:bodyPr/>
          <a:lstStyle/>
          <a:p>
            <a:fld id="{3D4CAC01-9601-4D66-AE8C-C805F130E553}"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D41B3D71-0F84-4444-AA9C-FFA11A691C94}" type="datetime1">
              <a:rPr lang="en-US" smtClean="0"/>
              <a:t>2/27/2016</a:t>
            </a:fld>
            <a:endParaRPr lang="en-US"/>
          </a:p>
        </p:txBody>
      </p:sp>
      <p:sp>
        <p:nvSpPr>
          <p:cNvPr id="6" name="Footer Placeholder 5"/>
          <p:cNvSpPr>
            <a:spLocks noGrp="1"/>
          </p:cNvSpPr>
          <p:nvPr>
            <p:ph type="ftr" sz="quarter" idx="11"/>
          </p:nvPr>
        </p:nvSpPr>
        <p:spPr/>
        <p:txBody>
          <a:bodyPr/>
          <a:lstStyle/>
          <a:p>
            <a:r>
              <a:rPr lang="en-US" smtClean="0"/>
              <a:t>CE 445 Water Reclamation and Reuse (Dr. Mohab Kamal)</a:t>
            </a:r>
            <a:endParaRPr lang="en-US"/>
          </a:p>
        </p:txBody>
      </p:sp>
      <p:sp>
        <p:nvSpPr>
          <p:cNvPr id="7" name="Slide Number Placeholder 6"/>
          <p:cNvSpPr>
            <a:spLocks noGrp="1"/>
          </p:cNvSpPr>
          <p:nvPr>
            <p:ph type="sldNum" sz="quarter" idx="12"/>
          </p:nvPr>
        </p:nvSpPr>
        <p:spPr/>
        <p:txBody>
          <a:bodyPr/>
          <a:lstStyle/>
          <a:p>
            <a:fld id="{3D4CAC01-9601-4D66-AE8C-C805F130E553}"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2EC85D0C-1B37-4FE4-B637-B84A4AA03DE6}" type="datetime1">
              <a:rPr lang="en-US" smtClean="0"/>
              <a:t>2/27/2016</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r>
              <a:rPr lang="en-US" smtClean="0"/>
              <a:t>CE 445 Water Reclamation and Reuse (Dr. Mohab Kamal)</a:t>
            </a:r>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3D4CAC01-9601-4D66-AE8C-C805F130E55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CE 445</a:t>
            </a:r>
            <a:br>
              <a:rPr lang="en-US" dirty="0" smtClean="0"/>
            </a:br>
            <a:r>
              <a:rPr lang="en-US" dirty="0" smtClean="0"/>
              <a:t>Wastewater Reclamation and Reuse</a:t>
            </a:r>
            <a:endParaRPr lang="en-US" dirty="0"/>
          </a:p>
        </p:txBody>
      </p:sp>
      <p:sp>
        <p:nvSpPr>
          <p:cNvPr id="3" name="Subtitle 2"/>
          <p:cNvSpPr>
            <a:spLocks noGrp="1"/>
          </p:cNvSpPr>
          <p:nvPr>
            <p:ph type="subTitle" idx="1"/>
          </p:nvPr>
        </p:nvSpPr>
        <p:spPr/>
        <p:txBody>
          <a:bodyPr/>
          <a:lstStyle/>
          <a:p>
            <a:r>
              <a:rPr lang="en-US" dirty="0" smtClean="0"/>
              <a:t>Dr. Mohab Kamal </a:t>
            </a:r>
            <a:endParaRPr lang="en-US" dirty="0"/>
          </a:p>
        </p:txBody>
      </p:sp>
    </p:spTree>
    <p:extLst>
      <p:ext uri="{BB962C8B-B14F-4D97-AF65-F5344CB8AC3E}">
        <p14:creationId xmlns:p14="http://schemas.microsoft.com/office/powerpoint/2010/main" val="28420654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Surface Managed Natural </a:t>
            </a:r>
            <a:r>
              <a:rPr lang="en-US" dirty="0" smtClean="0"/>
              <a:t>Systems</a:t>
            </a:r>
            <a:endParaRPr lang="ar-EG" dirty="0"/>
          </a:p>
        </p:txBody>
      </p:sp>
      <p:sp>
        <p:nvSpPr>
          <p:cNvPr id="3" name="Content Placeholder 2"/>
          <p:cNvSpPr>
            <a:spLocks noGrp="1"/>
          </p:cNvSpPr>
          <p:nvPr>
            <p:ph idx="1"/>
          </p:nvPr>
        </p:nvSpPr>
        <p:spPr/>
        <p:txBody>
          <a:bodyPr>
            <a:normAutofit lnSpcReduction="10000"/>
          </a:bodyPr>
          <a:lstStyle/>
          <a:p>
            <a:r>
              <a:rPr lang="en-US" dirty="0"/>
              <a:t>In addition to providing aesthetic benefits and providing habitat and recreational opportunities, managed natural surface water systems can provide benefits with respect to water quality. </a:t>
            </a:r>
            <a:endParaRPr lang="en-US" dirty="0" smtClean="0"/>
          </a:p>
          <a:p>
            <a:r>
              <a:rPr lang="en-US" dirty="0" smtClean="0"/>
              <a:t>One </a:t>
            </a:r>
            <a:r>
              <a:rPr lang="en-US" dirty="0"/>
              <a:t>of the main differences between surface and subsurface managed natural systems is that managers of surface water systems must frequently satisfy competing demands and multiple objectives. </a:t>
            </a:r>
            <a:endParaRPr lang="en-US" dirty="0" smtClean="0"/>
          </a:p>
          <a:p>
            <a:r>
              <a:rPr lang="en-US" dirty="0" smtClean="0"/>
              <a:t>For </a:t>
            </a:r>
            <a:r>
              <a:rPr lang="en-US" dirty="0"/>
              <a:t>example, in addition to providing water quality benefits, engineered treatment wetlands frequently serve as habitat for birds and provide recreational and educational benefits for the community. In addition, they have the potential to serve as breeding grounds for mosquitoes and other vectors</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10</a:t>
            </a:fld>
            <a:endParaRPr lang="en-US"/>
          </a:p>
        </p:txBody>
      </p:sp>
    </p:spTree>
    <p:extLst>
      <p:ext uri="{BB962C8B-B14F-4D97-AF65-F5344CB8AC3E}">
        <p14:creationId xmlns:p14="http://schemas.microsoft.com/office/powerpoint/2010/main" val="731618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Surface Managed Natural Systems</a:t>
            </a:r>
            <a:endParaRPr lang="ar-EG" dirty="0"/>
          </a:p>
        </p:txBody>
      </p:sp>
      <p:sp>
        <p:nvSpPr>
          <p:cNvPr id="3" name="Content Placeholder 2"/>
          <p:cNvSpPr>
            <a:spLocks noGrp="1"/>
          </p:cNvSpPr>
          <p:nvPr>
            <p:ph idx="1"/>
          </p:nvPr>
        </p:nvSpPr>
        <p:spPr/>
        <p:txBody>
          <a:bodyPr>
            <a:normAutofit fontScale="92500" lnSpcReduction="20000"/>
          </a:bodyPr>
          <a:lstStyle/>
          <a:p>
            <a:r>
              <a:rPr lang="en-US" dirty="0"/>
              <a:t>Another important difference between surface and subsurface systems is the way in which the water flows. </a:t>
            </a:r>
            <a:endParaRPr lang="en-US" dirty="0" smtClean="0"/>
          </a:p>
          <a:p>
            <a:r>
              <a:rPr lang="en-US" dirty="0" smtClean="0"/>
              <a:t>With </a:t>
            </a:r>
            <a:r>
              <a:rPr lang="en-US" dirty="0"/>
              <a:t>the exception of fractured bedrock, the soil and groundwater systems used in managed subsurface treatment processes lead to predictable flow patterns and residence times in the subsurface. </a:t>
            </a:r>
            <a:endParaRPr lang="en-US" dirty="0" smtClean="0"/>
          </a:p>
          <a:p>
            <a:r>
              <a:rPr lang="en-US" dirty="0" smtClean="0"/>
              <a:t>In </a:t>
            </a:r>
            <a:r>
              <a:rPr lang="en-US" dirty="0"/>
              <a:t>addition, the high surface area provided by soil and geological materials provides ample surface area for microbial growth, facilitating biological attenuation processes. </a:t>
            </a:r>
            <a:endParaRPr lang="en-US" dirty="0" smtClean="0"/>
          </a:p>
          <a:p>
            <a:r>
              <a:rPr lang="en-US" dirty="0" smtClean="0"/>
              <a:t>In </a:t>
            </a:r>
            <a:r>
              <a:rPr lang="en-US" dirty="0"/>
              <a:t>contrast, managed surface systems often exhibit preferential flow and lower biological activity. </a:t>
            </a:r>
            <a:endParaRPr lang="en-US" dirty="0" smtClean="0"/>
          </a:p>
          <a:p>
            <a:r>
              <a:rPr lang="en-US" dirty="0" smtClean="0"/>
              <a:t>As </a:t>
            </a:r>
            <a:r>
              <a:rPr lang="en-US" dirty="0"/>
              <a:t>a result, a poorly managed natural system has a higher potential for providing less-effective treatment than expected, with hydraulic short-circuiting and low biological activity leading to little contaminant attenuation</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11</a:t>
            </a:fld>
            <a:endParaRPr lang="en-US"/>
          </a:p>
        </p:txBody>
      </p:sp>
    </p:spTree>
    <p:extLst>
      <p:ext uri="{BB962C8B-B14F-4D97-AF65-F5344CB8AC3E}">
        <p14:creationId xmlns:p14="http://schemas.microsoft.com/office/powerpoint/2010/main" val="2631143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i="1" dirty="0"/>
              <a:t>Treatment </a:t>
            </a:r>
            <a:r>
              <a:rPr lang="en-US" b="0" i="1" dirty="0" smtClean="0"/>
              <a:t>Wetlands</a:t>
            </a:r>
            <a:endParaRPr lang="ar-EG" dirty="0"/>
          </a:p>
        </p:txBody>
      </p:sp>
      <p:sp>
        <p:nvSpPr>
          <p:cNvPr id="3" name="Content Placeholder 2"/>
          <p:cNvSpPr>
            <a:spLocks noGrp="1"/>
          </p:cNvSpPr>
          <p:nvPr>
            <p:ph idx="1"/>
          </p:nvPr>
        </p:nvSpPr>
        <p:spPr/>
        <p:txBody>
          <a:bodyPr>
            <a:normAutofit fontScale="85000" lnSpcReduction="10000"/>
          </a:bodyPr>
          <a:lstStyle/>
          <a:p>
            <a:r>
              <a:rPr lang="en-US" dirty="0"/>
              <a:t>Treatment wetlands have been used to treat reclaimed water for </a:t>
            </a:r>
            <a:r>
              <a:rPr lang="en-US" dirty="0" err="1"/>
              <a:t>nonpotable</a:t>
            </a:r>
            <a:r>
              <a:rPr lang="en-US" dirty="0"/>
              <a:t> and potable </a:t>
            </a:r>
            <a:r>
              <a:rPr lang="en-US" dirty="0" smtClean="0"/>
              <a:t>reuse. </a:t>
            </a:r>
          </a:p>
          <a:p>
            <a:r>
              <a:rPr lang="en-US" dirty="0" smtClean="0"/>
              <a:t>Treatment </a:t>
            </a:r>
            <a:r>
              <a:rPr lang="en-US" dirty="0"/>
              <a:t>wetlands are built as either subsurface-flow or surface-flow systems. </a:t>
            </a:r>
            <a:endParaRPr lang="en-US" dirty="0" smtClean="0"/>
          </a:p>
          <a:p>
            <a:r>
              <a:rPr lang="en-US" dirty="0" smtClean="0"/>
              <a:t>Subsurface-flow </a:t>
            </a:r>
            <a:r>
              <a:rPr lang="en-US" dirty="0"/>
              <a:t>wetlands consist of plants growing within a gravel bed through which reclaimed water flows whereas surface-flow systems consist of wetland plants growing in anywhere from 0.5 to 2 feet (0.15 to 0.6 m) of flowing surface water with occasional deeper areas to enhance mixing and provide habitat (</a:t>
            </a:r>
            <a:r>
              <a:rPr lang="en-US" dirty="0" err="1"/>
              <a:t>Kadlec</a:t>
            </a:r>
            <a:r>
              <a:rPr lang="en-US" dirty="0"/>
              <a:t> and Knight, 1996). </a:t>
            </a:r>
            <a:endParaRPr lang="en-US" dirty="0" smtClean="0"/>
          </a:p>
          <a:p>
            <a:r>
              <a:rPr lang="en-US" dirty="0" smtClean="0"/>
              <a:t>Subsurface </a:t>
            </a:r>
            <a:r>
              <a:rPr lang="en-US" dirty="0"/>
              <a:t>wetlands are more common in colder climates and in locations where there are concerns about contact with contaminants in the reclaimed water (e.g., when wetlands are used for treatment of primary effluent). </a:t>
            </a:r>
            <a:endParaRPr lang="en-US" dirty="0" smtClean="0"/>
          </a:p>
          <a:p>
            <a:r>
              <a:rPr lang="en-US" dirty="0" smtClean="0"/>
              <a:t>With </a:t>
            </a:r>
            <a:r>
              <a:rPr lang="en-US" dirty="0"/>
              <a:t>respect to water reclamation, subsurface-flow wetlands may be better suited for decentralized treatment of primary or secondary effluent (e.g., septic tank effluent) than wastewater from full-scale treatment plants</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12</a:t>
            </a:fld>
            <a:endParaRPr lang="en-US"/>
          </a:p>
        </p:txBody>
      </p:sp>
    </p:spTree>
    <p:extLst>
      <p:ext uri="{BB962C8B-B14F-4D97-AF65-F5344CB8AC3E}">
        <p14:creationId xmlns:p14="http://schemas.microsoft.com/office/powerpoint/2010/main" val="3921298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1" dirty="0"/>
              <a:t>Treatment Wetlands</a:t>
            </a:r>
            <a:endParaRPr lang="ar-EG" dirty="0"/>
          </a:p>
        </p:txBody>
      </p:sp>
      <p:sp>
        <p:nvSpPr>
          <p:cNvPr id="3" name="Content Placeholder 2"/>
          <p:cNvSpPr>
            <a:spLocks noGrp="1"/>
          </p:cNvSpPr>
          <p:nvPr>
            <p:ph idx="1"/>
          </p:nvPr>
        </p:nvSpPr>
        <p:spPr/>
        <p:txBody>
          <a:bodyPr>
            <a:normAutofit lnSpcReduction="10000"/>
          </a:bodyPr>
          <a:lstStyle/>
          <a:p>
            <a:r>
              <a:rPr lang="en-US" dirty="0" smtClean="0"/>
              <a:t>Surface-flow </a:t>
            </a:r>
            <a:r>
              <a:rPr lang="en-US" dirty="0"/>
              <a:t>wetlands are less expensive to build and maintain and provide better habitat and aesthetic benefits and are therefore more common </a:t>
            </a:r>
            <a:r>
              <a:rPr lang="en-US" dirty="0" smtClean="0"/>
              <a:t>in </a:t>
            </a:r>
            <a:r>
              <a:rPr lang="en-US" dirty="0"/>
              <a:t>warmer climates. </a:t>
            </a:r>
            <a:endParaRPr lang="en-US" dirty="0" smtClean="0"/>
          </a:p>
          <a:p>
            <a:r>
              <a:rPr lang="en-US" dirty="0" smtClean="0"/>
              <a:t>Ammonia </a:t>
            </a:r>
            <a:r>
              <a:rPr lang="en-US" dirty="0"/>
              <a:t>is usually removed from reclaimed water through nitrification prior to discharge to surface-flow wetlands because ammonia toxicity affects the growth of plants and can be detrimental to resident fish that control mosquitoes</a:t>
            </a:r>
            <a:r>
              <a:rPr lang="en-US" dirty="0" smtClean="0"/>
              <a:t>.</a:t>
            </a:r>
          </a:p>
          <a:p>
            <a:r>
              <a:rPr lang="en-US" dirty="0"/>
              <a:t>Surface-flow wetlands frequently provide good removal of contaminants present in wastewater effluent. In particular, ample data indicate that surface-flow wetlands remove nitrate through denitrification in anoxic zones, and phosphorus through settling of particulate phosphate and uptake by growing plants (</a:t>
            </a:r>
            <a:r>
              <a:rPr lang="en-US" dirty="0" err="1"/>
              <a:t>Kadlec</a:t>
            </a:r>
            <a:r>
              <a:rPr lang="en-US" dirty="0"/>
              <a:t> and Knight, 1996). </a:t>
            </a:r>
            <a:endParaRPr lang="en-US" dirty="0"/>
          </a:p>
          <a:p>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13</a:t>
            </a:fld>
            <a:endParaRPr lang="en-US"/>
          </a:p>
        </p:txBody>
      </p:sp>
    </p:spTree>
    <p:extLst>
      <p:ext uri="{BB962C8B-B14F-4D97-AF65-F5344CB8AC3E}">
        <p14:creationId xmlns:p14="http://schemas.microsoft.com/office/powerpoint/2010/main" val="3984323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1" dirty="0"/>
              <a:t>Treatment Wetlands</a:t>
            </a:r>
            <a:endParaRPr lang="ar-EG"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smtClean="0"/>
              <a:t>Wetlands </a:t>
            </a:r>
            <a:r>
              <a:rPr lang="en-US" dirty="0"/>
              <a:t>also are effective in the removal of particles that settle out at the low flow velocities encountered in the wetland. </a:t>
            </a:r>
            <a:endParaRPr lang="en-US" dirty="0" smtClean="0"/>
          </a:p>
          <a:p>
            <a:r>
              <a:rPr lang="en-US" dirty="0" smtClean="0"/>
              <a:t>As </a:t>
            </a:r>
            <a:r>
              <a:rPr lang="en-US" dirty="0"/>
              <a:t>a result, wetlands provide removal of particle-associated pathogens and metals. </a:t>
            </a:r>
            <a:endParaRPr lang="en-US" dirty="0" smtClean="0"/>
          </a:p>
          <a:p>
            <a:r>
              <a:rPr lang="en-US" dirty="0" smtClean="0"/>
              <a:t>Aerobic </a:t>
            </a:r>
            <a:r>
              <a:rPr lang="en-US" dirty="0"/>
              <a:t>microorganisms living near the air– water interface and nitrate-reducing microbes below the surface also can transform organic contaminants as they metabolize decaying plants and organic matter present in the reclaimed water. </a:t>
            </a:r>
            <a:endParaRPr lang="en-US" dirty="0" smtClean="0"/>
          </a:p>
          <a:p>
            <a:r>
              <a:rPr lang="en-US" dirty="0" smtClean="0"/>
              <a:t>Concentrations </a:t>
            </a:r>
            <a:r>
              <a:rPr lang="en-US" dirty="0"/>
              <a:t>of certain trace organic chemicals, such as </a:t>
            </a:r>
            <a:r>
              <a:rPr lang="en-US" dirty="0" err="1"/>
              <a:t>trihalomethane</a:t>
            </a:r>
            <a:r>
              <a:rPr lang="en-US" dirty="0"/>
              <a:t> disinfection byproducts, also can decrease in treatment wetlands through volatilization (</a:t>
            </a:r>
            <a:r>
              <a:rPr lang="en-US" dirty="0" err="1"/>
              <a:t>Rostad</a:t>
            </a:r>
            <a:r>
              <a:rPr lang="en-US" dirty="0"/>
              <a:t> et al., 2000). </a:t>
            </a:r>
            <a:endParaRPr lang="en-US" dirty="0" smtClean="0"/>
          </a:p>
          <a:p>
            <a:r>
              <a:rPr lang="en-US" dirty="0" smtClean="0"/>
              <a:t>Laboratory </a:t>
            </a:r>
            <a:r>
              <a:rPr lang="en-US" dirty="0"/>
              <a:t>microcosm studies demonstrate the ability of microorganisms and organic compounds in wetlands to transform numerous trace organic chemicals (Gross et al., 2004; Matamoros et al., 2005; Matamoros and </a:t>
            </a:r>
            <a:r>
              <a:rPr lang="en-US" dirty="0" err="1"/>
              <a:t>Bayona</a:t>
            </a:r>
            <a:r>
              <a:rPr lang="en-US" dirty="0"/>
              <a:t>, 2006; </a:t>
            </a:r>
            <a:r>
              <a:rPr lang="en-US" dirty="0" err="1"/>
              <a:t>Waltman</a:t>
            </a:r>
            <a:r>
              <a:rPr lang="en-US" dirty="0"/>
              <a:t> et al., 2006</a:t>
            </a:r>
            <a:r>
              <a:rPr lang="en-US" dirty="0" smtClean="0"/>
              <a:t>).</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14</a:t>
            </a:fld>
            <a:endParaRPr lang="en-US"/>
          </a:p>
        </p:txBody>
      </p:sp>
    </p:spTree>
    <p:extLst>
      <p:ext uri="{BB962C8B-B14F-4D97-AF65-F5344CB8AC3E}">
        <p14:creationId xmlns:p14="http://schemas.microsoft.com/office/powerpoint/2010/main" val="2814738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1" dirty="0"/>
              <a:t>Treatment Wetlands</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15</a:t>
            </a:fld>
            <a:endParaRPr lang="en-US"/>
          </a:p>
        </p:txBody>
      </p:sp>
      <p:pic>
        <p:nvPicPr>
          <p:cNvPr id="3078" name="Picture 6" descr="http://www.sswm.info/sites/default/files/toolbox/TILLEY%20et%20al%202014%20Schematic%20of%20the%20Free%20Water%20Surface%20Constructed%20Wetla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00200"/>
            <a:ext cx="4495800" cy="2605101"/>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www.sswm.info/sites/default/files/toolbox/TILLEY%20et%20al%202014%20Schematic%20of%20the%20Horizontal%20Subsurface%20Flow%20Constructed%20Wetland.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038600" y="3524745"/>
            <a:ext cx="4781000" cy="27703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9297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Design of Constructed Wetlands</a:t>
            </a:r>
            <a:endParaRPr lang="ar-EG" dirty="0"/>
          </a:p>
        </p:txBody>
      </p:sp>
      <p:sp>
        <p:nvSpPr>
          <p:cNvPr id="3" name="Content Placeholder 2"/>
          <p:cNvSpPr>
            <a:spLocks noGrp="1"/>
          </p:cNvSpPr>
          <p:nvPr>
            <p:ph idx="1"/>
          </p:nvPr>
        </p:nvSpPr>
        <p:spPr/>
        <p:txBody>
          <a:bodyPr/>
          <a:lstStyle/>
          <a:p>
            <a:r>
              <a:rPr lang="en-US" dirty="0" smtClean="0"/>
              <a:t>See Design of Wetland </a:t>
            </a:r>
            <a:r>
              <a:rPr lang="en-US" dirty="0" err="1" smtClean="0"/>
              <a:t>Attatchment</a:t>
            </a:r>
            <a:r>
              <a:rPr lang="en-US" smtClean="0"/>
              <a:t> </a:t>
            </a:r>
            <a:endParaRPr lang="ar-EG"/>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16</a:t>
            </a:fld>
            <a:endParaRPr lang="en-US"/>
          </a:p>
        </p:txBody>
      </p:sp>
    </p:spTree>
    <p:extLst>
      <p:ext uri="{BB962C8B-B14F-4D97-AF65-F5344CB8AC3E}">
        <p14:creationId xmlns:p14="http://schemas.microsoft.com/office/powerpoint/2010/main" val="697365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ENGINEERED NATURAL PROCESSES</a:t>
            </a:r>
            <a:endParaRPr lang="ar-EG" dirty="0"/>
          </a:p>
        </p:txBody>
      </p:sp>
      <p:sp>
        <p:nvSpPr>
          <p:cNvPr id="3" name="Content Placeholder 2"/>
          <p:cNvSpPr>
            <a:spLocks noGrp="1"/>
          </p:cNvSpPr>
          <p:nvPr>
            <p:ph idx="1"/>
          </p:nvPr>
        </p:nvSpPr>
        <p:spPr/>
        <p:txBody>
          <a:bodyPr>
            <a:normAutofit fontScale="92500" lnSpcReduction="10000"/>
          </a:bodyPr>
          <a:lstStyle/>
          <a:p>
            <a:r>
              <a:rPr lang="en-US" dirty="0"/>
              <a:t>Natural processes in water reclamation are usually employed in combination with aboveground engineered processes and consist of managed aquifer recharge systems and natural or constructed </a:t>
            </a:r>
            <a:r>
              <a:rPr lang="en-US" dirty="0" smtClean="0"/>
              <a:t>wetlands. </a:t>
            </a:r>
          </a:p>
          <a:p>
            <a:r>
              <a:rPr lang="en-US" dirty="0" smtClean="0"/>
              <a:t>Natural </a:t>
            </a:r>
            <a:r>
              <a:rPr lang="en-US" dirty="0"/>
              <a:t>systems can be considered as </a:t>
            </a:r>
            <a:r>
              <a:rPr lang="en-US" dirty="0" err="1"/>
              <a:t>multiobjective</a:t>
            </a:r>
            <a:r>
              <a:rPr lang="en-US" dirty="0"/>
              <a:t> treatment processes targeting the removal of pathogens, particulate and suspended matter, DOC, trace organic chemicals, and nutrients, either as the key treatment process or as an add-on polishing step. </a:t>
            </a:r>
            <a:endParaRPr lang="en-US" dirty="0"/>
          </a:p>
          <a:p>
            <a:r>
              <a:rPr lang="en-US" dirty="0" smtClean="0"/>
              <a:t>All </a:t>
            </a:r>
            <a:r>
              <a:rPr lang="en-US" dirty="0"/>
              <a:t>natural treatment processes combine the advantage of a low carbon footprint (i.e., little to no chemical input, low energy needs) with little to no residual generation. </a:t>
            </a:r>
            <a:endParaRPr lang="en-US" dirty="0" smtClean="0"/>
          </a:p>
          <a:p>
            <a:r>
              <a:rPr lang="en-US" dirty="0" smtClean="0"/>
              <a:t>The </a:t>
            </a:r>
            <a:r>
              <a:rPr lang="en-US" dirty="0"/>
              <a:t>drawbacks of these processes are the required footprint and a suitable geology, which might not be available where the use of natural treatment systems is desired. </a:t>
            </a:r>
            <a:endParaRPr lang="en-US" dirty="0" smtClean="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2</a:t>
            </a:fld>
            <a:endParaRPr lang="en-US"/>
          </a:p>
        </p:txBody>
      </p:sp>
    </p:spTree>
    <p:extLst>
      <p:ext uri="{BB962C8B-B14F-4D97-AF65-F5344CB8AC3E}">
        <p14:creationId xmlns:p14="http://schemas.microsoft.com/office/powerpoint/2010/main" val="3264614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Subsurface Managed Natural </a:t>
            </a:r>
            <a:r>
              <a:rPr lang="en-US" dirty="0" smtClean="0"/>
              <a:t>Systems</a:t>
            </a:r>
            <a:endParaRPr lang="ar-EG" dirty="0"/>
          </a:p>
        </p:txBody>
      </p:sp>
      <p:sp>
        <p:nvSpPr>
          <p:cNvPr id="3" name="Content Placeholder 2"/>
          <p:cNvSpPr>
            <a:spLocks noGrp="1"/>
          </p:cNvSpPr>
          <p:nvPr>
            <p:ph idx="1"/>
          </p:nvPr>
        </p:nvSpPr>
        <p:spPr/>
        <p:txBody>
          <a:bodyPr>
            <a:normAutofit fontScale="85000" lnSpcReduction="20000"/>
          </a:bodyPr>
          <a:lstStyle/>
          <a:p>
            <a:r>
              <a:rPr lang="en-US" dirty="0"/>
              <a:t>Subsurface managed natural systems can be used to enhance water quality and/or to provide natural storage for reclaimed water. </a:t>
            </a:r>
            <a:endParaRPr lang="en-US" dirty="0" smtClean="0"/>
          </a:p>
          <a:p>
            <a:r>
              <a:rPr lang="en-US" dirty="0" smtClean="0"/>
              <a:t>These </a:t>
            </a:r>
            <a:r>
              <a:rPr lang="en-US" dirty="0"/>
              <a:t>systems include surface spreading basins, vadose zone wells, and riverbank filtration wells, which take advantage of attenuation processes that occur in the vadose zone and saturated aquifer. </a:t>
            </a:r>
            <a:endParaRPr lang="en-US" dirty="0" smtClean="0"/>
          </a:p>
          <a:p>
            <a:r>
              <a:rPr lang="en-US" dirty="0" smtClean="0"/>
              <a:t>Other </a:t>
            </a:r>
            <a:r>
              <a:rPr lang="en-US" dirty="0"/>
              <a:t>processes, such as aquifer storage and recovery (ASR) and direct injection wells, introduce highly treated reclaimed water directly into a potable aquifer</a:t>
            </a:r>
            <a:r>
              <a:rPr lang="en-US" dirty="0" smtClean="0"/>
              <a:t>.</a:t>
            </a:r>
          </a:p>
          <a:p>
            <a:r>
              <a:rPr lang="en-US" dirty="0"/>
              <a:t>In general, subsurface treatment applications offer numerous advantages. </a:t>
            </a:r>
            <a:endParaRPr lang="en-US" dirty="0" smtClean="0"/>
          </a:p>
          <a:p>
            <a:r>
              <a:rPr lang="en-US" dirty="0"/>
              <a:t>These systems typically require a low degree of maintenance, and the energy requirements are low. </a:t>
            </a:r>
            <a:endParaRPr lang="en-US" dirty="0" smtClean="0"/>
          </a:p>
          <a:p>
            <a:r>
              <a:rPr lang="en-US" dirty="0"/>
              <a:t>These systems typically require a low degree of maintenance, and the energy requirements are low. </a:t>
            </a:r>
            <a:endParaRPr lang="en-US" dirty="0" smtClean="0"/>
          </a:p>
          <a:p>
            <a:r>
              <a:rPr lang="en-US" dirty="0"/>
              <a:t>The input of chemicals usually is not required, and the operation is residual free. </a:t>
            </a:r>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3</a:t>
            </a:fld>
            <a:endParaRPr lang="en-US"/>
          </a:p>
        </p:txBody>
      </p:sp>
    </p:spTree>
    <p:extLst>
      <p:ext uri="{BB962C8B-B14F-4D97-AF65-F5344CB8AC3E}">
        <p14:creationId xmlns:p14="http://schemas.microsoft.com/office/powerpoint/2010/main" val="556934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Subsurface Managed Natural Systems</a:t>
            </a:r>
            <a:endParaRPr lang="ar-EG" dirty="0"/>
          </a:p>
        </p:txBody>
      </p:sp>
      <p:sp>
        <p:nvSpPr>
          <p:cNvPr id="3" name="Content Placeholder 2"/>
          <p:cNvSpPr>
            <a:spLocks noGrp="1"/>
          </p:cNvSpPr>
          <p:nvPr>
            <p:ph idx="1"/>
          </p:nvPr>
        </p:nvSpPr>
        <p:spPr/>
        <p:txBody>
          <a:bodyPr>
            <a:normAutofit fontScale="92500" lnSpcReduction="20000"/>
          </a:bodyPr>
          <a:lstStyle/>
          <a:p>
            <a:r>
              <a:rPr lang="en-US" dirty="0" smtClean="0"/>
              <a:t>Temperature </a:t>
            </a:r>
            <a:r>
              <a:rPr lang="en-US" dirty="0"/>
              <a:t>equilibration of water is achieved during subsurface storage and excursions in water quality are buffered due to dispersion in the subsurface and dilution with native groundwater. </a:t>
            </a:r>
            <a:endParaRPr lang="en-US" dirty="0" smtClean="0"/>
          </a:p>
          <a:p>
            <a:r>
              <a:rPr lang="en-US" dirty="0" smtClean="0"/>
              <a:t>However</a:t>
            </a:r>
            <a:r>
              <a:rPr lang="en-US" dirty="0"/>
              <a:t>, subsurface applications require that a substantial aquifer be available and that it be characterized by an extensive site assessment. Although the advantages seem to outweigh the disadvantages from an operational standpoint, the lack of clear and standardized guidance for design and operation of these system limits wider establishment of managed subsurface treatment systems. </a:t>
            </a:r>
            <a:endParaRPr lang="en-US" dirty="0" smtClean="0"/>
          </a:p>
          <a:p>
            <a:r>
              <a:rPr lang="en-US" dirty="0" smtClean="0"/>
              <a:t>Lack </a:t>
            </a:r>
            <a:r>
              <a:rPr lang="en-US" dirty="0"/>
              <a:t>of process understanding can result in less-than-optimal performance or physical footprints or retention times that are larger than needed for the desired water quality improvements. </a:t>
            </a:r>
            <a:endParaRPr lang="en-US" dirty="0"/>
          </a:p>
          <a:p>
            <a:r>
              <a:rPr lang="en-US" dirty="0" smtClean="0"/>
              <a:t>Some </a:t>
            </a:r>
            <a:r>
              <a:rPr lang="en-US" dirty="0"/>
              <a:t>installations might also exhibit deterioration of water quality in the recovered water due to biogeochemical reactions in the subsurface that were not anticipated</a:t>
            </a:r>
            <a:r>
              <a:rPr lang="en-US" dirty="0" smtClean="0"/>
              <a:t>.</a:t>
            </a: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4</a:t>
            </a:fld>
            <a:endParaRPr lang="en-US"/>
          </a:p>
        </p:txBody>
      </p:sp>
    </p:spTree>
    <p:extLst>
      <p:ext uri="{BB962C8B-B14F-4D97-AF65-F5344CB8AC3E}">
        <p14:creationId xmlns:p14="http://schemas.microsoft.com/office/powerpoint/2010/main" val="3364011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i="1" dirty="0"/>
              <a:t>Surface Spreading or Soil Aquifer </a:t>
            </a:r>
            <a:r>
              <a:rPr lang="en-US" b="0" i="1" dirty="0" smtClean="0"/>
              <a:t>Treatment</a:t>
            </a:r>
            <a:endParaRPr lang="ar-EG" dirty="0"/>
          </a:p>
        </p:txBody>
      </p:sp>
      <p:sp>
        <p:nvSpPr>
          <p:cNvPr id="3" name="Content Placeholder 2"/>
          <p:cNvSpPr>
            <a:spLocks noGrp="1"/>
          </p:cNvSpPr>
          <p:nvPr>
            <p:ph idx="1"/>
          </p:nvPr>
        </p:nvSpPr>
        <p:spPr/>
        <p:txBody>
          <a:bodyPr>
            <a:normAutofit fontScale="85000" lnSpcReduction="10000"/>
          </a:bodyPr>
          <a:lstStyle/>
          <a:p>
            <a:r>
              <a:rPr lang="en-US" dirty="0"/>
              <a:t>Surface spreading basins allow reclaimed water to infiltrate slowly through the vadose zone, where sorption, filtration, and biodegradation can enhance the water quality (also called soil aquifer treatment). </a:t>
            </a:r>
            <a:endParaRPr lang="en-US" dirty="0" smtClean="0"/>
          </a:p>
          <a:p>
            <a:r>
              <a:rPr lang="en-US" dirty="0" smtClean="0"/>
              <a:t>Recharge </a:t>
            </a:r>
            <a:r>
              <a:rPr lang="en-US" dirty="0"/>
              <a:t>basins for surface spreading operations </a:t>
            </a:r>
            <a:r>
              <a:rPr lang="en-US" dirty="0" smtClean="0"/>
              <a:t>are often </a:t>
            </a:r>
            <a:r>
              <a:rPr lang="en-US" dirty="0"/>
              <a:t>located in, or adjacent to, floodplains, characterized by soils with high permeability. In some instances, excavation is necessary to remove surface soils of low permeability. </a:t>
            </a:r>
            <a:endParaRPr lang="en-US" dirty="0" smtClean="0"/>
          </a:p>
          <a:p>
            <a:r>
              <a:rPr lang="en-US" dirty="0" smtClean="0"/>
              <a:t>For </a:t>
            </a:r>
            <a:r>
              <a:rPr lang="en-US" dirty="0"/>
              <a:t>mosquito control and to maintain permeability during operation with reclaimed water, recharge basins are usually operated in alternate wet and dry cycles. </a:t>
            </a:r>
            <a:endParaRPr lang="en-US" dirty="0" smtClean="0"/>
          </a:p>
          <a:p>
            <a:r>
              <a:rPr lang="en-US" dirty="0" smtClean="0"/>
              <a:t>As </a:t>
            </a:r>
            <a:r>
              <a:rPr lang="en-US" dirty="0"/>
              <a:t>the recharge basin dries out, dissolved oxygen penetrates into the subsurface, facilitating biochemical transformation processes, and organic material accumulated on the soil surface will desiccate, allowing for the recovery of infiltration rates (Fox et al., 2001</a:t>
            </a:r>
            <a:r>
              <a:rPr lang="en-US" dirty="0" smtClean="0"/>
              <a:t>).</a:t>
            </a:r>
            <a:r>
              <a:rPr lang="en-US" dirty="0"/>
              <a:t/>
            </a:r>
            <a:br>
              <a:rPr lang="en-US" dirty="0"/>
            </a:br>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5</a:t>
            </a:fld>
            <a:endParaRPr lang="en-US"/>
          </a:p>
        </p:txBody>
      </p:sp>
    </p:spTree>
    <p:extLst>
      <p:ext uri="{BB962C8B-B14F-4D97-AF65-F5344CB8AC3E}">
        <p14:creationId xmlns:p14="http://schemas.microsoft.com/office/powerpoint/2010/main" val="3867888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i="1" dirty="0"/>
              <a:t>Surface Spreading or Soil Aquifer Treatment</a:t>
            </a:r>
            <a:endParaRPr lang="ar-EG" dirty="0"/>
          </a:p>
        </p:txBody>
      </p:sp>
      <p:sp>
        <p:nvSpPr>
          <p:cNvPr id="3" name="Content Placeholder 2"/>
          <p:cNvSpPr>
            <a:spLocks noGrp="1"/>
          </p:cNvSpPr>
          <p:nvPr>
            <p:ph idx="1"/>
          </p:nvPr>
        </p:nvSpPr>
        <p:spPr/>
        <p:txBody>
          <a:bodyPr/>
          <a:lstStyle/>
          <a:p>
            <a:endParaRPr lang="ar-EG"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6</a:t>
            </a:fld>
            <a:endParaRPr lang="en-US"/>
          </a:p>
        </p:txBody>
      </p:sp>
      <p:pic>
        <p:nvPicPr>
          <p:cNvPr id="1026" name="Picture 2" descr="https://dl.sciencesocieties.org/images/publications/jeq/34/1/0156f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00199"/>
            <a:ext cx="6323358" cy="225215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sswm.info/sites/default/files/toolbox/F20%20Soil%20Aquifer%20Treatment%20(SA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3962400"/>
            <a:ext cx="6369262" cy="22463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876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i="1" dirty="0"/>
              <a:t>Riverbank </a:t>
            </a:r>
            <a:r>
              <a:rPr lang="en-US" b="0" i="1" dirty="0" smtClean="0"/>
              <a:t>Filtration</a:t>
            </a:r>
            <a:endParaRPr lang="ar-EG" dirty="0"/>
          </a:p>
        </p:txBody>
      </p:sp>
      <p:sp>
        <p:nvSpPr>
          <p:cNvPr id="3" name="Content Placeholder 2"/>
          <p:cNvSpPr>
            <a:spLocks noGrp="1"/>
          </p:cNvSpPr>
          <p:nvPr>
            <p:ph idx="1"/>
          </p:nvPr>
        </p:nvSpPr>
        <p:spPr/>
        <p:txBody>
          <a:bodyPr>
            <a:normAutofit fontScale="92500" lnSpcReduction="10000"/>
          </a:bodyPr>
          <a:lstStyle/>
          <a:p>
            <a:r>
              <a:rPr lang="en-US" dirty="0"/>
              <a:t>Riverbank filtration has been practiced in the United States for more than 50 years for domestic drinking water supplies utilizing streams that might have been compromised in their quality due to the discharge of wastewater effluents or other waste streams (Ray et al., 2008). </a:t>
            </a:r>
            <a:endParaRPr lang="en-US" dirty="0" smtClean="0"/>
          </a:p>
          <a:p>
            <a:r>
              <a:rPr lang="en-US" dirty="0" smtClean="0"/>
              <a:t>Recently</a:t>
            </a:r>
            <a:r>
              <a:rPr lang="en-US" dirty="0"/>
              <a:t>, water reuse projects have integrated riverbank filtration into their treatment process train to take advantage of the benefits of this natural treatment </a:t>
            </a:r>
            <a:r>
              <a:rPr lang="en-US" dirty="0" smtClean="0"/>
              <a:t>system.</a:t>
            </a:r>
          </a:p>
          <a:p>
            <a:r>
              <a:rPr lang="en-US" dirty="0" smtClean="0"/>
              <a:t>Aquifers </a:t>
            </a:r>
            <a:r>
              <a:rPr lang="en-US" dirty="0"/>
              <a:t>used for riverbank filtration usually consist of alluvial sand and gravel deposits, with thickness ranging from 15-200 feet (5–60 m) and a hydraulic conductivity higher than 10</a:t>
            </a:r>
            <a:r>
              <a:rPr lang="en-US" baseline="30000" dirty="0"/>
              <a:t>-4</a:t>
            </a:r>
            <a:r>
              <a:rPr lang="en-US" dirty="0"/>
              <a:t>m/s. </a:t>
            </a:r>
            <a:endParaRPr lang="en-US" dirty="0" smtClean="0"/>
          </a:p>
          <a:p>
            <a:r>
              <a:rPr lang="en-US" dirty="0" smtClean="0"/>
              <a:t>In </a:t>
            </a:r>
            <a:r>
              <a:rPr lang="en-US" dirty="0"/>
              <a:t>riverbank filtration, constant scour forces due to streamflow prevent the accumulation of particulate and colloidal organic matter in the infiltration layer</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7</a:t>
            </a:fld>
            <a:endParaRPr lang="en-US"/>
          </a:p>
        </p:txBody>
      </p:sp>
    </p:spTree>
    <p:extLst>
      <p:ext uri="{BB962C8B-B14F-4D97-AF65-F5344CB8AC3E}">
        <p14:creationId xmlns:p14="http://schemas.microsoft.com/office/powerpoint/2010/main" val="1817068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i="1" dirty="0"/>
              <a:t>Riverbank Filtration</a:t>
            </a:r>
            <a:endParaRPr lang="ar-EG" dirty="0"/>
          </a:p>
        </p:txBody>
      </p:sp>
      <p:sp>
        <p:nvSpPr>
          <p:cNvPr id="3" name="Content Placeholder 2"/>
          <p:cNvSpPr>
            <a:spLocks noGrp="1"/>
          </p:cNvSpPr>
          <p:nvPr>
            <p:ph idx="1"/>
          </p:nvPr>
        </p:nvSpPr>
        <p:spPr/>
        <p:txBody>
          <a:bodyPr/>
          <a:lstStyle/>
          <a:p>
            <a:endParaRPr lang="ar-EG"/>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8</a:t>
            </a:fld>
            <a:endParaRPr lang="en-US"/>
          </a:p>
        </p:txBody>
      </p:sp>
      <p:pic>
        <p:nvPicPr>
          <p:cNvPr id="2050" name="Picture 2" descr="http://www.sswm.info/sites/default/files/toolbox/HISCOCK%20and%20GRISCHEK%202002%20Processes%20Affecting%20Water%20Quality%20During%20B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672" y="1597152"/>
            <a:ext cx="8263128" cy="45949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6299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i="1" dirty="0"/>
              <a:t>Direct </a:t>
            </a:r>
            <a:r>
              <a:rPr lang="en-US" b="0" i="1" dirty="0" smtClean="0"/>
              <a:t>Injection</a:t>
            </a:r>
            <a:endParaRPr lang="ar-EG" dirty="0"/>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r>
              <a:rPr lang="en-US" dirty="0"/>
              <a:t>Direct injection of reclaimed water may occur in both saturated and unsaturated aquifers using wells that are constructed like regular pumping wells. In the United States, OCWD pioneered direct injection </a:t>
            </a:r>
            <a:r>
              <a:rPr lang="en-US" dirty="0" smtClean="0"/>
              <a:t>of </a:t>
            </a:r>
            <a:r>
              <a:rPr lang="en-US" dirty="0"/>
              <a:t>highly treated reclaimed water in 1976 for seawater intrusion barriers in Southern </a:t>
            </a:r>
            <a:r>
              <a:rPr lang="en-US" dirty="0" smtClean="0"/>
              <a:t>California. </a:t>
            </a:r>
          </a:p>
          <a:p>
            <a:r>
              <a:rPr lang="en-US" dirty="0" smtClean="0"/>
              <a:t>Direct </a:t>
            </a:r>
            <a:r>
              <a:rPr lang="en-US" dirty="0"/>
              <a:t>injection wells may also be used as ASR wells where the same well serves for both injection and recovery (see also NRC, 2008c). </a:t>
            </a:r>
            <a:endParaRPr lang="en-US" dirty="0" smtClean="0"/>
          </a:p>
          <a:p>
            <a:r>
              <a:rPr lang="en-US" dirty="0" smtClean="0"/>
              <a:t>For </a:t>
            </a:r>
            <a:r>
              <a:rPr lang="en-US" dirty="0"/>
              <a:t>direct injection projects leading to drinking water augmentation, the reclaimed water is required to meet drinking water standards in addition to project-specific water quality criteria before it is injected into a potable aquifer. </a:t>
            </a:r>
            <a:endParaRPr lang="en-US" dirty="0" smtClean="0"/>
          </a:p>
          <a:p>
            <a:r>
              <a:rPr lang="en-US" dirty="0" smtClean="0"/>
              <a:t>In </a:t>
            </a:r>
            <a:r>
              <a:rPr lang="en-US" dirty="0"/>
              <a:t>these systems, the additional treatment provided in the subsurface is usually limited to temperature equilibration and blending with ambient groundwater. Storing reclaimed water after direct injection in the subsurface may also provide additional inactivation of any remaining viruses. </a:t>
            </a:r>
            <a:endParaRPr lang="en-US" dirty="0" smtClean="0"/>
          </a:p>
          <a:p>
            <a:r>
              <a:rPr lang="en-US" dirty="0" smtClean="0"/>
              <a:t>The </a:t>
            </a:r>
            <a:r>
              <a:rPr lang="en-US" dirty="0"/>
              <a:t>degree of water quality transformations can vary with the flow path and contact time in the subsurface. </a:t>
            </a:r>
            <a:endParaRPr lang="en-US" dirty="0" smtClean="0"/>
          </a:p>
          <a:p>
            <a:r>
              <a:rPr lang="en-US" dirty="0" smtClean="0"/>
              <a:t>Depending </a:t>
            </a:r>
            <a:r>
              <a:rPr lang="en-US" dirty="0"/>
              <a:t>on the geological conditions of the subsurface, water quality degradation is possible</a:t>
            </a:r>
            <a:r>
              <a:rPr lang="en-US" dirty="0" smtClean="0"/>
              <a:t>; </a:t>
            </a:r>
            <a:r>
              <a:rPr lang="en-US" dirty="0"/>
              <a:t>for example, redox change can result in dissolution of certain constituents from the soil matrix, including iron, manganese, or arsenic</a:t>
            </a:r>
            <a:r>
              <a:rPr lang="en-US" dirty="0" smtClean="0"/>
              <a:t>.</a:t>
            </a:r>
          </a:p>
          <a:p>
            <a:r>
              <a:rPr lang="en-US" dirty="0"/>
              <a:t>Infiltration rates of direct injection wells are much higher than infiltration rates in spreading basins, although direct injection wells can become clogged at the interface of the gravel envelope of a well and the aquifer</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CE 445 Water Reclamation and Reuse (Dr. Mohab Kamal)</a:t>
            </a:r>
            <a:endParaRPr lang="en-US"/>
          </a:p>
        </p:txBody>
      </p:sp>
      <p:sp>
        <p:nvSpPr>
          <p:cNvPr id="5" name="Slide Number Placeholder 4"/>
          <p:cNvSpPr>
            <a:spLocks noGrp="1"/>
          </p:cNvSpPr>
          <p:nvPr>
            <p:ph type="sldNum" sz="quarter" idx="12"/>
          </p:nvPr>
        </p:nvSpPr>
        <p:spPr/>
        <p:txBody>
          <a:bodyPr/>
          <a:lstStyle/>
          <a:p>
            <a:fld id="{3D4CAC01-9601-4D66-AE8C-C805F130E553}" type="slidenum">
              <a:rPr lang="en-US" smtClean="0"/>
              <a:t>9</a:t>
            </a:fld>
            <a:endParaRPr lang="en-US"/>
          </a:p>
        </p:txBody>
      </p:sp>
    </p:spTree>
    <p:extLst>
      <p:ext uri="{BB962C8B-B14F-4D97-AF65-F5344CB8AC3E}">
        <p14:creationId xmlns:p14="http://schemas.microsoft.com/office/powerpoint/2010/main" val="3638330650"/>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Thatch</Template>
  <TotalTime>1103</TotalTime>
  <Words>1807</Words>
  <Application>Microsoft Office PowerPoint</Application>
  <PresentationFormat>On-screen Show (4:3)</PresentationFormat>
  <Paragraphs>99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Tw Cen MT</vt:lpstr>
      <vt:lpstr>Thatch</vt:lpstr>
      <vt:lpstr>CE 445 Wastewater Reclamation and Reuse</vt:lpstr>
      <vt:lpstr>ENGINEERED NATURAL PROCESSES</vt:lpstr>
      <vt:lpstr>Subsurface Managed Natural Systems</vt:lpstr>
      <vt:lpstr>Subsurface Managed Natural Systems</vt:lpstr>
      <vt:lpstr>Surface Spreading or Soil Aquifer Treatment</vt:lpstr>
      <vt:lpstr>Surface Spreading or Soil Aquifer Treatment</vt:lpstr>
      <vt:lpstr>Riverbank Filtration</vt:lpstr>
      <vt:lpstr>Riverbank Filtration</vt:lpstr>
      <vt:lpstr>Direct Injection</vt:lpstr>
      <vt:lpstr>Surface Managed Natural Systems</vt:lpstr>
      <vt:lpstr>Surface Managed Natural Systems</vt:lpstr>
      <vt:lpstr>Treatment Wetlands</vt:lpstr>
      <vt:lpstr>Treatment Wetlands</vt:lpstr>
      <vt:lpstr>Treatment Wetlands</vt:lpstr>
      <vt:lpstr>Treatment Wetlands</vt:lpstr>
      <vt:lpstr>Design of Constructed Wetlands</vt:lpstr>
    </vt:vector>
  </TitlesOfParts>
  <Company>King Saud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 445 Wastewater Reclamation and Reuse</dc:title>
  <dc:creator>User</dc:creator>
  <cp:lastModifiedBy>Mohab Kamal</cp:lastModifiedBy>
  <cp:revision>138</cp:revision>
  <dcterms:created xsi:type="dcterms:W3CDTF">2016-01-17T07:00:11Z</dcterms:created>
  <dcterms:modified xsi:type="dcterms:W3CDTF">2016-02-27T11:45:42Z</dcterms:modified>
</cp:coreProperties>
</file>