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sldIdLst>
    <p:sldId id="256" r:id="rId2"/>
    <p:sldId id="290" r:id="rId3"/>
    <p:sldId id="291" r:id="rId4"/>
    <p:sldId id="292" r:id="rId5"/>
    <p:sldId id="293" r:id="rId6"/>
    <p:sldId id="294" r:id="rId7"/>
    <p:sldId id="295" r:id="rId8"/>
    <p:sldId id="296" r:id="rId9"/>
    <p:sldId id="297" r:id="rId10"/>
    <p:sldId id="298" r:id="rId11"/>
    <p:sldId id="299" r:id="rId12"/>
    <p:sldId id="300" r:id="rId13"/>
    <p:sldId id="304" r:id="rId14"/>
    <p:sldId id="305" r:id="rId15"/>
    <p:sldId id="306" r:id="rId16"/>
    <p:sldId id="307" r:id="rId17"/>
    <p:sldId id="308" r:id="rId18"/>
    <p:sldId id="301" r:id="rId19"/>
    <p:sldId id="302" r:id="rId20"/>
    <p:sldId id="303" r:id="rId21"/>
    <p:sldId id="30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4660"/>
  </p:normalViewPr>
  <p:slideViewPr>
    <p:cSldViewPr>
      <p:cViewPr varScale="1">
        <p:scale>
          <a:sx n="84" d="100"/>
          <a:sy n="84" d="100"/>
        </p:scale>
        <p:origin x="137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7476BD0-F769-4166-BDEF-88A98DC5F87D}" type="datetimeFigureOut">
              <a:rPr lang="ar-EG" smtClean="0"/>
              <a:t>07/05/1437</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F010731-DFDA-42DC-ADB2-F4AC72814EF6}" type="slidenum">
              <a:rPr lang="ar-EG" smtClean="0"/>
              <a:t>‹#›</a:t>
            </a:fld>
            <a:endParaRPr lang="ar-EG"/>
          </a:p>
        </p:txBody>
      </p:sp>
    </p:spTree>
    <p:extLst>
      <p:ext uri="{BB962C8B-B14F-4D97-AF65-F5344CB8AC3E}">
        <p14:creationId xmlns:p14="http://schemas.microsoft.com/office/powerpoint/2010/main" val="33932410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2F010731-DFDA-42DC-ADB2-F4AC72814EF6}" type="slidenum">
              <a:rPr lang="ar-EG" smtClean="0"/>
              <a:t>2</a:t>
            </a:fld>
            <a:endParaRPr lang="ar-EG"/>
          </a:p>
        </p:txBody>
      </p:sp>
    </p:spTree>
    <p:extLst>
      <p:ext uri="{BB962C8B-B14F-4D97-AF65-F5344CB8AC3E}">
        <p14:creationId xmlns:p14="http://schemas.microsoft.com/office/powerpoint/2010/main" val="2444853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69A5B8F-88DE-491C-ADF8-2697295DA893}" type="datetime1">
              <a:rPr lang="en-US" smtClean="0"/>
              <a:t>2/15/2016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96B30-9533-442C-999D-E7930F914882}" type="datetime1">
              <a:rPr lang="en-US" smtClean="0"/>
              <a:t>2/15/2016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3BB8D-E0B0-455B-9434-1BBA89D8F1F8}" type="datetime1">
              <a:rPr lang="en-US" smtClean="0"/>
              <a:t>2/15/2016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4655F-A6A8-4CEA-BF4A-660B222902F4}" type="datetime1">
              <a:rPr lang="en-US" smtClean="0"/>
              <a:t>2/15/2016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4FFC911-D699-47C4-B4B8-452D228CADF9}" type="datetime1">
              <a:rPr lang="en-US" smtClean="0"/>
              <a:t>2/15/2016</a:t>
            </a:fld>
            <a:endParaRPr lang="en-US"/>
          </a:p>
        </p:txBody>
      </p:sp>
      <p:sp>
        <p:nvSpPr>
          <p:cNvPr id="91" name="Footer Placeholder 90"/>
          <p:cNvSpPr>
            <a:spLocks noGrp="1"/>
          </p:cNvSpPr>
          <p:nvPr>
            <p:ph type="ftr" sz="quarter" idx="11"/>
          </p:nvPr>
        </p:nvSpPr>
        <p:spPr/>
        <p:txBody>
          <a:bodyPr/>
          <a:lstStyle/>
          <a:p>
            <a:r>
              <a:rPr lang="en-US" smtClean="0"/>
              <a:t>CE 445 Water Reclamation and Reuse (Dr. Mohab Kamal)</a:t>
            </a:r>
            <a:endParaRPr lang="en-US"/>
          </a:p>
        </p:txBody>
      </p:sp>
      <p:sp>
        <p:nvSpPr>
          <p:cNvPr id="92" name="Slide Number Placeholder 91"/>
          <p:cNvSpPr>
            <a:spLocks noGrp="1"/>
          </p:cNvSpPr>
          <p:nvPr>
            <p:ph type="sldNum" sz="quarter" idx="12"/>
          </p:nvPr>
        </p:nvSpPr>
        <p:spPr/>
        <p:txBody>
          <a:bodyPr/>
          <a:lstStyle/>
          <a:p>
            <a:fld id="{3D4CAC01-9601-4D66-AE8C-C805F130E5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FA831E-CD6D-4B48-AD89-B66876E1E620}" type="datetime1">
              <a:rPr lang="en-US" smtClean="0"/>
              <a:t>2/15/2016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18916-7ADF-4096-BEA4-D24ED227D362}" type="datetime1">
              <a:rPr lang="en-US" smtClean="0"/>
              <a:t>2/15/2016</a:t>
            </a:fld>
            <a:endParaRPr lang="en-US"/>
          </a:p>
        </p:txBody>
      </p:sp>
      <p:sp>
        <p:nvSpPr>
          <p:cNvPr id="8" name="Footer Placeholder 7"/>
          <p:cNvSpPr>
            <a:spLocks noGrp="1"/>
          </p:cNvSpPr>
          <p:nvPr>
            <p:ph type="ftr" sz="quarter" idx="11"/>
          </p:nvPr>
        </p:nvSpPr>
        <p:spPr/>
        <p:txBody>
          <a:bodyPr/>
          <a:lstStyle/>
          <a:p>
            <a:r>
              <a:rPr lang="en-US" smtClean="0"/>
              <a:t>CE 445 Water Reclamation and Reuse (Dr. Mohab Kamal)</a:t>
            </a:r>
            <a:endParaRPr lang="en-US"/>
          </a:p>
        </p:txBody>
      </p:sp>
      <p:sp>
        <p:nvSpPr>
          <p:cNvPr id="9" name="Slide Number Placeholder 8"/>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E3D97D-3B6F-45DC-8930-8E357793D873}" type="datetime1">
              <a:rPr lang="en-US" smtClean="0"/>
              <a:t>2/15/2016</a:t>
            </a:fld>
            <a:endParaRPr lang="en-US"/>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F1681-8056-4F99-BCD8-EA761ECFA7D1}" type="datetime1">
              <a:rPr lang="en-US" smtClean="0"/>
              <a:t>2/15/2016</a:t>
            </a:fld>
            <a:endParaRPr lang="en-US"/>
          </a:p>
        </p:txBody>
      </p:sp>
      <p:sp>
        <p:nvSpPr>
          <p:cNvPr id="3" name="Footer Placeholder 2"/>
          <p:cNvSpPr>
            <a:spLocks noGrp="1"/>
          </p:cNvSpPr>
          <p:nvPr>
            <p:ph type="ftr" sz="quarter" idx="11"/>
          </p:nvPr>
        </p:nvSpPr>
        <p:spPr/>
        <p:txBody>
          <a:bodyPr/>
          <a:lstStyle/>
          <a:p>
            <a:r>
              <a:rPr lang="en-US" smtClean="0"/>
              <a:t>CE 445 Water Reclamation and Reuse (Dr. Mohab Kamal)</a:t>
            </a:r>
            <a:endParaRPr lang="en-US"/>
          </a:p>
        </p:txBody>
      </p:sp>
      <p:sp>
        <p:nvSpPr>
          <p:cNvPr id="4" name="Slide Number Placeholder 3"/>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1ED1E2-48E6-4C59-B900-FA0608C780E2}" type="datetime1">
              <a:rPr lang="en-US" smtClean="0"/>
              <a:t>2/15/2016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41B3D71-0F84-4444-AA9C-FFA11A691C94}" type="datetime1">
              <a:rPr lang="en-US" smtClean="0"/>
              <a:t>2/15/2016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EC85D0C-1B37-4FE4-B637-B84A4AA03DE6}" type="datetime1">
              <a:rPr lang="en-US" smtClean="0"/>
              <a:t>2/15/2016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CE 445 Water Reclamation and Reuse (Dr. Mohab Kamal)</a:t>
            </a:r>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4CAC01-9601-4D66-AE8C-C805F130E55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ap.edu/read/13303/chapter/6#f4b"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CE 445</a:t>
            </a:r>
            <a:br>
              <a:rPr lang="en-US" dirty="0" smtClean="0"/>
            </a:br>
            <a:r>
              <a:rPr lang="en-US" dirty="0" smtClean="0"/>
              <a:t>Wastewater Reclamation and Reuse</a:t>
            </a:r>
            <a:endParaRPr lang="en-US" dirty="0"/>
          </a:p>
        </p:txBody>
      </p:sp>
      <p:sp>
        <p:nvSpPr>
          <p:cNvPr id="3" name="Subtitle 2"/>
          <p:cNvSpPr>
            <a:spLocks noGrp="1"/>
          </p:cNvSpPr>
          <p:nvPr>
            <p:ph type="subTitle" idx="1"/>
          </p:nvPr>
        </p:nvSpPr>
        <p:spPr/>
        <p:txBody>
          <a:bodyPr/>
          <a:lstStyle/>
          <a:p>
            <a:r>
              <a:rPr lang="en-US" dirty="0" smtClean="0"/>
              <a:t>Dr. Mohab Kamal </a:t>
            </a:r>
            <a:endParaRPr lang="en-US" dirty="0"/>
          </a:p>
        </p:txBody>
      </p:sp>
    </p:spTree>
    <p:extLst>
      <p:ext uri="{BB962C8B-B14F-4D97-AF65-F5344CB8AC3E}">
        <p14:creationId xmlns:p14="http://schemas.microsoft.com/office/powerpoint/2010/main" val="2842065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ADVANCED ENGINEERED TREATMENT Nutrient Removal</a:t>
            </a:r>
            <a:endParaRPr lang="ar-EG" dirty="0"/>
          </a:p>
        </p:txBody>
      </p:sp>
      <p:sp>
        <p:nvSpPr>
          <p:cNvPr id="3" name="Content Placeholder 2"/>
          <p:cNvSpPr>
            <a:spLocks noGrp="1"/>
          </p:cNvSpPr>
          <p:nvPr>
            <p:ph idx="1"/>
          </p:nvPr>
        </p:nvSpPr>
        <p:spPr/>
        <p:txBody>
          <a:bodyPr>
            <a:normAutofit fontScale="85000" lnSpcReduction="10000"/>
          </a:bodyPr>
          <a:lstStyle/>
          <a:p>
            <a:r>
              <a:rPr lang="en-US" dirty="0"/>
              <a:t>To accomplish biological phosphorus removal via phosphorus-storing bacteria, a sequence of an anaerobic zone followed by an aerobic zone is </a:t>
            </a:r>
            <a:r>
              <a:rPr lang="en-US" dirty="0" smtClean="0"/>
              <a:t>required. </a:t>
            </a:r>
          </a:p>
          <a:p>
            <a:r>
              <a:rPr lang="en-US" dirty="0" smtClean="0"/>
              <a:t>Phosphorus </a:t>
            </a:r>
            <a:r>
              <a:rPr lang="en-US" dirty="0"/>
              <a:t>removal can also be achieved by chemical precipitation by adding metal salts (e.g., Ca(II), Al(III), Fe(III)) with a subsequent filtration following the activated sludge system. Although chemical precipitation for phosphorus removal is practiced in many water reclamation facilities, biological phosphorus removal requires no chemical input. </a:t>
            </a:r>
            <a:endParaRPr lang="en-US" dirty="0" smtClean="0"/>
          </a:p>
          <a:p>
            <a:r>
              <a:rPr lang="en-US" dirty="0" smtClean="0"/>
              <a:t>Biological </a:t>
            </a:r>
            <a:r>
              <a:rPr lang="en-US" dirty="0"/>
              <a:t>phosphorus removal, however, requires a dedicated anaerobic zone and modifications to the activated sludge process, which usually is more costly during a plant retrofit than an upgrade to chemical precipitation. </a:t>
            </a:r>
            <a:endParaRPr lang="en-US" dirty="0" smtClean="0"/>
          </a:p>
          <a:p>
            <a:r>
              <a:rPr lang="en-US" dirty="0" smtClean="0"/>
              <a:t>A </a:t>
            </a:r>
            <a:r>
              <a:rPr lang="en-US" dirty="0"/>
              <a:t>biological phosphorus removal process is also more challenging to control and maintain because it depends upon a more consistent </a:t>
            </a:r>
            <a:r>
              <a:rPr lang="en-US" dirty="0" err="1"/>
              <a:t>feedwater</a:t>
            </a:r>
            <a:r>
              <a:rPr lang="en-US" dirty="0"/>
              <a:t> quality and steady operational conditions. Biological and chemical phosphorus removal can result in effluent concentrations of less than 0.5 mg </a:t>
            </a:r>
            <a:r>
              <a:rPr lang="en-US" dirty="0" smtClean="0"/>
              <a:t>P/L.</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10</a:t>
            </a:fld>
            <a:endParaRPr lang="en-US"/>
          </a:p>
        </p:txBody>
      </p:sp>
    </p:spTree>
    <p:extLst>
      <p:ext uri="{BB962C8B-B14F-4D97-AF65-F5344CB8AC3E}">
        <p14:creationId xmlns:p14="http://schemas.microsoft.com/office/powerpoint/2010/main" val="2799122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ADVANCED ENGINEERED TREATMENT </a:t>
            </a:r>
            <a:r>
              <a:rPr lang="en-US" dirty="0" smtClean="0"/>
              <a:t>Suspended </a:t>
            </a:r>
            <a:r>
              <a:rPr lang="en-US" dirty="0"/>
              <a:t>Solids </a:t>
            </a:r>
            <a:r>
              <a:rPr lang="en-US" dirty="0" smtClean="0"/>
              <a:t>Removal</a:t>
            </a:r>
            <a:endParaRPr lang="ar-EG" dirty="0"/>
          </a:p>
        </p:txBody>
      </p:sp>
      <p:sp>
        <p:nvSpPr>
          <p:cNvPr id="3" name="Content Placeholder 2"/>
          <p:cNvSpPr>
            <a:spLocks noGrp="1"/>
          </p:cNvSpPr>
          <p:nvPr>
            <p:ph idx="1"/>
          </p:nvPr>
        </p:nvSpPr>
        <p:spPr/>
        <p:txBody>
          <a:bodyPr>
            <a:normAutofit/>
          </a:bodyPr>
          <a:lstStyle/>
          <a:p>
            <a:r>
              <a:rPr lang="en-US" dirty="0"/>
              <a:t>Filtration is a key unit operation in water reclamation, providing a separation of suspended and colloidal particles, including microorganisms, from water. </a:t>
            </a:r>
            <a:endParaRPr lang="en-US" dirty="0" smtClean="0"/>
          </a:p>
          <a:p>
            <a:r>
              <a:rPr lang="en-US" dirty="0" smtClean="0"/>
              <a:t>The </a:t>
            </a:r>
            <a:r>
              <a:rPr lang="en-US" dirty="0"/>
              <a:t>three main purposes of filtration are to (1) allow a more effective disinfection; (2) provide pretreatment for subsequent advanced treatment steps, such as carbon adsorption, membrane filtration, or chemical oxidation; and (3) remove chemically precipitated </a:t>
            </a:r>
            <a:r>
              <a:rPr lang="en-US" dirty="0" smtClean="0"/>
              <a:t>phosphorus. </a:t>
            </a:r>
          </a:p>
          <a:p>
            <a:r>
              <a:rPr lang="en-US" dirty="0" smtClean="0"/>
              <a:t>Filtration </a:t>
            </a:r>
            <a:r>
              <a:rPr lang="en-US" dirty="0"/>
              <a:t>operations most commonly used in water reclamation are depth, surface, and membrane filtration</a:t>
            </a:r>
            <a:r>
              <a:rPr lang="en-US" dirty="0" smtClean="0"/>
              <a:t>.</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11</a:t>
            </a:fld>
            <a:endParaRPr lang="en-US"/>
          </a:p>
        </p:txBody>
      </p:sp>
    </p:spTree>
    <p:extLst>
      <p:ext uri="{BB962C8B-B14F-4D97-AF65-F5344CB8AC3E}">
        <p14:creationId xmlns:p14="http://schemas.microsoft.com/office/powerpoint/2010/main" val="28258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ADVANCED ENGINEERED TREATMENT Suspended Solids Removal</a:t>
            </a:r>
            <a:endParaRPr lang="ar-EG" dirty="0"/>
          </a:p>
        </p:txBody>
      </p:sp>
      <p:sp>
        <p:nvSpPr>
          <p:cNvPr id="3" name="Content Placeholder 2"/>
          <p:cNvSpPr>
            <a:spLocks noGrp="1"/>
          </p:cNvSpPr>
          <p:nvPr>
            <p:ph idx="1"/>
          </p:nvPr>
        </p:nvSpPr>
        <p:spPr/>
        <p:txBody>
          <a:bodyPr>
            <a:normAutofit fontScale="77500" lnSpcReduction="20000"/>
          </a:bodyPr>
          <a:lstStyle/>
          <a:p>
            <a:r>
              <a:rPr lang="en-US" dirty="0"/>
              <a:t>Depth filtration is the most common method used for the filtration of wastewater effluents in water reclamation. </a:t>
            </a:r>
            <a:endParaRPr lang="en-US" dirty="0" smtClean="0"/>
          </a:p>
          <a:p>
            <a:r>
              <a:rPr lang="en-US" dirty="0" smtClean="0"/>
              <a:t>In </a:t>
            </a:r>
            <a:r>
              <a:rPr lang="en-US" dirty="0"/>
              <a:t>addition to providing supplemental removal of suspended solids including any </a:t>
            </a:r>
            <a:r>
              <a:rPr lang="en-US" dirty="0" err="1"/>
              <a:t>sorbed</a:t>
            </a:r>
            <a:r>
              <a:rPr lang="en-US" dirty="0"/>
              <a:t> contaminants, depth filtration is especially important as a conditioning step for effective disinfection. </a:t>
            </a:r>
            <a:endParaRPr lang="en-US" dirty="0" smtClean="0"/>
          </a:p>
          <a:p>
            <a:r>
              <a:rPr lang="en-US" dirty="0" smtClean="0"/>
              <a:t>At </a:t>
            </a:r>
            <a:r>
              <a:rPr lang="en-US" dirty="0"/>
              <a:t>larger reuse facilities (&gt;1,000 m</a:t>
            </a:r>
            <a:r>
              <a:rPr lang="en-US" baseline="30000" dirty="0"/>
              <a:t>3</a:t>
            </a:r>
            <a:r>
              <a:rPr lang="en-US" dirty="0"/>
              <a:t>/d or &gt;4 MGD), mono- and dual-media filters are most commonly used for wastewater filtration with gravity or pressure as the driving force. </a:t>
            </a:r>
            <a:endParaRPr lang="en-US" dirty="0" smtClean="0"/>
          </a:p>
          <a:p>
            <a:r>
              <a:rPr lang="en-US" dirty="0" smtClean="0"/>
              <a:t>Both </a:t>
            </a:r>
            <a:r>
              <a:rPr lang="en-US" dirty="0"/>
              <a:t>mono- and dual-media filters using sand and anthracite have typical filtration rates between 2,900 and 8,600 gal/ft</a:t>
            </a:r>
            <a:r>
              <a:rPr lang="en-US" baseline="30000" dirty="0"/>
              <a:t>2</a:t>
            </a:r>
            <a:r>
              <a:rPr lang="en-US" dirty="0"/>
              <a:t> per day (4,900–14,600 L/m</a:t>
            </a:r>
            <a:r>
              <a:rPr lang="en-US" baseline="30000" dirty="0"/>
              <a:t>2</a:t>
            </a:r>
            <a:r>
              <a:rPr lang="en-US" dirty="0"/>
              <a:t> per hour) while achieving effluent turbidities between 0.3 and 4 </a:t>
            </a:r>
            <a:r>
              <a:rPr lang="en-US" dirty="0" err="1"/>
              <a:t>nephelometric</a:t>
            </a:r>
            <a:r>
              <a:rPr lang="en-US" dirty="0"/>
              <a:t> turbidity units (NTU). </a:t>
            </a:r>
            <a:endParaRPr lang="en-US" dirty="0" smtClean="0"/>
          </a:p>
          <a:p>
            <a:r>
              <a:rPr lang="en-US" dirty="0" smtClean="0"/>
              <a:t>Because </a:t>
            </a:r>
            <a:r>
              <a:rPr lang="en-US" dirty="0"/>
              <a:t>large plants with many filters usually do not practice wasting of the initial filtrate after backwash (filter-to-waste), effluent qualities with elevated initial turbidity are commonly observed, and as a consequence, the overall effluent quality can be less consistent in granular media filtration plants compared with reclaimed water provided by a membrane filtration plant</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12</a:t>
            </a:fld>
            <a:endParaRPr lang="en-US"/>
          </a:p>
        </p:txBody>
      </p:sp>
    </p:spTree>
    <p:extLst>
      <p:ext uri="{BB962C8B-B14F-4D97-AF65-F5344CB8AC3E}">
        <p14:creationId xmlns:p14="http://schemas.microsoft.com/office/powerpoint/2010/main" val="2576180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Removal of Organic Matter and Trace Organic </a:t>
            </a:r>
            <a:r>
              <a:rPr lang="en-US" dirty="0" smtClean="0"/>
              <a:t>Chemicals</a:t>
            </a:r>
            <a:endParaRPr lang="ar-EG" dirty="0"/>
          </a:p>
        </p:txBody>
      </p:sp>
      <p:sp>
        <p:nvSpPr>
          <p:cNvPr id="3" name="Content Placeholder 2"/>
          <p:cNvSpPr>
            <a:spLocks noGrp="1"/>
          </p:cNvSpPr>
          <p:nvPr>
            <p:ph idx="1"/>
          </p:nvPr>
        </p:nvSpPr>
        <p:spPr/>
        <p:txBody>
          <a:bodyPr/>
          <a:lstStyle/>
          <a:p>
            <a:r>
              <a:rPr lang="en-US" dirty="0"/>
              <a:t>The following sections describe processes that are designed to remove organic matter and trace organic chemicals from reclaimed water. </a:t>
            </a:r>
            <a:endParaRPr lang="en-US" dirty="0" smtClean="0"/>
          </a:p>
          <a:p>
            <a:r>
              <a:rPr lang="en-US" dirty="0" smtClean="0"/>
              <a:t>These </a:t>
            </a:r>
            <a:r>
              <a:rPr lang="en-US" dirty="0"/>
              <a:t>processes include membrane filtration (MF, UF, NF, and RO), adsorption onto activated carbon, biological filtration, and chemical oxidation (chlorine, chloramines, ozone, and UV irradiation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13</a:t>
            </a:fld>
            <a:endParaRPr lang="en-US"/>
          </a:p>
        </p:txBody>
      </p:sp>
    </p:spTree>
    <p:extLst>
      <p:ext uri="{BB962C8B-B14F-4D97-AF65-F5344CB8AC3E}">
        <p14:creationId xmlns:p14="http://schemas.microsoft.com/office/powerpoint/2010/main" val="4230861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Removal of Organic Matter and Trace Organic </a:t>
            </a:r>
            <a:r>
              <a:rPr lang="en-US" sz="2800" dirty="0" smtClean="0"/>
              <a:t>Chemicals </a:t>
            </a:r>
            <a:br>
              <a:rPr lang="en-US" sz="2800" dirty="0" smtClean="0"/>
            </a:br>
            <a:r>
              <a:rPr lang="en-US" sz="2800" b="0" i="1" dirty="0" smtClean="0"/>
              <a:t>Microfiltration </a:t>
            </a:r>
            <a:r>
              <a:rPr lang="en-US" sz="2800" b="0" i="1" dirty="0"/>
              <a:t>and </a:t>
            </a:r>
            <a:r>
              <a:rPr lang="en-US" sz="2800" b="0" i="1" dirty="0" smtClean="0"/>
              <a:t>Ultrafiltration</a:t>
            </a:r>
            <a:endParaRPr lang="ar-EG" sz="2800" dirty="0"/>
          </a:p>
        </p:txBody>
      </p:sp>
      <p:sp>
        <p:nvSpPr>
          <p:cNvPr id="3" name="Content Placeholder 2"/>
          <p:cNvSpPr>
            <a:spLocks noGrp="1"/>
          </p:cNvSpPr>
          <p:nvPr>
            <p:ph idx="1"/>
          </p:nvPr>
        </p:nvSpPr>
        <p:spPr/>
        <p:txBody>
          <a:bodyPr>
            <a:normAutofit fontScale="77500" lnSpcReduction="20000"/>
          </a:bodyPr>
          <a:lstStyle/>
          <a:p>
            <a:r>
              <a:rPr lang="en-US" dirty="0"/>
              <a:t>MF and UF membrane processes can be configured using pressurized or submerged membrane modules. </a:t>
            </a:r>
            <a:endParaRPr lang="en-US" dirty="0" smtClean="0"/>
          </a:p>
          <a:p>
            <a:r>
              <a:rPr lang="en-US" dirty="0" smtClean="0"/>
              <a:t>In </a:t>
            </a:r>
            <a:r>
              <a:rPr lang="en-US" dirty="0"/>
              <a:t>the pressurized configuration, a pump is used to pressurize the </a:t>
            </a:r>
            <a:r>
              <a:rPr lang="en-US" dirty="0" err="1"/>
              <a:t>feedwater</a:t>
            </a:r>
            <a:r>
              <a:rPr lang="en-US" dirty="0"/>
              <a:t> and circulate it through the membrane. </a:t>
            </a:r>
            <a:endParaRPr lang="en-US" dirty="0" smtClean="0"/>
          </a:p>
          <a:p>
            <a:r>
              <a:rPr lang="en-US" dirty="0" smtClean="0"/>
              <a:t>Pressurized </a:t>
            </a:r>
            <a:r>
              <a:rPr lang="en-US" dirty="0"/>
              <a:t>MF and UF units can be operated in two hydraulic flow regimes, either in cross-flow or dead-in filtration mode. In a submerged system, membrane elements are immersed in the </a:t>
            </a:r>
            <a:r>
              <a:rPr lang="en-US" dirty="0" err="1"/>
              <a:t>feedwater</a:t>
            </a:r>
            <a:r>
              <a:rPr lang="en-US" dirty="0"/>
              <a:t> tank and permeate is withdrawn through the membrane by applying a vacuum. </a:t>
            </a:r>
            <a:endParaRPr lang="en-US" dirty="0" smtClean="0"/>
          </a:p>
          <a:p>
            <a:r>
              <a:rPr lang="en-US" dirty="0" smtClean="0"/>
              <a:t>The </a:t>
            </a:r>
            <a:r>
              <a:rPr lang="en-US" dirty="0"/>
              <a:t>key operational parameter that determines the efficiency of MF and UF membranes and operating costs is flux, which is the rate of water flow volume per membrane area. </a:t>
            </a:r>
            <a:endParaRPr lang="en-US" dirty="0" smtClean="0"/>
          </a:p>
          <a:p>
            <a:r>
              <a:rPr lang="en-US" dirty="0" smtClean="0"/>
              <a:t>Factors </a:t>
            </a:r>
            <a:r>
              <a:rPr lang="en-US" dirty="0"/>
              <a:t>affecting the flux rate include the applied pressure, fouling potential, and reclaimed water characteristics (Zhang et al., 2006). </a:t>
            </a:r>
            <a:endParaRPr lang="en-US" dirty="0" smtClean="0"/>
          </a:p>
          <a:p>
            <a:r>
              <a:rPr lang="en-US" dirty="0" smtClean="0"/>
              <a:t>Flux </a:t>
            </a:r>
            <a:r>
              <a:rPr lang="en-US" dirty="0"/>
              <a:t>can be maintained by appropriate cross-flow velocities, </a:t>
            </a:r>
            <a:r>
              <a:rPr lang="en-US" dirty="0" err="1"/>
              <a:t>backflushing</a:t>
            </a:r>
            <a:r>
              <a:rPr lang="en-US" dirty="0"/>
              <a:t>, air scouring, and chemical cleaning of membranes. Typically, MF and UF processes operate at flux rates ranging from 28 to 110 gal/ft</a:t>
            </a:r>
            <a:r>
              <a:rPr lang="en-US" baseline="30000" dirty="0"/>
              <a:t>2</a:t>
            </a:r>
            <a:r>
              <a:rPr lang="en-US" dirty="0"/>
              <a:t> per day (48 to 190 L/m</a:t>
            </a:r>
            <a:r>
              <a:rPr lang="en-US" baseline="30000" dirty="0"/>
              <a:t>2</a:t>
            </a:r>
            <a:r>
              <a:rPr lang="en-US" dirty="0"/>
              <a:t> per hour) (Asano et al., 2007).</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14</a:t>
            </a:fld>
            <a:endParaRPr lang="en-US"/>
          </a:p>
        </p:txBody>
      </p:sp>
    </p:spTree>
    <p:extLst>
      <p:ext uri="{BB962C8B-B14F-4D97-AF65-F5344CB8AC3E}">
        <p14:creationId xmlns:p14="http://schemas.microsoft.com/office/powerpoint/2010/main" val="1363477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MF and UF membranes are effective in removing </a:t>
            </a:r>
            <a:r>
              <a:rPr lang="en-US" dirty="0" smtClean="0"/>
              <a:t>microorganisms. </a:t>
            </a:r>
          </a:p>
          <a:p>
            <a:r>
              <a:rPr lang="en-US" dirty="0" smtClean="0"/>
              <a:t>It </a:t>
            </a:r>
            <a:r>
              <a:rPr lang="en-US" dirty="0"/>
              <a:t>is generally believed that MF can remove 90 to 99.999 percent (1 to 5 logs) of bacteria and protozoa, and 0 to 99 percent (0 to 2 logs) of viruses (EPA, 2001; Crittenden et al., 2005). </a:t>
            </a:r>
            <a:endParaRPr lang="en-US" dirty="0" smtClean="0"/>
          </a:p>
          <a:p>
            <a:r>
              <a:rPr lang="en-US" dirty="0" smtClean="0"/>
              <a:t>However</a:t>
            </a:r>
            <a:r>
              <a:rPr lang="en-US" dirty="0"/>
              <a:t>, filtration efficiencies vary with the type of membrane and the physical and chemical characteristics of the wastewater, resulting in a wide range of removal efficiencies for pathogens (NRC, 1998). </a:t>
            </a:r>
            <a:endParaRPr lang="en-US" dirty="0" smtClean="0"/>
          </a:p>
          <a:p>
            <a:r>
              <a:rPr lang="en-US" dirty="0" smtClean="0"/>
              <a:t>MF </a:t>
            </a:r>
            <a:r>
              <a:rPr lang="en-US" dirty="0"/>
              <a:t>and certain UF membranes should not be relied </a:t>
            </a:r>
            <a:r>
              <a:rPr lang="en-US" dirty="0" smtClean="0"/>
              <a:t>upon </a:t>
            </a:r>
            <a:r>
              <a:rPr lang="en-US" dirty="0"/>
              <a:t>for complete removal of viruses for several reasons (Asano et al., 2007). </a:t>
            </a:r>
            <a:endParaRPr lang="en-US" dirty="0" smtClean="0"/>
          </a:p>
          <a:p>
            <a:r>
              <a:rPr lang="en-US" dirty="0" smtClean="0"/>
              <a:t>First</a:t>
            </a:r>
            <a:r>
              <a:rPr lang="en-US" dirty="0"/>
              <a:t>, whereas the terms micro-and ultrafiltration nominally refer to pore sizes that have cutoff </a:t>
            </a:r>
            <a:r>
              <a:rPr lang="en-US" dirty="0" smtClean="0"/>
              <a:t>characteristics, </a:t>
            </a:r>
            <a:r>
              <a:rPr lang="en-US" dirty="0"/>
              <a:t>the actual pore sizes in today’s commercial membranes often vary over a wide range. </a:t>
            </a:r>
            <a:endParaRPr lang="en-US" dirty="0" smtClean="0"/>
          </a:p>
          <a:p>
            <a:r>
              <a:rPr lang="en-US" dirty="0" smtClean="0"/>
              <a:t>Second</a:t>
            </a:r>
            <a:r>
              <a:rPr lang="en-US" dirty="0"/>
              <a:t>, experience has shown that today’s membrane systems sometimes experience problems with integrity during use for a variety of reasons. Although membrane integrity tests have been developed and these tests are widely used, they are not suitable for detecting imperfections small enough to allow viruses to pass</a:t>
            </a:r>
            <a:r>
              <a:rPr lang="en-US" dirty="0" smtClean="0"/>
              <a:t>.</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15</a:t>
            </a:fld>
            <a:endParaRPr lang="en-US"/>
          </a:p>
        </p:txBody>
      </p:sp>
      <p:sp>
        <p:nvSpPr>
          <p:cNvPr id="6" name="Title 1"/>
          <p:cNvSpPr txBox="1">
            <a:spLocks/>
          </p:cNvSpPr>
          <p:nvPr/>
        </p:nvSpPr>
        <p:spPr>
          <a:xfrm>
            <a:off x="457200" y="304800"/>
            <a:ext cx="8229600" cy="11430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2800" dirty="0" smtClean="0"/>
              <a:t>Removal of Organic Matter and Trace Organic Chemicals </a:t>
            </a:r>
            <a:br>
              <a:rPr lang="en-US" sz="2800" dirty="0" smtClean="0"/>
            </a:br>
            <a:r>
              <a:rPr lang="en-US" sz="2800" b="0" i="1" dirty="0" smtClean="0"/>
              <a:t>Microfiltration and Ultrafiltration</a:t>
            </a:r>
            <a:endParaRPr lang="ar-EG" sz="2800" dirty="0"/>
          </a:p>
        </p:txBody>
      </p:sp>
    </p:spTree>
    <p:extLst>
      <p:ext uri="{BB962C8B-B14F-4D97-AF65-F5344CB8AC3E}">
        <p14:creationId xmlns:p14="http://schemas.microsoft.com/office/powerpoint/2010/main" val="3666800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Removal of Organic Matter and Trace Organic Chemicals </a:t>
            </a:r>
            <a:br>
              <a:rPr lang="en-US" sz="2800" dirty="0" smtClean="0"/>
            </a:br>
            <a:r>
              <a:rPr lang="en-US" sz="2800" b="0" i="1" dirty="0" err="1"/>
              <a:t>Nanofiltration</a:t>
            </a:r>
            <a:r>
              <a:rPr lang="en-US" sz="2800" b="0" i="1" dirty="0"/>
              <a:t> or Reverse </a:t>
            </a:r>
            <a:r>
              <a:rPr lang="en-US" sz="2800" b="0" i="1" dirty="0" smtClean="0"/>
              <a:t>Osmosis</a:t>
            </a:r>
            <a:endParaRPr lang="ar-EG" sz="2800" dirty="0"/>
          </a:p>
        </p:txBody>
      </p:sp>
      <p:sp>
        <p:nvSpPr>
          <p:cNvPr id="3" name="Content Placeholder 2"/>
          <p:cNvSpPr>
            <a:spLocks noGrp="1"/>
          </p:cNvSpPr>
          <p:nvPr>
            <p:ph idx="1"/>
          </p:nvPr>
        </p:nvSpPr>
        <p:spPr>
          <a:xfrm>
            <a:off x="-76200" y="1969007"/>
            <a:ext cx="8229600" cy="4525963"/>
          </a:xfrm>
        </p:spPr>
        <p:txBody>
          <a:bodyPr>
            <a:normAutofit fontScale="70000" lnSpcReduction="20000"/>
          </a:bodyPr>
          <a:lstStyle/>
          <a:p>
            <a:r>
              <a:rPr lang="en-US" dirty="0"/>
              <a:t>For reuse projects that require removal of dissolved solids and trace organic chemicals and where a consistent water quality is desired, the use of integrated membrane systems incorporating MF or UF followed by NF or RO may be required. </a:t>
            </a:r>
            <a:endParaRPr lang="en-US" dirty="0" smtClean="0"/>
          </a:p>
          <a:p>
            <a:r>
              <a:rPr lang="en-US" dirty="0" smtClean="0"/>
              <a:t>RO </a:t>
            </a:r>
            <a:r>
              <a:rPr lang="en-US" dirty="0"/>
              <a:t>and NF are pressure-driven membrane processes that separate dissolved constituents from a </a:t>
            </a:r>
            <a:r>
              <a:rPr lang="en-US" dirty="0" err="1"/>
              <a:t>feedstream</a:t>
            </a:r>
            <a:r>
              <a:rPr lang="en-US" dirty="0"/>
              <a:t> into a concentrate and permeate stream (</a:t>
            </a:r>
            <a:r>
              <a:rPr lang="en-US" dirty="0">
                <a:hlinkClick r:id="rId2"/>
              </a:rPr>
              <a:t>Figure 4-4</a:t>
            </a:r>
            <a:r>
              <a:rPr lang="en-US" dirty="0"/>
              <a:t>). </a:t>
            </a:r>
            <a:endParaRPr lang="en-US" dirty="0" smtClean="0"/>
          </a:p>
          <a:p>
            <a:r>
              <a:rPr lang="en-US" dirty="0" smtClean="0"/>
              <a:t>Treating </a:t>
            </a:r>
            <a:r>
              <a:rPr lang="en-US" dirty="0"/>
              <a:t>reclaimed water with RO and NF membranes usually results in product water recoveries of 70 to 85 percent. </a:t>
            </a:r>
            <a:endParaRPr lang="en-US" dirty="0" smtClean="0"/>
          </a:p>
          <a:p>
            <a:r>
              <a:rPr lang="en-US" dirty="0" smtClean="0"/>
              <a:t>Thus</a:t>
            </a:r>
            <a:r>
              <a:rPr lang="en-US" dirty="0"/>
              <a:t>, the use of NF or RO results in a net loss of water resources through disposal of the brine concentrate. </a:t>
            </a:r>
            <a:endParaRPr lang="en-US" dirty="0" smtClean="0"/>
          </a:p>
          <a:p>
            <a:r>
              <a:rPr lang="en-US" dirty="0" smtClean="0"/>
              <a:t>RO </a:t>
            </a:r>
            <a:r>
              <a:rPr lang="en-US" dirty="0"/>
              <a:t>applications in water reuse have been favored in coastal settings where the RO concentrate can be conveniently discharged to the ocean, but inland applications using RO are restricted because of limited options for brine </a:t>
            </a:r>
            <a:r>
              <a:rPr lang="en-US" dirty="0" smtClean="0"/>
              <a:t>disposal. </a:t>
            </a:r>
          </a:p>
          <a:p>
            <a:r>
              <a:rPr lang="en-US" dirty="0" smtClean="0"/>
              <a:t>Thus</a:t>
            </a:r>
            <a:r>
              <a:rPr lang="en-US" dirty="0"/>
              <a:t>, existing inland water reuse installations employing RO membranes are limited in capacity and commonly discharge brine to the sewer or a receiving stream provided that there is enough dilution capacity.</a:t>
            </a:r>
          </a:p>
          <a:p>
            <a:r>
              <a:rPr lang="en-US" dirty="0"/>
              <a:t/>
            </a:r>
            <a:br>
              <a:rPr lang="en-US" dirty="0"/>
            </a:b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16</a:t>
            </a:fld>
            <a:endParaRPr lang="en-US"/>
          </a:p>
        </p:txBody>
      </p:sp>
    </p:spTree>
    <p:extLst>
      <p:ext uri="{BB962C8B-B14F-4D97-AF65-F5344CB8AC3E}">
        <p14:creationId xmlns:p14="http://schemas.microsoft.com/office/powerpoint/2010/main" val="4198908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0" dirty="0"/>
              <a:t>Substances and contaminants nominally removed by pressure-driven membrane processes.</a:t>
            </a:r>
            <a:endParaRPr lang="ar-EG" sz="3000"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17</a:t>
            </a:fld>
            <a:endParaRPr lang="en-US"/>
          </a:p>
        </p:txBody>
      </p:sp>
      <p:pic>
        <p:nvPicPr>
          <p:cNvPr id="6" name="Picture 2" descr="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3037" y="2220119"/>
            <a:ext cx="6257925" cy="3286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618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Multistage wastewater Reclamation Processes</a:t>
            </a:r>
            <a:endParaRPr lang="ar-EG" dirty="0"/>
          </a:p>
        </p:txBody>
      </p:sp>
      <p:sp>
        <p:nvSpPr>
          <p:cNvPr id="3" name="Content Placeholder 2"/>
          <p:cNvSpPr>
            <a:spLocks noGrp="1"/>
          </p:cNvSpPr>
          <p:nvPr>
            <p:ph idx="1"/>
          </p:nvPr>
        </p:nvSpPr>
        <p:spPr/>
        <p:txBody>
          <a:bodyPr/>
          <a:lstStyle/>
          <a:p>
            <a:endParaRPr lang="ar-EG"/>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18</a:t>
            </a:fld>
            <a:endParaRPr lang="en-US"/>
          </a:p>
        </p:txBody>
      </p:sp>
      <p:pic>
        <p:nvPicPr>
          <p:cNvPr id="6" name="Picture 5"/>
          <p:cNvPicPr>
            <a:picLocks noChangeAspect="1"/>
          </p:cNvPicPr>
          <p:nvPr/>
        </p:nvPicPr>
        <p:blipFill>
          <a:blip r:embed="rId2"/>
          <a:stretch>
            <a:fillRect/>
          </a:stretch>
        </p:blipFill>
        <p:spPr>
          <a:xfrm rot="5400000">
            <a:off x="2177370" y="-498148"/>
            <a:ext cx="4797779" cy="8695319"/>
          </a:xfrm>
          <a:prstGeom prst="rect">
            <a:avLst/>
          </a:prstGeom>
        </p:spPr>
      </p:pic>
    </p:spTree>
    <p:extLst>
      <p:ext uri="{BB962C8B-B14F-4D97-AF65-F5344CB8AC3E}">
        <p14:creationId xmlns:p14="http://schemas.microsoft.com/office/powerpoint/2010/main" val="1041321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19</a:t>
            </a:fld>
            <a:endParaRPr lang="en-US"/>
          </a:p>
        </p:txBody>
      </p:sp>
      <p:pic>
        <p:nvPicPr>
          <p:cNvPr id="6" name="Picture 5"/>
          <p:cNvPicPr>
            <a:picLocks noChangeAspect="1"/>
          </p:cNvPicPr>
          <p:nvPr/>
        </p:nvPicPr>
        <p:blipFill>
          <a:blip r:embed="rId2"/>
          <a:stretch>
            <a:fillRect/>
          </a:stretch>
        </p:blipFill>
        <p:spPr>
          <a:xfrm>
            <a:off x="845820" y="1591056"/>
            <a:ext cx="7452359" cy="4684775"/>
          </a:xfrm>
          <a:prstGeom prst="rect">
            <a:avLst/>
          </a:prstGeom>
        </p:spPr>
      </p:pic>
    </p:spTree>
    <p:extLst>
      <p:ext uri="{BB962C8B-B14F-4D97-AF65-F5344CB8AC3E}">
        <p14:creationId xmlns:p14="http://schemas.microsoft.com/office/powerpoint/2010/main" val="3186596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Water Reclamation Technologies</a:t>
            </a:r>
            <a:endParaRPr lang="ar-EG" dirty="0"/>
          </a:p>
        </p:txBody>
      </p:sp>
      <p:sp>
        <p:nvSpPr>
          <p:cNvPr id="3" name="Content Placeholder 2"/>
          <p:cNvSpPr>
            <a:spLocks noGrp="1"/>
          </p:cNvSpPr>
          <p:nvPr>
            <p:ph idx="1"/>
          </p:nvPr>
        </p:nvSpPr>
        <p:spPr>
          <a:xfrm>
            <a:off x="457200" y="1600200"/>
            <a:ext cx="3200400" cy="4953000"/>
          </a:xfrm>
        </p:spPr>
        <p:txBody>
          <a:bodyPr>
            <a:normAutofit fontScale="85000" lnSpcReduction="10000"/>
          </a:bodyPr>
          <a:lstStyle/>
          <a:p>
            <a:r>
              <a:rPr lang="en-US" dirty="0" smtClean="0"/>
              <a:t>Treatment </a:t>
            </a:r>
            <a:r>
              <a:rPr lang="en-US" dirty="0"/>
              <a:t>processes in wastewater reclamation are employed either singly or in combination to achieve reclaimed water quality goals. </a:t>
            </a:r>
            <a:endParaRPr lang="en-US" dirty="0" smtClean="0"/>
          </a:p>
          <a:p>
            <a:r>
              <a:rPr lang="en-US" dirty="0" smtClean="0"/>
              <a:t>Considering </a:t>
            </a:r>
            <a:r>
              <a:rPr lang="en-US" dirty="0"/>
              <a:t>the key unit processes and operations commonly used in water </a:t>
            </a:r>
            <a:r>
              <a:rPr lang="en-US" dirty="0" smtClean="0"/>
              <a:t>reclamation, </a:t>
            </a:r>
            <a:r>
              <a:rPr lang="en-US" dirty="0"/>
              <a:t>an almost endless number of treatment process flow diagrams can be developed to meet the water quality requirements of a certain reuse application.</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a:t>
            </a:fld>
            <a:endParaRPr lang="en-US"/>
          </a:p>
        </p:txBody>
      </p:sp>
      <p:pic>
        <p:nvPicPr>
          <p:cNvPr id="1028" name="Picture 4" descr="http://www.nap.edu/openbook/13303/xhtml/images/68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5745" y="2057400"/>
            <a:ext cx="5019638"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956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lstStyle/>
          <a:p>
            <a:endParaRPr lang="ar-EG"/>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20</a:t>
            </a:fld>
            <a:endParaRPr lang="en-US"/>
          </a:p>
        </p:txBody>
      </p:sp>
      <p:pic>
        <p:nvPicPr>
          <p:cNvPr id="6" name="Picture 5"/>
          <p:cNvPicPr>
            <a:picLocks noChangeAspect="1"/>
          </p:cNvPicPr>
          <p:nvPr/>
        </p:nvPicPr>
        <p:blipFill>
          <a:blip r:embed="rId2"/>
          <a:stretch>
            <a:fillRect/>
          </a:stretch>
        </p:blipFill>
        <p:spPr>
          <a:xfrm>
            <a:off x="877799" y="1417638"/>
            <a:ext cx="7388401" cy="4894770"/>
          </a:xfrm>
          <a:prstGeom prst="rect">
            <a:avLst/>
          </a:prstGeom>
        </p:spPr>
      </p:pic>
    </p:spTree>
    <p:extLst>
      <p:ext uri="{BB962C8B-B14F-4D97-AF65-F5344CB8AC3E}">
        <p14:creationId xmlns:p14="http://schemas.microsoft.com/office/powerpoint/2010/main" val="1474931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en-US" dirty="0" smtClean="0"/>
              <a:t>To </a:t>
            </a:r>
            <a:r>
              <a:rPr lang="en-US" smtClean="0"/>
              <a:t>be continued …………</a:t>
            </a:r>
            <a:endParaRPr lang="ar-EG"/>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21</a:t>
            </a:fld>
            <a:endParaRPr lang="en-US"/>
          </a:p>
        </p:txBody>
      </p:sp>
    </p:spTree>
    <p:extLst>
      <p:ext uri="{BB962C8B-B14F-4D97-AF65-F5344CB8AC3E}">
        <p14:creationId xmlns:p14="http://schemas.microsoft.com/office/powerpoint/2010/main" val="235729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Reclamation Technologies</a:t>
            </a:r>
            <a:endParaRPr lang="ar-EG" dirty="0"/>
          </a:p>
        </p:txBody>
      </p:sp>
      <p:sp>
        <p:nvSpPr>
          <p:cNvPr id="3" name="Content Placeholder 2"/>
          <p:cNvSpPr>
            <a:spLocks noGrp="1"/>
          </p:cNvSpPr>
          <p:nvPr>
            <p:ph idx="1"/>
          </p:nvPr>
        </p:nvSpPr>
        <p:spPr/>
        <p:txBody>
          <a:bodyPr>
            <a:normAutofit lnSpcReduction="10000"/>
          </a:bodyPr>
          <a:lstStyle/>
          <a:p>
            <a:r>
              <a:rPr lang="en-US" dirty="0"/>
              <a:t>Many factors may affect the choice of water reclamation technology. </a:t>
            </a:r>
            <a:endParaRPr lang="en-US" dirty="0" smtClean="0"/>
          </a:p>
          <a:p>
            <a:r>
              <a:rPr lang="en-US" dirty="0" smtClean="0"/>
              <a:t>Key </a:t>
            </a:r>
            <a:r>
              <a:rPr lang="en-US" dirty="0"/>
              <a:t>factors include the </a:t>
            </a:r>
            <a:r>
              <a:rPr lang="en-US" b="1" dirty="0">
                <a:solidFill>
                  <a:schemeClr val="accent5">
                    <a:lumMod val="60000"/>
                    <a:lumOff val="40000"/>
                  </a:schemeClr>
                </a:solidFill>
              </a:rPr>
              <a:t>type of water reuse application, reclaimed water quality objectives, the wastewater characteristics of the source water, compatibility with existing conditions, process flexibility, operating and maintenance requirements, energy and chemical requirements, personnel and staffing requirements, residual disposal options, and environmental constraints </a:t>
            </a:r>
            <a:r>
              <a:rPr lang="en-US" dirty="0"/>
              <a:t>(Asano et al., 2007). </a:t>
            </a:r>
            <a:endParaRPr lang="en-US" dirty="0" smtClean="0"/>
          </a:p>
          <a:p>
            <a:r>
              <a:rPr lang="en-US" dirty="0" smtClean="0"/>
              <a:t>Decisions on treatment design are also influenced by water rights, economics, institutional issues, and public confidence.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3</a:t>
            </a:fld>
            <a:endParaRPr lang="en-US"/>
          </a:p>
        </p:txBody>
      </p:sp>
    </p:spTree>
    <p:extLst>
      <p:ext uri="{BB962C8B-B14F-4D97-AF65-F5344CB8AC3E}">
        <p14:creationId xmlns:p14="http://schemas.microsoft.com/office/powerpoint/2010/main" val="944873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Reclamation Technologies</a:t>
            </a:r>
            <a:endParaRPr lang="ar-EG" dirty="0"/>
          </a:p>
        </p:txBody>
      </p:sp>
      <p:sp>
        <p:nvSpPr>
          <p:cNvPr id="3" name="Content Placeholder 2"/>
          <p:cNvSpPr>
            <a:spLocks noGrp="1"/>
          </p:cNvSpPr>
          <p:nvPr>
            <p:ph idx="1"/>
          </p:nvPr>
        </p:nvSpPr>
        <p:spPr/>
        <p:txBody>
          <a:bodyPr/>
          <a:lstStyle/>
          <a:p>
            <a:r>
              <a:rPr lang="en-US" dirty="0"/>
              <a:t>The relative importance of some of these factors is likely going to change in the future. </a:t>
            </a:r>
            <a:endParaRPr lang="en-US" dirty="0" smtClean="0"/>
          </a:p>
          <a:p>
            <a:r>
              <a:rPr lang="en-US" dirty="0" smtClean="0"/>
              <a:t>With </a:t>
            </a:r>
            <a:r>
              <a:rPr lang="en-US" dirty="0"/>
              <a:t>the current desire to limit greenhouse gas emissions and introduction of carbon taxes, energy-intense processes likely will be viewed much less favorable than today. </a:t>
            </a:r>
            <a:endParaRPr lang="en-US" dirty="0" smtClean="0"/>
          </a:p>
          <a:p>
            <a:r>
              <a:rPr lang="en-US" dirty="0" smtClean="0"/>
              <a:t>This </a:t>
            </a:r>
            <a:r>
              <a:rPr lang="en-US" dirty="0"/>
              <a:t>chapter focuses on treatment processes—characterized as </a:t>
            </a:r>
            <a:r>
              <a:rPr lang="en-US" b="1" dirty="0">
                <a:solidFill>
                  <a:schemeClr val="accent5">
                    <a:lumMod val="60000"/>
                    <a:lumOff val="40000"/>
                  </a:schemeClr>
                </a:solidFill>
              </a:rPr>
              <a:t>preliminary, primary, secondary, and advanced and including both </a:t>
            </a:r>
            <a:r>
              <a:rPr lang="en-US" b="1" dirty="0" smtClean="0">
                <a:solidFill>
                  <a:schemeClr val="accent5">
                    <a:lumMod val="60000"/>
                    <a:lumOff val="40000"/>
                  </a:schemeClr>
                </a:solidFill>
              </a:rPr>
              <a:t>NATURAL and ENGINEERED processes</a:t>
            </a:r>
            <a:r>
              <a:rPr lang="en-US" dirty="0" smtClean="0"/>
              <a:t>—that </a:t>
            </a:r>
            <a:r>
              <a:rPr lang="en-US" dirty="0"/>
              <a:t>can be used to meet water quality objectives of a reuse project and their treatment effectiveness. </a:t>
            </a:r>
            <a:endParaRPr lang="ar-EG" dirty="0"/>
          </a:p>
          <a:p>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4</a:t>
            </a:fld>
            <a:endParaRPr lang="en-US"/>
          </a:p>
        </p:txBody>
      </p:sp>
    </p:spTree>
    <p:extLst>
      <p:ext uri="{BB962C8B-B14F-4D97-AF65-F5344CB8AC3E}">
        <p14:creationId xmlns:p14="http://schemas.microsoft.com/office/powerpoint/2010/main" val="240394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PRELIMINARY, PRIMARY, AND SECONDARY TREATMENT</a:t>
            </a:r>
            <a:endParaRPr lang="ar-EG" dirty="0"/>
          </a:p>
        </p:txBody>
      </p:sp>
      <p:sp>
        <p:nvSpPr>
          <p:cNvPr id="3" name="Content Placeholder 2"/>
          <p:cNvSpPr>
            <a:spLocks noGrp="1"/>
          </p:cNvSpPr>
          <p:nvPr>
            <p:ph idx="1"/>
          </p:nvPr>
        </p:nvSpPr>
        <p:spPr/>
        <p:txBody>
          <a:bodyPr>
            <a:normAutofit fontScale="85000" lnSpcReduction="10000"/>
          </a:bodyPr>
          <a:lstStyle/>
          <a:p>
            <a:r>
              <a:rPr lang="en-US" dirty="0"/>
              <a:t>Wastewater treatment </a:t>
            </a:r>
            <a:r>
              <a:rPr lang="en-US" dirty="0" smtClean="0"/>
              <a:t>typically </a:t>
            </a:r>
            <a:r>
              <a:rPr lang="en-US" dirty="0"/>
              <a:t>includes preliminary treatment steps in addition to primary and secondary treatment. </a:t>
            </a:r>
            <a:endParaRPr lang="en-US" dirty="0" smtClean="0"/>
          </a:p>
          <a:p>
            <a:r>
              <a:rPr lang="en-US" dirty="0" smtClean="0"/>
              <a:t>Preliminary </a:t>
            </a:r>
            <a:r>
              <a:rPr lang="en-US" dirty="0"/>
              <a:t>steps include </a:t>
            </a:r>
            <a:r>
              <a:rPr lang="en-US" b="1" dirty="0">
                <a:solidFill>
                  <a:schemeClr val="accent5">
                    <a:lumMod val="60000"/>
                    <a:lumOff val="40000"/>
                  </a:schemeClr>
                </a:solidFill>
              </a:rPr>
              <a:t>measuring the flow coming into the plant, screening out large solid materials, and grit removal </a:t>
            </a:r>
            <a:r>
              <a:rPr lang="en-US" dirty="0"/>
              <a:t>to protect equipment against unnecessary wear. </a:t>
            </a:r>
            <a:endParaRPr lang="en-US" dirty="0" smtClean="0"/>
          </a:p>
          <a:p>
            <a:r>
              <a:rPr lang="en-US" dirty="0" smtClean="0"/>
              <a:t>Primary </a:t>
            </a:r>
            <a:r>
              <a:rPr lang="en-US" dirty="0"/>
              <a:t>treatment targets </a:t>
            </a:r>
            <a:r>
              <a:rPr lang="en-US" b="1" dirty="0" smtClean="0">
                <a:solidFill>
                  <a:schemeClr val="accent5">
                    <a:lumMod val="60000"/>
                    <a:lumOff val="40000"/>
                  </a:schemeClr>
                </a:solidFill>
              </a:rPr>
              <a:t>settle-able </a:t>
            </a:r>
            <a:r>
              <a:rPr lang="en-US" b="1" dirty="0">
                <a:solidFill>
                  <a:schemeClr val="accent5">
                    <a:lumMod val="60000"/>
                    <a:lumOff val="40000"/>
                  </a:schemeClr>
                </a:solidFill>
              </a:rPr>
              <a:t>matter and scum </a:t>
            </a:r>
            <a:r>
              <a:rPr lang="en-US" dirty="0"/>
              <a:t>that floats to the surface. </a:t>
            </a:r>
            <a:endParaRPr lang="en-US" dirty="0" smtClean="0"/>
          </a:p>
          <a:p>
            <a:r>
              <a:rPr lang="en-US" dirty="0"/>
              <a:t>Secondary treatment processes are employed to remove </a:t>
            </a:r>
            <a:r>
              <a:rPr lang="en-US" b="1" dirty="0">
                <a:solidFill>
                  <a:schemeClr val="accent5">
                    <a:lumMod val="60000"/>
                    <a:lumOff val="40000"/>
                  </a:schemeClr>
                </a:solidFill>
              </a:rPr>
              <a:t>total suspended solids, dissolved organic matter </a:t>
            </a:r>
            <a:r>
              <a:rPr lang="en-US" dirty="0"/>
              <a:t>(measured as biochemical oxygen demand), and, with increasing frequency, nutrients. </a:t>
            </a:r>
            <a:endParaRPr lang="en-US" dirty="0" smtClean="0"/>
          </a:p>
          <a:p>
            <a:r>
              <a:rPr lang="en-US" dirty="0" smtClean="0"/>
              <a:t>Secondary </a:t>
            </a:r>
            <a:r>
              <a:rPr lang="en-US" dirty="0"/>
              <a:t>treatment processes usually consist of aerated activated sludge basins with return activated sludge or fixed-media filters with recycle flow (e.g., trickling filters; rotating </a:t>
            </a:r>
            <a:r>
              <a:rPr lang="en-US" dirty="0" smtClean="0"/>
              <a:t>bio-contactors</a:t>
            </a:r>
            <a:r>
              <a:rPr lang="en-US" dirty="0"/>
              <a:t>), followed by final solids separation via settling or membrane filtration and </a:t>
            </a:r>
            <a:r>
              <a:rPr lang="en-US" dirty="0" smtClean="0"/>
              <a:t>disinfection.</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5</a:t>
            </a:fld>
            <a:endParaRPr lang="en-US"/>
          </a:p>
        </p:txBody>
      </p:sp>
    </p:spTree>
    <p:extLst>
      <p:ext uri="{BB962C8B-B14F-4D97-AF65-F5344CB8AC3E}">
        <p14:creationId xmlns:p14="http://schemas.microsoft.com/office/powerpoint/2010/main" val="919508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DISINFECTION </a:t>
            </a:r>
            <a:endParaRPr lang="ar-EG" dirty="0"/>
          </a:p>
        </p:txBody>
      </p:sp>
      <p:sp>
        <p:nvSpPr>
          <p:cNvPr id="3" name="Content Placeholder 2"/>
          <p:cNvSpPr>
            <a:spLocks noGrp="1"/>
          </p:cNvSpPr>
          <p:nvPr>
            <p:ph idx="1"/>
          </p:nvPr>
        </p:nvSpPr>
        <p:spPr/>
        <p:txBody>
          <a:bodyPr>
            <a:normAutofit/>
          </a:bodyPr>
          <a:lstStyle/>
          <a:p>
            <a:r>
              <a:rPr lang="en-US" dirty="0"/>
              <a:t>Disinfection processes are those that are deliberately designed for the reduction of pathogens. </a:t>
            </a:r>
            <a:endParaRPr lang="en-US" dirty="0" smtClean="0"/>
          </a:p>
          <a:p>
            <a:r>
              <a:rPr lang="en-US" dirty="0" smtClean="0"/>
              <a:t>Pathogens </a:t>
            </a:r>
            <a:r>
              <a:rPr lang="en-US" dirty="0"/>
              <a:t>generally targeted for reduction are bacteria (e.g., </a:t>
            </a:r>
            <a:r>
              <a:rPr lang="en-US" i="1" dirty="0"/>
              <a:t>Salmonella, </a:t>
            </a:r>
            <a:r>
              <a:rPr lang="en-US" i="1" dirty="0" err="1"/>
              <a:t>Shigella</a:t>
            </a:r>
            <a:r>
              <a:rPr lang="en-US" i="1" dirty="0"/>
              <a:t>)</a:t>
            </a:r>
            <a:r>
              <a:rPr lang="en-US" dirty="0"/>
              <a:t>, viruses (e.g., norovirus, adenovirus), and protozoa (e.g., </a:t>
            </a:r>
            <a:r>
              <a:rPr lang="en-US" i="1" dirty="0"/>
              <a:t>Giardia, Cryptosporidium</a:t>
            </a:r>
            <a:r>
              <a:rPr lang="en-US" i="1" dirty="0" smtClean="0"/>
              <a:t>)</a:t>
            </a:r>
            <a:r>
              <a:rPr lang="en-US" dirty="0"/>
              <a:t>.</a:t>
            </a:r>
          </a:p>
          <a:p>
            <a:r>
              <a:rPr lang="en-US" dirty="0"/>
              <a:t>Common agents used for disinfection in wastewater reclamation are chlorine (applied as gaseous chlorine or liquid hypochlorite) and ultraviolet (UV) irradiation. </a:t>
            </a:r>
            <a:endParaRPr lang="en-US" dirty="0" smtClean="0"/>
          </a:p>
          <a:p>
            <a:r>
              <a:rPr lang="en-US" dirty="0" smtClean="0"/>
              <a:t>Only </a:t>
            </a:r>
            <a:r>
              <a:rPr lang="en-US" dirty="0"/>
              <a:t>chlorine is purchased as a chemical in commerce. </a:t>
            </a:r>
            <a:endParaRPr lang="en-US" dirty="0" smtClean="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6</a:t>
            </a:fld>
            <a:endParaRPr lang="en-US"/>
          </a:p>
        </p:txBody>
      </p:sp>
    </p:spTree>
    <p:extLst>
      <p:ext uri="{BB962C8B-B14F-4D97-AF65-F5344CB8AC3E}">
        <p14:creationId xmlns:p14="http://schemas.microsoft.com/office/powerpoint/2010/main" val="43862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DISINFECTION </a:t>
            </a:r>
            <a:endParaRPr lang="ar-EG" dirty="0"/>
          </a:p>
        </p:txBody>
      </p:sp>
      <p:sp>
        <p:nvSpPr>
          <p:cNvPr id="3" name="Content Placeholder 2"/>
          <p:cNvSpPr>
            <a:spLocks noGrp="1"/>
          </p:cNvSpPr>
          <p:nvPr>
            <p:ph idx="1"/>
          </p:nvPr>
        </p:nvSpPr>
        <p:spPr/>
        <p:txBody>
          <a:bodyPr/>
          <a:lstStyle/>
          <a:p>
            <a:r>
              <a:rPr lang="en-US" dirty="0"/>
              <a:t>Chlorine dioxide, ozone, and UV are generated on-site. </a:t>
            </a:r>
          </a:p>
          <a:p>
            <a:r>
              <a:rPr lang="en-US" dirty="0"/>
              <a:t>In drinking water applications, chlorine and hypochlorite remain the most common disinfectants, although they are decreasing in prevalence.</a:t>
            </a:r>
          </a:p>
          <a:p>
            <a:r>
              <a:rPr lang="en-US" dirty="0"/>
              <a:t>Chloramines are formed from either chlorine or hypochlorite if appropriate amounts of ammonia are present (as in wastewater) or if ammonia is deliberately added. </a:t>
            </a:r>
          </a:p>
          <a:p>
            <a:r>
              <a:rPr lang="en-US" dirty="0"/>
              <a:t>Although chlorine or </a:t>
            </a:r>
            <a:r>
              <a:rPr lang="en-US" dirty="0" err="1"/>
              <a:t>hypochlorites</a:t>
            </a:r>
            <a:r>
              <a:rPr lang="en-US" dirty="0"/>
              <a:t> are still the most prevalent disinfection processes used in wastewater applications, UV is much more common and chlorine dioxide and ozone are less common than in drinking water applications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7</a:t>
            </a:fld>
            <a:endParaRPr lang="en-US"/>
          </a:p>
        </p:txBody>
      </p:sp>
    </p:spTree>
    <p:extLst>
      <p:ext uri="{BB962C8B-B14F-4D97-AF65-F5344CB8AC3E}">
        <p14:creationId xmlns:p14="http://schemas.microsoft.com/office/powerpoint/2010/main" val="403943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ENGINEERED TREATMENT</a:t>
            </a:r>
            <a:endParaRPr lang="ar-EG"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t>Advanced engineered unit processes and operations can be grouped into </a:t>
            </a:r>
            <a:r>
              <a:rPr lang="en-US" b="1" dirty="0">
                <a:solidFill>
                  <a:schemeClr val="accent5">
                    <a:lumMod val="60000"/>
                    <a:lumOff val="40000"/>
                  </a:schemeClr>
                </a:solidFill>
              </a:rPr>
              <a:t>engineering systems</a:t>
            </a:r>
            <a:r>
              <a:rPr lang="en-US" dirty="0"/>
              <a:t> targeting the removal of nutrients and organic constituents, reduction of total dissolved solids (TDS) or salinity, and provision of additional treatment barriers to </a:t>
            </a:r>
            <a:r>
              <a:rPr lang="en-US" dirty="0" smtClean="0"/>
              <a:t>pathogens.</a:t>
            </a:r>
          </a:p>
          <a:p>
            <a:r>
              <a:rPr lang="en-US" dirty="0" smtClean="0"/>
              <a:t>Nutrients </a:t>
            </a:r>
            <a:r>
              <a:rPr lang="en-US" dirty="0"/>
              <a:t>can be reduced by biological </a:t>
            </a:r>
            <a:r>
              <a:rPr lang="en-US" dirty="0" smtClean="0"/>
              <a:t>nitrification / denitrification </a:t>
            </a:r>
            <a:r>
              <a:rPr lang="en-US" dirty="0"/>
              <a:t>processes, gas stripping, breakpoint chlorination, and chemical precipitation. </a:t>
            </a:r>
            <a:endParaRPr lang="en-US" dirty="0" smtClean="0"/>
          </a:p>
          <a:p>
            <a:r>
              <a:rPr lang="en-US" dirty="0" smtClean="0"/>
              <a:t>Organic </a:t>
            </a:r>
            <a:r>
              <a:rPr lang="en-US" dirty="0"/>
              <a:t>constituents can be further removed by </a:t>
            </a:r>
            <a:r>
              <a:rPr lang="en-US" dirty="0" smtClean="0"/>
              <a:t>various </a:t>
            </a:r>
            <a:r>
              <a:rPr lang="en-US" dirty="0"/>
              <a:t>advanced processes, including activated carbon, chemical oxidation (ozone, advanced oxidation processes [AOPs]), </a:t>
            </a:r>
            <a:r>
              <a:rPr lang="en-US" dirty="0" err="1" smtClean="0"/>
              <a:t>nano</a:t>
            </a:r>
            <a:r>
              <a:rPr lang="en-US" dirty="0" smtClean="0"/>
              <a:t>-filtration </a:t>
            </a:r>
            <a:r>
              <a:rPr lang="en-US" dirty="0"/>
              <a:t>(NF), and reverse osmosis (RO). </a:t>
            </a:r>
            <a:endParaRPr lang="en-US" dirty="0" smtClean="0"/>
          </a:p>
          <a:p>
            <a:r>
              <a:rPr lang="en-US" dirty="0" smtClean="0"/>
              <a:t>Dissolved </a:t>
            </a:r>
            <a:r>
              <a:rPr lang="en-US" dirty="0"/>
              <a:t>solids are retained during softening, </a:t>
            </a:r>
            <a:r>
              <a:rPr lang="en-US" dirty="0" smtClean="0"/>
              <a:t>electro dialysis, </a:t>
            </a:r>
            <a:r>
              <a:rPr lang="en-US" dirty="0"/>
              <a:t>NF, and RO. </a:t>
            </a:r>
            <a:endParaRPr lang="en-US" dirty="0" smtClean="0"/>
          </a:p>
          <a:p>
            <a:r>
              <a:rPr lang="en-US" dirty="0" smtClean="0"/>
              <a:t>Various </a:t>
            </a:r>
            <a:r>
              <a:rPr lang="en-US" dirty="0"/>
              <a:t>processes can be combined to produce the desired effluent water quality depending on the reuse requirements, source water quality, waste disposal considerations, treatment cost, and energy needs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8</a:t>
            </a:fld>
            <a:endParaRPr lang="en-US"/>
          </a:p>
        </p:txBody>
      </p:sp>
    </p:spTree>
    <p:extLst>
      <p:ext uri="{BB962C8B-B14F-4D97-AF65-F5344CB8AC3E}">
        <p14:creationId xmlns:p14="http://schemas.microsoft.com/office/powerpoint/2010/main" val="299021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ADVANCED ENGINEERED </a:t>
            </a:r>
            <a:r>
              <a:rPr lang="en-US" dirty="0" smtClean="0"/>
              <a:t>TREATMENT Nutrient Removal</a:t>
            </a:r>
            <a:endParaRPr lang="ar-EG" dirty="0"/>
          </a:p>
        </p:txBody>
      </p:sp>
      <p:sp>
        <p:nvSpPr>
          <p:cNvPr id="3" name="Content Placeholder 2"/>
          <p:cNvSpPr>
            <a:spLocks noGrp="1"/>
          </p:cNvSpPr>
          <p:nvPr>
            <p:ph idx="1"/>
          </p:nvPr>
        </p:nvSpPr>
        <p:spPr/>
        <p:txBody>
          <a:bodyPr>
            <a:normAutofit fontScale="92500" lnSpcReduction="20000"/>
          </a:bodyPr>
          <a:lstStyle/>
          <a:p>
            <a:r>
              <a:rPr lang="en-US" dirty="0"/>
              <a:t>Nutrient removal is often required in reuse applications where streamflow augmentation or groundwater recharge is practiced to prevent eutrophication or nitrate contamination of shallow groundwater. </a:t>
            </a:r>
            <a:endParaRPr lang="en-US" dirty="0" smtClean="0"/>
          </a:p>
          <a:p>
            <a:r>
              <a:rPr lang="en-US" dirty="0" smtClean="0"/>
              <a:t>Nutrient </a:t>
            </a:r>
            <a:r>
              <a:rPr lang="en-US" dirty="0"/>
              <a:t>removal can be either an integral part of the secondary biological treatment system or an add-on process to an existing conventional treatment scheme</a:t>
            </a:r>
            <a:r>
              <a:rPr lang="en-US" dirty="0" smtClean="0"/>
              <a:t>.</a:t>
            </a:r>
          </a:p>
          <a:p>
            <a:r>
              <a:rPr lang="en-US" dirty="0"/>
              <a:t>All of the biological processes for nitrogen removal include an aerobic zone in which biological nitrification occurs. </a:t>
            </a:r>
            <a:endParaRPr lang="en-US" dirty="0" smtClean="0"/>
          </a:p>
          <a:p>
            <a:r>
              <a:rPr lang="en-US" dirty="0" smtClean="0"/>
              <a:t>An </a:t>
            </a:r>
            <a:r>
              <a:rPr lang="en-US" dirty="0"/>
              <a:t>anoxic zone and proper retention time is then provided to allow biological denitrification (conversion to nitrogen gas) to reduce the concentrations of nitrate to less than 8 mg </a:t>
            </a:r>
            <a:r>
              <a:rPr lang="en-US" dirty="0" smtClean="0"/>
              <a:t>N/L. </a:t>
            </a:r>
          </a:p>
          <a:p>
            <a:r>
              <a:rPr lang="en-US" dirty="0" smtClean="0"/>
              <a:t>Gas </a:t>
            </a:r>
            <a:r>
              <a:rPr lang="en-US" dirty="0"/>
              <a:t>stripping for removal of ammonia or breakpoint chlorination as the primary means for nitrogen removal is not commonly employed in wastewater reclamation </a:t>
            </a:r>
            <a:r>
              <a:rPr lang="en-US" dirty="0" smtClean="0"/>
              <a:t>applications.</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9</a:t>
            </a:fld>
            <a:endParaRPr lang="en-US"/>
          </a:p>
        </p:txBody>
      </p:sp>
    </p:spTree>
    <p:extLst>
      <p:ext uri="{BB962C8B-B14F-4D97-AF65-F5344CB8AC3E}">
        <p14:creationId xmlns:p14="http://schemas.microsoft.com/office/powerpoint/2010/main" val="4145209647"/>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954</TotalTime>
  <Words>2058</Words>
  <Application>Microsoft Office PowerPoint</Application>
  <PresentationFormat>On-screen Show (4:3)</PresentationFormat>
  <Paragraphs>125</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Tw Cen MT</vt:lpstr>
      <vt:lpstr>Thatch</vt:lpstr>
      <vt:lpstr>CE 445 Wastewater Reclamation and Reuse</vt:lpstr>
      <vt:lpstr>Water Reclamation Technologies</vt:lpstr>
      <vt:lpstr>Water Reclamation Technologies</vt:lpstr>
      <vt:lpstr>Water Reclamation Technologies</vt:lpstr>
      <vt:lpstr>PRELIMINARY, PRIMARY, AND SECONDARY TREATMENT</vt:lpstr>
      <vt:lpstr>DISINFECTION </vt:lpstr>
      <vt:lpstr>DISINFECTION </vt:lpstr>
      <vt:lpstr>ADVANCED ENGINEERED TREATMENT</vt:lpstr>
      <vt:lpstr>ADVANCED ENGINEERED TREATMENT Nutrient Removal</vt:lpstr>
      <vt:lpstr>ADVANCED ENGINEERED TREATMENT Nutrient Removal</vt:lpstr>
      <vt:lpstr>ADVANCED ENGINEERED TREATMENT Suspended Solids Removal</vt:lpstr>
      <vt:lpstr>ADVANCED ENGINEERED TREATMENT Suspended Solids Removal</vt:lpstr>
      <vt:lpstr>Removal of Organic Matter and Trace Organic Chemicals</vt:lpstr>
      <vt:lpstr>Removal of Organic Matter and Trace Organic Chemicals  Microfiltration and Ultrafiltration</vt:lpstr>
      <vt:lpstr>PowerPoint Presentation</vt:lpstr>
      <vt:lpstr>Removal of Organic Matter and Trace Organic Chemicals  Nanofiltration or Reverse Osmosis</vt:lpstr>
      <vt:lpstr>Substances and contaminants nominally removed by pressure-driven membrane processes.</vt:lpstr>
      <vt:lpstr>Multistage wastewater Reclamation Processes</vt:lpstr>
      <vt:lpstr>PowerPoint Presentation</vt:lpstr>
      <vt:lpstr>PowerPoint Presentation</vt:lpstr>
      <vt:lpstr>PowerPoint Presentation</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445 Wastewater Reclamation and Reuse</dc:title>
  <dc:creator>User</dc:creator>
  <cp:lastModifiedBy>Mohab Kamal</cp:lastModifiedBy>
  <cp:revision>120</cp:revision>
  <dcterms:created xsi:type="dcterms:W3CDTF">2016-01-17T07:00:11Z</dcterms:created>
  <dcterms:modified xsi:type="dcterms:W3CDTF">2016-02-15T18:06:20Z</dcterms:modified>
</cp:coreProperties>
</file>