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78" r:id="rId11"/>
    <p:sldId id="279" r:id="rId12"/>
    <p:sldId id="265" r:id="rId13"/>
    <p:sldId id="266" r:id="rId14"/>
    <p:sldId id="267" r:id="rId15"/>
    <p:sldId id="276" r:id="rId16"/>
    <p:sldId id="268" r:id="rId17"/>
    <p:sldId id="280" r:id="rId18"/>
    <p:sldId id="281" r:id="rId19"/>
    <p:sldId id="277" r:id="rId20"/>
    <p:sldId id="282" r:id="rId21"/>
    <p:sldId id="270" r:id="rId22"/>
    <p:sldId id="272" r:id="rId23"/>
    <p:sldId id="273" r:id="rId24"/>
    <p:sldId id="274" r:id="rId25"/>
    <p:sldId id="283" r:id="rId26"/>
    <p:sldId id="284" r:id="rId27"/>
    <p:sldId id="285" r:id="rId28"/>
    <p:sldId id="286" r:id="rId29"/>
    <p:sldId id="288"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055EBC6-8CE3-4937-AD16-C862BD9EB15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5EBC6-8CE3-4937-AD16-C862BD9EB15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5EBC6-8CE3-4937-AD16-C862BD9EB15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5EBC6-8CE3-4937-AD16-C862BD9EB15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055EBC6-8CE3-4937-AD16-C862BD9EB153}" type="datetimeFigureOut">
              <a:rPr lang="en-US" smtClean="0"/>
              <a:t>1/27/2016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D4CAC01-9601-4D66-AE8C-C805F130E55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55EBC6-8CE3-4937-AD16-C862BD9EB153}"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55EBC6-8CE3-4937-AD16-C862BD9EB153}"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55EBC6-8CE3-4937-AD16-C862BD9EB153}"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5EBC6-8CE3-4937-AD16-C862BD9EB153}"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55EBC6-8CE3-4937-AD16-C862BD9EB153}"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CAC01-9601-4D66-AE8C-C805F130E55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055EBC6-8CE3-4937-AD16-C862BD9EB153}"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CAC01-9601-4D66-AE8C-C805F130E55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055EBC6-8CE3-4937-AD16-C862BD9EB153}" type="datetimeFigureOut">
              <a:rPr lang="en-US" smtClean="0"/>
              <a:t>1/27/2016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D4CAC01-9601-4D66-AE8C-C805F130E55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CE 445</a:t>
            </a:r>
            <a:br>
              <a:rPr lang="en-US" dirty="0" smtClean="0"/>
            </a:br>
            <a:r>
              <a:rPr lang="en-US" dirty="0" smtClean="0"/>
              <a:t>Wastewater Reclamation and Reuse</a:t>
            </a:r>
            <a:endParaRPr lang="en-US" dirty="0"/>
          </a:p>
        </p:txBody>
      </p:sp>
      <p:sp>
        <p:nvSpPr>
          <p:cNvPr id="3" name="Subtitle 2"/>
          <p:cNvSpPr>
            <a:spLocks noGrp="1"/>
          </p:cNvSpPr>
          <p:nvPr>
            <p:ph type="subTitle" idx="1"/>
          </p:nvPr>
        </p:nvSpPr>
        <p:spPr/>
        <p:txBody>
          <a:bodyPr/>
          <a:lstStyle/>
          <a:p>
            <a:r>
              <a:rPr lang="en-US" dirty="0" smtClean="0"/>
              <a:t>Dr. Mohab Kamal </a:t>
            </a:r>
            <a:endParaRPr lang="en-US" dirty="0"/>
          </a:p>
        </p:txBody>
      </p:sp>
    </p:spTree>
    <p:extLst>
      <p:ext uri="{BB962C8B-B14F-4D97-AF65-F5344CB8AC3E}">
        <p14:creationId xmlns:p14="http://schemas.microsoft.com/office/powerpoint/2010/main" val="284206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Flows</a:t>
            </a:r>
            <a:endParaRPr lang="ar-EG" dirty="0"/>
          </a:p>
        </p:txBody>
      </p:sp>
      <p:sp>
        <p:nvSpPr>
          <p:cNvPr id="3" name="Content Placeholder 2"/>
          <p:cNvSpPr>
            <a:spLocks noGrp="1"/>
          </p:cNvSpPr>
          <p:nvPr>
            <p:ph idx="1"/>
          </p:nvPr>
        </p:nvSpPr>
        <p:spPr/>
        <p:txBody>
          <a:bodyPr>
            <a:normAutofit lnSpcReduction="10000"/>
          </a:bodyPr>
          <a:lstStyle/>
          <a:p>
            <a:r>
              <a:rPr lang="en-US" dirty="0"/>
              <a:t>WWTPs are located in nearly every region </a:t>
            </a:r>
            <a:r>
              <a:rPr lang="en-US" dirty="0" smtClean="0"/>
              <a:t>and primarily </a:t>
            </a:r>
            <a:r>
              <a:rPr lang="en-US" dirty="0"/>
              <a:t>serve the large and medium cities. </a:t>
            </a:r>
            <a:endParaRPr lang="en-US" dirty="0" smtClean="0"/>
          </a:p>
          <a:p>
            <a:r>
              <a:rPr lang="en-US" dirty="0" smtClean="0"/>
              <a:t>Many more </a:t>
            </a:r>
            <a:r>
              <a:rPr lang="en-US" dirty="0"/>
              <a:t>plants throughout the Kingdom are </a:t>
            </a:r>
            <a:r>
              <a:rPr lang="en-US" dirty="0" smtClean="0"/>
              <a:t>under construction </a:t>
            </a:r>
            <a:r>
              <a:rPr lang="en-US" dirty="0"/>
              <a:t>or planned</a:t>
            </a:r>
            <a:r>
              <a:rPr lang="en-US" dirty="0" smtClean="0"/>
              <a:t>.</a:t>
            </a:r>
          </a:p>
          <a:p>
            <a:r>
              <a:rPr lang="en-US" dirty="0"/>
              <a:t>It should be noted </a:t>
            </a:r>
            <a:r>
              <a:rPr lang="en-US" dirty="0" smtClean="0"/>
              <a:t>that currently </a:t>
            </a:r>
            <a:r>
              <a:rPr lang="en-US" dirty="0"/>
              <a:t>many cities have only a small percentage </a:t>
            </a:r>
            <a:r>
              <a:rPr lang="en-US" dirty="0" smtClean="0"/>
              <a:t>of their </a:t>
            </a:r>
            <a:r>
              <a:rPr lang="en-US" dirty="0"/>
              <a:t>service area provided with sewage collection.</a:t>
            </a:r>
          </a:p>
          <a:p>
            <a:r>
              <a:rPr lang="en-US" dirty="0"/>
              <a:t>The larger cities tend to have a higher percentage </a:t>
            </a:r>
            <a:r>
              <a:rPr lang="en-US" dirty="0" smtClean="0"/>
              <a:t>of sewage </a:t>
            </a:r>
            <a:r>
              <a:rPr lang="en-US" dirty="0"/>
              <a:t>system coverage. </a:t>
            </a:r>
            <a:endParaRPr lang="en-US" dirty="0" smtClean="0"/>
          </a:p>
          <a:p>
            <a:r>
              <a:rPr lang="en-US" dirty="0" smtClean="0"/>
              <a:t>According </a:t>
            </a:r>
            <a:r>
              <a:rPr lang="en-US" dirty="0"/>
              <a:t>to </a:t>
            </a:r>
            <a:r>
              <a:rPr lang="en-US" dirty="0" smtClean="0"/>
              <a:t>MOWE plans</a:t>
            </a:r>
            <a:r>
              <a:rPr lang="en-US" dirty="0"/>
              <a:t>, the percent coverage for sewage </a:t>
            </a:r>
            <a:r>
              <a:rPr lang="en-US" dirty="0" smtClean="0"/>
              <a:t>collection systems </a:t>
            </a:r>
            <a:r>
              <a:rPr lang="en-US" dirty="0"/>
              <a:t>will be nearly 100 percent in cities </a:t>
            </a:r>
            <a:r>
              <a:rPr lang="en-US" dirty="0" smtClean="0"/>
              <a:t>greater than </a:t>
            </a:r>
            <a:r>
              <a:rPr lang="en-US" dirty="0"/>
              <a:t>5,000 people by the Year 2025</a:t>
            </a:r>
            <a:endParaRPr lang="ar-EG" dirty="0"/>
          </a:p>
        </p:txBody>
      </p:sp>
    </p:spTree>
    <p:extLst>
      <p:ext uri="{BB962C8B-B14F-4D97-AF65-F5344CB8AC3E}">
        <p14:creationId xmlns:p14="http://schemas.microsoft.com/office/powerpoint/2010/main" val="316352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Flows</a:t>
            </a:r>
            <a:endParaRPr lang="ar-EG" dirty="0"/>
          </a:p>
        </p:txBody>
      </p:sp>
      <p:pic>
        <p:nvPicPr>
          <p:cNvPr id="4" name="Picture 3"/>
          <p:cNvPicPr>
            <a:picLocks noChangeAspect="1"/>
          </p:cNvPicPr>
          <p:nvPr/>
        </p:nvPicPr>
        <p:blipFill>
          <a:blip r:embed="rId2"/>
          <a:stretch>
            <a:fillRect/>
          </a:stretch>
        </p:blipFill>
        <p:spPr>
          <a:xfrm>
            <a:off x="362999" y="1371600"/>
            <a:ext cx="8552401" cy="4116204"/>
          </a:xfrm>
          <a:prstGeom prst="rect">
            <a:avLst/>
          </a:prstGeom>
        </p:spPr>
      </p:pic>
      <p:sp>
        <p:nvSpPr>
          <p:cNvPr id="5" name="Rectangle 4"/>
          <p:cNvSpPr/>
          <p:nvPr/>
        </p:nvSpPr>
        <p:spPr>
          <a:xfrm>
            <a:off x="457200" y="4724400"/>
            <a:ext cx="815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ectangle 5"/>
          <p:cNvSpPr/>
          <p:nvPr/>
        </p:nvSpPr>
        <p:spPr>
          <a:xfrm>
            <a:off x="457200" y="3810000"/>
            <a:ext cx="815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90728" y="2895600"/>
            <a:ext cx="815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36244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terms in Water Reuse Applications</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smtClean="0"/>
              <a:t>Beneficial Uses: </a:t>
            </a:r>
            <a:r>
              <a:rPr lang="en-US" dirty="0" smtClean="0"/>
              <a:t>The many ways water can be used, either directly by people or for their overall benefit. Examples include municipal water supply, agricultural and industrial applications, navigation, fish and wildlife, and water contact recreation. </a:t>
            </a:r>
          </a:p>
          <a:p>
            <a:r>
              <a:rPr lang="en-US" b="1" i="1" dirty="0" smtClean="0"/>
              <a:t>Direct Potable Reuse: </a:t>
            </a:r>
            <a:r>
              <a:rPr lang="en-US" dirty="0" smtClean="0"/>
              <a:t>A form of reuse by the incorporation of reclaimed water directly into a potable water supply system,  often implying the blending of reclaimed water with potable water. </a:t>
            </a:r>
          </a:p>
          <a:p>
            <a:r>
              <a:rPr lang="en-US" b="1" i="1" dirty="0" smtClean="0"/>
              <a:t>Direct Reuse: </a:t>
            </a:r>
            <a:r>
              <a:rPr lang="en-US" dirty="0" smtClean="0"/>
              <a:t>The use of reclaimed water which has been transported from the wastewater reclamation plant to the water reuse site without intervening discharge to a natural body of water, including such uses as agricultural and landscape irrigation. </a:t>
            </a:r>
          </a:p>
          <a:p>
            <a:r>
              <a:rPr lang="en-US" b="1" i="1" dirty="0" smtClean="0"/>
              <a:t>Dual Distribution System: </a:t>
            </a:r>
            <a:r>
              <a:rPr lang="en-US" dirty="0" smtClean="0"/>
              <a:t>Two sets of pipelines for water delivery, one for potable water and another for reclaimed water. </a:t>
            </a:r>
          </a:p>
          <a:p>
            <a:r>
              <a:rPr lang="en-US" b="1" i="1" dirty="0" smtClean="0"/>
              <a:t>Indirect Potable Reuse: </a:t>
            </a:r>
            <a:r>
              <a:rPr lang="en-US" dirty="0" smtClean="0"/>
              <a:t>Potable reuse by incorporation of reclaimed water into a raw water supply, allowing mixing and assimilation by discharge into an impoundment or natural body of water</a:t>
            </a:r>
            <a:r>
              <a:rPr lang="en-US" dirty="0"/>
              <a:t>.</a:t>
            </a:r>
          </a:p>
        </p:txBody>
      </p:sp>
    </p:spTree>
    <p:extLst>
      <p:ext uri="{BB962C8B-B14F-4D97-AF65-F5344CB8AC3E}">
        <p14:creationId xmlns:p14="http://schemas.microsoft.com/office/powerpoint/2010/main" val="1974474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of terms in Water Reuse Applications</a:t>
            </a:r>
          </a:p>
        </p:txBody>
      </p:sp>
      <p:sp>
        <p:nvSpPr>
          <p:cNvPr id="3" name="Content Placeholder 2"/>
          <p:cNvSpPr>
            <a:spLocks noGrp="1"/>
          </p:cNvSpPr>
          <p:nvPr>
            <p:ph idx="1"/>
          </p:nvPr>
        </p:nvSpPr>
        <p:spPr/>
        <p:txBody>
          <a:bodyPr>
            <a:normAutofit lnSpcReduction="10000"/>
          </a:bodyPr>
          <a:lstStyle/>
          <a:p>
            <a:r>
              <a:rPr lang="en-US" b="1" i="1" dirty="0" smtClean="0"/>
              <a:t>Indirect Reuse:</a:t>
            </a:r>
            <a:r>
              <a:rPr lang="en-US" dirty="0" smtClean="0"/>
              <a:t> Use of reclaimed indirectly by passing through a natural body of water or use of groundwater that has been recharged with reclaimed water.</a:t>
            </a:r>
          </a:p>
          <a:p>
            <a:r>
              <a:rPr lang="en-US" b="1" i="1" dirty="0" smtClean="0"/>
              <a:t>Non-Potable Water Reuse: </a:t>
            </a:r>
            <a:r>
              <a:rPr lang="en-US" dirty="0" smtClean="0"/>
              <a:t>All reuse applications that do not involve either indirect or direct potable use.</a:t>
            </a:r>
          </a:p>
          <a:p>
            <a:r>
              <a:rPr lang="en-US" b="1" i="1" dirty="0" smtClean="0"/>
              <a:t>Planned Reuse: </a:t>
            </a:r>
            <a:r>
              <a:rPr lang="en-US" dirty="0" smtClean="0"/>
              <a:t>Deliberate direct or indirect use of reclaimed water, without give up control over the water during its delivery. </a:t>
            </a:r>
          </a:p>
          <a:p>
            <a:r>
              <a:rPr lang="en-US" b="1" i="1" dirty="0" smtClean="0"/>
              <a:t>Potable Water Reuse:</a:t>
            </a:r>
            <a:r>
              <a:rPr lang="en-US" dirty="0" smtClean="0"/>
              <a:t> An augmentation of drinking water supplies directly or indirectly by reclaimed water that is highly treated to protect public health. </a:t>
            </a:r>
          </a:p>
          <a:p>
            <a:r>
              <a:rPr lang="en-US" b="1" i="1" dirty="0"/>
              <a:t>Water </a:t>
            </a:r>
            <a:r>
              <a:rPr lang="en-US" b="1" i="1" dirty="0" smtClean="0"/>
              <a:t>reuse:</a:t>
            </a:r>
            <a:r>
              <a:rPr lang="en-US" dirty="0"/>
              <a:t> The planned use of recycled water for a specific beneficial purpose.</a:t>
            </a:r>
          </a:p>
          <a:p>
            <a:endParaRPr lang="en-US" dirty="0"/>
          </a:p>
        </p:txBody>
      </p:sp>
    </p:spTree>
    <p:extLst>
      <p:ext uri="{BB962C8B-B14F-4D97-AF65-F5344CB8AC3E}">
        <p14:creationId xmlns:p14="http://schemas.microsoft.com/office/powerpoint/2010/main" val="2634028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of terms in Water Reuse Applications</a:t>
            </a:r>
          </a:p>
        </p:txBody>
      </p:sp>
      <p:sp>
        <p:nvSpPr>
          <p:cNvPr id="3" name="Content Placeholder 2"/>
          <p:cNvSpPr>
            <a:spLocks noGrp="1"/>
          </p:cNvSpPr>
          <p:nvPr>
            <p:ph idx="1"/>
          </p:nvPr>
        </p:nvSpPr>
        <p:spPr/>
        <p:txBody>
          <a:bodyPr>
            <a:normAutofit fontScale="92500"/>
          </a:bodyPr>
          <a:lstStyle/>
          <a:p>
            <a:r>
              <a:rPr lang="en-US" b="1" i="1" dirty="0"/>
              <a:t>Recycled </a:t>
            </a:r>
            <a:r>
              <a:rPr lang="en-US" b="1" i="1" dirty="0" smtClean="0"/>
              <a:t>Water </a:t>
            </a:r>
            <a:r>
              <a:rPr lang="en-US" b="1" i="1" dirty="0"/>
              <a:t>or </a:t>
            </a:r>
            <a:r>
              <a:rPr lang="en-US" b="1" i="1" dirty="0" smtClean="0"/>
              <a:t>Reclaimed Water:</a:t>
            </a:r>
            <a:r>
              <a:rPr lang="en-US" dirty="0"/>
              <a:t> (terms are interchangeable) Water that originated as municipal wastewater and has undergone a high level of treatment at a reclamation facility so that it can be beneficially reused for a variety of purposes. The degree of treatment for recycled water depends on the water quality needed for the specific use and for public health protection</a:t>
            </a:r>
            <a:r>
              <a:rPr lang="en-US" dirty="0" smtClean="0"/>
              <a:t>.</a:t>
            </a:r>
          </a:p>
          <a:p>
            <a:r>
              <a:rPr lang="en-US" b="1" i="1" dirty="0" smtClean="0"/>
              <a:t>Water Reuse:</a:t>
            </a:r>
            <a:r>
              <a:rPr lang="en-US" dirty="0" smtClean="0"/>
              <a:t> The use of treated wastewater for a beneficial use, such as agricultural irrigation and industrial cooling.  </a:t>
            </a:r>
          </a:p>
          <a:p>
            <a:r>
              <a:rPr lang="en-US" b="1" i="1" dirty="0"/>
              <a:t>Unplanned </a:t>
            </a:r>
            <a:r>
              <a:rPr lang="en-US" b="1" i="1" dirty="0" smtClean="0"/>
              <a:t>Reuse: </a:t>
            </a:r>
            <a:r>
              <a:rPr lang="en-US" dirty="0" smtClean="0"/>
              <a:t>Wastewater </a:t>
            </a:r>
            <a:r>
              <a:rPr lang="en-US" dirty="0"/>
              <a:t>entering the natural water system  (creeks, rivers, lakes, aquifers), which is eventually extracted from the natural system for drinking water; with  generally no awareness that the natural system contains treated </a:t>
            </a:r>
            <a:r>
              <a:rPr lang="en-US"/>
              <a:t>wastewater</a:t>
            </a:r>
            <a:r>
              <a:rPr lang="en-US" smtClean="0"/>
              <a:t>.</a:t>
            </a:r>
          </a:p>
          <a:p>
            <a:endParaRPr lang="en-US" dirty="0" smtClean="0"/>
          </a:p>
        </p:txBody>
      </p:sp>
    </p:spTree>
    <p:extLst>
      <p:ext uri="{BB962C8B-B14F-4D97-AF65-F5344CB8AC3E}">
        <p14:creationId xmlns:p14="http://schemas.microsoft.com/office/powerpoint/2010/main" val="3606049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Wastewater That Leave Your House </a:t>
            </a:r>
            <a:endParaRPr lang="en-US" dirty="0"/>
          </a:p>
        </p:txBody>
      </p:sp>
      <p:pic>
        <p:nvPicPr>
          <p:cNvPr id="2050" name="Picture 2" descr="http://www.usaus-h2o.org/site/assets/files/1019/black_vs_grey_wa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86679"/>
            <a:ext cx="5257800" cy="489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303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Categories Of Municipal Wastewater Reuse And Potential </a:t>
            </a:r>
            <a:r>
              <a:rPr lang="en-US" dirty="0" smtClean="0"/>
              <a:t>Issues/Constraints (Table 13-4)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542" y="1445491"/>
            <a:ext cx="620365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060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and Projected </a:t>
            </a:r>
            <a:r>
              <a:rPr lang="en-US" dirty="0" smtClean="0"/>
              <a:t>Water Reuse </a:t>
            </a:r>
            <a:r>
              <a:rPr lang="en-US" dirty="0"/>
              <a:t>in KSA</a:t>
            </a:r>
            <a:endParaRPr lang="ar-EG" dirty="0"/>
          </a:p>
        </p:txBody>
      </p:sp>
      <p:pic>
        <p:nvPicPr>
          <p:cNvPr id="4" name="Content Placeholder 3"/>
          <p:cNvPicPr>
            <a:picLocks noGrp="1" noChangeAspect="1"/>
          </p:cNvPicPr>
          <p:nvPr>
            <p:ph idx="1"/>
          </p:nvPr>
        </p:nvPicPr>
        <p:blipFill>
          <a:blip r:embed="rId2"/>
          <a:stretch>
            <a:fillRect/>
          </a:stretch>
        </p:blipFill>
        <p:spPr>
          <a:xfrm>
            <a:off x="967696" y="1417638"/>
            <a:ext cx="7208607" cy="5243897"/>
          </a:xfrm>
          <a:prstGeom prst="rect">
            <a:avLst/>
          </a:prstGeom>
        </p:spPr>
      </p:pic>
    </p:spTree>
    <p:extLst>
      <p:ext uri="{BB962C8B-B14F-4D97-AF65-F5344CB8AC3E}">
        <p14:creationId xmlns:p14="http://schemas.microsoft.com/office/powerpoint/2010/main" val="3403075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Proposed </a:t>
            </a:r>
            <a:r>
              <a:rPr lang="en-US" b="0" dirty="0" smtClean="0"/>
              <a:t>Water Reuse </a:t>
            </a:r>
            <a:r>
              <a:rPr lang="en-US" b="0" dirty="0"/>
              <a:t>Amounts by Region by Type in Year 2025 Shown as Percent of Total</a:t>
            </a:r>
            <a:endParaRPr lang="ar-EG" dirty="0"/>
          </a:p>
        </p:txBody>
      </p:sp>
      <p:pic>
        <p:nvPicPr>
          <p:cNvPr id="4" name="Content Placeholder 3"/>
          <p:cNvPicPr>
            <a:picLocks noGrp="1" noChangeAspect="1"/>
          </p:cNvPicPr>
          <p:nvPr>
            <p:ph idx="1"/>
          </p:nvPr>
        </p:nvPicPr>
        <p:blipFill>
          <a:blip r:embed="rId2"/>
          <a:stretch>
            <a:fillRect/>
          </a:stretch>
        </p:blipFill>
        <p:spPr>
          <a:xfrm>
            <a:off x="1066800" y="1417638"/>
            <a:ext cx="7010400" cy="5142591"/>
          </a:xfrm>
          <a:prstGeom prst="rect">
            <a:avLst/>
          </a:prstGeom>
        </p:spPr>
      </p:pic>
    </p:spTree>
    <p:extLst>
      <p:ext uri="{BB962C8B-B14F-4D97-AF65-F5344CB8AC3E}">
        <p14:creationId xmlns:p14="http://schemas.microsoft.com/office/powerpoint/2010/main" val="114386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Suggested Water Recycling Treatment and Uses</a:t>
            </a:r>
          </a:p>
        </p:txBody>
      </p:sp>
      <p:sp>
        <p:nvSpPr>
          <p:cNvPr id="4" name="Rounded Rectangle 3"/>
          <p:cNvSpPr/>
          <p:nvPr/>
        </p:nvSpPr>
        <p:spPr>
          <a:xfrm>
            <a:off x="838200" y="1341322"/>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t>Effluent from secondary treatment</a:t>
            </a:r>
            <a:endParaRPr lang="en-US" sz="1600" dirty="0"/>
          </a:p>
        </p:txBody>
      </p:sp>
      <p:sp>
        <p:nvSpPr>
          <p:cNvPr id="5" name="Rounded Rectangle 4"/>
          <p:cNvSpPr/>
          <p:nvPr/>
        </p:nvSpPr>
        <p:spPr>
          <a:xfrm>
            <a:off x="824564" y="2789122"/>
            <a:ext cx="1918636"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Treatment</a:t>
            </a:r>
          </a:p>
          <a:p>
            <a:pPr marL="173038" indent="-173038">
              <a:buFont typeface="Arial" pitchFamily="34" charset="0"/>
              <a:buChar char="•"/>
            </a:pPr>
            <a:r>
              <a:rPr lang="en-US" sz="1300" dirty="0" smtClean="0"/>
              <a:t>Flocculation (Alum, lime, etc.)</a:t>
            </a:r>
          </a:p>
          <a:p>
            <a:pPr marL="173038" indent="-173038">
              <a:buFont typeface="Arial" pitchFamily="34" charset="0"/>
              <a:buChar char="•"/>
            </a:pPr>
            <a:r>
              <a:rPr lang="en-US" sz="1300" dirty="0" smtClean="0"/>
              <a:t>Dissolved air floatation clarifier</a:t>
            </a:r>
          </a:p>
          <a:p>
            <a:pPr marL="173038" indent="-173038">
              <a:buFont typeface="Arial" pitchFamily="34" charset="0"/>
              <a:buChar char="•"/>
            </a:pPr>
            <a:r>
              <a:rPr lang="en-US" sz="1300" dirty="0" smtClean="0"/>
              <a:t>Sand filtration </a:t>
            </a:r>
          </a:p>
          <a:p>
            <a:pPr marL="173038" indent="-173038">
              <a:buFont typeface="Arial" pitchFamily="34" charset="0"/>
              <a:buChar char="•"/>
            </a:pPr>
            <a:r>
              <a:rPr lang="en-US" sz="1300" dirty="0" smtClean="0"/>
              <a:t>Activated carbon treatment </a:t>
            </a:r>
          </a:p>
          <a:p>
            <a:pPr marL="173038" indent="-173038">
              <a:buFont typeface="Arial" pitchFamily="34" charset="0"/>
              <a:buChar char="•"/>
            </a:pPr>
            <a:r>
              <a:rPr lang="en-US" sz="1300" dirty="0" smtClean="0"/>
              <a:t>Membrane filtration  </a:t>
            </a:r>
          </a:p>
          <a:p>
            <a:pPr algn="ctr"/>
            <a:endParaRPr lang="en-US" sz="1300" dirty="0" smtClean="0"/>
          </a:p>
        </p:txBody>
      </p:sp>
      <p:sp>
        <p:nvSpPr>
          <p:cNvPr id="6" name="Rounded Rectangle 5"/>
          <p:cNvSpPr/>
          <p:nvPr/>
        </p:nvSpPr>
        <p:spPr>
          <a:xfrm>
            <a:off x="821356" y="5379922"/>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Reverse Osmosis</a:t>
            </a:r>
            <a:endParaRPr lang="en-US" dirty="0"/>
          </a:p>
        </p:txBody>
      </p:sp>
      <p:cxnSp>
        <p:nvCxnSpPr>
          <p:cNvPr id="8" name="Straight Arrow Connector 7"/>
          <p:cNvCxnSpPr>
            <a:stCxn id="4" idx="2"/>
            <a:endCxn id="5" idx="0"/>
          </p:cNvCxnSpPr>
          <p:nvPr/>
        </p:nvCxnSpPr>
        <p:spPr>
          <a:xfrm flipH="1">
            <a:off x="1783882" y="2103322"/>
            <a:ext cx="6818"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0"/>
          </p:cNvCxnSpPr>
          <p:nvPr/>
        </p:nvCxnSpPr>
        <p:spPr>
          <a:xfrm flipH="1">
            <a:off x="1773856" y="4922722"/>
            <a:ext cx="1002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657600" y="2101718"/>
            <a:ext cx="1676400" cy="535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Disinfection</a:t>
            </a:r>
            <a:endParaRPr lang="en-US" dirty="0"/>
          </a:p>
        </p:txBody>
      </p:sp>
      <p:sp>
        <p:nvSpPr>
          <p:cNvPr id="12" name="Rounded Rectangle 11"/>
          <p:cNvSpPr/>
          <p:nvPr/>
        </p:nvSpPr>
        <p:spPr>
          <a:xfrm>
            <a:off x="3657600" y="3588420"/>
            <a:ext cx="1676400" cy="535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Disinfection</a:t>
            </a:r>
            <a:endParaRPr lang="en-US" dirty="0"/>
          </a:p>
        </p:txBody>
      </p:sp>
      <p:sp>
        <p:nvSpPr>
          <p:cNvPr id="13" name="Rounded Rectangle 12"/>
          <p:cNvSpPr/>
          <p:nvPr/>
        </p:nvSpPr>
        <p:spPr>
          <a:xfrm>
            <a:off x="3657600" y="5989522"/>
            <a:ext cx="1676400" cy="535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Disinfection</a:t>
            </a:r>
            <a:endParaRPr lang="en-US" dirty="0"/>
          </a:p>
        </p:txBody>
      </p:sp>
      <p:cxnSp>
        <p:nvCxnSpPr>
          <p:cNvPr id="15" name="Elbow Connector 14"/>
          <p:cNvCxnSpPr>
            <a:stCxn id="6" idx="2"/>
            <a:endCxn id="13" idx="1"/>
          </p:cNvCxnSpPr>
          <p:nvPr/>
        </p:nvCxnSpPr>
        <p:spPr>
          <a:xfrm rot="16200000" flipH="1">
            <a:off x="2581977" y="5181401"/>
            <a:ext cx="267502" cy="18837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12" idx="1"/>
          </p:cNvCxnSpPr>
          <p:nvPr/>
        </p:nvCxnSpPr>
        <p:spPr>
          <a:xfrm>
            <a:off x="2743200" y="3855922"/>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629400" y="1346135"/>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t>Agricultural and Landscape Irrigation</a:t>
            </a:r>
            <a:endParaRPr lang="en-US" sz="1600" dirty="0"/>
          </a:p>
        </p:txBody>
      </p:sp>
      <p:cxnSp>
        <p:nvCxnSpPr>
          <p:cNvPr id="20" name="Straight Arrow Connector 19"/>
          <p:cNvCxnSpPr>
            <a:stCxn id="4" idx="3"/>
            <a:endCxn id="18" idx="1"/>
          </p:cNvCxnSpPr>
          <p:nvPr/>
        </p:nvCxnSpPr>
        <p:spPr>
          <a:xfrm>
            <a:off x="2743200" y="1722322"/>
            <a:ext cx="3886200" cy="4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4" idx="3"/>
            <a:endCxn id="11" idx="0"/>
          </p:cNvCxnSpPr>
          <p:nvPr/>
        </p:nvCxnSpPr>
        <p:spPr>
          <a:xfrm>
            <a:off x="2743200" y="1722322"/>
            <a:ext cx="1752600" cy="37939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6477000" y="2408122"/>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t>Urban Application (Toilet flushing, car washing)</a:t>
            </a:r>
            <a:endParaRPr lang="en-US" sz="1600" dirty="0"/>
          </a:p>
        </p:txBody>
      </p:sp>
      <p:sp>
        <p:nvSpPr>
          <p:cNvPr id="24" name="Rounded Rectangle 23"/>
          <p:cNvSpPr/>
          <p:nvPr/>
        </p:nvSpPr>
        <p:spPr>
          <a:xfrm>
            <a:off x="6481011" y="3474922"/>
            <a:ext cx="1905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t>Environmental Water Enhancement </a:t>
            </a:r>
          </a:p>
          <a:p>
            <a:pPr marL="285750" indent="-285750" algn="just">
              <a:buFont typeface="Arial" pitchFamily="34" charset="0"/>
              <a:buChar char="•"/>
            </a:pPr>
            <a:r>
              <a:rPr lang="en-US" sz="1400" dirty="0" smtClean="0"/>
              <a:t>Reviving Stream</a:t>
            </a:r>
          </a:p>
          <a:p>
            <a:pPr marL="285750" indent="-285750" algn="just">
              <a:buFont typeface="Arial" pitchFamily="34" charset="0"/>
              <a:buChar char="•"/>
            </a:pPr>
            <a:r>
              <a:rPr lang="en-US" sz="1400" dirty="0" smtClean="0"/>
              <a:t>Creation of Amenities</a:t>
            </a:r>
            <a:endParaRPr lang="en-US" sz="1400" dirty="0"/>
          </a:p>
        </p:txBody>
      </p:sp>
      <p:cxnSp>
        <p:nvCxnSpPr>
          <p:cNvPr id="26" name="Elbow Connector 25"/>
          <p:cNvCxnSpPr>
            <a:stCxn id="11" idx="3"/>
            <a:endCxn id="23" idx="1"/>
          </p:cNvCxnSpPr>
          <p:nvPr/>
        </p:nvCxnSpPr>
        <p:spPr>
          <a:xfrm>
            <a:off x="5334000" y="2369220"/>
            <a:ext cx="1143000" cy="41990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1" idx="3"/>
            <a:endCxn id="18" idx="1"/>
          </p:cNvCxnSpPr>
          <p:nvPr/>
        </p:nvCxnSpPr>
        <p:spPr>
          <a:xfrm flipV="1">
            <a:off x="5334000" y="1727135"/>
            <a:ext cx="1295400" cy="64208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2" idx="3"/>
            <a:endCxn id="24" idx="1"/>
          </p:cNvCxnSpPr>
          <p:nvPr/>
        </p:nvCxnSpPr>
        <p:spPr>
          <a:xfrm>
            <a:off x="5334000" y="3855922"/>
            <a:ext cx="1147011" cy="1905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2" idx="3"/>
            <a:endCxn id="23" idx="1"/>
          </p:cNvCxnSpPr>
          <p:nvPr/>
        </p:nvCxnSpPr>
        <p:spPr>
          <a:xfrm flipV="1">
            <a:off x="5334000" y="2789122"/>
            <a:ext cx="1143000" cy="1066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324600" y="4770322"/>
            <a:ext cx="190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t>Industrial Reuse (Cooling System, etc.)</a:t>
            </a:r>
            <a:endParaRPr lang="en-US" sz="1400" dirty="0"/>
          </a:p>
        </p:txBody>
      </p:sp>
      <p:sp>
        <p:nvSpPr>
          <p:cNvPr id="34" name="Rounded Rectangle 33"/>
          <p:cNvSpPr/>
          <p:nvPr/>
        </p:nvSpPr>
        <p:spPr>
          <a:xfrm>
            <a:off x="6096000" y="5410200"/>
            <a:ext cx="190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t>Groundwater Recharge</a:t>
            </a:r>
            <a:endParaRPr lang="en-US" sz="1400" dirty="0"/>
          </a:p>
        </p:txBody>
      </p:sp>
      <p:sp>
        <p:nvSpPr>
          <p:cNvPr id="37" name="Rounded Rectangle 36"/>
          <p:cNvSpPr/>
          <p:nvPr/>
        </p:nvSpPr>
        <p:spPr>
          <a:xfrm>
            <a:off x="6096000" y="6096000"/>
            <a:ext cx="190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t>Groundwater Recharge</a:t>
            </a:r>
            <a:endParaRPr lang="en-US" sz="1400" dirty="0"/>
          </a:p>
        </p:txBody>
      </p:sp>
      <p:cxnSp>
        <p:nvCxnSpPr>
          <p:cNvPr id="39" name="Elbow Connector 38"/>
          <p:cNvCxnSpPr>
            <a:stCxn id="12" idx="3"/>
            <a:endCxn id="33" idx="1"/>
          </p:cNvCxnSpPr>
          <p:nvPr/>
        </p:nvCxnSpPr>
        <p:spPr>
          <a:xfrm>
            <a:off x="5334000" y="3855922"/>
            <a:ext cx="990600" cy="11811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2" idx="3"/>
            <a:endCxn id="34" idx="1"/>
          </p:cNvCxnSpPr>
          <p:nvPr/>
        </p:nvCxnSpPr>
        <p:spPr>
          <a:xfrm>
            <a:off x="5334000" y="3855922"/>
            <a:ext cx="762000" cy="182097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3" idx="3"/>
            <a:endCxn id="37" idx="1"/>
          </p:cNvCxnSpPr>
          <p:nvPr/>
        </p:nvCxnSpPr>
        <p:spPr>
          <a:xfrm>
            <a:off x="5334000" y="6257024"/>
            <a:ext cx="762000" cy="10567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3" idx="3"/>
            <a:endCxn id="34" idx="1"/>
          </p:cNvCxnSpPr>
          <p:nvPr/>
        </p:nvCxnSpPr>
        <p:spPr>
          <a:xfrm flipV="1">
            <a:off x="5334000" y="5676900"/>
            <a:ext cx="762000" cy="58012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38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(Section 13 – 1)</a:t>
            </a:r>
            <a:endParaRPr lang="en-US" dirty="0"/>
          </a:p>
        </p:txBody>
      </p:sp>
      <p:sp>
        <p:nvSpPr>
          <p:cNvPr id="3" name="Content Placeholder 2"/>
          <p:cNvSpPr>
            <a:spLocks noGrp="1"/>
          </p:cNvSpPr>
          <p:nvPr>
            <p:ph idx="1"/>
          </p:nvPr>
        </p:nvSpPr>
        <p:spPr>
          <a:xfrm>
            <a:off x="457200" y="1600200"/>
            <a:ext cx="4572000" cy="4525963"/>
          </a:xfrm>
        </p:spPr>
        <p:txBody>
          <a:bodyPr>
            <a:normAutofit fontScale="77500" lnSpcReduction="20000"/>
          </a:bodyPr>
          <a:lstStyle/>
          <a:p>
            <a:r>
              <a:rPr lang="en-US" dirty="0"/>
              <a:t>Water reclamation and </a:t>
            </a:r>
            <a:r>
              <a:rPr lang="en-US" dirty="0" smtClean="0"/>
              <a:t>reuse has </a:t>
            </a:r>
            <a:r>
              <a:rPr lang="en-US" dirty="0"/>
              <a:t>become an </a:t>
            </a:r>
            <a:r>
              <a:rPr lang="en-US" dirty="0" smtClean="0"/>
              <a:t>important worldwide </a:t>
            </a:r>
            <a:r>
              <a:rPr lang="en-US" dirty="0"/>
              <a:t>total </a:t>
            </a:r>
            <a:r>
              <a:rPr lang="en-US" dirty="0" smtClean="0"/>
              <a:t>water management </a:t>
            </a:r>
            <a:r>
              <a:rPr lang="en-US" dirty="0"/>
              <a:t>topic over </a:t>
            </a:r>
            <a:r>
              <a:rPr lang="en-US" dirty="0" smtClean="0"/>
              <a:t>the last </a:t>
            </a:r>
            <a:r>
              <a:rPr lang="en-US" dirty="0"/>
              <a:t>30 years as </a:t>
            </a:r>
            <a:r>
              <a:rPr lang="en-US" dirty="0" smtClean="0"/>
              <a:t>the limitations </a:t>
            </a:r>
            <a:r>
              <a:rPr lang="en-US" dirty="0"/>
              <a:t>of </a:t>
            </a:r>
            <a:r>
              <a:rPr lang="en-US" dirty="0" smtClean="0"/>
              <a:t>freshwater resources </a:t>
            </a:r>
            <a:r>
              <a:rPr lang="en-US" dirty="0"/>
              <a:t>have come </a:t>
            </a:r>
            <a:r>
              <a:rPr lang="en-US" dirty="0" smtClean="0"/>
              <a:t>into sharp </a:t>
            </a:r>
            <a:r>
              <a:rPr lang="en-US" dirty="0"/>
              <a:t>focus. </a:t>
            </a:r>
            <a:endParaRPr lang="en-US" dirty="0" smtClean="0"/>
          </a:p>
          <a:p>
            <a:r>
              <a:rPr lang="en-US" dirty="0" smtClean="0"/>
              <a:t>In </a:t>
            </a:r>
            <a:r>
              <a:rPr lang="en-US" dirty="0"/>
              <a:t>the </a:t>
            </a:r>
            <a:r>
              <a:rPr lang="en-US" b="1" dirty="0" smtClean="0">
                <a:solidFill>
                  <a:schemeClr val="accent2">
                    <a:lumMod val="40000"/>
                    <a:lumOff val="60000"/>
                  </a:schemeClr>
                </a:solidFill>
              </a:rPr>
              <a:t>Kingdom of </a:t>
            </a:r>
            <a:r>
              <a:rPr lang="en-US" b="1" dirty="0">
                <a:solidFill>
                  <a:schemeClr val="accent2">
                    <a:lumMod val="40000"/>
                    <a:lumOff val="60000"/>
                  </a:schemeClr>
                </a:solidFill>
              </a:rPr>
              <a:t>Saudi Arabia </a:t>
            </a:r>
            <a:r>
              <a:rPr lang="en-US" dirty="0"/>
              <a:t>(KSA</a:t>
            </a:r>
            <a:r>
              <a:rPr lang="en-US" dirty="0" smtClean="0"/>
              <a:t>), </a:t>
            </a:r>
            <a:r>
              <a:rPr lang="en-US" b="1" dirty="0" smtClean="0">
                <a:solidFill>
                  <a:schemeClr val="accent2">
                    <a:lumMod val="40000"/>
                    <a:lumOff val="60000"/>
                  </a:schemeClr>
                </a:solidFill>
              </a:rPr>
              <a:t>potable </a:t>
            </a:r>
            <a:r>
              <a:rPr lang="en-US" b="1" dirty="0">
                <a:solidFill>
                  <a:schemeClr val="accent2">
                    <a:lumMod val="40000"/>
                    <a:lumOff val="60000"/>
                  </a:schemeClr>
                </a:solidFill>
              </a:rPr>
              <a:t>water is </a:t>
            </a:r>
            <a:r>
              <a:rPr lang="en-US" b="1" dirty="0" smtClean="0">
                <a:solidFill>
                  <a:schemeClr val="accent2">
                    <a:lumMod val="40000"/>
                    <a:lumOff val="60000"/>
                  </a:schemeClr>
                </a:solidFill>
              </a:rPr>
              <a:t>produced from </a:t>
            </a:r>
            <a:r>
              <a:rPr lang="en-US" b="1" dirty="0">
                <a:solidFill>
                  <a:schemeClr val="accent2">
                    <a:lumMod val="40000"/>
                    <a:lumOff val="60000"/>
                  </a:schemeClr>
                </a:solidFill>
              </a:rPr>
              <a:t>either non-renewable</a:t>
            </a:r>
            <a:r>
              <a:rPr lang="en-US" b="1" dirty="0"/>
              <a:t> </a:t>
            </a:r>
            <a:r>
              <a:rPr lang="en-US" dirty="0" smtClean="0"/>
              <a:t>or very </a:t>
            </a:r>
            <a:r>
              <a:rPr lang="en-US" dirty="0"/>
              <a:t>slowly renewable </a:t>
            </a:r>
            <a:r>
              <a:rPr lang="en-US" dirty="0" smtClean="0"/>
              <a:t>water resources </a:t>
            </a:r>
            <a:r>
              <a:rPr lang="en-US" dirty="0"/>
              <a:t>such </a:t>
            </a:r>
            <a:r>
              <a:rPr lang="en-US" dirty="0" smtClean="0"/>
              <a:t>as groundwater </a:t>
            </a:r>
            <a:r>
              <a:rPr lang="en-US" b="1" dirty="0">
                <a:solidFill>
                  <a:schemeClr val="accent2">
                    <a:lumMod val="40000"/>
                    <a:lumOff val="60000"/>
                  </a:schemeClr>
                </a:solidFill>
              </a:rPr>
              <a:t>or capital- </a:t>
            </a:r>
            <a:r>
              <a:rPr lang="en-US" b="1" dirty="0" smtClean="0">
                <a:solidFill>
                  <a:schemeClr val="accent2">
                    <a:lumMod val="40000"/>
                    <a:lumOff val="60000"/>
                  </a:schemeClr>
                </a:solidFill>
              </a:rPr>
              <a:t>and energy-intensive seawater desalinations</a:t>
            </a:r>
            <a:r>
              <a:rPr lang="en-US" dirty="0"/>
              <a:t>. </a:t>
            </a:r>
            <a:endParaRPr lang="en-US" dirty="0" smtClean="0"/>
          </a:p>
          <a:p>
            <a:r>
              <a:rPr lang="en-US" dirty="0" smtClean="0"/>
              <a:t>Much </a:t>
            </a:r>
            <a:r>
              <a:rPr lang="en-US" dirty="0"/>
              <a:t>of </a:t>
            </a:r>
            <a:r>
              <a:rPr lang="en-US" dirty="0" smtClean="0"/>
              <a:t>the potable </a:t>
            </a:r>
            <a:r>
              <a:rPr lang="en-US" dirty="0"/>
              <a:t>water produced </a:t>
            </a:r>
            <a:r>
              <a:rPr lang="en-US" dirty="0" smtClean="0"/>
              <a:t>from these </a:t>
            </a:r>
            <a:r>
              <a:rPr lang="en-US" dirty="0"/>
              <a:t>costly and </a:t>
            </a:r>
            <a:r>
              <a:rPr lang="en-US" dirty="0" smtClean="0"/>
              <a:t>nonrenewable sources </a:t>
            </a:r>
            <a:r>
              <a:rPr lang="en-US" dirty="0"/>
              <a:t>is </a:t>
            </a:r>
            <a:r>
              <a:rPr lang="en-US" dirty="0" smtClean="0"/>
              <a:t>used for </a:t>
            </a:r>
            <a:r>
              <a:rPr lang="en-US" dirty="0"/>
              <a:t>non-potable purposes</a:t>
            </a:r>
            <a:r>
              <a:rPr lang="en-US" dirty="0" smtClean="0"/>
              <a:t>, and </a:t>
            </a:r>
            <a:r>
              <a:rPr lang="en-US" dirty="0"/>
              <a:t>these existing </a:t>
            </a:r>
            <a:r>
              <a:rPr lang="en-US" dirty="0" smtClean="0"/>
              <a:t>sources and </a:t>
            </a:r>
            <a:r>
              <a:rPr lang="en-US" dirty="0"/>
              <a:t>treatment methods </a:t>
            </a:r>
            <a:r>
              <a:rPr lang="en-US" dirty="0" smtClean="0"/>
              <a:t>will not </a:t>
            </a:r>
            <a:r>
              <a:rPr lang="en-US" dirty="0"/>
              <a:t>sustainably meet </a:t>
            </a:r>
            <a:r>
              <a:rPr lang="en-US" dirty="0" smtClean="0"/>
              <a:t>the future </a:t>
            </a:r>
            <a:r>
              <a:rPr lang="en-US" dirty="0"/>
              <a:t>potable and </a:t>
            </a:r>
            <a:r>
              <a:rPr lang="en-US" dirty="0" smtClean="0"/>
              <a:t>non-potable water </a:t>
            </a:r>
            <a:r>
              <a:rPr lang="en-US" dirty="0"/>
              <a:t>demands </a:t>
            </a:r>
            <a:r>
              <a:rPr lang="en-US" dirty="0" smtClean="0"/>
              <a:t>in most </a:t>
            </a:r>
            <a:r>
              <a:rPr lang="en-US" dirty="0"/>
              <a:t>regions of KSA.</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3830677" cy="385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429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Reuse Applications by Primary and Sub-Category</a:t>
            </a:r>
            <a:endParaRPr lang="ar-EG" dirty="0"/>
          </a:p>
        </p:txBody>
      </p:sp>
      <p:pic>
        <p:nvPicPr>
          <p:cNvPr id="4" name="Content Placeholder 3"/>
          <p:cNvPicPr>
            <a:picLocks noGrp="1" noChangeAspect="1"/>
          </p:cNvPicPr>
          <p:nvPr>
            <p:ph idx="1"/>
          </p:nvPr>
        </p:nvPicPr>
        <p:blipFill>
          <a:blip r:embed="rId2"/>
          <a:stretch>
            <a:fillRect/>
          </a:stretch>
        </p:blipFill>
        <p:spPr>
          <a:xfrm>
            <a:off x="924531" y="1600200"/>
            <a:ext cx="7294938" cy="4977887"/>
          </a:xfrm>
          <a:prstGeom prst="rect">
            <a:avLst/>
          </a:prstGeom>
        </p:spPr>
      </p:pic>
    </p:spTree>
    <p:extLst>
      <p:ext uri="{BB962C8B-B14F-4D97-AF65-F5344CB8AC3E}">
        <p14:creationId xmlns:p14="http://schemas.microsoft.com/office/powerpoint/2010/main" val="661845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Options</a:t>
            </a:r>
            <a:endParaRPr lang="en-US" dirty="0"/>
          </a:p>
        </p:txBody>
      </p:sp>
      <p:sp>
        <p:nvSpPr>
          <p:cNvPr id="3" name="Content Placeholder 2"/>
          <p:cNvSpPr>
            <a:spLocks noGrp="1"/>
          </p:cNvSpPr>
          <p:nvPr>
            <p:ph idx="1"/>
          </p:nvPr>
        </p:nvSpPr>
        <p:spPr/>
        <p:txBody>
          <a:bodyPr/>
          <a:lstStyle/>
          <a:p>
            <a:r>
              <a:rPr lang="en-US" dirty="0" smtClean="0"/>
              <a:t>Football oval irrigation. </a:t>
            </a:r>
          </a:p>
          <a:p>
            <a:r>
              <a:rPr lang="en-US" dirty="0" smtClean="0"/>
              <a:t>Re-vegetation of community and the area around the house. </a:t>
            </a:r>
          </a:p>
          <a:p>
            <a:r>
              <a:rPr lang="en-US" dirty="0" smtClean="0"/>
              <a:t>Fruit and nut trees, community gardens. </a:t>
            </a:r>
          </a:p>
          <a:p>
            <a:r>
              <a:rPr lang="en-US" dirty="0" smtClean="0"/>
              <a:t>Community uses:</a:t>
            </a:r>
          </a:p>
          <a:p>
            <a:pPr lvl="1"/>
            <a:r>
              <a:rPr lang="en-US" dirty="0" smtClean="0"/>
              <a:t>Aquaculture</a:t>
            </a:r>
          </a:p>
          <a:p>
            <a:pPr lvl="1"/>
            <a:r>
              <a:rPr lang="en-US" dirty="0" smtClean="0"/>
              <a:t>Flushing toilets.</a:t>
            </a:r>
          </a:p>
          <a:p>
            <a:r>
              <a:rPr lang="en-US" dirty="0" smtClean="0"/>
              <a:t>Firefighting, dust suppression.</a:t>
            </a:r>
            <a:endParaRPr lang="en-US" dirty="0"/>
          </a:p>
        </p:txBody>
      </p:sp>
    </p:spTree>
    <p:extLst>
      <p:ext uri="{BB962C8B-B14F-4D97-AF65-F5344CB8AC3E}">
        <p14:creationId xmlns:p14="http://schemas.microsoft.com/office/powerpoint/2010/main" val="2681469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Reuse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Wastewater – used water. </a:t>
            </a:r>
          </a:p>
          <a:p>
            <a:pPr marL="457200" indent="-457200">
              <a:buFont typeface="+mj-lt"/>
              <a:buAutoNum type="arabicPeriod"/>
            </a:pPr>
            <a:r>
              <a:rPr lang="en-US" dirty="0" smtClean="0"/>
              <a:t>Each type of use – need special quality.</a:t>
            </a:r>
          </a:p>
          <a:p>
            <a:pPr marL="731520" lvl="1" indent="-457200">
              <a:buFont typeface="+mj-lt"/>
              <a:buAutoNum type="arabicPeriod"/>
            </a:pPr>
            <a:r>
              <a:rPr lang="en-US" dirty="0" smtClean="0"/>
              <a:t>Laboratory purposes.</a:t>
            </a:r>
          </a:p>
          <a:p>
            <a:pPr marL="731520" lvl="1" indent="-457200">
              <a:buFont typeface="+mj-lt"/>
              <a:buAutoNum type="arabicPeriod"/>
            </a:pPr>
            <a:r>
              <a:rPr lang="en-US" dirty="0" smtClean="0"/>
              <a:t>Drinking</a:t>
            </a:r>
          </a:p>
          <a:p>
            <a:pPr marL="731520" lvl="1" indent="-457200">
              <a:buFont typeface="+mj-lt"/>
              <a:buAutoNum type="arabicPeriod"/>
            </a:pPr>
            <a:r>
              <a:rPr lang="en-US" dirty="0" smtClean="0"/>
              <a:t>Boiler</a:t>
            </a:r>
          </a:p>
          <a:p>
            <a:pPr marL="731520" lvl="1" indent="-457200">
              <a:buFont typeface="+mj-lt"/>
              <a:buAutoNum type="arabicPeriod"/>
            </a:pPr>
            <a:r>
              <a:rPr lang="en-US" dirty="0" smtClean="0"/>
              <a:t>Domestic</a:t>
            </a:r>
          </a:p>
          <a:p>
            <a:pPr marL="731520" lvl="1" indent="-457200">
              <a:buFont typeface="+mj-lt"/>
              <a:buAutoNum type="arabicPeriod"/>
            </a:pPr>
            <a:r>
              <a:rPr lang="en-US" dirty="0" smtClean="0"/>
              <a:t>Institutional </a:t>
            </a:r>
          </a:p>
          <a:p>
            <a:pPr marL="731520" lvl="1" indent="-457200">
              <a:buFont typeface="+mj-lt"/>
              <a:buAutoNum type="arabicPeriod"/>
            </a:pPr>
            <a:r>
              <a:rPr lang="en-US" dirty="0" smtClean="0"/>
              <a:t>Commercial</a:t>
            </a:r>
          </a:p>
          <a:p>
            <a:pPr marL="731520" lvl="1" indent="-457200">
              <a:buFont typeface="+mj-lt"/>
              <a:buAutoNum type="arabicPeriod"/>
            </a:pPr>
            <a:r>
              <a:rPr lang="en-US" dirty="0" smtClean="0"/>
              <a:t>Industrial</a:t>
            </a:r>
            <a:endParaRPr lang="en-US" dirty="0"/>
          </a:p>
        </p:txBody>
      </p:sp>
    </p:spTree>
    <p:extLst>
      <p:ext uri="{BB962C8B-B14F-4D97-AF65-F5344CB8AC3E}">
        <p14:creationId xmlns:p14="http://schemas.microsoft.com/office/powerpoint/2010/main" val="4063595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Uses</a:t>
            </a:r>
            <a:endParaRPr lang="en-US" dirty="0"/>
          </a:p>
        </p:txBody>
      </p:sp>
      <p:sp>
        <p:nvSpPr>
          <p:cNvPr id="3" name="Content Placeholder 2"/>
          <p:cNvSpPr>
            <a:spLocks noGrp="1"/>
          </p:cNvSpPr>
          <p:nvPr>
            <p:ph idx="1"/>
          </p:nvPr>
        </p:nvSpPr>
        <p:spPr/>
        <p:txBody>
          <a:bodyPr/>
          <a:lstStyle/>
          <a:p>
            <a:r>
              <a:rPr lang="en-US" dirty="0" smtClean="0"/>
              <a:t>Boiler</a:t>
            </a:r>
          </a:p>
          <a:p>
            <a:r>
              <a:rPr lang="en-US" dirty="0" smtClean="0"/>
              <a:t>Cooling water</a:t>
            </a:r>
          </a:p>
          <a:p>
            <a:r>
              <a:rPr lang="en-US" dirty="0" smtClean="0"/>
              <a:t>Cleaning and washing </a:t>
            </a:r>
          </a:p>
          <a:p>
            <a:r>
              <a:rPr lang="en-US" dirty="0" smtClean="0"/>
              <a:t>Roadwork </a:t>
            </a:r>
          </a:p>
          <a:p>
            <a:r>
              <a:rPr lang="en-US" dirty="0" smtClean="0"/>
              <a:t>Firefighting </a:t>
            </a:r>
          </a:p>
          <a:p>
            <a:r>
              <a:rPr lang="en-US" dirty="0" smtClean="0"/>
              <a:t>Irrigation</a:t>
            </a:r>
          </a:p>
          <a:p>
            <a:r>
              <a:rPr lang="en-US" dirty="0" smtClean="0"/>
              <a:t>Building construction </a:t>
            </a:r>
          </a:p>
          <a:p>
            <a:endParaRPr lang="en-US" dirty="0"/>
          </a:p>
        </p:txBody>
      </p:sp>
    </p:spTree>
    <p:extLst>
      <p:ext uri="{BB962C8B-B14F-4D97-AF65-F5344CB8AC3E}">
        <p14:creationId xmlns:p14="http://schemas.microsoft.com/office/powerpoint/2010/main" val="2715885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Uses</a:t>
            </a:r>
            <a:endParaRPr lang="en-US" dirty="0"/>
          </a:p>
        </p:txBody>
      </p:sp>
      <p:sp>
        <p:nvSpPr>
          <p:cNvPr id="3" name="Content Placeholder 2"/>
          <p:cNvSpPr>
            <a:spLocks noGrp="1"/>
          </p:cNvSpPr>
          <p:nvPr>
            <p:ph idx="1"/>
          </p:nvPr>
        </p:nvSpPr>
        <p:spPr/>
        <p:txBody>
          <a:bodyPr/>
          <a:lstStyle/>
          <a:p>
            <a:r>
              <a:rPr lang="en-US" dirty="0" smtClean="0"/>
              <a:t>Irrigation: Parks and sports grounds</a:t>
            </a:r>
          </a:p>
          <a:p>
            <a:r>
              <a:rPr lang="en-US" dirty="0" smtClean="0"/>
              <a:t>Plantation: trees</a:t>
            </a:r>
          </a:p>
          <a:p>
            <a:r>
              <a:rPr lang="en-US" dirty="0" smtClean="0"/>
              <a:t>Agriculture</a:t>
            </a:r>
          </a:p>
          <a:p>
            <a:r>
              <a:rPr lang="en-US" dirty="0" smtClean="0"/>
              <a:t>Aquaculture </a:t>
            </a:r>
          </a:p>
          <a:p>
            <a:r>
              <a:rPr lang="en-US" dirty="0" smtClean="0"/>
              <a:t>Groundwater recharge </a:t>
            </a:r>
          </a:p>
          <a:p>
            <a:r>
              <a:rPr lang="en-US" dirty="0" smtClean="0"/>
              <a:t>Recreation </a:t>
            </a:r>
            <a:endParaRPr lang="en-US" dirty="0"/>
          </a:p>
        </p:txBody>
      </p:sp>
    </p:spTree>
    <p:extLst>
      <p:ext uri="{BB962C8B-B14F-4D97-AF65-F5344CB8AC3E}">
        <p14:creationId xmlns:p14="http://schemas.microsoft.com/office/powerpoint/2010/main" val="1830879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Wastewater and Reuse in the City of Riyadh</a:t>
            </a:r>
            <a:endParaRPr lang="ar-EG" dirty="0"/>
          </a:p>
        </p:txBody>
      </p:sp>
      <p:sp>
        <p:nvSpPr>
          <p:cNvPr id="3" name="Content Placeholder 2"/>
          <p:cNvSpPr>
            <a:spLocks noGrp="1"/>
          </p:cNvSpPr>
          <p:nvPr>
            <p:ph idx="1"/>
          </p:nvPr>
        </p:nvSpPr>
        <p:spPr>
          <a:xfrm>
            <a:off x="457200" y="1600201"/>
            <a:ext cx="8382000" cy="1905000"/>
          </a:xfrm>
        </p:spPr>
        <p:txBody>
          <a:bodyPr>
            <a:normAutofit fontScale="77500" lnSpcReduction="20000"/>
          </a:bodyPr>
          <a:lstStyle/>
          <a:p>
            <a:r>
              <a:rPr lang="en-US" dirty="0"/>
              <a:t>Currently, there are five </a:t>
            </a:r>
            <a:r>
              <a:rPr lang="en-US" dirty="0" smtClean="0"/>
              <a:t>major wastewater </a:t>
            </a:r>
            <a:r>
              <a:rPr lang="en-US" dirty="0"/>
              <a:t>systems that collect and treat </a:t>
            </a:r>
            <a:r>
              <a:rPr lang="en-US" dirty="0" smtClean="0"/>
              <a:t>municipal wastewater </a:t>
            </a:r>
            <a:r>
              <a:rPr lang="en-US" dirty="0"/>
              <a:t>in the city and one system that </a:t>
            </a:r>
            <a:r>
              <a:rPr lang="en-US" dirty="0" smtClean="0"/>
              <a:t>collects and </a:t>
            </a:r>
            <a:r>
              <a:rPr lang="en-US" dirty="0"/>
              <a:t>treats industrial </a:t>
            </a:r>
            <a:r>
              <a:rPr lang="en-US" dirty="0" smtClean="0"/>
              <a:t>wastewater.</a:t>
            </a:r>
          </a:p>
          <a:p>
            <a:r>
              <a:rPr lang="en-US" dirty="0"/>
              <a:t>However, there are many other small </a:t>
            </a:r>
            <a:r>
              <a:rPr lang="en-US" dirty="0" smtClean="0"/>
              <a:t>private WWTPs </a:t>
            </a:r>
            <a:r>
              <a:rPr lang="en-US" dirty="0"/>
              <a:t>serving other entities such as airports</a:t>
            </a:r>
            <a:r>
              <a:rPr lang="en-US" dirty="0" smtClean="0"/>
              <a:t>, military </a:t>
            </a:r>
            <a:r>
              <a:rPr lang="en-US" dirty="0"/>
              <a:t>camps, and hospitals. </a:t>
            </a:r>
            <a:endParaRPr lang="en-US" dirty="0" smtClean="0"/>
          </a:p>
          <a:p>
            <a:r>
              <a:rPr lang="en-US" dirty="0" smtClean="0"/>
              <a:t>According </a:t>
            </a:r>
            <a:r>
              <a:rPr lang="en-US" dirty="0"/>
              <a:t>to </a:t>
            </a:r>
            <a:r>
              <a:rPr lang="en-US" dirty="0" smtClean="0"/>
              <a:t>the General </a:t>
            </a:r>
            <a:r>
              <a:rPr lang="en-US" dirty="0"/>
              <a:t>Water Directorate’s statistics for Riyadh</a:t>
            </a:r>
            <a:r>
              <a:rPr lang="en-US" dirty="0" smtClean="0"/>
              <a:t>, there </a:t>
            </a:r>
            <a:r>
              <a:rPr lang="en-US" dirty="0"/>
              <a:t>are about 62 operating WWTPs in the city.</a:t>
            </a:r>
            <a:endParaRPr lang="ar-EG" dirty="0"/>
          </a:p>
        </p:txBody>
      </p:sp>
      <p:pic>
        <p:nvPicPr>
          <p:cNvPr id="4" name="Picture 3"/>
          <p:cNvPicPr>
            <a:picLocks noChangeAspect="1"/>
          </p:cNvPicPr>
          <p:nvPr/>
        </p:nvPicPr>
        <p:blipFill rotWithShape="1">
          <a:blip r:embed="rId2"/>
          <a:srcRect l="2857" t="2426" r="2857" b="2950"/>
          <a:stretch/>
        </p:blipFill>
        <p:spPr>
          <a:xfrm>
            <a:off x="1981200" y="3429000"/>
            <a:ext cx="5486400" cy="3241964"/>
          </a:xfrm>
          <a:prstGeom prst="rect">
            <a:avLst/>
          </a:prstGeom>
        </p:spPr>
      </p:pic>
    </p:spTree>
    <p:extLst>
      <p:ext uri="{BB962C8B-B14F-4D97-AF65-F5344CB8AC3E}">
        <p14:creationId xmlns:p14="http://schemas.microsoft.com/office/powerpoint/2010/main" val="2807256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Wastewater and Reuse in the City of Riyadh</a:t>
            </a:r>
            <a:endParaRPr lang="ar-EG" dirty="0"/>
          </a:p>
        </p:txBody>
      </p:sp>
      <p:sp>
        <p:nvSpPr>
          <p:cNvPr id="3" name="Content Placeholder 2"/>
          <p:cNvSpPr>
            <a:spLocks noGrp="1"/>
          </p:cNvSpPr>
          <p:nvPr>
            <p:ph idx="1"/>
          </p:nvPr>
        </p:nvSpPr>
        <p:spPr/>
        <p:txBody>
          <a:bodyPr>
            <a:normAutofit/>
          </a:bodyPr>
          <a:lstStyle/>
          <a:p>
            <a:r>
              <a:rPr lang="en-US" dirty="0"/>
              <a:t>The city of Riyadh has been very successful in reusing nearly 50% of its </a:t>
            </a:r>
            <a:r>
              <a:rPr lang="en-US" dirty="0" smtClean="0"/>
              <a:t>wastewater, </a:t>
            </a:r>
            <a:r>
              <a:rPr lang="en-US" dirty="0"/>
              <a:t>primarily </a:t>
            </a:r>
            <a:r>
              <a:rPr lang="en-US" dirty="0" smtClean="0"/>
              <a:t>in these </a:t>
            </a:r>
            <a:r>
              <a:rPr lang="en-US" dirty="0"/>
              <a:t>four categories:</a:t>
            </a:r>
          </a:p>
          <a:p>
            <a:pPr lvl="1"/>
            <a:r>
              <a:rPr lang="en-US" dirty="0" smtClean="0"/>
              <a:t>Discharged </a:t>
            </a:r>
            <a:r>
              <a:rPr lang="en-US" dirty="0"/>
              <a:t>into </a:t>
            </a:r>
            <a:r>
              <a:rPr lang="en-US" dirty="0" err="1"/>
              <a:t>wadis</a:t>
            </a:r>
            <a:r>
              <a:rPr lang="en-US" dirty="0"/>
              <a:t> or pumped to farms for agricultural uses; an example is </a:t>
            </a:r>
            <a:r>
              <a:rPr lang="en-US" dirty="0" smtClean="0"/>
              <a:t>treated wastewater reuse from </a:t>
            </a:r>
            <a:r>
              <a:rPr lang="en-US" dirty="0"/>
              <a:t>the </a:t>
            </a:r>
            <a:r>
              <a:rPr lang="en-US" dirty="0" err="1"/>
              <a:t>Manfouha</a:t>
            </a:r>
            <a:r>
              <a:rPr lang="en-US" dirty="0"/>
              <a:t> plants (East, North, and South) for the Wadi Hanifa project.</a:t>
            </a:r>
          </a:p>
          <a:p>
            <a:pPr lvl="1"/>
            <a:r>
              <a:rPr lang="en-US" dirty="0" smtClean="0"/>
              <a:t>Used </a:t>
            </a:r>
            <a:r>
              <a:rPr lang="en-US" dirty="0"/>
              <a:t>for landscaping activities; an example is the </a:t>
            </a:r>
            <a:r>
              <a:rPr lang="en-US" dirty="0" smtClean="0"/>
              <a:t>treated wastewater reuse </a:t>
            </a:r>
            <a:r>
              <a:rPr lang="en-US" dirty="0"/>
              <a:t>from the Al </a:t>
            </a:r>
            <a:r>
              <a:rPr lang="en-US" dirty="0" err="1"/>
              <a:t>Jazira</a:t>
            </a:r>
            <a:r>
              <a:rPr lang="en-US" dirty="0"/>
              <a:t> plant</a:t>
            </a:r>
            <a:r>
              <a:rPr lang="en-US" dirty="0" smtClean="0"/>
              <a:t>, which </a:t>
            </a:r>
            <a:r>
              <a:rPr lang="en-US" dirty="0"/>
              <a:t>is used by Riyadh Municipality.</a:t>
            </a:r>
          </a:p>
          <a:p>
            <a:pPr lvl="1"/>
            <a:r>
              <a:rPr lang="en-US" dirty="0" smtClean="0"/>
              <a:t>Used </a:t>
            </a:r>
            <a:r>
              <a:rPr lang="en-US" dirty="0"/>
              <a:t>by industries; examples include reuse from the </a:t>
            </a:r>
            <a:r>
              <a:rPr lang="en-US" dirty="0" err="1"/>
              <a:t>Manfouha</a:t>
            </a:r>
            <a:r>
              <a:rPr lang="en-US" dirty="0"/>
              <a:t> East Plant and the </a:t>
            </a:r>
            <a:r>
              <a:rPr lang="en-US" dirty="0" smtClean="0"/>
              <a:t>2</a:t>
            </a:r>
            <a:r>
              <a:rPr lang="en-US" baseline="30000" dirty="0" smtClean="0"/>
              <a:t>nd</a:t>
            </a:r>
            <a:r>
              <a:rPr lang="en-US" dirty="0" smtClean="0"/>
              <a:t> Industrial </a:t>
            </a:r>
            <a:r>
              <a:rPr lang="en-US" dirty="0"/>
              <a:t>City Plant.</a:t>
            </a:r>
          </a:p>
          <a:p>
            <a:pPr lvl="1"/>
            <a:r>
              <a:rPr lang="en-US" dirty="0" smtClean="0"/>
              <a:t>Used </a:t>
            </a:r>
            <a:r>
              <a:rPr lang="en-US" dirty="0"/>
              <a:t>for natural recharge; an example is the </a:t>
            </a:r>
            <a:r>
              <a:rPr lang="en-US" dirty="0" smtClean="0"/>
              <a:t>treated wastewater from </a:t>
            </a:r>
            <a:r>
              <a:rPr lang="en-US" dirty="0"/>
              <a:t>the Al </a:t>
            </a:r>
            <a:r>
              <a:rPr lang="en-US" dirty="0" err="1"/>
              <a:t>Heet</a:t>
            </a:r>
            <a:r>
              <a:rPr lang="en-US" dirty="0"/>
              <a:t> Treatment Plant</a:t>
            </a:r>
            <a:r>
              <a:rPr lang="en-US" dirty="0" smtClean="0"/>
              <a:t>, which </a:t>
            </a:r>
            <a:r>
              <a:rPr lang="en-US" dirty="0"/>
              <a:t>is discharged through a canal 40 km to the south in the Al </a:t>
            </a:r>
            <a:r>
              <a:rPr lang="en-US" dirty="0" err="1"/>
              <a:t>Kharj</a:t>
            </a:r>
            <a:r>
              <a:rPr lang="en-US" dirty="0"/>
              <a:t> area, where it </a:t>
            </a:r>
            <a:r>
              <a:rPr lang="en-US" dirty="0" smtClean="0"/>
              <a:t>is stored </a:t>
            </a:r>
            <a:r>
              <a:rPr lang="en-US" dirty="0"/>
              <a:t>in a pond and then infiltrates through the sandy soil to groundwater.</a:t>
            </a:r>
            <a:endParaRPr lang="ar-EG" dirty="0"/>
          </a:p>
        </p:txBody>
      </p:sp>
    </p:spTree>
    <p:extLst>
      <p:ext uri="{BB962C8B-B14F-4D97-AF65-F5344CB8AC3E}">
        <p14:creationId xmlns:p14="http://schemas.microsoft.com/office/powerpoint/2010/main" val="1399185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Summary of Major Existing WWTPs and Reuse Status in </a:t>
            </a:r>
            <a:r>
              <a:rPr lang="en-US" b="0" dirty="0" smtClean="0"/>
              <a:t>Riyadh</a:t>
            </a:r>
            <a:endParaRPr lang="ar-EG" dirty="0"/>
          </a:p>
        </p:txBody>
      </p:sp>
      <p:pic>
        <p:nvPicPr>
          <p:cNvPr id="4" name="Content Placeholder 3"/>
          <p:cNvPicPr>
            <a:picLocks noGrp="1" noChangeAspect="1"/>
          </p:cNvPicPr>
          <p:nvPr>
            <p:ph idx="1"/>
          </p:nvPr>
        </p:nvPicPr>
        <p:blipFill rotWithShape="1">
          <a:blip r:embed="rId2"/>
          <a:srcRect/>
          <a:stretch/>
        </p:blipFill>
        <p:spPr>
          <a:xfrm>
            <a:off x="381000" y="1600200"/>
            <a:ext cx="8509572" cy="3429000"/>
          </a:xfrm>
          <a:prstGeom prst="rect">
            <a:avLst/>
          </a:prstGeom>
        </p:spPr>
      </p:pic>
    </p:spTree>
    <p:extLst>
      <p:ext uri="{BB962C8B-B14F-4D97-AF65-F5344CB8AC3E}">
        <p14:creationId xmlns:p14="http://schemas.microsoft.com/office/powerpoint/2010/main" val="1383203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Future Reuse Amounts in City of Riyadh</a:t>
            </a:r>
            <a:endParaRPr lang="ar-EG" dirty="0"/>
          </a:p>
        </p:txBody>
      </p:sp>
      <p:pic>
        <p:nvPicPr>
          <p:cNvPr id="5" name="Content Placeholder 4"/>
          <p:cNvPicPr>
            <a:picLocks noGrp="1" noChangeAspect="1"/>
          </p:cNvPicPr>
          <p:nvPr>
            <p:ph idx="1"/>
          </p:nvPr>
        </p:nvPicPr>
        <p:blipFill>
          <a:blip r:embed="rId2"/>
          <a:stretch>
            <a:fillRect/>
          </a:stretch>
        </p:blipFill>
        <p:spPr>
          <a:xfrm>
            <a:off x="533400" y="1524000"/>
            <a:ext cx="8025979" cy="2514600"/>
          </a:xfrm>
          <a:prstGeom prst="rect">
            <a:avLst/>
          </a:prstGeom>
        </p:spPr>
      </p:pic>
    </p:spTree>
    <p:extLst>
      <p:ext uri="{BB962C8B-B14F-4D97-AF65-F5344CB8AC3E}">
        <p14:creationId xmlns:p14="http://schemas.microsoft.com/office/powerpoint/2010/main" val="1893979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Wastewater and Reuse in the City of Jeddah</a:t>
            </a:r>
            <a:endParaRPr lang="ar-EG" dirty="0"/>
          </a:p>
        </p:txBody>
      </p:sp>
      <p:sp>
        <p:nvSpPr>
          <p:cNvPr id="3" name="Content Placeholder 2"/>
          <p:cNvSpPr>
            <a:spLocks noGrp="1"/>
          </p:cNvSpPr>
          <p:nvPr>
            <p:ph idx="1"/>
          </p:nvPr>
        </p:nvSpPr>
        <p:spPr>
          <a:xfrm>
            <a:off x="457200" y="1600200"/>
            <a:ext cx="5181600" cy="4953000"/>
          </a:xfrm>
        </p:spPr>
        <p:txBody>
          <a:bodyPr>
            <a:normAutofit fontScale="62500" lnSpcReduction="20000"/>
          </a:bodyPr>
          <a:lstStyle/>
          <a:p>
            <a:r>
              <a:rPr lang="en-US" dirty="0"/>
              <a:t>Wastewater is treated in 12 major WWTPs with a total capacity of </a:t>
            </a:r>
            <a:r>
              <a:rPr lang="en-US" dirty="0" smtClean="0"/>
              <a:t>approximately 681,000 </a:t>
            </a:r>
            <a:r>
              <a:rPr lang="en-US" dirty="0"/>
              <a:t>m3/day. The estimated 2010 wastewater flows were 370,400 m3/day. </a:t>
            </a:r>
            <a:endParaRPr lang="en-US" dirty="0" smtClean="0"/>
          </a:p>
          <a:p>
            <a:r>
              <a:rPr lang="en-US" dirty="0" smtClean="0"/>
              <a:t>Most treated wastewater </a:t>
            </a:r>
            <a:r>
              <a:rPr lang="en-US" dirty="0"/>
              <a:t>is discharged to the Red Sea, but </a:t>
            </a:r>
            <a:r>
              <a:rPr lang="en-US" dirty="0" smtClean="0"/>
              <a:t>approximately </a:t>
            </a:r>
            <a:r>
              <a:rPr lang="en-US" dirty="0"/>
              <a:t>15 to 20 percent was reused </a:t>
            </a:r>
            <a:r>
              <a:rPr lang="en-US" dirty="0" smtClean="0"/>
              <a:t>for landscaping </a:t>
            </a:r>
            <a:r>
              <a:rPr lang="en-US" dirty="0"/>
              <a:t>in the </a:t>
            </a:r>
            <a:r>
              <a:rPr lang="en-US" dirty="0" smtClean="0"/>
              <a:t>2008-2009. </a:t>
            </a:r>
          </a:p>
          <a:p>
            <a:r>
              <a:rPr lang="en-US" dirty="0"/>
              <a:t>The approximately 50 percent </a:t>
            </a:r>
            <a:r>
              <a:rPr lang="en-US" dirty="0" smtClean="0"/>
              <a:t>of the </a:t>
            </a:r>
            <a:r>
              <a:rPr lang="en-US" dirty="0"/>
              <a:t>city that does not have </a:t>
            </a:r>
            <a:r>
              <a:rPr lang="en-US" dirty="0" smtClean="0"/>
              <a:t>sanitary sewer </a:t>
            </a:r>
            <a:r>
              <a:rPr lang="en-US" dirty="0"/>
              <a:t>uses septic tanks, which </a:t>
            </a:r>
            <a:r>
              <a:rPr lang="en-US" dirty="0" smtClean="0"/>
              <a:t>are emptied </a:t>
            </a:r>
            <a:r>
              <a:rPr lang="en-US" dirty="0"/>
              <a:t>by tanker trucks. </a:t>
            </a:r>
            <a:endParaRPr lang="en-US" dirty="0" smtClean="0"/>
          </a:p>
          <a:p>
            <a:r>
              <a:rPr lang="en-US" dirty="0" smtClean="0"/>
              <a:t>The trucks </a:t>
            </a:r>
            <a:r>
              <a:rPr lang="en-US" dirty="0"/>
              <a:t>have disposed of </a:t>
            </a:r>
            <a:r>
              <a:rPr lang="en-US" dirty="0" smtClean="0"/>
              <a:t>the </a:t>
            </a:r>
            <a:r>
              <a:rPr lang="en-US" dirty="0" err="1" smtClean="0"/>
              <a:t>septage</a:t>
            </a:r>
            <a:r>
              <a:rPr lang="en-US" dirty="0" smtClean="0"/>
              <a:t> </a:t>
            </a:r>
            <a:r>
              <a:rPr lang="en-US" dirty="0"/>
              <a:t>at the Al </a:t>
            </a:r>
            <a:r>
              <a:rPr lang="en-US" dirty="0" err="1"/>
              <a:t>Misk</a:t>
            </a:r>
            <a:r>
              <a:rPr lang="en-US" dirty="0"/>
              <a:t> Lake (</a:t>
            </a:r>
            <a:r>
              <a:rPr lang="en-US" dirty="0" smtClean="0"/>
              <a:t>now referred </a:t>
            </a:r>
            <a:r>
              <a:rPr lang="en-US" dirty="0"/>
              <a:t>to as the Jeddah </a:t>
            </a:r>
            <a:r>
              <a:rPr lang="en-US" dirty="0" smtClean="0"/>
              <a:t>Sewage Lake</a:t>
            </a:r>
            <a:r>
              <a:rPr lang="en-US" dirty="0"/>
              <a:t>) located approximately 18 </a:t>
            </a:r>
            <a:r>
              <a:rPr lang="en-US" dirty="0" smtClean="0"/>
              <a:t>km east </a:t>
            </a:r>
            <a:r>
              <a:rPr lang="en-US" dirty="0"/>
              <a:t>of the city. </a:t>
            </a:r>
            <a:endParaRPr lang="en-US" dirty="0" smtClean="0"/>
          </a:p>
          <a:p>
            <a:r>
              <a:rPr lang="en-US" dirty="0" smtClean="0"/>
              <a:t>In </a:t>
            </a:r>
            <a:r>
              <a:rPr lang="en-US" dirty="0"/>
              <a:t>early 2010</a:t>
            </a:r>
            <a:r>
              <a:rPr lang="en-US" dirty="0" smtClean="0"/>
              <a:t>, emptying </a:t>
            </a:r>
            <a:r>
              <a:rPr lang="en-US" dirty="0"/>
              <a:t>of trucks directly to </a:t>
            </a:r>
            <a:r>
              <a:rPr lang="en-US" dirty="0" smtClean="0"/>
              <a:t>the lake </a:t>
            </a:r>
            <a:r>
              <a:rPr lang="en-US" dirty="0"/>
              <a:t>was halted and all </a:t>
            </a:r>
            <a:r>
              <a:rPr lang="en-US" dirty="0" smtClean="0"/>
              <a:t>trucks emptied </a:t>
            </a:r>
            <a:r>
              <a:rPr lang="en-US" dirty="0"/>
              <a:t>directly to the </a:t>
            </a:r>
            <a:r>
              <a:rPr lang="en-US" dirty="0" smtClean="0"/>
              <a:t>tertiary WWTP </a:t>
            </a:r>
            <a:r>
              <a:rPr lang="en-US" dirty="0"/>
              <a:t>located at the lake. </a:t>
            </a:r>
            <a:endParaRPr lang="en-US" dirty="0" smtClean="0"/>
          </a:p>
          <a:p>
            <a:r>
              <a:rPr lang="en-US" dirty="0" smtClean="0"/>
              <a:t>This WWTP </a:t>
            </a:r>
            <a:r>
              <a:rPr lang="en-US" dirty="0"/>
              <a:t>has a capacity of </a:t>
            </a:r>
            <a:r>
              <a:rPr lang="en-US" dirty="0" smtClean="0"/>
              <a:t>60,000 m3/day</a:t>
            </a:r>
            <a:r>
              <a:rPr lang="en-US" dirty="0"/>
              <a:t>. </a:t>
            </a:r>
            <a:r>
              <a:rPr lang="en-US" dirty="0" smtClean="0"/>
              <a:t> </a:t>
            </a:r>
          </a:p>
          <a:p>
            <a:r>
              <a:rPr lang="en-US" dirty="0" smtClean="0"/>
              <a:t>Approximately 20,000 m3/day </a:t>
            </a:r>
            <a:r>
              <a:rPr lang="en-US" dirty="0"/>
              <a:t>of the </a:t>
            </a:r>
            <a:r>
              <a:rPr lang="en-US" dirty="0" smtClean="0"/>
              <a:t>treated wastewater is </a:t>
            </a:r>
            <a:r>
              <a:rPr lang="en-US" dirty="0"/>
              <a:t>used </a:t>
            </a:r>
            <a:r>
              <a:rPr lang="en-US" dirty="0" smtClean="0"/>
              <a:t>for irrigation </a:t>
            </a:r>
            <a:r>
              <a:rPr lang="en-US" dirty="0"/>
              <a:t>of planted forests in </a:t>
            </a:r>
            <a:r>
              <a:rPr lang="en-US" dirty="0" smtClean="0"/>
              <a:t>the vicinity </a:t>
            </a:r>
            <a:r>
              <a:rPr lang="en-US" dirty="0"/>
              <a:t>of the lake and </a:t>
            </a:r>
            <a:r>
              <a:rPr lang="en-US" dirty="0" smtClean="0"/>
              <a:t>an additional </a:t>
            </a:r>
            <a:r>
              <a:rPr lang="en-US" dirty="0"/>
              <a:t>approximately 5,000 m3/day is hauled by tanker for use for irrigation around </a:t>
            </a:r>
            <a:r>
              <a:rPr lang="en-US" dirty="0" smtClean="0"/>
              <a:t>the municipality </a:t>
            </a:r>
            <a:r>
              <a:rPr lang="en-US" dirty="0"/>
              <a:t>and region. </a:t>
            </a:r>
            <a:endParaRPr lang="en-US" dirty="0" smtClean="0"/>
          </a:p>
          <a:p>
            <a:r>
              <a:rPr lang="en-US" dirty="0" smtClean="0"/>
              <a:t>The </a:t>
            </a:r>
            <a:r>
              <a:rPr lang="en-US" dirty="0"/>
              <a:t>remaining </a:t>
            </a:r>
            <a:r>
              <a:rPr lang="en-US" dirty="0" smtClean="0"/>
              <a:t>treated wastewater is </a:t>
            </a:r>
            <a:r>
              <a:rPr lang="en-US" dirty="0"/>
              <a:t>discharged to a pipeline that leads to </a:t>
            </a:r>
            <a:r>
              <a:rPr lang="en-US" dirty="0" smtClean="0"/>
              <a:t>a drainage canal </a:t>
            </a:r>
            <a:r>
              <a:rPr lang="en-US" dirty="0"/>
              <a:t>that goes to the </a:t>
            </a:r>
            <a:r>
              <a:rPr lang="en-US" dirty="0" smtClean="0"/>
              <a:t>sea.</a:t>
            </a:r>
          </a:p>
        </p:txBody>
      </p:sp>
      <p:pic>
        <p:nvPicPr>
          <p:cNvPr id="4" name="Picture 3"/>
          <p:cNvPicPr>
            <a:picLocks noChangeAspect="1"/>
          </p:cNvPicPr>
          <p:nvPr/>
        </p:nvPicPr>
        <p:blipFill>
          <a:blip r:embed="rId2"/>
          <a:stretch>
            <a:fillRect/>
          </a:stretch>
        </p:blipFill>
        <p:spPr>
          <a:xfrm>
            <a:off x="5715000" y="1676399"/>
            <a:ext cx="3124200" cy="3624849"/>
          </a:xfrm>
          <a:prstGeom prst="rect">
            <a:avLst/>
          </a:prstGeom>
        </p:spPr>
      </p:pic>
    </p:spTree>
    <p:extLst>
      <p:ext uri="{BB962C8B-B14F-4D97-AF65-F5344CB8AC3E}">
        <p14:creationId xmlns:p14="http://schemas.microsoft.com/office/powerpoint/2010/main" val="342791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Reserving the use </a:t>
            </a:r>
            <a:r>
              <a:rPr lang="en-US" dirty="0" smtClean="0"/>
              <a:t>of expensive </a:t>
            </a:r>
            <a:r>
              <a:rPr lang="en-US" dirty="0"/>
              <a:t>potable water </a:t>
            </a:r>
            <a:r>
              <a:rPr lang="en-US" dirty="0" smtClean="0"/>
              <a:t>for truly </a:t>
            </a:r>
            <a:r>
              <a:rPr lang="en-US" dirty="0"/>
              <a:t>potable needs </a:t>
            </a:r>
            <a:r>
              <a:rPr lang="en-US" dirty="0" smtClean="0"/>
              <a:t>will extend </a:t>
            </a:r>
            <a:r>
              <a:rPr lang="en-US" dirty="0"/>
              <a:t>the life of </a:t>
            </a:r>
            <a:r>
              <a:rPr lang="en-US" dirty="0" smtClean="0"/>
              <a:t>these valuable </a:t>
            </a:r>
            <a:r>
              <a:rPr lang="en-US" dirty="0"/>
              <a:t>resources. </a:t>
            </a:r>
            <a:endParaRPr lang="en-US" dirty="0" smtClean="0"/>
          </a:p>
          <a:p>
            <a:r>
              <a:rPr lang="en-US" dirty="0" smtClean="0"/>
              <a:t>Fortunately</a:t>
            </a:r>
            <a:r>
              <a:rPr lang="en-US" dirty="0"/>
              <a:t>, non-potable demands can be met by using a </a:t>
            </a:r>
            <a:r>
              <a:rPr lang="en-US" dirty="0" smtClean="0"/>
              <a:t>sustainable resource </a:t>
            </a:r>
            <a:r>
              <a:rPr lang="en-US" dirty="0"/>
              <a:t>that is available in KSA – </a:t>
            </a:r>
            <a:r>
              <a:rPr lang="en-US" b="1" dirty="0" smtClean="0">
                <a:solidFill>
                  <a:schemeClr val="accent2">
                    <a:lumMod val="40000"/>
                    <a:lumOff val="60000"/>
                  </a:schemeClr>
                </a:solidFill>
              </a:rPr>
              <a:t>RECLAIMED WATER</a:t>
            </a:r>
            <a:r>
              <a:rPr lang="en-US" dirty="0" smtClean="0"/>
              <a:t>. </a:t>
            </a:r>
          </a:p>
          <a:p>
            <a:r>
              <a:rPr lang="en-US" dirty="0" smtClean="0"/>
              <a:t>Considering </a:t>
            </a:r>
            <a:r>
              <a:rPr lang="en-US" dirty="0"/>
              <a:t>strategies that include </a:t>
            </a:r>
            <a:r>
              <a:rPr lang="en-US" dirty="0" smtClean="0"/>
              <a:t>water reuse </a:t>
            </a:r>
            <a:r>
              <a:rPr lang="en-US" dirty="0"/>
              <a:t>as an essential component of integrated water resources management to ensure </a:t>
            </a:r>
            <a:r>
              <a:rPr lang="en-US" dirty="0" smtClean="0"/>
              <a:t>that present </a:t>
            </a:r>
            <a:r>
              <a:rPr lang="en-US" dirty="0"/>
              <a:t>water needs and future demands are met cost-effectively and in a sustainable manner </a:t>
            </a:r>
            <a:r>
              <a:rPr lang="en-US" dirty="0" smtClean="0"/>
              <a:t>is a rapidly growing trend especially in water-scarce regions. </a:t>
            </a:r>
          </a:p>
          <a:p>
            <a:r>
              <a:rPr lang="en-US" dirty="0" smtClean="0"/>
              <a:t>Depict the urban water cycle that is currently in place in many of the largest cities in KSA; </a:t>
            </a:r>
            <a:r>
              <a:rPr lang="en-US" b="1" dirty="0" smtClean="0">
                <a:solidFill>
                  <a:schemeClr val="accent2">
                    <a:lumMod val="40000"/>
                    <a:lumOff val="60000"/>
                  </a:schemeClr>
                </a:solidFill>
              </a:rPr>
              <a:t>water is reclaimed by advanced treatment and then used in urban settings primarily for landscaping and irrigation</a:t>
            </a:r>
            <a:r>
              <a:rPr lang="en-US" dirty="0" smtClean="0"/>
              <a:t>. </a:t>
            </a:r>
          </a:p>
          <a:p>
            <a:r>
              <a:rPr lang="en-US" dirty="0" smtClean="0"/>
              <a:t>The use of </a:t>
            </a:r>
            <a:r>
              <a:rPr lang="en-US" dirty="0" smtClean="0">
                <a:solidFill>
                  <a:schemeClr val="accent2">
                    <a:lumMod val="40000"/>
                    <a:lumOff val="60000"/>
                  </a:schemeClr>
                </a:solidFill>
              </a:rPr>
              <a:t>reclaimed water </a:t>
            </a:r>
            <a:r>
              <a:rPr lang="en-US" dirty="0" smtClean="0"/>
              <a:t>in </a:t>
            </a:r>
            <a:r>
              <a:rPr lang="en-US" dirty="0" smtClean="0">
                <a:solidFill>
                  <a:schemeClr val="accent2">
                    <a:lumMod val="40000"/>
                    <a:lumOff val="60000"/>
                  </a:schemeClr>
                </a:solidFill>
              </a:rPr>
              <a:t>industrial settings </a:t>
            </a:r>
            <a:r>
              <a:rPr lang="en-US" dirty="0" smtClean="0"/>
              <a:t>is increasing, and additional markets are developing.</a:t>
            </a:r>
            <a:endParaRPr lang="en-US" dirty="0"/>
          </a:p>
        </p:txBody>
      </p:sp>
    </p:spTree>
    <p:extLst>
      <p:ext uri="{BB962C8B-B14F-4D97-AF65-F5344CB8AC3E}">
        <p14:creationId xmlns:p14="http://schemas.microsoft.com/office/powerpoint/2010/main" val="3455500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Summary of Existing WWTPs and Reuse Status in Jeddah</a:t>
            </a:r>
            <a:endParaRPr lang="ar-EG" dirty="0"/>
          </a:p>
        </p:txBody>
      </p:sp>
      <p:pic>
        <p:nvPicPr>
          <p:cNvPr id="4" name="Content Placeholder 3"/>
          <p:cNvPicPr>
            <a:picLocks noGrp="1" noChangeAspect="1"/>
          </p:cNvPicPr>
          <p:nvPr>
            <p:ph idx="1"/>
          </p:nvPr>
        </p:nvPicPr>
        <p:blipFill>
          <a:blip r:embed="rId2"/>
          <a:stretch>
            <a:fillRect/>
          </a:stretch>
        </p:blipFill>
        <p:spPr>
          <a:xfrm>
            <a:off x="457200" y="2067513"/>
            <a:ext cx="8229600" cy="3591336"/>
          </a:xfrm>
          <a:prstGeom prst="rect">
            <a:avLst/>
          </a:prstGeom>
        </p:spPr>
      </p:pic>
    </p:spTree>
    <p:extLst>
      <p:ext uri="{BB962C8B-B14F-4D97-AF65-F5344CB8AC3E}">
        <p14:creationId xmlns:p14="http://schemas.microsoft.com/office/powerpoint/2010/main" val="346056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Water Reuse?</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t>Reclaimed water is produced by treating wastewater </a:t>
            </a:r>
            <a:r>
              <a:rPr lang="en-US" dirty="0" smtClean="0"/>
              <a:t>so that </a:t>
            </a:r>
            <a:r>
              <a:rPr lang="en-US" dirty="0"/>
              <a:t>it can be safely reused for non-potable needs </a:t>
            </a:r>
            <a:r>
              <a:rPr lang="en-US" dirty="0" smtClean="0"/>
              <a:t>such as </a:t>
            </a:r>
            <a:r>
              <a:rPr lang="en-US" dirty="0"/>
              <a:t>industrial </a:t>
            </a:r>
            <a:r>
              <a:rPr lang="en-US" dirty="0" smtClean="0"/>
              <a:t> processes </a:t>
            </a:r>
            <a:r>
              <a:rPr lang="en-US" dirty="0"/>
              <a:t>and cooling, </a:t>
            </a:r>
            <a:r>
              <a:rPr lang="en-US" dirty="0" smtClean="0"/>
              <a:t>agricultural irrigation</a:t>
            </a:r>
            <a:r>
              <a:rPr lang="en-US" dirty="0"/>
              <a:t>, landscaping, groundwater recharge, </a:t>
            </a:r>
            <a:r>
              <a:rPr lang="en-US" dirty="0" smtClean="0"/>
              <a:t>and ecosystem </a:t>
            </a:r>
            <a:r>
              <a:rPr lang="en-US" dirty="0"/>
              <a:t>creation or restoration. </a:t>
            </a:r>
            <a:endParaRPr lang="en-US" dirty="0" smtClean="0"/>
          </a:p>
          <a:p>
            <a:r>
              <a:rPr lang="en-US" dirty="0" smtClean="0"/>
              <a:t>The   primary drivers for </a:t>
            </a:r>
            <a:r>
              <a:rPr lang="en-US" dirty="0"/>
              <a:t>reuse are</a:t>
            </a:r>
            <a:r>
              <a:rPr lang="en-US" dirty="0" smtClean="0"/>
              <a:t>:</a:t>
            </a:r>
          </a:p>
          <a:p>
            <a:pPr lvl="1"/>
            <a:r>
              <a:rPr lang="en-US" b="1" u="sng" dirty="0"/>
              <a:t>Increasing populations create water demands </a:t>
            </a:r>
            <a:r>
              <a:rPr lang="en-US" dirty="0" smtClean="0"/>
              <a:t>that cannot </a:t>
            </a:r>
            <a:r>
              <a:rPr lang="en-US" dirty="0"/>
              <a:t>sustainably be met using only the </a:t>
            </a:r>
            <a:r>
              <a:rPr lang="en-US" dirty="0" smtClean="0"/>
              <a:t>existing water </a:t>
            </a:r>
            <a:r>
              <a:rPr lang="en-US" dirty="0"/>
              <a:t>sources and treatment technologies.</a:t>
            </a:r>
          </a:p>
          <a:p>
            <a:pPr lvl="1"/>
            <a:r>
              <a:rPr lang="en-US" b="1" u="sng" dirty="0" smtClean="0"/>
              <a:t>Meeting </a:t>
            </a:r>
            <a:r>
              <a:rPr lang="en-US" b="1" u="sng" dirty="0"/>
              <a:t>new demands will require very </a:t>
            </a:r>
            <a:r>
              <a:rPr lang="en-US" b="1" u="sng" dirty="0" smtClean="0"/>
              <a:t>significant capital</a:t>
            </a:r>
            <a:r>
              <a:rPr lang="en-US" dirty="0" smtClean="0"/>
              <a:t> </a:t>
            </a:r>
            <a:r>
              <a:rPr lang="en-US" dirty="0"/>
              <a:t>and operation and maintenance (O&amp;M</a:t>
            </a:r>
            <a:r>
              <a:rPr lang="en-US" dirty="0" smtClean="0"/>
              <a:t>) investment </a:t>
            </a:r>
            <a:r>
              <a:rPr lang="en-US" dirty="0"/>
              <a:t>in new desalination plants </a:t>
            </a:r>
            <a:r>
              <a:rPr lang="en-US" dirty="0" smtClean="0"/>
              <a:t>and groundwater </a:t>
            </a:r>
            <a:r>
              <a:rPr lang="en-US" dirty="0"/>
              <a:t>wells.</a:t>
            </a:r>
          </a:p>
          <a:p>
            <a:pPr lvl="1"/>
            <a:r>
              <a:rPr lang="en-US" dirty="0" smtClean="0"/>
              <a:t>The </a:t>
            </a:r>
            <a:r>
              <a:rPr lang="en-US" dirty="0"/>
              <a:t>use of alternative water resources such </a:t>
            </a:r>
            <a:r>
              <a:rPr lang="en-US" dirty="0" smtClean="0"/>
              <a:t>as </a:t>
            </a:r>
            <a:r>
              <a:rPr lang="en-US" b="1" u="sng" dirty="0" smtClean="0"/>
              <a:t>reclaimed </a:t>
            </a:r>
            <a:r>
              <a:rPr lang="en-US" b="1" u="sng" dirty="0"/>
              <a:t>water can reduce the </a:t>
            </a:r>
            <a:r>
              <a:rPr lang="en-US" b="1" u="sng" dirty="0" smtClean="0"/>
              <a:t>infrastructure needed </a:t>
            </a:r>
            <a:r>
              <a:rPr lang="en-US" b="1" u="sng" dirty="0"/>
              <a:t>for new potable water supplies</a:t>
            </a:r>
            <a:r>
              <a:rPr lang="en-US" dirty="0"/>
              <a:t>.</a:t>
            </a:r>
          </a:p>
          <a:p>
            <a:pPr lvl="1"/>
            <a:r>
              <a:rPr lang="en-US" dirty="0" smtClean="0"/>
              <a:t>The </a:t>
            </a:r>
            <a:r>
              <a:rPr lang="en-US" dirty="0"/>
              <a:t>need to </a:t>
            </a:r>
            <a:r>
              <a:rPr lang="en-US" b="1" u="sng" dirty="0"/>
              <a:t>prevent seawater intrusion </a:t>
            </a:r>
            <a:r>
              <a:rPr lang="en-US" dirty="0" smtClean="0"/>
              <a:t>and </a:t>
            </a:r>
            <a:r>
              <a:rPr lang="en-US" b="1" u="sng" dirty="0" smtClean="0"/>
              <a:t>replenish </a:t>
            </a:r>
            <a:r>
              <a:rPr lang="en-US" b="1" u="sng" dirty="0"/>
              <a:t>groundwater sources</a:t>
            </a:r>
            <a:r>
              <a:rPr lang="en-US" dirty="0"/>
              <a:t>.</a:t>
            </a:r>
          </a:p>
          <a:p>
            <a:pPr lvl="1"/>
            <a:r>
              <a:rPr lang="en-US" b="1" u="sng" dirty="0" smtClean="0"/>
              <a:t>Increasingly </a:t>
            </a:r>
            <a:r>
              <a:rPr lang="en-US" b="1" u="sng" dirty="0"/>
              <a:t>stringent wastewater quality </a:t>
            </a:r>
            <a:r>
              <a:rPr lang="en-US" b="1" u="sng" dirty="0" smtClean="0"/>
              <a:t>discharge requirements </a:t>
            </a:r>
            <a:r>
              <a:rPr lang="en-US" dirty="0"/>
              <a:t>will necessitate significant capital </a:t>
            </a:r>
            <a:r>
              <a:rPr lang="en-US" dirty="0" smtClean="0"/>
              <a:t>and O&amp;M </a:t>
            </a:r>
            <a:r>
              <a:rPr lang="en-US" dirty="0"/>
              <a:t>investments to meet new discharge standards.</a:t>
            </a:r>
          </a:p>
          <a:p>
            <a:pPr lvl="1"/>
            <a:r>
              <a:rPr lang="en-US" dirty="0" smtClean="0"/>
              <a:t>By </a:t>
            </a:r>
            <a:r>
              <a:rPr lang="en-US" dirty="0"/>
              <a:t>discharging highly treated wastewater to the sea or other surface waters, the return </a:t>
            </a:r>
            <a:r>
              <a:rPr lang="en-US" dirty="0" smtClean="0"/>
              <a:t>on the </a:t>
            </a:r>
            <a:r>
              <a:rPr lang="en-US" dirty="0"/>
              <a:t>investments made in purifying the water for drinking and then treating it to stringent </a:t>
            </a:r>
            <a:r>
              <a:rPr lang="en-US" dirty="0" smtClean="0"/>
              <a:t>levels to </a:t>
            </a:r>
            <a:r>
              <a:rPr lang="en-US" dirty="0"/>
              <a:t>discharge is lost because the water is not reused</a:t>
            </a:r>
            <a:r>
              <a:rPr lang="en-US" dirty="0" smtClean="0"/>
              <a:t>. </a:t>
            </a:r>
          </a:p>
          <a:p>
            <a:pPr lvl="1"/>
            <a:r>
              <a:rPr lang="en-US" b="1" u="sng" dirty="0" smtClean="0"/>
              <a:t>Reduces </a:t>
            </a:r>
            <a:r>
              <a:rPr lang="en-US" b="1" u="sng" dirty="0"/>
              <a:t>energy used for treatment and conveyance</a:t>
            </a:r>
            <a:r>
              <a:rPr lang="en-US" dirty="0"/>
              <a:t>.</a:t>
            </a:r>
          </a:p>
          <a:p>
            <a:pPr lvl="1"/>
            <a:r>
              <a:rPr lang="en-US" dirty="0" smtClean="0"/>
              <a:t>Using </a:t>
            </a:r>
            <a:r>
              <a:rPr lang="en-US" dirty="0"/>
              <a:t>the reclaimed water, rather than discharging it to surface waters, </a:t>
            </a:r>
            <a:r>
              <a:rPr lang="en-US" b="1" u="sng" dirty="0"/>
              <a:t>minimizes </a:t>
            </a:r>
            <a:r>
              <a:rPr lang="en-US" b="1" u="sng" dirty="0" smtClean="0"/>
              <a:t>the discharge </a:t>
            </a:r>
            <a:r>
              <a:rPr lang="en-US" b="1" u="sng" dirty="0"/>
              <a:t>of pollutants to surface waters</a:t>
            </a:r>
            <a:r>
              <a:rPr lang="en-US" dirty="0"/>
              <a:t>.</a:t>
            </a:r>
          </a:p>
        </p:txBody>
      </p:sp>
    </p:spTree>
    <p:extLst>
      <p:ext uri="{BB962C8B-B14F-4D97-AF65-F5344CB8AC3E}">
        <p14:creationId xmlns:p14="http://schemas.microsoft.com/office/powerpoint/2010/main" val="3686134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Water Supplies in KSA</a:t>
            </a:r>
            <a:endParaRPr lang="en-US" dirty="0"/>
          </a:p>
        </p:txBody>
      </p:sp>
      <p:sp>
        <p:nvSpPr>
          <p:cNvPr id="3" name="Content Placeholder 2"/>
          <p:cNvSpPr>
            <a:spLocks noGrp="1"/>
          </p:cNvSpPr>
          <p:nvPr>
            <p:ph idx="1"/>
          </p:nvPr>
        </p:nvSpPr>
        <p:spPr>
          <a:xfrm>
            <a:off x="457200" y="1600201"/>
            <a:ext cx="8229600" cy="685799"/>
          </a:xfrm>
        </p:spPr>
        <p:txBody>
          <a:bodyPr>
            <a:normAutofit fontScale="92500" lnSpcReduction="20000"/>
          </a:bodyPr>
          <a:lstStyle/>
          <a:p>
            <a:r>
              <a:rPr lang="en-US" dirty="0">
                <a:solidFill>
                  <a:schemeClr val="accent2">
                    <a:lumMod val="40000"/>
                    <a:lumOff val="60000"/>
                  </a:schemeClr>
                </a:solidFill>
              </a:rPr>
              <a:t>Water supplies in KSA consist primarily of groundwater and desalinated water and vary </a:t>
            </a:r>
            <a:r>
              <a:rPr lang="en-US" dirty="0" smtClean="0">
                <a:solidFill>
                  <a:schemeClr val="accent2">
                    <a:lumMod val="40000"/>
                    <a:lumOff val="60000"/>
                  </a:schemeClr>
                </a:solidFill>
              </a:rPr>
              <a:t>by region</a:t>
            </a:r>
            <a:endParaRPr lang="en-US" dirty="0">
              <a:solidFill>
                <a:schemeClr val="accent2">
                  <a:lumMod val="40000"/>
                  <a:lumOff val="6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64" y="2362200"/>
            <a:ext cx="424542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255" y="3461328"/>
            <a:ext cx="420457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4495800"/>
            <a:ext cx="4077855"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531750" y="3885276"/>
            <a:ext cx="4077855"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ectangle 7"/>
          <p:cNvSpPr/>
          <p:nvPr/>
        </p:nvSpPr>
        <p:spPr>
          <a:xfrm>
            <a:off x="531750" y="3260595"/>
            <a:ext cx="4077855"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075743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Water Demands in KSA</a:t>
            </a:r>
          </a:p>
        </p:txBody>
      </p:sp>
      <p:sp>
        <p:nvSpPr>
          <p:cNvPr id="3" name="Content Placeholder 2"/>
          <p:cNvSpPr>
            <a:spLocks noGrp="1"/>
          </p:cNvSpPr>
          <p:nvPr>
            <p:ph idx="1"/>
          </p:nvPr>
        </p:nvSpPr>
        <p:spPr>
          <a:xfrm>
            <a:off x="457200" y="1600201"/>
            <a:ext cx="8229600" cy="1447800"/>
          </a:xfrm>
        </p:spPr>
        <p:txBody>
          <a:bodyPr>
            <a:normAutofit fontScale="92500" lnSpcReduction="20000"/>
          </a:bodyPr>
          <a:lstStyle/>
          <a:p>
            <a:r>
              <a:rPr lang="en-US" dirty="0"/>
              <a:t>The domestic water demand per capita per day has been established by MOWE, based </a:t>
            </a:r>
            <a:r>
              <a:rPr lang="en-US" dirty="0" smtClean="0"/>
              <a:t>upon city </a:t>
            </a:r>
            <a:r>
              <a:rPr lang="en-US" dirty="0"/>
              <a:t>size as follows:</a:t>
            </a:r>
          </a:p>
          <a:p>
            <a:pPr lvl="1"/>
            <a:r>
              <a:rPr lang="en-US" dirty="0" smtClean="0"/>
              <a:t>250 </a:t>
            </a:r>
            <a:r>
              <a:rPr lang="en-US" dirty="0"/>
              <a:t>liters (L)/capita/day for cities with populations &gt; 85,000 (large cities)</a:t>
            </a:r>
          </a:p>
          <a:p>
            <a:pPr lvl="1"/>
            <a:r>
              <a:rPr lang="en-US" dirty="0" smtClean="0"/>
              <a:t>200 L/capita/day </a:t>
            </a:r>
            <a:r>
              <a:rPr lang="en-US" dirty="0"/>
              <a:t>for cities with populations &lt; 85,000 (medium and small cities)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19435"/>
            <a:ext cx="548157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rot="19152261">
            <a:off x="5876493" y="5716599"/>
            <a:ext cx="914400" cy="3678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Oval 5"/>
          <p:cNvSpPr/>
          <p:nvPr/>
        </p:nvSpPr>
        <p:spPr>
          <a:xfrm>
            <a:off x="6333693" y="4267200"/>
            <a:ext cx="371908" cy="2839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Oval 6"/>
          <p:cNvSpPr/>
          <p:nvPr/>
        </p:nvSpPr>
        <p:spPr>
          <a:xfrm>
            <a:off x="7086600" y="2977082"/>
            <a:ext cx="371908" cy="2839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788771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Domestic Water Demands in </a:t>
            </a:r>
            <a:r>
              <a:rPr lang="en-US" dirty="0" smtClean="0"/>
              <a:t>KSA</a:t>
            </a:r>
            <a:br>
              <a:rPr lang="en-US" dirty="0" smtClean="0"/>
            </a:br>
            <a:r>
              <a:rPr lang="en-US" dirty="0" smtClean="0"/>
              <a:t>Riyadh</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Desalinated </a:t>
            </a:r>
            <a:r>
              <a:rPr lang="en-US" dirty="0"/>
              <a:t>water is supplied to the city of Riyadh from the Al </a:t>
            </a:r>
            <a:r>
              <a:rPr lang="en-US" dirty="0" err="1"/>
              <a:t>Jubail</a:t>
            </a:r>
            <a:r>
              <a:rPr lang="en-US" dirty="0"/>
              <a:t> Desalination </a:t>
            </a:r>
            <a:r>
              <a:rPr lang="en-US" dirty="0" smtClean="0"/>
              <a:t>Plant located </a:t>
            </a:r>
            <a:r>
              <a:rPr lang="en-US" dirty="0"/>
              <a:t>on the Arabian Gulf in the Eastern Province. </a:t>
            </a:r>
            <a:r>
              <a:rPr lang="en-US" dirty="0" smtClean="0"/>
              <a:t>Approximately, </a:t>
            </a:r>
            <a:r>
              <a:rPr lang="en-US" dirty="0"/>
              <a:t>52 percent of the city’s </a:t>
            </a:r>
            <a:r>
              <a:rPr lang="en-US" dirty="0" smtClean="0"/>
              <a:t>water supply</a:t>
            </a:r>
            <a:r>
              <a:rPr lang="en-US" dirty="0"/>
              <a:t>. </a:t>
            </a:r>
            <a:endParaRPr lang="en-US" dirty="0" smtClean="0"/>
          </a:p>
          <a:p>
            <a:r>
              <a:rPr lang="en-US" dirty="0" smtClean="0"/>
              <a:t>Groundwater </a:t>
            </a:r>
            <a:r>
              <a:rPr lang="en-US" dirty="0"/>
              <a:t>comprises 48 percent of the city of Riyadh water supply and </a:t>
            </a:r>
            <a:r>
              <a:rPr lang="en-US" dirty="0" smtClean="0"/>
              <a:t>is supplied  from </a:t>
            </a:r>
            <a:r>
              <a:rPr lang="en-US" dirty="0"/>
              <a:t>nine wellfields. </a:t>
            </a:r>
            <a:endParaRPr lang="en-US" dirty="0" smtClean="0"/>
          </a:p>
          <a:p>
            <a:r>
              <a:rPr lang="en-US" dirty="0" smtClean="0"/>
              <a:t>However</a:t>
            </a:r>
            <a:r>
              <a:rPr lang="en-US" dirty="0"/>
              <a:t>, the groundwater table in Riyadh has declined significantly due </a:t>
            </a:r>
            <a:r>
              <a:rPr lang="en-US" dirty="0" smtClean="0"/>
              <a:t>to an </a:t>
            </a:r>
            <a:r>
              <a:rPr lang="en-US" dirty="0"/>
              <a:t>increase in withdrawals, causing the </a:t>
            </a:r>
            <a:r>
              <a:rPr lang="en-US" dirty="0" err="1"/>
              <a:t>piezometric</a:t>
            </a:r>
            <a:r>
              <a:rPr lang="en-US" dirty="0"/>
              <a:t> level to fall from 45 m in 1956 to 170 </a:t>
            </a:r>
            <a:r>
              <a:rPr lang="en-US" dirty="0" smtClean="0"/>
              <a:t>m below </a:t>
            </a:r>
            <a:r>
              <a:rPr lang="en-US" dirty="0"/>
              <a:t>ground in 1980, and to more than 250 m in 2008. </a:t>
            </a:r>
          </a:p>
        </p:txBody>
      </p:sp>
    </p:spTree>
    <p:extLst>
      <p:ext uri="{BB962C8B-B14F-4D97-AF65-F5344CB8AC3E}">
        <p14:creationId xmlns:p14="http://schemas.microsoft.com/office/powerpoint/2010/main" val="53437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Domestic Water Demands in KSA</a:t>
            </a:r>
            <a:br>
              <a:rPr lang="en-US" dirty="0"/>
            </a:br>
            <a:r>
              <a:rPr lang="en-US" dirty="0" smtClean="0"/>
              <a:t>Jeddah</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city of Jeddah’s water supply is almost all desalinated water produced by two plants </a:t>
            </a:r>
            <a:r>
              <a:rPr lang="en-US" dirty="0" smtClean="0"/>
              <a:t>on the </a:t>
            </a:r>
            <a:r>
              <a:rPr lang="en-US" dirty="0"/>
              <a:t>Red Sea: the Jeddah Plant, which provides about 400,000 m3/day, and the </a:t>
            </a:r>
            <a:r>
              <a:rPr lang="en-US" dirty="0" err="1" smtClean="0"/>
              <a:t>Shoaibah</a:t>
            </a:r>
            <a:r>
              <a:rPr lang="en-US" dirty="0" smtClean="0"/>
              <a:t> Plant</a:t>
            </a:r>
            <a:r>
              <a:rPr lang="en-US" dirty="0"/>
              <a:t>, which provides approximately 230,000 m3/day. </a:t>
            </a:r>
            <a:endParaRPr lang="en-US" dirty="0" smtClean="0"/>
          </a:p>
          <a:p>
            <a:r>
              <a:rPr lang="en-US" dirty="0" smtClean="0"/>
              <a:t>The </a:t>
            </a:r>
            <a:r>
              <a:rPr lang="en-US" dirty="0"/>
              <a:t>combined total was </a:t>
            </a:r>
            <a:r>
              <a:rPr lang="en-US" dirty="0" smtClean="0"/>
              <a:t>630,000 m3/day </a:t>
            </a:r>
            <a:r>
              <a:rPr lang="en-US" dirty="0"/>
              <a:t>in 2009. </a:t>
            </a:r>
            <a:endParaRPr lang="en-US" dirty="0" smtClean="0"/>
          </a:p>
          <a:p>
            <a:r>
              <a:rPr lang="en-US" dirty="0" smtClean="0"/>
              <a:t>A </a:t>
            </a:r>
            <a:r>
              <a:rPr lang="en-US" dirty="0"/>
              <a:t>small additional amount of water (3,000 m3/day) was provided </a:t>
            </a:r>
            <a:r>
              <a:rPr lang="en-US" dirty="0" smtClean="0"/>
              <a:t>by groundwater</a:t>
            </a:r>
            <a:r>
              <a:rPr lang="en-US" dirty="0"/>
              <a:t>. </a:t>
            </a:r>
            <a:endParaRPr lang="en-US" dirty="0" smtClean="0"/>
          </a:p>
          <a:p>
            <a:r>
              <a:rPr lang="en-US" dirty="0" smtClean="0"/>
              <a:t>There </a:t>
            </a:r>
            <a:r>
              <a:rPr lang="en-US" dirty="0"/>
              <a:t>are plans to increase the capacity of both the Jeddah Plant and </a:t>
            </a:r>
            <a:r>
              <a:rPr lang="en-US" dirty="0" smtClean="0"/>
              <a:t>the </a:t>
            </a:r>
            <a:r>
              <a:rPr lang="en-US" dirty="0" err="1" smtClean="0"/>
              <a:t>Shoaibah</a:t>
            </a:r>
            <a:r>
              <a:rPr lang="en-US" dirty="0" smtClean="0"/>
              <a:t> </a:t>
            </a:r>
            <a:r>
              <a:rPr lang="en-US" dirty="0"/>
              <a:t>Plant to meet future water demands. The water supply and distribution </a:t>
            </a:r>
            <a:r>
              <a:rPr lang="en-US" dirty="0" smtClean="0"/>
              <a:t>systems are </a:t>
            </a:r>
            <a:r>
              <a:rPr lang="en-US" dirty="0"/>
              <a:t>the responsibility of the NWC.</a:t>
            </a:r>
          </a:p>
        </p:txBody>
      </p:sp>
    </p:spTree>
    <p:extLst>
      <p:ext uri="{BB962C8B-B14F-4D97-AF65-F5344CB8AC3E}">
        <p14:creationId xmlns:p14="http://schemas.microsoft.com/office/powerpoint/2010/main" val="853333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Domestic Water Demands in KSA</a:t>
            </a:r>
            <a:br>
              <a:rPr lang="en-US" dirty="0"/>
            </a:br>
            <a:r>
              <a:rPr lang="en-US" dirty="0" err="1" smtClean="0"/>
              <a:t>Makkah</a:t>
            </a:r>
            <a:r>
              <a:rPr lang="en-US" dirty="0" smtClean="0"/>
              <a:t> and </a:t>
            </a:r>
            <a:r>
              <a:rPr lang="en-US" dirty="0" err="1" smtClean="0"/>
              <a:t>Taif</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a:t>city of </a:t>
            </a:r>
            <a:r>
              <a:rPr lang="en-US" dirty="0" err="1"/>
              <a:t>Makkah’s</a:t>
            </a:r>
            <a:r>
              <a:rPr lang="en-US" dirty="0"/>
              <a:t> water supply consists entirely of desalinated water produced by </a:t>
            </a:r>
            <a:r>
              <a:rPr lang="en-US" dirty="0" smtClean="0"/>
              <a:t>the </a:t>
            </a:r>
            <a:r>
              <a:rPr lang="en-US" dirty="0" err="1" smtClean="0"/>
              <a:t>Shoaibah</a:t>
            </a:r>
            <a:r>
              <a:rPr lang="en-US" dirty="0" smtClean="0"/>
              <a:t> </a:t>
            </a:r>
            <a:r>
              <a:rPr lang="en-US" dirty="0"/>
              <a:t>Plant located near Jeddah; approximately 280,000 m3/day was provided to </a:t>
            </a:r>
            <a:r>
              <a:rPr lang="en-US" dirty="0" err="1"/>
              <a:t>Makkah</a:t>
            </a:r>
            <a:r>
              <a:rPr lang="en-US" dirty="0"/>
              <a:t> </a:t>
            </a:r>
            <a:r>
              <a:rPr lang="en-US" dirty="0" smtClean="0"/>
              <a:t>in 2009.</a:t>
            </a:r>
          </a:p>
          <a:p>
            <a:r>
              <a:rPr lang="en-US" dirty="0" smtClean="0"/>
              <a:t>In </a:t>
            </a:r>
            <a:r>
              <a:rPr lang="en-US" dirty="0" err="1"/>
              <a:t>Makkah</a:t>
            </a:r>
            <a:r>
              <a:rPr lang="en-US" dirty="0"/>
              <a:t>, the water supply and distribution systems are the responsibility of the NWC</a:t>
            </a:r>
            <a:r>
              <a:rPr lang="en-US" dirty="0" smtClean="0"/>
              <a:t>. </a:t>
            </a:r>
          </a:p>
          <a:p>
            <a:r>
              <a:rPr lang="en-US" dirty="0"/>
              <a:t>The desalinated water supply for the city of Al </a:t>
            </a:r>
            <a:r>
              <a:rPr lang="en-US" dirty="0" err="1"/>
              <a:t>Taif</a:t>
            </a:r>
            <a:r>
              <a:rPr lang="en-US" dirty="0"/>
              <a:t> is transferred from the city of </a:t>
            </a:r>
            <a:r>
              <a:rPr lang="en-US" dirty="0" err="1"/>
              <a:t>Makkah</a:t>
            </a:r>
            <a:r>
              <a:rPr lang="en-US" dirty="0"/>
              <a:t>. </a:t>
            </a:r>
            <a:r>
              <a:rPr lang="en-US" dirty="0" smtClean="0"/>
              <a:t>It is </a:t>
            </a:r>
            <a:r>
              <a:rPr lang="en-US" dirty="0"/>
              <a:t>supplied by the </a:t>
            </a:r>
            <a:r>
              <a:rPr lang="en-US" dirty="0" err="1"/>
              <a:t>Shoaibah</a:t>
            </a:r>
            <a:r>
              <a:rPr lang="en-US" dirty="0"/>
              <a:t> Plant located near Jeddah and comprises 83 percent of </a:t>
            </a:r>
            <a:r>
              <a:rPr lang="en-US" dirty="0" smtClean="0"/>
              <a:t>the water </a:t>
            </a:r>
            <a:r>
              <a:rPr lang="en-US" dirty="0"/>
              <a:t>supply of Al </a:t>
            </a:r>
            <a:r>
              <a:rPr lang="en-US" dirty="0" err="1"/>
              <a:t>Taif</a:t>
            </a:r>
            <a:r>
              <a:rPr lang="en-US" dirty="0"/>
              <a:t>. </a:t>
            </a:r>
            <a:endParaRPr lang="en-US" dirty="0" smtClean="0"/>
          </a:p>
          <a:p>
            <a:r>
              <a:rPr lang="en-US" dirty="0" smtClean="0"/>
              <a:t>The </a:t>
            </a:r>
            <a:r>
              <a:rPr lang="en-US" dirty="0"/>
              <a:t>remaining 17 percent of the city’s supply is groundwater </a:t>
            </a:r>
            <a:r>
              <a:rPr lang="en-US" dirty="0" smtClean="0"/>
              <a:t>from </a:t>
            </a:r>
            <a:r>
              <a:rPr lang="en-US" dirty="0" err="1" smtClean="0"/>
              <a:t>wellfields</a:t>
            </a:r>
            <a:r>
              <a:rPr lang="en-US" dirty="0" smtClean="0"/>
              <a:t> </a:t>
            </a:r>
            <a:r>
              <a:rPr lang="en-US" dirty="0"/>
              <a:t>located several hundred km from the city. The water supply and </a:t>
            </a:r>
            <a:r>
              <a:rPr lang="en-US" dirty="0" smtClean="0"/>
              <a:t>distribution systems </a:t>
            </a:r>
            <a:r>
              <a:rPr lang="en-US" dirty="0"/>
              <a:t>are the responsibility of the NWC.</a:t>
            </a:r>
          </a:p>
        </p:txBody>
      </p:sp>
    </p:spTree>
    <p:extLst>
      <p:ext uri="{BB962C8B-B14F-4D97-AF65-F5344CB8AC3E}">
        <p14:creationId xmlns:p14="http://schemas.microsoft.com/office/powerpoint/2010/main" val="3043864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387</TotalTime>
  <Words>1948</Words>
  <Application>Microsoft Office PowerPoint</Application>
  <PresentationFormat>On-screen Show (4:3)</PresentationFormat>
  <Paragraphs>146</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Tw Cen MT</vt:lpstr>
      <vt:lpstr>Thatch</vt:lpstr>
      <vt:lpstr>CE 445 Wastewater Reclamation and Reuse</vt:lpstr>
      <vt:lpstr>Introduction (Section 13 – 1)</vt:lpstr>
      <vt:lpstr>Introduction</vt:lpstr>
      <vt:lpstr>Why Water Reuse?</vt:lpstr>
      <vt:lpstr>Water Supplies in KSA</vt:lpstr>
      <vt:lpstr>Domestic Water Demands in KSA</vt:lpstr>
      <vt:lpstr>Domestic Water Demands in KSA Riyadh</vt:lpstr>
      <vt:lpstr>Domestic Water Demands in KSA Jeddah</vt:lpstr>
      <vt:lpstr>Domestic Water Demands in KSA Makkah and Taif</vt:lpstr>
      <vt:lpstr>Wastewater Flows</vt:lpstr>
      <vt:lpstr>Wastewater Flows</vt:lpstr>
      <vt:lpstr>Definition of terms in Water Reuse Applications</vt:lpstr>
      <vt:lpstr>Definition of terms in Water Reuse Applications</vt:lpstr>
      <vt:lpstr>Definition of terms in Water Reuse Applications</vt:lpstr>
      <vt:lpstr>Types Of Wastewater That Leave Your House </vt:lpstr>
      <vt:lpstr>Categories Of Municipal Wastewater Reuse And Potential Issues/Constraints (Table 13-4)</vt:lpstr>
      <vt:lpstr>Current and Projected Water Reuse in KSA</vt:lpstr>
      <vt:lpstr>Proposed Water Reuse Amounts by Region by Type in Year 2025 Shown as Percent of Total</vt:lpstr>
      <vt:lpstr>Suggested Water Recycling Treatment and Uses</vt:lpstr>
      <vt:lpstr>Reuse Applications by Primary and Sub-Category</vt:lpstr>
      <vt:lpstr>Reuse Options</vt:lpstr>
      <vt:lpstr>Wastewater Reuse</vt:lpstr>
      <vt:lpstr>Industrial Uses</vt:lpstr>
      <vt:lpstr>Commercial Uses</vt:lpstr>
      <vt:lpstr>Wastewater and Reuse in the City of Riyadh</vt:lpstr>
      <vt:lpstr>Wastewater and Reuse in the City of Riyadh</vt:lpstr>
      <vt:lpstr>Summary of Major Existing WWTPs and Reuse Status in Riyadh</vt:lpstr>
      <vt:lpstr>Future Reuse Amounts in City of Riyadh</vt:lpstr>
      <vt:lpstr>Wastewater and Reuse in the City of Jeddah</vt:lpstr>
      <vt:lpstr>Summary of Existing WWTPs and Reuse Status in Jeddah</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445 Wastewater Reclamation and Reuse</dc:title>
  <dc:creator>User</dc:creator>
  <cp:lastModifiedBy>Mohab Kamal</cp:lastModifiedBy>
  <cp:revision>49</cp:revision>
  <dcterms:created xsi:type="dcterms:W3CDTF">2016-01-17T07:00:11Z</dcterms:created>
  <dcterms:modified xsi:type="dcterms:W3CDTF">2016-01-26T21:40:57Z</dcterms:modified>
</cp:coreProperties>
</file>