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2"/>
  </p:notesMasterIdLst>
  <p:sldIdLst>
    <p:sldId id="256" r:id="rId2"/>
    <p:sldId id="268" r:id="rId3"/>
    <p:sldId id="269" r:id="rId4"/>
    <p:sldId id="275" r:id="rId5"/>
    <p:sldId id="276" r:id="rId6"/>
    <p:sldId id="270" r:id="rId7"/>
    <p:sldId id="271" r:id="rId8"/>
    <p:sldId id="272" r:id="rId9"/>
    <p:sldId id="273"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94660"/>
  </p:normalViewPr>
  <p:slideViewPr>
    <p:cSldViewPr>
      <p:cViewPr varScale="1">
        <p:scale>
          <a:sx n="84" d="100"/>
          <a:sy n="84" d="100"/>
        </p:scale>
        <p:origin x="137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7476BD0-F769-4166-BDEF-88A98DC5F87D}" type="datetimeFigureOut">
              <a:rPr lang="ar-EG" smtClean="0"/>
              <a:t>16/07/1437</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F010731-DFDA-42DC-ADB2-F4AC72814EF6}" type="slidenum">
              <a:rPr lang="ar-EG" smtClean="0"/>
              <a:t>‹#›</a:t>
            </a:fld>
            <a:endParaRPr lang="ar-EG"/>
          </a:p>
        </p:txBody>
      </p:sp>
    </p:spTree>
    <p:extLst>
      <p:ext uri="{BB962C8B-B14F-4D97-AF65-F5344CB8AC3E}">
        <p14:creationId xmlns:p14="http://schemas.microsoft.com/office/powerpoint/2010/main" val="33932410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69A5B8F-88DE-491C-ADF8-2697295DA893}" type="datetime1">
              <a:rPr lang="en-US" smtClean="0"/>
              <a:t>4/23/2016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96B30-9533-442C-999D-E7930F914882}" type="datetime1">
              <a:rPr lang="en-US" smtClean="0"/>
              <a:t>4/23/2016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3BB8D-E0B0-455B-9434-1BBA89D8F1F8}" type="datetime1">
              <a:rPr lang="en-US" smtClean="0"/>
              <a:t>4/23/2016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4655F-A6A8-4CEA-BF4A-660B222902F4}" type="datetime1">
              <a:rPr lang="en-US" smtClean="0"/>
              <a:t>4/23/2016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4FFC911-D699-47C4-B4B8-452D228CADF9}" type="datetime1">
              <a:rPr lang="en-US" smtClean="0"/>
              <a:t>4/23/2016</a:t>
            </a:fld>
            <a:endParaRPr lang="en-US"/>
          </a:p>
        </p:txBody>
      </p:sp>
      <p:sp>
        <p:nvSpPr>
          <p:cNvPr id="91" name="Footer Placeholder 90"/>
          <p:cNvSpPr>
            <a:spLocks noGrp="1"/>
          </p:cNvSpPr>
          <p:nvPr>
            <p:ph type="ftr" sz="quarter" idx="11"/>
          </p:nvPr>
        </p:nvSpPr>
        <p:spPr/>
        <p:txBody>
          <a:bodyPr/>
          <a:lstStyle/>
          <a:p>
            <a:r>
              <a:rPr lang="en-US" smtClean="0"/>
              <a:t>CE 445 Water Reclamation and Reuse (Dr. Mohab Kamal)</a:t>
            </a:r>
            <a:endParaRPr lang="en-US"/>
          </a:p>
        </p:txBody>
      </p:sp>
      <p:sp>
        <p:nvSpPr>
          <p:cNvPr id="92" name="Slide Number Placeholder 91"/>
          <p:cNvSpPr>
            <a:spLocks noGrp="1"/>
          </p:cNvSpPr>
          <p:nvPr>
            <p:ph type="sldNum" sz="quarter" idx="12"/>
          </p:nvPr>
        </p:nvSpPr>
        <p:spPr/>
        <p:txBody>
          <a:bodyPr/>
          <a:lstStyle/>
          <a:p>
            <a:fld id="{3D4CAC01-9601-4D66-AE8C-C805F130E5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FA831E-CD6D-4B48-AD89-B66876E1E620}" type="datetime1">
              <a:rPr lang="en-US" smtClean="0"/>
              <a:t>4/23/2016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18916-7ADF-4096-BEA4-D24ED227D362}" type="datetime1">
              <a:rPr lang="en-US" smtClean="0"/>
              <a:t>4/23/2016</a:t>
            </a:fld>
            <a:endParaRPr lang="en-US"/>
          </a:p>
        </p:txBody>
      </p:sp>
      <p:sp>
        <p:nvSpPr>
          <p:cNvPr id="8" name="Footer Placeholder 7"/>
          <p:cNvSpPr>
            <a:spLocks noGrp="1"/>
          </p:cNvSpPr>
          <p:nvPr>
            <p:ph type="ftr" sz="quarter" idx="11"/>
          </p:nvPr>
        </p:nvSpPr>
        <p:spPr/>
        <p:txBody>
          <a:bodyPr/>
          <a:lstStyle/>
          <a:p>
            <a:r>
              <a:rPr lang="en-US" smtClean="0"/>
              <a:t>CE 445 Water Reclamation and Reuse (Dr. Mohab Kamal)</a:t>
            </a:r>
            <a:endParaRPr lang="en-US"/>
          </a:p>
        </p:txBody>
      </p:sp>
      <p:sp>
        <p:nvSpPr>
          <p:cNvPr id="9" name="Slide Number Placeholder 8"/>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E3D97D-3B6F-45DC-8930-8E357793D873}" type="datetime1">
              <a:rPr lang="en-US" smtClean="0"/>
              <a:t>4/23/2016</a:t>
            </a:fld>
            <a:endParaRPr lang="en-US"/>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F1681-8056-4F99-BCD8-EA761ECFA7D1}" type="datetime1">
              <a:rPr lang="en-US" smtClean="0"/>
              <a:t>4/23/2016</a:t>
            </a:fld>
            <a:endParaRPr lang="en-US"/>
          </a:p>
        </p:txBody>
      </p:sp>
      <p:sp>
        <p:nvSpPr>
          <p:cNvPr id="3" name="Footer Placeholder 2"/>
          <p:cNvSpPr>
            <a:spLocks noGrp="1"/>
          </p:cNvSpPr>
          <p:nvPr>
            <p:ph type="ftr" sz="quarter" idx="11"/>
          </p:nvPr>
        </p:nvSpPr>
        <p:spPr/>
        <p:txBody>
          <a:bodyPr/>
          <a:lstStyle/>
          <a:p>
            <a:r>
              <a:rPr lang="en-US" smtClean="0"/>
              <a:t>CE 445 Water Reclamation and Reuse (Dr. Mohab Kamal)</a:t>
            </a:r>
            <a:endParaRPr lang="en-US"/>
          </a:p>
        </p:txBody>
      </p:sp>
      <p:sp>
        <p:nvSpPr>
          <p:cNvPr id="4" name="Slide Number Placeholder 3"/>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1ED1E2-48E6-4C59-B900-FA0608C780E2}" type="datetime1">
              <a:rPr lang="en-US" smtClean="0"/>
              <a:t>4/23/2016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41B3D71-0F84-4444-AA9C-FFA11A691C94}" type="datetime1">
              <a:rPr lang="en-US" smtClean="0"/>
              <a:t>4/23/2016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EC85D0C-1B37-4FE4-B637-B84A4AA03DE6}" type="datetime1">
              <a:rPr lang="en-US" smtClean="0"/>
              <a:t>4/23/2016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CE 445 Water Reclamation and Reuse (Dr. Mohab Kamal)</a:t>
            </a:r>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4CAC01-9601-4D66-AE8C-C805F130E55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CE 445</a:t>
            </a:r>
            <a:br>
              <a:rPr lang="en-US" dirty="0" smtClean="0"/>
            </a:br>
            <a:r>
              <a:rPr lang="en-US" dirty="0" smtClean="0"/>
              <a:t>Wastewater Reclamation and Reuse</a:t>
            </a:r>
            <a:endParaRPr lang="en-US" dirty="0"/>
          </a:p>
        </p:txBody>
      </p:sp>
      <p:sp>
        <p:nvSpPr>
          <p:cNvPr id="3" name="Subtitle 2"/>
          <p:cNvSpPr>
            <a:spLocks noGrp="1"/>
          </p:cNvSpPr>
          <p:nvPr>
            <p:ph type="subTitle" idx="1"/>
          </p:nvPr>
        </p:nvSpPr>
        <p:spPr/>
        <p:txBody>
          <a:bodyPr/>
          <a:lstStyle/>
          <a:p>
            <a:r>
              <a:rPr lang="en-US" dirty="0" smtClean="0"/>
              <a:t>Dr. Mohab Kamal </a:t>
            </a:r>
            <a:endParaRPr lang="en-US" dirty="0"/>
          </a:p>
        </p:txBody>
      </p:sp>
    </p:spTree>
    <p:extLst>
      <p:ext uri="{BB962C8B-B14F-4D97-AF65-F5344CB8AC3E}">
        <p14:creationId xmlns:p14="http://schemas.microsoft.com/office/powerpoint/2010/main" val="2842065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a:t>
            </a:r>
            <a:r>
              <a:rPr lang="en-US" dirty="0" err="1" smtClean="0"/>
              <a:t>Biosolids</a:t>
            </a:r>
            <a:r>
              <a:rPr lang="en-US" dirty="0" smtClean="0"/>
              <a:t> to Land</a:t>
            </a:r>
            <a:endParaRPr lang="ar-EG" dirty="0"/>
          </a:p>
        </p:txBody>
      </p:sp>
      <p:sp>
        <p:nvSpPr>
          <p:cNvPr id="3" name="Content Placeholder 2"/>
          <p:cNvSpPr>
            <a:spLocks noGrp="1"/>
          </p:cNvSpPr>
          <p:nvPr>
            <p:ph idx="1"/>
          </p:nvPr>
        </p:nvSpPr>
        <p:spPr/>
        <p:txBody>
          <a:bodyPr/>
          <a:lstStyle/>
          <a:p>
            <a:r>
              <a:rPr lang="en-US" dirty="0" smtClean="0"/>
              <a:t>Land application of </a:t>
            </a:r>
            <a:r>
              <a:rPr lang="en-US" dirty="0" err="1" smtClean="0"/>
              <a:t>biosolids</a:t>
            </a:r>
            <a:r>
              <a:rPr lang="en-US" dirty="0" smtClean="0"/>
              <a:t> is defined as the spreading of </a:t>
            </a:r>
            <a:r>
              <a:rPr lang="en-US" dirty="0" err="1" smtClean="0"/>
              <a:t>biosolids</a:t>
            </a:r>
            <a:r>
              <a:rPr lang="en-US" dirty="0" smtClean="0"/>
              <a:t> on or just below the soil surface. </a:t>
            </a:r>
          </a:p>
          <a:p>
            <a:r>
              <a:rPr lang="en-US" dirty="0" err="1" smtClean="0"/>
              <a:t>Biosolids</a:t>
            </a:r>
            <a:r>
              <a:rPr lang="en-US" dirty="0" smtClean="0"/>
              <a:t> may be applied to </a:t>
            </a:r>
          </a:p>
          <a:p>
            <a:pPr lvl="1"/>
            <a:r>
              <a:rPr lang="en-US" dirty="0" smtClean="0"/>
              <a:t>Agricultural land</a:t>
            </a:r>
          </a:p>
          <a:p>
            <a:pPr lvl="1"/>
            <a:r>
              <a:rPr lang="en-US" dirty="0" smtClean="0"/>
              <a:t>Forest land, </a:t>
            </a:r>
          </a:p>
          <a:p>
            <a:pPr lvl="1"/>
            <a:r>
              <a:rPr lang="en-US" dirty="0" smtClean="0"/>
              <a:t>Disturbed land, and </a:t>
            </a:r>
          </a:p>
          <a:p>
            <a:pPr lvl="1"/>
            <a:r>
              <a:rPr lang="en-US" dirty="0" smtClean="0"/>
              <a:t>Dedicated land disposal sites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10</a:t>
            </a:fld>
            <a:endParaRPr lang="en-US"/>
          </a:p>
        </p:txBody>
      </p:sp>
    </p:spTree>
    <p:extLst>
      <p:ext uri="{BB962C8B-B14F-4D97-AF65-F5344CB8AC3E}">
        <p14:creationId xmlns:p14="http://schemas.microsoft.com/office/powerpoint/2010/main" val="3486301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Stabilization </a:t>
            </a:r>
            <a:endParaRPr lang="ar-EG" dirty="0"/>
          </a:p>
        </p:txBody>
      </p:sp>
      <p:sp>
        <p:nvSpPr>
          <p:cNvPr id="3" name="Content Placeholder 2"/>
          <p:cNvSpPr>
            <a:spLocks noGrp="1"/>
          </p:cNvSpPr>
          <p:nvPr>
            <p:ph idx="1"/>
          </p:nvPr>
        </p:nvSpPr>
        <p:spPr/>
        <p:txBody>
          <a:bodyPr/>
          <a:lstStyle/>
          <a:p>
            <a:r>
              <a:rPr lang="en-US" dirty="0" smtClean="0"/>
              <a:t>Solids and bio-solids are stabilized to (1) reduce pathogens, (2) eliminate offensive odors, and (3) inhibit, reduce, or eliminate the potential for decomposition.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a:t>
            </a:fld>
            <a:endParaRPr lang="en-US"/>
          </a:p>
        </p:txBody>
      </p:sp>
    </p:spTree>
    <p:extLst>
      <p:ext uri="{BB962C8B-B14F-4D97-AF65-F5344CB8AC3E}">
        <p14:creationId xmlns:p14="http://schemas.microsoft.com/office/powerpoint/2010/main" val="3204865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55638"/>
          </a:xfrm>
        </p:spPr>
        <p:txBody>
          <a:bodyPr/>
          <a:lstStyle/>
          <a:p>
            <a:r>
              <a:rPr lang="en-US" dirty="0" smtClean="0"/>
              <a:t>Description of Stabilization Processes</a:t>
            </a:r>
            <a:endParaRPr lang="ar-EG" dirty="0"/>
          </a:p>
        </p:txBody>
      </p:sp>
      <p:pic>
        <p:nvPicPr>
          <p:cNvPr id="6" name="Content Placeholder 5"/>
          <p:cNvPicPr>
            <a:picLocks noGrp="1" noChangeAspect="1"/>
          </p:cNvPicPr>
          <p:nvPr>
            <p:ph idx="1"/>
          </p:nvPr>
        </p:nvPicPr>
        <p:blipFill>
          <a:blip r:embed="rId2"/>
          <a:stretch>
            <a:fillRect/>
          </a:stretch>
        </p:blipFill>
        <p:spPr>
          <a:xfrm>
            <a:off x="990600" y="960438"/>
            <a:ext cx="6934200" cy="5336130"/>
          </a:xfrm>
          <a:prstGeom prst="rect">
            <a:avLst/>
          </a:prstGeom>
        </p:spPr>
      </p:pic>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3</a:t>
            </a:fld>
            <a:endParaRPr lang="en-US"/>
          </a:p>
        </p:txBody>
      </p:sp>
    </p:spTree>
    <p:extLst>
      <p:ext uri="{BB962C8B-B14F-4D97-AF65-F5344CB8AC3E}">
        <p14:creationId xmlns:p14="http://schemas.microsoft.com/office/powerpoint/2010/main" val="3264398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4</a:t>
            </a:fld>
            <a:endParaRPr lang="en-US"/>
          </a:p>
        </p:txBody>
      </p:sp>
      <p:pic>
        <p:nvPicPr>
          <p:cNvPr id="6" name="Picture 5"/>
          <p:cNvPicPr>
            <a:picLocks noChangeAspect="1"/>
          </p:cNvPicPr>
          <p:nvPr/>
        </p:nvPicPr>
        <p:blipFill>
          <a:blip r:embed="rId2"/>
          <a:stretch>
            <a:fillRect/>
          </a:stretch>
        </p:blipFill>
        <p:spPr>
          <a:xfrm>
            <a:off x="1219200" y="32946"/>
            <a:ext cx="7165801" cy="6644587"/>
          </a:xfrm>
          <a:prstGeom prst="rect">
            <a:avLst/>
          </a:prstGeom>
        </p:spPr>
      </p:pic>
    </p:spTree>
    <p:extLst>
      <p:ext uri="{BB962C8B-B14F-4D97-AF65-F5344CB8AC3E}">
        <p14:creationId xmlns:p14="http://schemas.microsoft.com/office/powerpoint/2010/main" val="4017343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5</a:t>
            </a:fld>
            <a:endParaRPr lang="en-US"/>
          </a:p>
        </p:txBody>
      </p:sp>
      <p:pic>
        <p:nvPicPr>
          <p:cNvPr id="6" name="Picture 5"/>
          <p:cNvPicPr>
            <a:picLocks noChangeAspect="1"/>
          </p:cNvPicPr>
          <p:nvPr/>
        </p:nvPicPr>
        <p:blipFill>
          <a:blip r:embed="rId2"/>
          <a:stretch>
            <a:fillRect/>
          </a:stretch>
        </p:blipFill>
        <p:spPr>
          <a:xfrm>
            <a:off x="1884178" y="109093"/>
            <a:ext cx="5735822" cy="6583680"/>
          </a:xfrm>
          <a:prstGeom prst="rect">
            <a:avLst/>
          </a:prstGeom>
        </p:spPr>
      </p:pic>
    </p:spTree>
    <p:extLst>
      <p:ext uri="{BB962C8B-B14F-4D97-AF65-F5344CB8AC3E}">
        <p14:creationId xmlns:p14="http://schemas.microsoft.com/office/powerpoint/2010/main" val="271358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Conditioning </a:t>
            </a:r>
            <a:endParaRPr lang="ar-EG" dirty="0"/>
          </a:p>
        </p:txBody>
      </p:sp>
      <p:sp>
        <p:nvSpPr>
          <p:cNvPr id="3" name="Content Placeholder 2"/>
          <p:cNvSpPr>
            <a:spLocks noGrp="1"/>
          </p:cNvSpPr>
          <p:nvPr>
            <p:ph idx="1"/>
          </p:nvPr>
        </p:nvSpPr>
        <p:spPr/>
        <p:txBody>
          <a:bodyPr>
            <a:normAutofit lnSpcReduction="10000"/>
          </a:bodyPr>
          <a:lstStyle/>
          <a:p>
            <a:r>
              <a:rPr lang="en-US" dirty="0" smtClean="0"/>
              <a:t>Sludge and </a:t>
            </a:r>
            <a:r>
              <a:rPr lang="en-US" dirty="0" err="1" smtClean="0"/>
              <a:t>biosolids</a:t>
            </a:r>
            <a:r>
              <a:rPr lang="en-US" dirty="0" smtClean="0"/>
              <a:t> are chemically conditioned expressly to improve their dewatering characteristics. Other conditioning methods, heat treatment and freeze-thaw, have also been used to a limited extent. </a:t>
            </a:r>
          </a:p>
          <a:p>
            <a:r>
              <a:rPr lang="en-US" dirty="0" smtClean="0"/>
              <a:t>Chemical Conditioning </a:t>
            </a:r>
          </a:p>
          <a:p>
            <a:pPr marL="0" indent="0">
              <a:buNone/>
            </a:pPr>
            <a:r>
              <a:rPr lang="en-US" dirty="0" smtClean="0"/>
              <a:t>The use of chemicals to condition sludge and </a:t>
            </a:r>
            <a:r>
              <a:rPr lang="en-US" dirty="0" err="1" smtClean="0"/>
              <a:t>biosolids</a:t>
            </a:r>
            <a:r>
              <a:rPr lang="en-US" dirty="0" smtClean="0"/>
              <a:t> for dewatering is </a:t>
            </a:r>
            <a:r>
              <a:rPr lang="en-US" dirty="0" err="1" smtClean="0"/>
              <a:t>economoical</a:t>
            </a:r>
            <a:r>
              <a:rPr lang="en-US" dirty="0" smtClean="0"/>
              <a:t> because of the increased yields and greater flexibility obtained. Chemical conditioning can reduce the 90 to 99 percent incoming moisture to 65 to 85 percent, depending on the nature of the solids to be treated. </a:t>
            </a:r>
          </a:p>
          <a:p>
            <a:pPr marL="0" indent="0">
              <a:buNone/>
            </a:pPr>
            <a:r>
              <a:rPr lang="en-US" dirty="0" smtClean="0"/>
              <a:t>Chemicals used include ferric chloride, lime, alum and organic polymers.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6</a:t>
            </a:fld>
            <a:endParaRPr lang="en-US"/>
          </a:p>
        </p:txBody>
      </p:sp>
    </p:spTree>
    <p:extLst>
      <p:ext uri="{BB962C8B-B14F-4D97-AF65-F5344CB8AC3E}">
        <p14:creationId xmlns:p14="http://schemas.microsoft.com/office/powerpoint/2010/main" val="3148243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Dewatering </a:t>
            </a:r>
            <a:endParaRPr lang="ar-EG" dirty="0"/>
          </a:p>
        </p:txBody>
      </p:sp>
      <p:sp>
        <p:nvSpPr>
          <p:cNvPr id="3" name="Content Placeholder 2"/>
          <p:cNvSpPr>
            <a:spLocks noGrp="1"/>
          </p:cNvSpPr>
          <p:nvPr>
            <p:ph idx="1"/>
          </p:nvPr>
        </p:nvSpPr>
        <p:spPr/>
        <p:txBody>
          <a:bodyPr>
            <a:normAutofit fontScale="92500" lnSpcReduction="20000"/>
          </a:bodyPr>
          <a:lstStyle/>
          <a:p>
            <a:r>
              <a:rPr lang="en-US" dirty="0" smtClean="0"/>
              <a:t>Dewatering is a physical unit operation used to reduce the moisture content of sludge and </a:t>
            </a:r>
            <a:r>
              <a:rPr lang="en-US" dirty="0" err="1" smtClean="0"/>
              <a:t>biosolids</a:t>
            </a:r>
            <a:r>
              <a:rPr lang="en-US" dirty="0" smtClean="0"/>
              <a:t> for one or more of the following reasons:</a:t>
            </a:r>
          </a:p>
          <a:p>
            <a:pPr marL="457200" indent="-457200">
              <a:buAutoNum type="arabicPeriod"/>
            </a:pPr>
            <a:r>
              <a:rPr lang="en-US" dirty="0" smtClean="0"/>
              <a:t>Reduce the cost of trucking sludge and </a:t>
            </a:r>
            <a:r>
              <a:rPr lang="en-US" dirty="0" err="1" smtClean="0"/>
              <a:t>biosolids</a:t>
            </a:r>
            <a:r>
              <a:rPr lang="en-US" dirty="0" smtClean="0"/>
              <a:t>.</a:t>
            </a:r>
          </a:p>
          <a:p>
            <a:pPr marL="457200" indent="-457200">
              <a:buAutoNum type="arabicPeriod"/>
            </a:pPr>
            <a:r>
              <a:rPr lang="en-US" dirty="0" smtClean="0"/>
              <a:t>Dewater sludge are generally easier to handle than thickened or liquid sludge. </a:t>
            </a:r>
          </a:p>
          <a:p>
            <a:pPr marL="457200" indent="-457200">
              <a:buAutoNum type="arabicPeriod"/>
            </a:pPr>
            <a:r>
              <a:rPr lang="en-US" dirty="0" smtClean="0"/>
              <a:t>Dewatering is required prior to the incineration of the sludge. </a:t>
            </a:r>
          </a:p>
          <a:p>
            <a:pPr marL="457200" indent="-457200">
              <a:buAutoNum type="arabicPeriod"/>
            </a:pPr>
            <a:r>
              <a:rPr lang="en-US" dirty="0" smtClean="0"/>
              <a:t>Dewatering is required before composting. </a:t>
            </a:r>
          </a:p>
          <a:p>
            <a:pPr marL="457200" indent="-457200">
              <a:buAutoNum type="arabicPeriod"/>
            </a:pPr>
            <a:r>
              <a:rPr lang="en-US" dirty="0" smtClean="0"/>
              <a:t>To render </a:t>
            </a:r>
            <a:r>
              <a:rPr lang="en-US" dirty="0" err="1" smtClean="0"/>
              <a:t>biosolids</a:t>
            </a:r>
            <a:r>
              <a:rPr lang="en-US" dirty="0" smtClean="0"/>
              <a:t> odorless and no putrescible. </a:t>
            </a:r>
          </a:p>
          <a:p>
            <a:pPr marL="457200" indent="-457200">
              <a:buAutoNum type="arabicPeriod"/>
            </a:pPr>
            <a:r>
              <a:rPr lang="en-US" dirty="0" smtClean="0"/>
              <a:t>Dewatering is required prior to landfilling sludge. </a:t>
            </a:r>
          </a:p>
          <a:p>
            <a:r>
              <a:rPr lang="en-US" dirty="0" smtClean="0"/>
              <a:t>Several techniques are used in dewatering devices for removing moisture. The dewatering processes that are commonly used include centrifuges, belt-filter presses, recessed-plate filter presses, drying beds, and lagoons.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7</a:t>
            </a:fld>
            <a:endParaRPr lang="en-US"/>
          </a:p>
        </p:txBody>
      </p:sp>
    </p:spTree>
    <p:extLst>
      <p:ext uri="{BB962C8B-B14F-4D97-AF65-F5344CB8AC3E}">
        <p14:creationId xmlns:p14="http://schemas.microsoft.com/office/powerpoint/2010/main" val="36224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Drying</a:t>
            </a:r>
            <a:endParaRPr lang="ar-EG" dirty="0"/>
          </a:p>
        </p:txBody>
      </p:sp>
      <p:sp>
        <p:nvSpPr>
          <p:cNvPr id="3" name="Content Placeholder 2"/>
          <p:cNvSpPr>
            <a:spLocks noGrp="1"/>
          </p:cNvSpPr>
          <p:nvPr>
            <p:ph idx="1"/>
          </p:nvPr>
        </p:nvSpPr>
        <p:spPr/>
        <p:txBody>
          <a:bodyPr/>
          <a:lstStyle/>
          <a:p>
            <a:r>
              <a:rPr lang="en-US" dirty="0" smtClean="0"/>
              <a:t>Heat drying involves the application of heat to evaporate water and to reduce the moisture content of </a:t>
            </a:r>
            <a:r>
              <a:rPr lang="en-US" dirty="0" err="1" smtClean="0"/>
              <a:t>biosolids</a:t>
            </a:r>
            <a:r>
              <a:rPr lang="en-US" dirty="0" smtClean="0"/>
              <a:t> below that achievable by conventional dewatering methods. </a:t>
            </a:r>
          </a:p>
          <a:p>
            <a:r>
              <a:rPr lang="en-US" dirty="0" smtClean="0"/>
              <a:t>The classification of dryers is based on the predominant method of transferring heat to wet solids. These methods are convection, conduction, radiation, or a combination of both.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8</a:t>
            </a:fld>
            <a:endParaRPr lang="en-US"/>
          </a:p>
        </p:txBody>
      </p:sp>
    </p:spTree>
    <p:extLst>
      <p:ext uri="{BB962C8B-B14F-4D97-AF65-F5344CB8AC3E}">
        <p14:creationId xmlns:p14="http://schemas.microsoft.com/office/powerpoint/2010/main" val="276702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Incineration </a:t>
            </a:r>
            <a:endParaRPr lang="ar-EG" dirty="0"/>
          </a:p>
        </p:txBody>
      </p:sp>
      <p:sp>
        <p:nvSpPr>
          <p:cNvPr id="3" name="Content Placeholder 2"/>
          <p:cNvSpPr>
            <a:spLocks noGrp="1"/>
          </p:cNvSpPr>
          <p:nvPr>
            <p:ph idx="1"/>
          </p:nvPr>
        </p:nvSpPr>
        <p:spPr/>
        <p:txBody>
          <a:bodyPr>
            <a:normAutofit fontScale="92500"/>
          </a:bodyPr>
          <a:lstStyle/>
          <a:p>
            <a:r>
              <a:rPr lang="en-US" dirty="0" smtClean="0"/>
              <a:t>Incineration of sludge involves the total conversion of organic solids to oxidized end products, primarily carbon dioxide, water, and ash. </a:t>
            </a:r>
          </a:p>
          <a:p>
            <a:r>
              <a:rPr lang="en-US" dirty="0" smtClean="0"/>
              <a:t>The major advantages of incineration are:</a:t>
            </a:r>
          </a:p>
          <a:p>
            <a:pPr marL="0" indent="0">
              <a:buNone/>
            </a:pPr>
            <a:r>
              <a:rPr lang="en-US" dirty="0" smtClean="0"/>
              <a:t>1. maximum volume reduction </a:t>
            </a:r>
          </a:p>
          <a:p>
            <a:pPr marL="0" indent="0">
              <a:buNone/>
            </a:pPr>
            <a:r>
              <a:rPr lang="en-US" dirty="0" smtClean="0"/>
              <a:t>2. destruction of pathogens and toxic compounds and </a:t>
            </a:r>
          </a:p>
          <a:p>
            <a:pPr marL="0" indent="0">
              <a:buNone/>
            </a:pPr>
            <a:r>
              <a:rPr lang="en-US" dirty="0" smtClean="0"/>
              <a:t>3. energy recovery potential. </a:t>
            </a:r>
          </a:p>
          <a:p>
            <a:r>
              <a:rPr lang="en-US" dirty="0" smtClean="0"/>
              <a:t>Disadvantages include</a:t>
            </a:r>
          </a:p>
          <a:p>
            <a:pPr marL="0" indent="0">
              <a:buNone/>
            </a:pPr>
            <a:r>
              <a:rPr lang="en-US" dirty="0" smtClean="0"/>
              <a:t>1. high capital and operating cost</a:t>
            </a:r>
          </a:p>
          <a:p>
            <a:pPr marL="0" indent="0">
              <a:buNone/>
            </a:pPr>
            <a:r>
              <a:rPr lang="en-US" dirty="0" smtClean="0"/>
              <a:t>2. highly skilled operating and maintenance staff</a:t>
            </a:r>
          </a:p>
          <a:p>
            <a:pPr marL="0" indent="0">
              <a:buNone/>
            </a:pPr>
            <a:r>
              <a:rPr lang="en-US" dirty="0" smtClean="0"/>
              <a:t>3. the residuals produced may have adverse environmental effects</a:t>
            </a:r>
          </a:p>
          <a:p>
            <a:pPr marL="0" indent="0">
              <a:buNone/>
            </a:pPr>
            <a:r>
              <a:rPr lang="en-US" dirty="0" smtClean="0"/>
              <a:t>4. disposal of residuals, which may be classified as hazardous wastes.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9</a:t>
            </a:fld>
            <a:endParaRPr lang="en-US"/>
          </a:p>
        </p:txBody>
      </p:sp>
    </p:spTree>
    <p:extLst>
      <p:ext uri="{BB962C8B-B14F-4D97-AF65-F5344CB8AC3E}">
        <p14:creationId xmlns:p14="http://schemas.microsoft.com/office/powerpoint/2010/main" val="872867119"/>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1549</TotalTime>
  <Words>572</Words>
  <Application>Microsoft Office PowerPoint</Application>
  <PresentationFormat>On-screen Show (4:3)</PresentationFormat>
  <Paragraphs>58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Tw Cen MT</vt:lpstr>
      <vt:lpstr>Thatch</vt:lpstr>
      <vt:lpstr>CE 445 Wastewater Reclamation and Reuse</vt:lpstr>
      <vt:lpstr>Introduction to Stabilization </vt:lpstr>
      <vt:lpstr>Description of Stabilization Processes</vt:lpstr>
      <vt:lpstr>PowerPoint Presentation</vt:lpstr>
      <vt:lpstr>PowerPoint Presentation</vt:lpstr>
      <vt:lpstr>Conditioning </vt:lpstr>
      <vt:lpstr>Dewatering </vt:lpstr>
      <vt:lpstr>Heat Drying</vt:lpstr>
      <vt:lpstr>Incineration </vt:lpstr>
      <vt:lpstr>Application of Biosolids to Land</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445 Wastewater Reclamation and Reuse</dc:title>
  <dc:creator>User</dc:creator>
  <cp:lastModifiedBy>Mohab Kamal</cp:lastModifiedBy>
  <cp:revision>206</cp:revision>
  <dcterms:created xsi:type="dcterms:W3CDTF">2016-01-17T07:00:11Z</dcterms:created>
  <dcterms:modified xsi:type="dcterms:W3CDTF">2016-04-23T20:08:19Z</dcterms:modified>
</cp:coreProperties>
</file>