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varScale="1">
        <p:scale>
          <a:sx n="99" d="100"/>
          <a:sy n="99" d="100"/>
        </p:scale>
        <p:origin x="-1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7476BD0-F769-4166-BDEF-88A98DC5F87D}" type="datetimeFigureOut">
              <a:rPr lang="ar-EG" smtClean="0"/>
              <a:t>25/06/1437</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010731-DFDA-42DC-ADB2-F4AC72814EF6}" type="slidenum">
              <a:rPr lang="ar-EG" smtClean="0"/>
              <a:t>‹#›</a:t>
            </a:fld>
            <a:endParaRPr lang="ar-EG"/>
          </a:p>
        </p:txBody>
      </p:sp>
    </p:spTree>
    <p:extLst>
      <p:ext uri="{BB962C8B-B14F-4D97-AF65-F5344CB8AC3E}">
        <p14:creationId xmlns:p14="http://schemas.microsoft.com/office/powerpoint/2010/main" val="33932410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69A5B8F-88DE-491C-ADF8-2697295DA893}" type="datetime1">
              <a:rPr lang="en-US" smtClean="0"/>
              <a:t>3/4/2016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96B30-9533-442C-999D-E7930F914882}" type="datetime1">
              <a:rPr lang="en-US" smtClean="0"/>
              <a:t>3/4/2016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BB8D-E0B0-455B-9434-1BBA89D8F1F8}" type="datetime1">
              <a:rPr lang="en-US" smtClean="0"/>
              <a:t>3/4/2016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655F-A6A8-4CEA-BF4A-660B222902F4}" type="datetime1">
              <a:rPr lang="en-US" smtClean="0"/>
              <a:t>3/4/2016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4FFC911-D699-47C4-B4B8-452D228CADF9}" type="datetime1">
              <a:rPr lang="en-US" smtClean="0"/>
              <a:t>3/4/2016</a:t>
            </a:fld>
            <a:endParaRPr lang="en-US"/>
          </a:p>
        </p:txBody>
      </p:sp>
      <p:sp>
        <p:nvSpPr>
          <p:cNvPr id="91" name="Footer Placeholder 90"/>
          <p:cNvSpPr>
            <a:spLocks noGrp="1"/>
          </p:cNvSpPr>
          <p:nvPr>
            <p:ph type="ftr" sz="quarter" idx="11"/>
          </p:nvPr>
        </p:nvSpPr>
        <p:spPr/>
        <p:txBody>
          <a:bodyPr/>
          <a:lstStyle/>
          <a:p>
            <a:r>
              <a:rPr lang="en-US" smtClean="0"/>
              <a:t>CE 445 Water Reclamation and Reuse (Dr. Mohab Kamal)</a:t>
            </a:r>
            <a:endParaRPr lang="en-US"/>
          </a:p>
        </p:txBody>
      </p:sp>
      <p:sp>
        <p:nvSpPr>
          <p:cNvPr id="92" name="Slide Number Placeholder 91"/>
          <p:cNvSpPr>
            <a:spLocks noGrp="1"/>
          </p:cNvSpPr>
          <p:nvPr>
            <p:ph type="sldNum" sz="quarter" idx="12"/>
          </p:nvPr>
        </p:nvSpPr>
        <p:spPr/>
        <p:txBody>
          <a:bodyPr/>
          <a:lstStyle/>
          <a:p>
            <a:fld id="{3D4CAC01-9601-4D66-AE8C-C805F130E5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A831E-CD6D-4B48-AD89-B66876E1E620}" type="datetime1">
              <a:rPr lang="en-US" smtClean="0"/>
              <a:t>3/4/2016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18916-7ADF-4096-BEA4-D24ED227D362}" type="datetime1">
              <a:rPr lang="en-US" smtClean="0"/>
              <a:t>3/4/2016</a:t>
            </a:fld>
            <a:endParaRPr lang="en-US"/>
          </a:p>
        </p:txBody>
      </p:sp>
      <p:sp>
        <p:nvSpPr>
          <p:cNvPr id="8" name="Footer Placeholder 7"/>
          <p:cNvSpPr>
            <a:spLocks noGrp="1"/>
          </p:cNvSpPr>
          <p:nvPr>
            <p:ph type="ftr" sz="quarter" idx="11"/>
          </p:nvPr>
        </p:nvSpPr>
        <p:spPr/>
        <p:txBody>
          <a:bodyPr/>
          <a:lstStyle/>
          <a:p>
            <a:r>
              <a:rPr lang="en-US" smtClean="0"/>
              <a:t>CE 445 Water Reclamation and Reuse (Dr. Mohab Kamal)</a:t>
            </a:r>
            <a:endParaRPr lang="en-US"/>
          </a:p>
        </p:txBody>
      </p:sp>
      <p:sp>
        <p:nvSpPr>
          <p:cNvPr id="9" name="Slide Number Placeholder 8"/>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3D97D-3B6F-45DC-8930-8E357793D873}" type="datetime1">
              <a:rPr lang="en-US" smtClean="0"/>
              <a:t>3/4/2016</a:t>
            </a:fld>
            <a:endParaRPr lang="en-US"/>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F1681-8056-4F99-BCD8-EA761ECFA7D1}" type="datetime1">
              <a:rPr lang="en-US" smtClean="0"/>
              <a:t>3/4/2016</a:t>
            </a:fld>
            <a:endParaRPr lang="en-US"/>
          </a:p>
        </p:txBody>
      </p:sp>
      <p:sp>
        <p:nvSpPr>
          <p:cNvPr id="3" name="Footer Placeholder 2"/>
          <p:cNvSpPr>
            <a:spLocks noGrp="1"/>
          </p:cNvSpPr>
          <p:nvPr>
            <p:ph type="ftr" sz="quarter" idx="11"/>
          </p:nvPr>
        </p:nvSpPr>
        <p:spPr/>
        <p:txBody>
          <a:bodyPr/>
          <a:lstStyle/>
          <a:p>
            <a:r>
              <a:rPr lang="en-US" smtClean="0"/>
              <a:t>CE 445 Water Reclamation and Reuse (Dr. Mohab Kamal)</a:t>
            </a:r>
            <a:endParaRPr lang="en-US"/>
          </a:p>
        </p:txBody>
      </p:sp>
      <p:sp>
        <p:nvSpPr>
          <p:cNvPr id="4" name="Slide Number Placeholder 3"/>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1ED1E2-48E6-4C59-B900-FA0608C780E2}" type="datetime1">
              <a:rPr lang="en-US" smtClean="0"/>
              <a:t>3/4/2016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41B3D71-0F84-4444-AA9C-FFA11A691C94}" type="datetime1">
              <a:rPr lang="en-US" smtClean="0"/>
              <a:t>3/4/2016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EC85D0C-1B37-4FE4-B637-B84A4AA03DE6}" type="datetime1">
              <a:rPr lang="en-US" smtClean="0"/>
              <a:t>3/4/2016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CE 445 Water Reclamation and Reuse (Dr. Mohab Kamal)</a:t>
            </a: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4CAC01-9601-4D66-AE8C-C805F130E55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CE 445</a:t>
            </a:r>
            <a:br>
              <a:rPr lang="en-US" dirty="0" smtClean="0"/>
            </a:br>
            <a:r>
              <a:rPr lang="en-US" dirty="0" smtClean="0"/>
              <a:t>Wastewater Reclamation and Reuse</a:t>
            </a:r>
            <a:endParaRPr lang="en-US" dirty="0"/>
          </a:p>
        </p:txBody>
      </p:sp>
      <p:sp>
        <p:nvSpPr>
          <p:cNvPr id="3" name="Subtitle 2"/>
          <p:cNvSpPr>
            <a:spLocks noGrp="1"/>
          </p:cNvSpPr>
          <p:nvPr>
            <p:ph type="subTitle" idx="1"/>
          </p:nvPr>
        </p:nvSpPr>
        <p:spPr/>
        <p:txBody>
          <a:bodyPr/>
          <a:lstStyle/>
          <a:p>
            <a:r>
              <a:rPr lang="en-US" dirty="0" smtClean="0"/>
              <a:t>Dr. Mohab Kamal </a:t>
            </a:r>
            <a:endParaRPr lang="en-US" dirty="0"/>
          </a:p>
        </p:txBody>
      </p:sp>
    </p:spTree>
    <p:extLst>
      <p:ext uri="{BB962C8B-B14F-4D97-AF65-F5344CB8AC3E}">
        <p14:creationId xmlns:p14="http://schemas.microsoft.com/office/powerpoint/2010/main" val="284206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COMPOSTING</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10</a:t>
            </a:fld>
            <a:endParaRPr lang="en-US"/>
          </a:p>
        </p:txBody>
      </p:sp>
      <p:pic>
        <p:nvPicPr>
          <p:cNvPr id="2050" name="Picture 2" descr="http://www.unep.or.jp/ietc/publications/freshwater/sb_summary/img/fig3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1576312"/>
            <a:ext cx="6019800" cy="4549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866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ANAEROBIC DIGESTION</a:t>
            </a:r>
            <a:endParaRPr lang="ar-EG" dirty="0"/>
          </a:p>
        </p:txBody>
      </p:sp>
      <p:sp>
        <p:nvSpPr>
          <p:cNvPr id="3" name="Content Placeholder 2"/>
          <p:cNvSpPr>
            <a:spLocks noGrp="1"/>
          </p:cNvSpPr>
          <p:nvPr>
            <p:ph idx="1"/>
          </p:nvPr>
        </p:nvSpPr>
        <p:spPr/>
        <p:txBody>
          <a:bodyPr>
            <a:normAutofit lnSpcReduction="10000"/>
          </a:bodyPr>
          <a:lstStyle/>
          <a:p>
            <a:r>
              <a:rPr lang="en-US" dirty="0"/>
              <a:t>Anaerobic digestion is a bacterial decomposition process that </a:t>
            </a:r>
            <a:r>
              <a:rPr lang="en-US" dirty="0" err="1"/>
              <a:t>stabilises</a:t>
            </a:r>
            <a:r>
              <a:rPr lang="en-US" dirty="0"/>
              <a:t> organic wastes and produces a mixture of methane and carbon dioxide gas (biogas). </a:t>
            </a:r>
            <a:endParaRPr lang="en-US" dirty="0" smtClean="0"/>
          </a:p>
          <a:p>
            <a:r>
              <a:rPr lang="en-US" dirty="0" smtClean="0"/>
              <a:t>The </a:t>
            </a:r>
            <a:r>
              <a:rPr lang="en-US" dirty="0"/>
              <a:t>heat value of methane is the same as natural petroleum gas, and biogas is valuable as an energy source. </a:t>
            </a:r>
            <a:endParaRPr lang="en-US" dirty="0" smtClean="0"/>
          </a:p>
          <a:p>
            <a:r>
              <a:rPr lang="en-US" dirty="0" smtClean="0"/>
              <a:t>Anaerobic </a:t>
            </a:r>
            <a:r>
              <a:rPr lang="en-US" dirty="0"/>
              <a:t>digestion is usually carried out in a specially built digester, where the content is mixed and the digester maintained at 35 </a:t>
            </a:r>
            <a:r>
              <a:rPr lang="en-US" dirty="0" err="1"/>
              <a:t>oC</a:t>
            </a:r>
            <a:r>
              <a:rPr lang="en-US" dirty="0"/>
              <a:t> by combusting the biogas produced. </a:t>
            </a:r>
            <a:endParaRPr lang="en-US" dirty="0" smtClean="0"/>
          </a:p>
          <a:p>
            <a:r>
              <a:rPr lang="en-US" dirty="0" smtClean="0"/>
              <a:t>After </a:t>
            </a:r>
            <a:r>
              <a:rPr lang="en-US" dirty="0"/>
              <a:t>digestion the sludge is passed to a sedimentation tank where the sludge is thickened. </a:t>
            </a:r>
            <a:endParaRPr lang="en-US" dirty="0" smtClean="0"/>
          </a:p>
          <a:p>
            <a:r>
              <a:rPr lang="en-US" dirty="0" smtClean="0"/>
              <a:t>Biogas </a:t>
            </a:r>
            <a:r>
              <a:rPr lang="en-US" dirty="0"/>
              <a:t>is collected from the digester (Figure 33). The thickened sludge requires further treatment prior to reuse or disposal</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11</a:t>
            </a:fld>
            <a:endParaRPr lang="en-US"/>
          </a:p>
        </p:txBody>
      </p:sp>
    </p:spTree>
    <p:extLst>
      <p:ext uri="{BB962C8B-B14F-4D97-AF65-F5344CB8AC3E}">
        <p14:creationId xmlns:p14="http://schemas.microsoft.com/office/powerpoint/2010/main" val="3508464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ANAEROBIC DIGESTION</a:t>
            </a:r>
            <a:endParaRPr lang="ar-EG" dirty="0"/>
          </a:p>
        </p:txBody>
      </p:sp>
      <p:sp>
        <p:nvSpPr>
          <p:cNvPr id="3" name="Content Placeholder 2"/>
          <p:cNvSpPr>
            <a:spLocks noGrp="1"/>
          </p:cNvSpPr>
          <p:nvPr>
            <p:ph idx="1"/>
          </p:nvPr>
        </p:nvSpPr>
        <p:spPr/>
        <p:txBody>
          <a:bodyPr>
            <a:normAutofit lnSpcReduction="10000"/>
          </a:bodyPr>
          <a:lstStyle/>
          <a:p>
            <a:r>
              <a:rPr lang="en-US" dirty="0" smtClean="0"/>
              <a:t>Anaerobic </a:t>
            </a:r>
            <a:r>
              <a:rPr lang="en-US" dirty="0"/>
              <a:t>digestion can also be carried out at a slower rate in an unmixed tank or pond.  </a:t>
            </a:r>
            <a:endParaRPr lang="en-US" dirty="0" smtClean="0"/>
          </a:p>
          <a:p>
            <a:r>
              <a:rPr lang="en-US" dirty="0" smtClean="0"/>
              <a:t>Covering </a:t>
            </a:r>
            <a:r>
              <a:rPr lang="en-US" dirty="0"/>
              <a:t>is usually by a UV resistant plastic sheet, because of the large area needed to be covered, and biogas is collected from the top of the sheet.  </a:t>
            </a:r>
            <a:endParaRPr lang="en-US" dirty="0" smtClean="0"/>
          </a:p>
          <a:p>
            <a:r>
              <a:rPr lang="en-US" dirty="0" smtClean="0"/>
              <a:t>Storage </a:t>
            </a:r>
            <a:r>
              <a:rPr lang="en-US" dirty="0"/>
              <a:t>of biogas can be in a cylindrical tank with a floating roof.  </a:t>
            </a:r>
            <a:endParaRPr lang="en-US" dirty="0" smtClean="0"/>
          </a:p>
          <a:p>
            <a:r>
              <a:rPr lang="en-US" dirty="0" smtClean="0"/>
              <a:t>The </a:t>
            </a:r>
            <a:r>
              <a:rPr lang="en-US" dirty="0"/>
              <a:t>cylindrical roof floats on water and its position is determined by the volume of the gas stored under the pressure of the roof.  </a:t>
            </a:r>
            <a:endParaRPr lang="en-US" dirty="0" smtClean="0"/>
          </a:p>
          <a:p>
            <a:r>
              <a:rPr lang="en-US" dirty="0" smtClean="0"/>
              <a:t>Biogas </a:t>
            </a:r>
            <a:r>
              <a:rPr lang="en-US" dirty="0"/>
              <a:t>can also be stored in a balloon, but only under low pressure.</a:t>
            </a:r>
          </a:p>
          <a:p>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12</a:t>
            </a:fld>
            <a:endParaRPr lang="en-US"/>
          </a:p>
        </p:txBody>
      </p:sp>
    </p:spTree>
    <p:extLst>
      <p:ext uri="{BB962C8B-B14F-4D97-AF65-F5344CB8AC3E}">
        <p14:creationId xmlns:p14="http://schemas.microsoft.com/office/powerpoint/2010/main" val="3058561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ANAEROBIC DIGESTION</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13</a:t>
            </a:fld>
            <a:endParaRPr lang="en-US"/>
          </a:p>
        </p:txBody>
      </p:sp>
      <p:pic>
        <p:nvPicPr>
          <p:cNvPr id="3074" name="Picture 2" descr="http://www.unep.or.jp/ietc/publications/freshwater/sb_summary/img/fig3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392" y="1905000"/>
            <a:ext cx="8238744" cy="4098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08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SLUDGE TREATMENT, REUSE AND DISPOSAL</a:t>
            </a:r>
            <a:endParaRPr lang="ar-EG" dirty="0"/>
          </a:p>
        </p:txBody>
      </p:sp>
      <p:sp>
        <p:nvSpPr>
          <p:cNvPr id="3" name="Content Placeholder 2"/>
          <p:cNvSpPr>
            <a:spLocks noGrp="1"/>
          </p:cNvSpPr>
          <p:nvPr>
            <p:ph idx="1"/>
          </p:nvPr>
        </p:nvSpPr>
        <p:spPr/>
        <p:txBody>
          <a:bodyPr/>
          <a:lstStyle/>
          <a:p>
            <a:r>
              <a:rPr lang="en-US" dirty="0"/>
              <a:t>Sludge is produced from the treatment of wastewater in on-site (e.g. septic tank) and off-site (e.g. activated sludge) systems. </a:t>
            </a:r>
            <a:endParaRPr lang="en-US" dirty="0" smtClean="0"/>
          </a:p>
          <a:p>
            <a:r>
              <a:rPr lang="en-US" dirty="0" smtClean="0"/>
              <a:t>This </a:t>
            </a:r>
            <a:r>
              <a:rPr lang="en-US" dirty="0"/>
              <a:t>is inherently so because a primary aim of wastewater treatment is removing solids from the wastewater</a:t>
            </a:r>
            <a:r>
              <a:rPr lang="en-US" dirty="0" smtClean="0"/>
              <a:t>.</a:t>
            </a:r>
          </a:p>
          <a:p>
            <a:r>
              <a:rPr lang="en-US" dirty="0" smtClean="0"/>
              <a:t>In </a:t>
            </a:r>
            <a:r>
              <a:rPr lang="en-US" dirty="0"/>
              <a:t>addition, soluble organic substances are converted to bacterial cells, and the latter is removed from the wastewater. </a:t>
            </a:r>
            <a:endParaRPr lang="en-US" dirty="0" smtClean="0"/>
          </a:p>
          <a:p>
            <a:r>
              <a:rPr lang="en-US" dirty="0" smtClean="0"/>
              <a:t>Sludge </a:t>
            </a:r>
            <a:r>
              <a:rPr lang="en-US" dirty="0"/>
              <a:t>is also produced from the treatment of </a:t>
            </a:r>
            <a:r>
              <a:rPr lang="en-US" dirty="0" smtClean="0"/>
              <a:t>storm-water, </a:t>
            </a:r>
            <a:r>
              <a:rPr lang="en-US" dirty="0"/>
              <a:t>although it is likely to be less organic in nature compared to wastewater sludge.</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a:t>
            </a:fld>
            <a:endParaRPr lang="en-US"/>
          </a:p>
        </p:txBody>
      </p:sp>
    </p:spTree>
    <p:extLst>
      <p:ext uri="{BB962C8B-B14F-4D97-AF65-F5344CB8AC3E}">
        <p14:creationId xmlns:p14="http://schemas.microsoft.com/office/powerpoint/2010/main" val="371569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SLUDGE TREATMENT, REUSE AND DISPOSAL</a:t>
            </a:r>
            <a:endParaRPr lang="ar-EG" dirty="0"/>
          </a:p>
        </p:txBody>
      </p:sp>
      <p:sp>
        <p:nvSpPr>
          <p:cNvPr id="3" name="Content Placeholder 2"/>
          <p:cNvSpPr>
            <a:spLocks noGrp="1"/>
          </p:cNvSpPr>
          <p:nvPr>
            <p:ph idx="1"/>
          </p:nvPr>
        </p:nvSpPr>
        <p:spPr/>
        <p:txBody>
          <a:bodyPr>
            <a:normAutofit fontScale="85000" lnSpcReduction="20000"/>
          </a:bodyPr>
          <a:lstStyle/>
          <a:p>
            <a:r>
              <a:rPr lang="en-US" dirty="0"/>
              <a:t>The characteristics of sludge vary widely from relatively fresh </a:t>
            </a:r>
            <a:r>
              <a:rPr lang="en-US" dirty="0" err="1"/>
              <a:t>faecal</a:t>
            </a:r>
            <a:r>
              <a:rPr lang="en-US" dirty="0"/>
              <a:t> materials </a:t>
            </a:r>
            <a:r>
              <a:rPr lang="en-US" dirty="0" smtClean="0"/>
              <a:t>to </a:t>
            </a:r>
            <a:r>
              <a:rPr lang="en-US" dirty="0"/>
              <a:t>sludge which has undergone bacterial decomposition for over a year in a double pit latrine. </a:t>
            </a:r>
            <a:endParaRPr lang="en-US" dirty="0" smtClean="0"/>
          </a:p>
          <a:p>
            <a:r>
              <a:rPr lang="en-US" dirty="0" smtClean="0"/>
              <a:t>The </a:t>
            </a:r>
            <a:r>
              <a:rPr lang="en-US" dirty="0"/>
              <a:t>treatment required is therefore dependent on the characteristics of the sludge. </a:t>
            </a:r>
            <a:endParaRPr lang="en-US" dirty="0" smtClean="0"/>
          </a:p>
          <a:p>
            <a:r>
              <a:rPr lang="en-US" dirty="0" smtClean="0"/>
              <a:t>The </a:t>
            </a:r>
            <a:r>
              <a:rPr lang="en-US" dirty="0"/>
              <a:t>former may contain large numbers of pathogens, whereas the latter will contain much less due to pathogen die-off. </a:t>
            </a:r>
            <a:endParaRPr lang="en-US" dirty="0" smtClean="0"/>
          </a:p>
          <a:p>
            <a:r>
              <a:rPr lang="en-US" dirty="0" smtClean="0"/>
              <a:t>Sludge </a:t>
            </a:r>
            <a:r>
              <a:rPr lang="en-US" dirty="0"/>
              <a:t>should, however, always be handled with care to avoid contact with pathogens. </a:t>
            </a:r>
            <a:endParaRPr lang="en-US" dirty="0" smtClean="0"/>
          </a:p>
          <a:p>
            <a:r>
              <a:rPr lang="en-US" dirty="0" smtClean="0"/>
              <a:t>Sludge </a:t>
            </a:r>
            <a:r>
              <a:rPr lang="en-US" dirty="0"/>
              <a:t>may be contaminated with heavy metals and other pollutants, especially when industrial wastes are disposed into the sewer. </a:t>
            </a:r>
            <a:endParaRPr lang="en-US" dirty="0" smtClean="0"/>
          </a:p>
          <a:p>
            <a:r>
              <a:rPr lang="en-US" dirty="0" smtClean="0"/>
              <a:t>Pre-treatment </a:t>
            </a:r>
            <a:r>
              <a:rPr lang="en-US" dirty="0"/>
              <a:t>of industrial wastes is therefore essential before discharge to the sewer. </a:t>
            </a:r>
            <a:endParaRPr lang="en-US" dirty="0" smtClean="0"/>
          </a:p>
          <a:p>
            <a:r>
              <a:rPr lang="en-US" dirty="0" smtClean="0"/>
              <a:t>Treatment </a:t>
            </a:r>
            <a:r>
              <a:rPr lang="en-US" dirty="0"/>
              <a:t>of sludge contaminated with high concentrations of heavy metals or toxic chemicals will be more difficult and the potential for re-use of the sludge will be limited.</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3</a:t>
            </a:fld>
            <a:endParaRPr lang="en-US"/>
          </a:p>
        </p:txBody>
      </p:sp>
    </p:spTree>
    <p:extLst>
      <p:ext uri="{BB962C8B-B14F-4D97-AF65-F5344CB8AC3E}">
        <p14:creationId xmlns:p14="http://schemas.microsoft.com/office/powerpoint/2010/main" val="417891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SLUDGE TREATMENT, REUSE AND DISPOSAL</a:t>
            </a:r>
            <a:endParaRPr lang="ar-EG" dirty="0"/>
          </a:p>
        </p:txBody>
      </p:sp>
      <p:sp>
        <p:nvSpPr>
          <p:cNvPr id="3" name="Content Placeholder 2"/>
          <p:cNvSpPr>
            <a:spLocks noGrp="1"/>
          </p:cNvSpPr>
          <p:nvPr>
            <p:ph idx="1"/>
          </p:nvPr>
        </p:nvSpPr>
        <p:spPr/>
        <p:txBody>
          <a:bodyPr>
            <a:normAutofit fontScale="85000" lnSpcReduction="20000"/>
          </a:bodyPr>
          <a:lstStyle/>
          <a:p>
            <a:r>
              <a:rPr lang="en-US" dirty="0" err="1"/>
              <a:t>Faecal</a:t>
            </a:r>
            <a:r>
              <a:rPr lang="en-US" dirty="0"/>
              <a:t> sludge contains essential nutrients (nitrogen and phosphorus) and is potentially beneficial as </a:t>
            </a:r>
            <a:r>
              <a:rPr lang="en-US" dirty="0" err="1"/>
              <a:t>fertilisers</a:t>
            </a:r>
            <a:r>
              <a:rPr lang="en-US" dirty="0"/>
              <a:t> for plants. The organic carbon in the sludge, once </a:t>
            </a:r>
            <a:r>
              <a:rPr lang="en-US" dirty="0" err="1"/>
              <a:t>stabilised</a:t>
            </a:r>
            <a:r>
              <a:rPr lang="en-US" dirty="0"/>
              <a:t>, is also desirable as a soil conditioner, because it provides improved soil structure for plant roots.</a:t>
            </a:r>
          </a:p>
          <a:p>
            <a:r>
              <a:rPr lang="en-US" dirty="0"/>
              <a:t>Options for sludge treatment include </a:t>
            </a:r>
            <a:r>
              <a:rPr lang="en-US" dirty="0" err="1"/>
              <a:t>stabilisation</a:t>
            </a:r>
            <a:r>
              <a:rPr lang="en-US" dirty="0"/>
              <a:t>, thickening, dewatering, drying and incineration. </a:t>
            </a:r>
            <a:endParaRPr lang="en-US" dirty="0" smtClean="0"/>
          </a:p>
          <a:p>
            <a:r>
              <a:rPr lang="en-US" dirty="0" smtClean="0"/>
              <a:t>The </a:t>
            </a:r>
            <a:r>
              <a:rPr lang="en-US" dirty="0"/>
              <a:t>latter is most costly, because fuel is needed and air pollution control requires extensive treatment of the combustion gases. </a:t>
            </a:r>
            <a:endParaRPr lang="en-US" dirty="0" smtClean="0"/>
          </a:p>
          <a:p>
            <a:r>
              <a:rPr lang="en-US" dirty="0" smtClean="0"/>
              <a:t>It </a:t>
            </a:r>
            <a:r>
              <a:rPr lang="en-US" dirty="0"/>
              <a:t>can be used when the sludge is heavily contaminated with heavy metals or other undesirable pollutants. </a:t>
            </a:r>
            <a:endParaRPr lang="en-US" dirty="0" smtClean="0"/>
          </a:p>
          <a:p>
            <a:r>
              <a:rPr lang="en-US" dirty="0" smtClean="0"/>
              <a:t>Prevention </a:t>
            </a:r>
            <a:r>
              <a:rPr lang="en-US" dirty="0"/>
              <a:t>of contamination of the sludge by industrial wastes is preferable to incineration. </a:t>
            </a:r>
            <a:endParaRPr lang="en-US" dirty="0" smtClean="0"/>
          </a:p>
          <a:p>
            <a:r>
              <a:rPr lang="en-US" dirty="0" smtClean="0"/>
              <a:t>A </a:t>
            </a:r>
            <a:r>
              <a:rPr lang="en-US" dirty="0"/>
              <a:t>conversion process to produce oil from sludge has been developed, which can be suitable for heavily contaminated </a:t>
            </a:r>
            <a:r>
              <a:rPr lang="en-US" dirty="0" smtClean="0"/>
              <a:t>sludge. </a:t>
            </a:r>
          </a:p>
          <a:p>
            <a:r>
              <a:rPr lang="en-US" dirty="0" smtClean="0"/>
              <a:t>The </a:t>
            </a:r>
            <a:r>
              <a:rPr lang="en-US" dirty="0"/>
              <a:t>costs of treatment of sludge are generally of the same order as the costs of removing the sludge from the wastewater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4</a:t>
            </a:fld>
            <a:endParaRPr lang="en-US"/>
          </a:p>
        </p:txBody>
      </p:sp>
    </p:spTree>
    <p:extLst>
      <p:ext uri="{BB962C8B-B14F-4D97-AF65-F5344CB8AC3E}">
        <p14:creationId xmlns:p14="http://schemas.microsoft.com/office/powerpoint/2010/main" val="1427992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STABILISATION</a:t>
            </a:r>
            <a:endParaRPr lang="ar-EG" dirty="0"/>
          </a:p>
        </p:txBody>
      </p:sp>
      <p:sp>
        <p:nvSpPr>
          <p:cNvPr id="3" name="Content Placeholder 2"/>
          <p:cNvSpPr>
            <a:spLocks noGrp="1"/>
          </p:cNvSpPr>
          <p:nvPr>
            <p:ph idx="1"/>
          </p:nvPr>
        </p:nvSpPr>
        <p:spPr/>
        <p:txBody>
          <a:bodyPr>
            <a:normAutofit/>
          </a:bodyPr>
          <a:lstStyle/>
          <a:p>
            <a:r>
              <a:rPr lang="en-US" dirty="0" err="1"/>
              <a:t>Faecal</a:t>
            </a:r>
            <a:r>
              <a:rPr lang="en-US" dirty="0"/>
              <a:t> sludge </a:t>
            </a:r>
            <a:r>
              <a:rPr lang="en-US" dirty="0" smtClean="0"/>
              <a:t>has </a:t>
            </a:r>
            <a:r>
              <a:rPr lang="en-US" dirty="0"/>
              <a:t>a very high biochemical oxygen demand (BOD) and is generally putrid and odorous. </a:t>
            </a:r>
            <a:endParaRPr lang="en-US" dirty="0" smtClean="0"/>
          </a:p>
          <a:p>
            <a:r>
              <a:rPr lang="en-US" dirty="0" smtClean="0"/>
              <a:t>Primary </a:t>
            </a:r>
            <a:r>
              <a:rPr lang="en-US" dirty="0"/>
              <a:t>and secondary </a:t>
            </a:r>
            <a:r>
              <a:rPr lang="en-US" dirty="0" err="1"/>
              <a:t>sludges</a:t>
            </a:r>
            <a:r>
              <a:rPr lang="en-US" dirty="0"/>
              <a:t> from an activated sludge treatment plant also have a high BOD and may be difficult to dewater. </a:t>
            </a:r>
            <a:endParaRPr lang="en-US" dirty="0" smtClean="0"/>
          </a:p>
          <a:p>
            <a:r>
              <a:rPr lang="en-US" dirty="0" smtClean="0"/>
              <a:t>Even </a:t>
            </a:r>
            <a:r>
              <a:rPr lang="en-US" dirty="0"/>
              <a:t>sludge from a septic tank, which has undergone bacterial decomposition over at least a year, still has a high BOD. </a:t>
            </a:r>
            <a:endParaRPr lang="en-US" dirty="0" smtClean="0"/>
          </a:p>
          <a:p>
            <a:r>
              <a:rPr lang="en-US" dirty="0" err="1" smtClean="0"/>
              <a:t>Stabilisation</a:t>
            </a:r>
            <a:r>
              <a:rPr lang="en-US" dirty="0" smtClean="0"/>
              <a:t> </a:t>
            </a:r>
            <a:r>
              <a:rPr lang="en-US" dirty="0"/>
              <a:t>is the term used to denote the process of BOD reduction. </a:t>
            </a:r>
            <a:endParaRPr lang="en-US" dirty="0" smtClean="0"/>
          </a:p>
          <a:p>
            <a:r>
              <a:rPr lang="en-US" dirty="0" smtClean="0"/>
              <a:t>The </a:t>
            </a:r>
            <a:r>
              <a:rPr lang="en-US" dirty="0" err="1"/>
              <a:t>stabilisation</a:t>
            </a:r>
            <a:r>
              <a:rPr lang="en-US" dirty="0"/>
              <a:t> process can be carried out under aerobic or anaerobic conditions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5</a:t>
            </a:fld>
            <a:endParaRPr lang="en-US"/>
          </a:p>
        </p:txBody>
      </p:sp>
    </p:spTree>
    <p:extLst>
      <p:ext uri="{BB962C8B-B14F-4D97-AF65-F5344CB8AC3E}">
        <p14:creationId xmlns:p14="http://schemas.microsoft.com/office/powerpoint/2010/main" val="195691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STABILISATION</a:t>
            </a:r>
            <a:endParaRPr lang="ar-EG" dirty="0"/>
          </a:p>
        </p:txBody>
      </p:sp>
      <p:sp>
        <p:nvSpPr>
          <p:cNvPr id="3" name="Content Placeholder 2"/>
          <p:cNvSpPr>
            <a:spLocks noGrp="1"/>
          </p:cNvSpPr>
          <p:nvPr>
            <p:ph idx="1"/>
          </p:nvPr>
        </p:nvSpPr>
        <p:spPr/>
        <p:txBody>
          <a:bodyPr>
            <a:normAutofit fontScale="92500" lnSpcReduction="20000"/>
          </a:bodyPr>
          <a:lstStyle/>
          <a:p>
            <a:r>
              <a:rPr lang="en-US" dirty="0" smtClean="0"/>
              <a:t>Aerobic stabilization </a:t>
            </a:r>
            <a:r>
              <a:rPr lang="en-US" dirty="0"/>
              <a:t>of primary and secondary </a:t>
            </a:r>
            <a:r>
              <a:rPr lang="en-US" dirty="0" err="1"/>
              <a:t>sludges</a:t>
            </a:r>
            <a:r>
              <a:rPr lang="en-US" dirty="0"/>
              <a:t> can be carried out in an aeration tank in the same manner as in an activated sludge process. </a:t>
            </a:r>
            <a:endParaRPr lang="en-US" dirty="0" smtClean="0"/>
          </a:p>
          <a:p>
            <a:r>
              <a:rPr lang="en-US" dirty="0" smtClean="0"/>
              <a:t>Because </a:t>
            </a:r>
            <a:r>
              <a:rPr lang="en-US" dirty="0"/>
              <a:t>of the high oxygen requirement, this process is energy intensive and costs are high. </a:t>
            </a:r>
            <a:endParaRPr lang="en-US" dirty="0" smtClean="0"/>
          </a:p>
          <a:p>
            <a:r>
              <a:rPr lang="en-US" dirty="0" smtClean="0"/>
              <a:t>Aerobic </a:t>
            </a:r>
            <a:r>
              <a:rPr lang="en-US" dirty="0" err="1"/>
              <a:t>stabilisation</a:t>
            </a:r>
            <a:r>
              <a:rPr lang="en-US" dirty="0"/>
              <a:t> requires less energy when carried out as part of a composting process. </a:t>
            </a:r>
            <a:endParaRPr lang="en-US" dirty="0" smtClean="0"/>
          </a:p>
          <a:p>
            <a:r>
              <a:rPr lang="en-US" dirty="0" smtClean="0"/>
              <a:t>For </a:t>
            </a:r>
            <a:r>
              <a:rPr lang="en-US" dirty="0"/>
              <a:t>composting of sludge, its solids content should be increased to at least 15 % so that it can be handled as a solid. </a:t>
            </a:r>
            <a:endParaRPr lang="en-US" dirty="0" smtClean="0"/>
          </a:p>
          <a:p>
            <a:r>
              <a:rPr lang="en-US" dirty="0" smtClean="0"/>
              <a:t>Thickening </a:t>
            </a:r>
            <a:r>
              <a:rPr lang="en-US" dirty="0"/>
              <a:t>and dewatering (see below) of primary and secondary </a:t>
            </a:r>
            <a:r>
              <a:rPr lang="en-US" dirty="0" err="1"/>
              <a:t>sludges</a:t>
            </a:r>
            <a:r>
              <a:rPr lang="en-US" dirty="0"/>
              <a:t> are required to achieve the required solids content. </a:t>
            </a:r>
            <a:endParaRPr lang="en-US" dirty="0" smtClean="0"/>
          </a:p>
          <a:p>
            <a:r>
              <a:rPr lang="en-US" dirty="0" err="1" smtClean="0"/>
              <a:t>Faecal</a:t>
            </a:r>
            <a:r>
              <a:rPr lang="en-US" dirty="0" smtClean="0"/>
              <a:t> </a:t>
            </a:r>
            <a:r>
              <a:rPr lang="en-US" dirty="0"/>
              <a:t>sludge may contain high enough solids. </a:t>
            </a:r>
            <a:endParaRPr lang="en-US" dirty="0" smtClean="0"/>
          </a:p>
          <a:p>
            <a:r>
              <a:rPr lang="en-US" dirty="0" smtClean="0"/>
              <a:t>Mixing </a:t>
            </a:r>
            <a:r>
              <a:rPr lang="en-US" dirty="0"/>
              <a:t>with dry materials such as dry sawdust may assist with achieving the required solids content as well attaining the required carbon to nitrogen ratio for composting.</a:t>
            </a:r>
          </a:p>
          <a:p>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6</a:t>
            </a:fld>
            <a:endParaRPr lang="en-US"/>
          </a:p>
        </p:txBody>
      </p:sp>
    </p:spTree>
    <p:extLst>
      <p:ext uri="{BB962C8B-B14F-4D97-AF65-F5344CB8AC3E}">
        <p14:creationId xmlns:p14="http://schemas.microsoft.com/office/powerpoint/2010/main" val="289649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COMPOSTING</a:t>
            </a:r>
            <a:endParaRPr lang="ar-EG" dirty="0"/>
          </a:p>
        </p:txBody>
      </p:sp>
      <p:sp>
        <p:nvSpPr>
          <p:cNvPr id="3" name="Content Placeholder 2"/>
          <p:cNvSpPr>
            <a:spLocks noGrp="1"/>
          </p:cNvSpPr>
          <p:nvPr>
            <p:ph idx="1"/>
          </p:nvPr>
        </p:nvSpPr>
        <p:spPr/>
        <p:txBody>
          <a:bodyPr>
            <a:normAutofit fontScale="85000" lnSpcReduction="20000"/>
          </a:bodyPr>
          <a:lstStyle/>
          <a:p>
            <a:r>
              <a:rPr lang="en-US" dirty="0"/>
              <a:t>Composting is an aerobic bacterial decomposition process to </a:t>
            </a:r>
            <a:r>
              <a:rPr lang="en-US" dirty="0" smtClean="0"/>
              <a:t>stabilize </a:t>
            </a:r>
            <a:r>
              <a:rPr lang="en-US" dirty="0"/>
              <a:t>organic wastes and produce humus (compost). </a:t>
            </a:r>
            <a:endParaRPr lang="en-US" dirty="0" smtClean="0"/>
          </a:p>
          <a:p>
            <a:r>
              <a:rPr lang="en-US" dirty="0" smtClean="0"/>
              <a:t>Compost </a:t>
            </a:r>
            <a:r>
              <a:rPr lang="en-US" dirty="0"/>
              <a:t>contains nutrients and organic carbon which are excellent soil conditioners. </a:t>
            </a:r>
            <a:endParaRPr lang="en-US" dirty="0" smtClean="0"/>
          </a:p>
          <a:p>
            <a:r>
              <a:rPr lang="en-US" dirty="0" smtClean="0"/>
              <a:t>Composting </a:t>
            </a:r>
            <a:r>
              <a:rPr lang="en-US" dirty="0"/>
              <a:t>takes place naturally on a forest floor where organic materials (leaf litter, animal wastes) are converted to more stable organic materials (humus) and the nutrients are released and made available for plant uptake. The process is slow on a forest floor, but can be accelerated under optimum conditions.</a:t>
            </a:r>
          </a:p>
          <a:p>
            <a:r>
              <a:rPr lang="en-US" dirty="0"/>
              <a:t>The optimum conditions for composting are a moisture content of about 50 %, a carbon to nitrogen ratio of about 25 to 30, and temperature of </a:t>
            </a:r>
            <a:r>
              <a:rPr lang="en-US" dirty="0" smtClean="0"/>
              <a:t>55</a:t>
            </a:r>
            <a:r>
              <a:rPr lang="en-US" baseline="30000" dirty="0" smtClean="0"/>
              <a:t>o</a:t>
            </a:r>
            <a:r>
              <a:rPr lang="en-US" dirty="0" smtClean="0"/>
              <a:t> C</a:t>
            </a:r>
            <a:r>
              <a:rPr lang="en-US" dirty="0"/>
              <a:t>. Because wastewater sludge is rich in nutrients, its carbon to nitrogen ratio is low (5 to 10). </a:t>
            </a:r>
            <a:r>
              <a:rPr lang="en-US" dirty="0" smtClean="0"/>
              <a:t>It </a:t>
            </a:r>
            <a:r>
              <a:rPr lang="en-US" dirty="0"/>
              <a:t>is also high in moisture. Addition of dry sawdust, which is very high in carbon to nitrogen ratio (500) can adjust both the moisture and carbon to nitrogen ratio. Other waste materials that can be used for this purpose are mulched garden wastes, forest wastes and shredded newspaper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7</a:t>
            </a:fld>
            <a:endParaRPr lang="en-US"/>
          </a:p>
        </p:txBody>
      </p:sp>
    </p:spTree>
    <p:extLst>
      <p:ext uri="{BB962C8B-B14F-4D97-AF65-F5344CB8AC3E}">
        <p14:creationId xmlns:p14="http://schemas.microsoft.com/office/powerpoint/2010/main" val="371276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COMPOSTING</a:t>
            </a:r>
            <a:endParaRPr lang="ar-EG" dirty="0"/>
          </a:p>
        </p:txBody>
      </p:sp>
      <p:sp>
        <p:nvSpPr>
          <p:cNvPr id="3" name="Content Placeholder 2"/>
          <p:cNvSpPr>
            <a:spLocks noGrp="1"/>
          </p:cNvSpPr>
          <p:nvPr>
            <p:ph idx="1"/>
          </p:nvPr>
        </p:nvSpPr>
        <p:spPr/>
        <p:txBody>
          <a:bodyPr/>
          <a:lstStyle/>
          <a:p>
            <a:r>
              <a:rPr lang="en-US" dirty="0"/>
              <a:t>Composting can be carried out in a specially built composter, such as an inclined rotating cylinder, fed on one end with the raw materials, and the aerated product collected at the other end. </a:t>
            </a:r>
            <a:endParaRPr lang="en-US" dirty="0" smtClean="0"/>
          </a:p>
          <a:p>
            <a:r>
              <a:rPr lang="en-US" dirty="0" smtClean="0"/>
              <a:t>As </a:t>
            </a:r>
            <a:r>
              <a:rPr lang="en-US" dirty="0"/>
              <a:t>the materials are slowly tumbled over a period of about one week, they are mixed and aerated. </a:t>
            </a:r>
            <a:endParaRPr lang="en-US" dirty="0" smtClean="0"/>
          </a:p>
          <a:p>
            <a:r>
              <a:rPr lang="en-US" dirty="0" smtClean="0"/>
              <a:t>Because </a:t>
            </a:r>
            <a:r>
              <a:rPr lang="en-US" dirty="0"/>
              <a:t>bacterial decomposition produces heat, temperatures in the insulated composter can easily reach 55oC. </a:t>
            </a:r>
            <a:endParaRPr lang="en-US" dirty="0" smtClean="0"/>
          </a:p>
          <a:p>
            <a:r>
              <a:rPr lang="en-US" dirty="0" smtClean="0"/>
              <a:t>The </a:t>
            </a:r>
            <a:r>
              <a:rPr lang="en-US" dirty="0"/>
              <a:t>immature compost is then windrowed for at least 12 weeks to allow the composting process to complete, with occasional turning of the windrow.</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8</a:t>
            </a:fld>
            <a:endParaRPr lang="en-US"/>
          </a:p>
        </p:txBody>
      </p:sp>
    </p:spTree>
    <p:extLst>
      <p:ext uri="{BB962C8B-B14F-4D97-AF65-F5344CB8AC3E}">
        <p14:creationId xmlns:p14="http://schemas.microsoft.com/office/powerpoint/2010/main" val="4185123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COMPOSTING</a:t>
            </a:r>
            <a:endParaRPr lang="ar-EG" dirty="0"/>
          </a:p>
        </p:txBody>
      </p:sp>
      <p:sp>
        <p:nvSpPr>
          <p:cNvPr id="3" name="Content Placeholder 2"/>
          <p:cNvSpPr>
            <a:spLocks noGrp="1"/>
          </p:cNvSpPr>
          <p:nvPr>
            <p:ph idx="1"/>
          </p:nvPr>
        </p:nvSpPr>
        <p:spPr/>
        <p:txBody>
          <a:bodyPr>
            <a:normAutofit fontScale="92500" lnSpcReduction="10000"/>
          </a:bodyPr>
          <a:lstStyle/>
          <a:p>
            <a:r>
              <a:rPr lang="en-US" dirty="0"/>
              <a:t>Composting can be more simply carried out in windrows (Figure </a:t>
            </a:r>
            <a:r>
              <a:rPr lang="en-US" dirty="0" smtClean="0"/>
              <a:t>shown below). </a:t>
            </a:r>
            <a:r>
              <a:rPr lang="en-US" dirty="0"/>
              <a:t>Regular turning of the windrows assists with mixing of the materials and more importantly supply the oxygen to the bacteria. </a:t>
            </a:r>
            <a:endParaRPr lang="en-US" dirty="0" smtClean="0"/>
          </a:p>
          <a:p>
            <a:r>
              <a:rPr lang="en-US" dirty="0" smtClean="0"/>
              <a:t>Temperatures </a:t>
            </a:r>
            <a:r>
              <a:rPr lang="en-US" dirty="0"/>
              <a:t>can reach 55 </a:t>
            </a:r>
            <a:r>
              <a:rPr lang="en-US" baseline="30000" dirty="0" err="1"/>
              <a:t>o</a:t>
            </a:r>
            <a:r>
              <a:rPr lang="en-US" dirty="0" err="1"/>
              <a:t>C</a:t>
            </a:r>
            <a:r>
              <a:rPr lang="en-US" dirty="0"/>
              <a:t>, because compost has a good heat insulating property. </a:t>
            </a:r>
            <a:endParaRPr lang="en-US" dirty="0" smtClean="0"/>
          </a:p>
          <a:p>
            <a:r>
              <a:rPr lang="en-US" dirty="0" smtClean="0"/>
              <a:t>Turning </a:t>
            </a:r>
            <a:r>
              <a:rPr lang="en-US" dirty="0"/>
              <a:t>of the compost also ensures that all parts of the windrow reach the required 55</a:t>
            </a:r>
            <a:r>
              <a:rPr lang="en-US" baseline="30000" dirty="0"/>
              <a:t>o</a:t>
            </a:r>
            <a:r>
              <a:rPr lang="en-US" dirty="0"/>
              <a:t>C essential for pathogen destruction. </a:t>
            </a:r>
            <a:endParaRPr lang="en-US" dirty="0" smtClean="0"/>
          </a:p>
          <a:p>
            <a:r>
              <a:rPr lang="en-US" dirty="0" smtClean="0"/>
              <a:t>Turning </a:t>
            </a:r>
            <a:r>
              <a:rPr lang="en-US" dirty="0"/>
              <a:t>is required every two to three days in the first two weeks when temperature is 55</a:t>
            </a:r>
            <a:r>
              <a:rPr lang="en-US" baseline="30000" dirty="0"/>
              <a:t>o</a:t>
            </a:r>
            <a:r>
              <a:rPr lang="en-US" dirty="0"/>
              <a:t>C or above. </a:t>
            </a:r>
            <a:endParaRPr lang="en-US" dirty="0" smtClean="0"/>
          </a:p>
          <a:p>
            <a:r>
              <a:rPr lang="en-US" dirty="0" smtClean="0"/>
              <a:t>After </a:t>
            </a:r>
            <a:r>
              <a:rPr lang="en-US" dirty="0"/>
              <a:t>this period frequent turning of the compost windrow is not required as less heat is generated and less oxygen is required while the compost undergoes maturation.</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9</a:t>
            </a:fld>
            <a:endParaRPr lang="en-US"/>
          </a:p>
        </p:txBody>
      </p:sp>
    </p:spTree>
    <p:extLst>
      <p:ext uri="{BB962C8B-B14F-4D97-AF65-F5344CB8AC3E}">
        <p14:creationId xmlns:p14="http://schemas.microsoft.com/office/powerpoint/2010/main" val="3383519343"/>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1380</TotalTime>
  <Words>1357</Words>
  <Application>Microsoft Office PowerPoint</Application>
  <PresentationFormat>On-screen Show (4:3)</PresentationFormat>
  <Paragraphs>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Thatch</vt:lpstr>
      <vt:lpstr>CE 445 Wastewater Reclamation and Reuse</vt:lpstr>
      <vt:lpstr>SLUDGE TREATMENT, REUSE AND DISPOSAL</vt:lpstr>
      <vt:lpstr>SLUDGE TREATMENT, REUSE AND DISPOSAL</vt:lpstr>
      <vt:lpstr>SLUDGE TREATMENT, REUSE AND DISPOSAL</vt:lpstr>
      <vt:lpstr>STABILISATION</vt:lpstr>
      <vt:lpstr>STABILISATION</vt:lpstr>
      <vt:lpstr>COMPOSTING</vt:lpstr>
      <vt:lpstr>COMPOSTING</vt:lpstr>
      <vt:lpstr>COMPOSTING</vt:lpstr>
      <vt:lpstr>COMPOSTING</vt:lpstr>
      <vt:lpstr>ANAEROBIC DIGESTION</vt:lpstr>
      <vt:lpstr>ANAEROBIC DIGESTION</vt:lpstr>
      <vt:lpstr>ANAEROBIC DIGESTION</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445 Wastewater Reclamation and Reuse</dc:title>
  <dc:creator>User</dc:creator>
  <cp:lastModifiedBy>User</cp:lastModifiedBy>
  <cp:revision>186</cp:revision>
  <dcterms:created xsi:type="dcterms:W3CDTF">2016-01-17T07:00:11Z</dcterms:created>
  <dcterms:modified xsi:type="dcterms:W3CDTF">2016-04-03T07:00:41Z</dcterms:modified>
</cp:coreProperties>
</file>