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9" r:id="rId18"/>
    <p:sldId id="280" r:id="rId19"/>
    <p:sldId id="281" r:id="rId20"/>
    <p:sldId id="278" r:id="rId21"/>
    <p:sldId id="282" r:id="rId22"/>
    <p:sldId id="283" r:id="rId23"/>
    <p:sldId id="284" r:id="rId24"/>
    <p:sldId id="285" r:id="rId25"/>
    <p:sldId id="286" r:id="rId26"/>
    <p:sldId id="289"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A755A-77E5-4A65-A58B-8453EB431F6B}" type="datetimeFigureOut">
              <a:rPr lang="en-US" smtClean="0"/>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2AD0E3-2284-45FE-B495-1F3185A7D09A}" type="slidenum">
              <a:rPr lang="en-US" smtClean="0"/>
              <a:t>‹#›</a:t>
            </a:fld>
            <a:endParaRPr lang="en-US"/>
          </a:p>
        </p:txBody>
      </p:sp>
    </p:spTree>
    <p:extLst>
      <p:ext uri="{BB962C8B-B14F-4D97-AF65-F5344CB8AC3E}">
        <p14:creationId xmlns:p14="http://schemas.microsoft.com/office/powerpoint/2010/main" val="400353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AD0E3-2284-45FE-B495-1F3185A7D09A}" type="slidenum">
              <a:rPr lang="en-US" smtClean="0"/>
              <a:t>12</a:t>
            </a:fld>
            <a:endParaRPr lang="en-US"/>
          </a:p>
        </p:txBody>
      </p:sp>
    </p:spTree>
    <p:extLst>
      <p:ext uri="{BB962C8B-B14F-4D97-AF65-F5344CB8AC3E}">
        <p14:creationId xmlns:p14="http://schemas.microsoft.com/office/powerpoint/2010/main" val="10955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2B2E94-CD89-4A90-9F59-4D97BD9F6599}" type="datetimeFigureOut">
              <a:rPr lang="en-US" smtClean="0"/>
              <a:t>11/12/2015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D56A91-520E-417B-806C-55C9C65EAA9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B2E94-CD89-4A90-9F59-4D97BD9F659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56A91-520E-417B-806C-55C9C65EAA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ED56A91-520E-417B-806C-55C9C65EAA9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B2E94-CD89-4A90-9F59-4D97BD9F659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2B2E94-CD89-4A90-9F59-4D97BD9F6599}"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ED56A91-520E-417B-806C-55C9C65EAA9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92B2E94-CD89-4A90-9F59-4D97BD9F6599}" type="datetimeFigureOut">
              <a:rPr lang="en-US" smtClean="0"/>
              <a:t>11/12/2015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D56A91-520E-417B-806C-55C9C65EAA9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92B2E94-CD89-4A90-9F59-4D97BD9F6599}"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56A91-520E-417B-806C-55C9C65EAA9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2B2E94-CD89-4A90-9F59-4D97BD9F6599}" type="datetimeFigureOut">
              <a:rPr lang="en-US" smtClean="0"/>
              <a:t>11/12/2015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ED56A91-520E-417B-806C-55C9C65EAA9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2B2E94-CD89-4A90-9F59-4D97BD9F6599}" type="datetimeFigureOut">
              <a:rPr lang="en-US" smtClean="0"/>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ED56A91-520E-417B-806C-55C9C65EAA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92B2E94-CD89-4A90-9F59-4D97BD9F6599}" type="datetimeFigureOut">
              <a:rPr lang="en-US" smtClean="0"/>
              <a:t>11/12/2015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ED56A91-520E-417B-806C-55C9C65EAA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ED56A91-520E-417B-806C-55C9C65EAA9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92B2E94-CD89-4A90-9F59-4D97BD9F6599}" type="datetimeFigureOut">
              <a:rPr lang="en-US" smtClean="0"/>
              <a:t>11/12/2015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ED56A91-520E-417B-806C-55C9C65EAA9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2B2E94-CD89-4A90-9F59-4D97BD9F6599}" type="datetimeFigureOut">
              <a:rPr lang="en-US" smtClean="0"/>
              <a:t>11/12/2015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2B2E94-CD89-4A90-9F59-4D97BD9F6599}" type="datetimeFigureOut">
              <a:rPr lang="en-US" smtClean="0"/>
              <a:t>11/12/2015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ED56A91-520E-417B-806C-55C9C65EAA9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SA" sz="3200" dirty="0" smtClean="0"/>
              <a:t>ترجمة فعل الكينونة</a:t>
            </a:r>
            <a:endParaRPr lang="en-US" sz="3200" dirty="0"/>
          </a:p>
        </p:txBody>
      </p:sp>
      <p:sp>
        <p:nvSpPr>
          <p:cNvPr id="2" name="Title 1"/>
          <p:cNvSpPr>
            <a:spLocks noGrp="1"/>
          </p:cNvSpPr>
          <p:nvPr>
            <p:ph type="ctrTitle"/>
          </p:nvPr>
        </p:nvSpPr>
        <p:spPr/>
        <p:txBody>
          <a:bodyPr/>
          <a:lstStyle/>
          <a:p>
            <a:r>
              <a:rPr lang="en-US" dirty="0" smtClean="0"/>
              <a:t>Translating verb to be</a:t>
            </a:r>
            <a:endParaRPr lang="en-US" dirty="0"/>
          </a:p>
        </p:txBody>
      </p:sp>
    </p:spTree>
    <p:extLst>
      <p:ext uri="{BB962C8B-B14F-4D97-AF65-F5344CB8AC3E}">
        <p14:creationId xmlns:p14="http://schemas.microsoft.com/office/powerpoint/2010/main" val="211490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normAutofit fontScale="92500"/>
          </a:bodyPr>
          <a:lstStyle/>
          <a:p>
            <a:r>
              <a:rPr lang="en-US" dirty="0" smtClean="0">
                <a:solidFill>
                  <a:srgbClr val="FF0000"/>
                </a:solidFill>
              </a:rPr>
              <a:t>Problem 1 and solution: ‘ Have’ as an auxiliary:</a:t>
            </a:r>
          </a:p>
          <a:p>
            <a:pPr marL="0" indent="0">
              <a:buNone/>
            </a:pPr>
            <a:r>
              <a:rPr lang="en-US" dirty="0" smtClean="0"/>
              <a:t>Verb ‘ have’ is used as an auxiliary to perform important grammatical functions with regard to tenses in particular. In this case, it is meaningless in Arabic, and you can simply ignore it altogether and </a:t>
            </a:r>
            <a:r>
              <a:rPr lang="en-US" dirty="0" smtClean="0">
                <a:solidFill>
                  <a:srgbClr val="FF0000"/>
                </a:solidFill>
              </a:rPr>
              <a:t>translate the tenses according to the rules that you have already learned. </a:t>
            </a:r>
          </a:p>
          <a:p>
            <a:pPr marL="0" indent="0" algn="ctr">
              <a:buNone/>
            </a:pPr>
            <a:r>
              <a:rPr lang="en-US" dirty="0" smtClean="0"/>
              <a:t>The workers </a:t>
            </a:r>
            <a:r>
              <a:rPr lang="en-US" dirty="0" smtClean="0">
                <a:solidFill>
                  <a:srgbClr val="FF0000"/>
                </a:solidFill>
              </a:rPr>
              <a:t>have</a:t>
            </a:r>
            <a:r>
              <a:rPr lang="en-US" dirty="0" smtClean="0"/>
              <a:t> left early today.</a:t>
            </a:r>
          </a:p>
          <a:p>
            <a:pPr marL="0" indent="0" algn="ctr">
              <a:buNone/>
            </a:pPr>
            <a:r>
              <a:rPr lang="ar-SA" dirty="0" smtClean="0"/>
              <a:t>لقد غادر العمال باكرًا اليوم. </a:t>
            </a:r>
            <a:endParaRPr lang="en-US" dirty="0" smtClean="0"/>
          </a:p>
          <a:p>
            <a:pPr marL="0" indent="0" algn="ctr">
              <a:buNone/>
            </a:pPr>
            <a:r>
              <a:rPr lang="en-US" dirty="0" smtClean="0"/>
              <a:t>The patient </a:t>
            </a:r>
            <a:r>
              <a:rPr lang="en-US" dirty="0" smtClean="0">
                <a:solidFill>
                  <a:srgbClr val="FF0000"/>
                </a:solidFill>
              </a:rPr>
              <a:t>has</a:t>
            </a:r>
            <a:r>
              <a:rPr lang="en-US" dirty="0" smtClean="0"/>
              <a:t> had the medicine.</a:t>
            </a:r>
            <a:endParaRPr lang="ar-SA" dirty="0"/>
          </a:p>
          <a:p>
            <a:pPr marL="0" indent="0" algn="ctr">
              <a:buNone/>
            </a:pPr>
            <a:r>
              <a:rPr lang="ar-SA" dirty="0" smtClean="0"/>
              <a:t> لقد أخذ (تناول) المريض الدواء.</a:t>
            </a:r>
            <a:endParaRPr lang="en-US" dirty="0"/>
          </a:p>
        </p:txBody>
      </p:sp>
    </p:spTree>
    <p:extLst>
      <p:ext uri="{BB962C8B-B14F-4D97-AF65-F5344CB8AC3E}">
        <p14:creationId xmlns:p14="http://schemas.microsoft.com/office/powerpoint/2010/main" val="3281423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normAutofit/>
          </a:bodyPr>
          <a:lstStyle/>
          <a:p>
            <a:r>
              <a:rPr lang="en-US" sz="3000" dirty="0" smtClean="0">
                <a:solidFill>
                  <a:srgbClr val="FF0000"/>
                </a:solidFill>
              </a:rPr>
              <a:t>Problem 2: ‘Have’ as a main verb: different meanings:</a:t>
            </a:r>
            <a:endParaRPr lang="en-US" sz="3000" dirty="0" smtClean="0"/>
          </a:p>
          <a:p>
            <a:pPr marL="0" indent="0">
              <a:buNone/>
            </a:pPr>
            <a:r>
              <a:rPr lang="en-US" sz="3000" dirty="0" smtClean="0"/>
              <a:t>Many students translate ‘have’ into one version only, that is: (</a:t>
            </a:r>
            <a:r>
              <a:rPr lang="ar-SA" sz="3000" dirty="0" smtClean="0">
                <a:solidFill>
                  <a:srgbClr val="FF0000"/>
                </a:solidFill>
              </a:rPr>
              <a:t>يملك</a:t>
            </a:r>
            <a:r>
              <a:rPr lang="en-US" sz="3000" dirty="0" smtClean="0"/>
              <a:t>), when it is the main verb of the sentence. This is only </a:t>
            </a:r>
            <a:r>
              <a:rPr lang="en-US" sz="3000" dirty="0" smtClean="0">
                <a:solidFill>
                  <a:srgbClr val="FF0000"/>
                </a:solidFill>
              </a:rPr>
              <a:t>one of its several meanings</a:t>
            </a:r>
            <a:r>
              <a:rPr lang="en-US" sz="3000" dirty="0" smtClean="0"/>
              <a:t>, and students are advised to be careful at translating it.</a:t>
            </a:r>
          </a:p>
          <a:p>
            <a:pPr marL="0" indent="0">
              <a:buNone/>
            </a:pPr>
            <a:endParaRPr lang="en-US" sz="3000" dirty="0"/>
          </a:p>
        </p:txBody>
      </p:sp>
    </p:spTree>
    <p:extLst>
      <p:ext uri="{BB962C8B-B14F-4D97-AF65-F5344CB8AC3E}">
        <p14:creationId xmlns:p14="http://schemas.microsoft.com/office/powerpoint/2010/main" val="3469190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normAutofit fontScale="92500" lnSpcReduction="10000"/>
          </a:bodyPr>
          <a:lstStyle/>
          <a:p>
            <a:r>
              <a:rPr lang="en-US" dirty="0">
                <a:solidFill>
                  <a:srgbClr val="FF0000"/>
                </a:solidFill>
              </a:rPr>
              <a:t>Solution: students should understand ‘have’ as a verb of several meanings. Here they are</a:t>
            </a:r>
            <a:r>
              <a:rPr lang="en-US" dirty="0" smtClean="0">
                <a:solidFill>
                  <a:srgbClr val="FF0000"/>
                </a:solidFill>
              </a:rPr>
              <a:t>:</a:t>
            </a:r>
          </a:p>
          <a:p>
            <a:pPr marL="0" indent="0" algn="ctr">
              <a:buNone/>
            </a:pPr>
            <a:r>
              <a:rPr lang="en-US" dirty="0" smtClean="0"/>
              <a:t>1. she </a:t>
            </a:r>
            <a:r>
              <a:rPr lang="en-US" dirty="0" smtClean="0">
                <a:solidFill>
                  <a:srgbClr val="FF0000"/>
                </a:solidFill>
              </a:rPr>
              <a:t>has</a:t>
            </a:r>
            <a:r>
              <a:rPr lang="en-US" dirty="0" smtClean="0"/>
              <a:t> money.</a:t>
            </a:r>
            <a:endParaRPr lang="ar-SA" dirty="0" smtClean="0"/>
          </a:p>
          <a:p>
            <a:pPr marL="0" indent="0" algn="ctr">
              <a:buNone/>
            </a:pPr>
            <a:r>
              <a:rPr lang="ar-SA" dirty="0"/>
              <a:t> (هي) تملك نقودًا/عندها نقود/في حوزتها نقود/ لديها نقود/ معها </a:t>
            </a:r>
            <a:r>
              <a:rPr lang="ar-SA" dirty="0" smtClean="0"/>
              <a:t>نقود</a:t>
            </a:r>
          </a:p>
          <a:p>
            <a:pPr marL="0" indent="0">
              <a:buNone/>
            </a:pPr>
            <a:endParaRPr lang="en-US" dirty="0" smtClean="0"/>
          </a:p>
          <a:p>
            <a:pPr marL="0" indent="0">
              <a:buNone/>
            </a:pPr>
            <a:r>
              <a:rPr lang="en-US" i="1" dirty="0" smtClean="0"/>
              <a:t>(all these translations are possible, but the last one may be the most common, while the first one could be the least common.) </a:t>
            </a:r>
          </a:p>
          <a:p>
            <a:pPr marL="0" indent="0">
              <a:buNone/>
            </a:pPr>
            <a:endParaRPr lang="en-US" i="1" dirty="0" smtClean="0"/>
          </a:p>
          <a:p>
            <a:pPr marL="0" indent="0" algn="ctr">
              <a:buNone/>
            </a:pPr>
            <a:r>
              <a:rPr lang="en-US" dirty="0" smtClean="0"/>
              <a:t>2. she </a:t>
            </a:r>
            <a:r>
              <a:rPr lang="en-US" dirty="0" smtClean="0">
                <a:solidFill>
                  <a:srgbClr val="FF0000"/>
                </a:solidFill>
              </a:rPr>
              <a:t>has</a:t>
            </a:r>
            <a:r>
              <a:rPr lang="en-US" dirty="0" smtClean="0"/>
              <a:t> her breakfast at 7 o’clock everyday.</a:t>
            </a:r>
            <a:endParaRPr lang="ar-SA" dirty="0" smtClean="0"/>
          </a:p>
          <a:p>
            <a:pPr marL="0" indent="0" algn="ctr">
              <a:buNone/>
            </a:pPr>
            <a:r>
              <a:rPr lang="ar-SA" dirty="0" smtClean="0">
                <a:solidFill>
                  <a:srgbClr val="FF0000"/>
                </a:solidFill>
              </a:rPr>
              <a:t>تتناول</a:t>
            </a:r>
            <a:r>
              <a:rPr lang="ar-SA" dirty="0" smtClean="0"/>
              <a:t> فطورها عند الساعة السابعة كل يوم.</a:t>
            </a:r>
            <a:endParaRPr lang="en-US" dirty="0" smtClean="0"/>
          </a:p>
          <a:p>
            <a:endParaRPr lang="en-US" dirty="0"/>
          </a:p>
          <a:p>
            <a:endParaRPr lang="en-US" dirty="0"/>
          </a:p>
        </p:txBody>
      </p:sp>
    </p:spTree>
    <p:extLst>
      <p:ext uri="{BB962C8B-B14F-4D97-AF65-F5344CB8AC3E}">
        <p14:creationId xmlns:p14="http://schemas.microsoft.com/office/powerpoint/2010/main" val="40747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p:txBody>
          <a:bodyPr/>
          <a:lstStyle/>
          <a:p>
            <a:pPr marL="0" indent="0" algn="ctr">
              <a:buNone/>
            </a:pPr>
            <a:r>
              <a:rPr lang="en-US" dirty="0" smtClean="0"/>
              <a:t>3. She </a:t>
            </a:r>
            <a:r>
              <a:rPr lang="en-US" dirty="0" smtClean="0">
                <a:solidFill>
                  <a:srgbClr val="FF0000"/>
                </a:solidFill>
              </a:rPr>
              <a:t>has</a:t>
            </a:r>
            <a:r>
              <a:rPr lang="en-US" dirty="0" smtClean="0"/>
              <a:t> the tablets on time.</a:t>
            </a:r>
          </a:p>
          <a:p>
            <a:pPr marL="0" indent="0" algn="ctr">
              <a:buNone/>
            </a:pPr>
            <a:r>
              <a:rPr lang="ar-SA" dirty="0" smtClean="0"/>
              <a:t> </a:t>
            </a:r>
            <a:r>
              <a:rPr lang="ar-SA" dirty="0" smtClean="0">
                <a:solidFill>
                  <a:srgbClr val="FF0000"/>
                </a:solidFill>
              </a:rPr>
              <a:t>تأخذ (تتناول) </a:t>
            </a:r>
            <a:r>
              <a:rPr lang="ar-SA" dirty="0" smtClean="0"/>
              <a:t>الحبوب (أقراص الدواء) في الوقت المحدد.</a:t>
            </a:r>
            <a:endParaRPr lang="en-US" dirty="0"/>
          </a:p>
          <a:p>
            <a:pPr marL="0" indent="0" algn="ctr">
              <a:buNone/>
            </a:pPr>
            <a:r>
              <a:rPr lang="en-US" dirty="0" smtClean="0"/>
              <a:t>4. She has just </a:t>
            </a:r>
            <a:r>
              <a:rPr lang="en-US" dirty="0" smtClean="0">
                <a:solidFill>
                  <a:srgbClr val="FF0000"/>
                </a:solidFill>
              </a:rPr>
              <a:t>had</a:t>
            </a:r>
            <a:r>
              <a:rPr lang="en-US" dirty="0" smtClean="0"/>
              <a:t> the ticket.</a:t>
            </a:r>
          </a:p>
          <a:p>
            <a:pPr marL="0" indent="0" algn="ctr">
              <a:buNone/>
            </a:pPr>
            <a:r>
              <a:rPr lang="ar-SA" dirty="0" smtClean="0">
                <a:solidFill>
                  <a:srgbClr val="FF0000"/>
                </a:solidFill>
              </a:rPr>
              <a:t>حصلت على </a:t>
            </a:r>
            <a:r>
              <a:rPr lang="ar-SA" dirty="0" smtClean="0"/>
              <a:t>التذكرة للتو.</a:t>
            </a:r>
            <a:endParaRPr lang="en-US" dirty="0"/>
          </a:p>
          <a:p>
            <a:pPr marL="0" indent="0" algn="ctr">
              <a:buNone/>
            </a:pPr>
            <a:r>
              <a:rPr lang="en-US" dirty="0" smtClean="0"/>
              <a:t>5. She </a:t>
            </a:r>
            <a:r>
              <a:rPr lang="en-US" dirty="0" smtClean="0">
                <a:solidFill>
                  <a:srgbClr val="FF0000"/>
                </a:solidFill>
              </a:rPr>
              <a:t>had</a:t>
            </a:r>
            <a:r>
              <a:rPr lang="en-US" dirty="0" smtClean="0"/>
              <a:t> a telephone call this morning.</a:t>
            </a:r>
          </a:p>
          <a:p>
            <a:pPr marL="0" indent="0" algn="ctr">
              <a:buNone/>
            </a:pPr>
            <a:r>
              <a:rPr lang="ar-SA" dirty="0" smtClean="0">
                <a:solidFill>
                  <a:srgbClr val="FF0000"/>
                </a:solidFill>
              </a:rPr>
              <a:t>تلقت</a:t>
            </a:r>
            <a:r>
              <a:rPr lang="ar-SA" dirty="0" smtClean="0"/>
              <a:t> مكالمة </a:t>
            </a:r>
            <a:r>
              <a:rPr lang="ar-SA" dirty="0"/>
              <a:t>هاتفية (اتصالًا هاتفيًا ) هذا </a:t>
            </a:r>
            <a:r>
              <a:rPr lang="ar-SA" dirty="0" smtClean="0"/>
              <a:t>الصباح.</a:t>
            </a:r>
            <a:endParaRPr lang="en-US" dirty="0"/>
          </a:p>
          <a:p>
            <a:pPr marL="0" indent="0" algn="ctr">
              <a:buNone/>
            </a:pPr>
            <a:r>
              <a:rPr lang="en-US" dirty="0" smtClean="0"/>
              <a:t>6. She </a:t>
            </a:r>
            <a:r>
              <a:rPr lang="en-US" dirty="0" smtClean="0">
                <a:solidFill>
                  <a:srgbClr val="FF0000"/>
                </a:solidFill>
              </a:rPr>
              <a:t>has</a:t>
            </a:r>
            <a:r>
              <a:rPr lang="en-US" dirty="0" smtClean="0"/>
              <a:t> to speak two languages.</a:t>
            </a:r>
          </a:p>
          <a:p>
            <a:pPr marL="0" indent="0" algn="ctr">
              <a:buNone/>
            </a:pPr>
            <a:r>
              <a:rPr lang="ar-SA" dirty="0" smtClean="0">
                <a:solidFill>
                  <a:srgbClr val="FF0000"/>
                </a:solidFill>
              </a:rPr>
              <a:t>يجب عليها </a:t>
            </a:r>
            <a:r>
              <a:rPr lang="ar-SA" dirty="0" smtClean="0"/>
              <a:t>أن تتحدث بلغتين.</a:t>
            </a:r>
          </a:p>
        </p:txBody>
      </p:sp>
    </p:spTree>
    <p:extLst>
      <p:ext uri="{BB962C8B-B14F-4D97-AF65-F5344CB8AC3E}">
        <p14:creationId xmlns:p14="http://schemas.microsoft.com/office/powerpoint/2010/main" val="3290038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Translation of Verb ‘Have’</a:t>
            </a:r>
          </a:p>
        </p:txBody>
      </p:sp>
      <p:sp>
        <p:nvSpPr>
          <p:cNvPr id="3" name="Content Placeholder 2"/>
          <p:cNvSpPr>
            <a:spLocks noGrp="1"/>
          </p:cNvSpPr>
          <p:nvPr>
            <p:ph sz="quarter" idx="1"/>
          </p:nvPr>
        </p:nvSpPr>
        <p:spPr>
          <a:xfrm>
            <a:off x="301752" y="1527048"/>
            <a:ext cx="8503920" cy="5178552"/>
          </a:xfrm>
        </p:spPr>
        <p:txBody>
          <a:bodyPr>
            <a:normAutofit fontScale="92500"/>
          </a:bodyPr>
          <a:lstStyle/>
          <a:p>
            <a:pPr marL="0" indent="0" algn="ctr">
              <a:buNone/>
            </a:pPr>
            <a:r>
              <a:rPr lang="en-US" dirty="0" smtClean="0"/>
              <a:t>7. She </a:t>
            </a:r>
            <a:r>
              <a:rPr lang="en-US" dirty="0" smtClean="0">
                <a:solidFill>
                  <a:srgbClr val="FF0000"/>
                </a:solidFill>
              </a:rPr>
              <a:t>had</a:t>
            </a:r>
            <a:r>
              <a:rPr lang="en-US" dirty="0" smtClean="0"/>
              <a:t> a nice holiday.</a:t>
            </a:r>
          </a:p>
          <a:p>
            <a:pPr marL="0" indent="0" algn="ctr">
              <a:buNone/>
            </a:pPr>
            <a:r>
              <a:rPr lang="ar-SA" dirty="0" smtClean="0">
                <a:solidFill>
                  <a:srgbClr val="FF0000"/>
                </a:solidFill>
              </a:rPr>
              <a:t>قضت</a:t>
            </a:r>
            <a:r>
              <a:rPr lang="ar-SA" dirty="0" smtClean="0"/>
              <a:t> عطلة جميلة.</a:t>
            </a:r>
            <a:endParaRPr lang="en-US" dirty="0"/>
          </a:p>
          <a:p>
            <a:pPr marL="0" indent="0" algn="ctr">
              <a:buNone/>
            </a:pPr>
            <a:r>
              <a:rPr lang="en-US" dirty="0" smtClean="0"/>
              <a:t>8. </a:t>
            </a:r>
            <a:r>
              <a:rPr lang="en-US" dirty="0" smtClean="0">
                <a:solidFill>
                  <a:srgbClr val="FF0000"/>
                </a:solidFill>
              </a:rPr>
              <a:t>Have</a:t>
            </a:r>
            <a:r>
              <a:rPr lang="en-US" dirty="0" smtClean="0"/>
              <a:t> a good journey.</a:t>
            </a:r>
          </a:p>
          <a:p>
            <a:pPr marL="0" indent="0" algn="ctr">
              <a:buNone/>
            </a:pPr>
            <a:r>
              <a:rPr lang="ar-SA" dirty="0" smtClean="0">
                <a:solidFill>
                  <a:srgbClr val="FF0000"/>
                </a:solidFill>
              </a:rPr>
              <a:t>استمتع</a:t>
            </a:r>
            <a:r>
              <a:rPr lang="ar-SA" dirty="0" smtClean="0"/>
              <a:t> برحلة جميلة/ </a:t>
            </a:r>
            <a:r>
              <a:rPr lang="ar-SA" dirty="0" smtClean="0">
                <a:solidFill>
                  <a:srgbClr val="FF0000"/>
                </a:solidFill>
              </a:rPr>
              <a:t>أتمنى لك </a:t>
            </a:r>
            <a:r>
              <a:rPr lang="ar-SA" dirty="0" smtClean="0"/>
              <a:t>رحلة ممتعة.</a:t>
            </a:r>
            <a:endParaRPr lang="en-US" dirty="0"/>
          </a:p>
          <a:p>
            <a:pPr marL="0" indent="0" algn="ctr">
              <a:buNone/>
            </a:pPr>
            <a:r>
              <a:rPr lang="en-US" dirty="0" smtClean="0"/>
              <a:t>9. </a:t>
            </a:r>
            <a:r>
              <a:rPr lang="en-US" dirty="0" smtClean="0">
                <a:solidFill>
                  <a:srgbClr val="FF0000"/>
                </a:solidFill>
              </a:rPr>
              <a:t>Have</a:t>
            </a:r>
            <a:r>
              <a:rPr lang="en-US" dirty="0" smtClean="0"/>
              <a:t> a bash.</a:t>
            </a:r>
            <a:endParaRPr lang="ar-SA" dirty="0" smtClean="0"/>
          </a:p>
          <a:p>
            <a:pPr marL="0" lvl="0" indent="0" algn="ctr">
              <a:buClr>
                <a:srgbClr val="D16349"/>
              </a:buClr>
              <a:buNone/>
            </a:pPr>
            <a:r>
              <a:rPr lang="ar-SA" dirty="0" smtClean="0">
                <a:solidFill>
                  <a:srgbClr val="FF0000"/>
                </a:solidFill>
              </a:rPr>
              <a:t> </a:t>
            </a:r>
            <a:r>
              <a:rPr lang="ar-SA" dirty="0">
                <a:solidFill>
                  <a:srgbClr val="FF0000"/>
                </a:solidFill>
              </a:rPr>
              <a:t>حاول/ جرب </a:t>
            </a:r>
            <a:r>
              <a:rPr lang="ar-SA" dirty="0">
                <a:solidFill>
                  <a:prstClr val="black"/>
                </a:solidFill>
              </a:rPr>
              <a:t>حظك.</a:t>
            </a:r>
            <a:endParaRPr lang="en-US" dirty="0">
              <a:solidFill>
                <a:prstClr val="black"/>
              </a:solidFill>
            </a:endParaRPr>
          </a:p>
          <a:p>
            <a:pPr marL="0" indent="0">
              <a:buNone/>
            </a:pPr>
            <a:r>
              <a:rPr lang="en-US" dirty="0" smtClean="0"/>
              <a:t>What helped students distinguish between these meanings of “have” is </a:t>
            </a:r>
            <a:r>
              <a:rPr lang="en-US" dirty="0" smtClean="0">
                <a:solidFill>
                  <a:srgbClr val="FF0000"/>
                </a:solidFill>
              </a:rPr>
              <a:t>the consideration of the word immediately after it (i.e. its object)</a:t>
            </a:r>
            <a:r>
              <a:rPr lang="en-US" dirty="0" smtClean="0"/>
              <a:t>. Together with its object, ‘have’ make a special combination in Arabic (i.e. </a:t>
            </a:r>
            <a:r>
              <a:rPr lang="en-US" dirty="0" smtClean="0">
                <a:solidFill>
                  <a:srgbClr val="FF0000"/>
                </a:solidFill>
              </a:rPr>
              <a:t>collocation</a:t>
            </a:r>
            <a:r>
              <a:rPr lang="en-US" dirty="0" smtClean="0"/>
              <a:t>). For instance, although we can say  </a:t>
            </a:r>
            <a:r>
              <a:rPr lang="ar-SA" dirty="0" smtClean="0">
                <a:solidFill>
                  <a:srgbClr val="FF0000"/>
                </a:solidFill>
              </a:rPr>
              <a:t>«يملك نقودًا»</a:t>
            </a:r>
            <a:r>
              <a:rPr lang="en-US" dirty="0" smtClean="0">
                <a:solidFill>
                  <a:srgbClr val="FF0000"/>
                </a:solidFill>
              </a:rPr>
              <a:t> </a:t>
            </a:r>
            <a:r>
              <a:rPr lang="en-US" dirty="0" smtClean="0"/>
              <a:t>, we </a:t>
            </a:r>
            <a:r>
              <a:rPr lang="en-US" u="sng" dirty="0" smtClean="0"/>
              <a:t>cannot</a:t>
            </a:r>
            <a:r>
              <a:rPr lang="en-US" dirty="0" smtClean="0"/>
              <a:t> say </a:t>
            </a:r>
            <a:r>
              <a:rPr lang="ar-SA" dirty="0" smtClean="0"/>
              <a:t>«</a:t>
            </a:r>
            <a:r>
              <a:rPr lang="ar-SA" dirty="0" smtClean="0">
                <a:solidFill>
                  <a:srgbClr val="FF0000"/>
                </a:solidFill>
              </a:rPr>
              <a:t>يملك دواء</a:t>
            </a:r>
            <a:r>
              <a:rPr lang="ar-SA" dirty="0" smtClean="0"/>
              <a:t>»</a:t>
            </a:r>
            <a:r>
              <a:rPr lang="en-US" dirty="0" smtClean="0"/>
              <a:t> or </a:t>
            </a:r>
            <a:r>
              <a:rPr lang="ar-SA" dirty="0" smtClean="0"/>
              <a:t>«</a:t>
            </a:r>
            <a:r>
              <a:rPr lang="ar-SA" dirty="0" smtClean="0">
                <a:solidFill>
                  <a:srgbClr val="FF0000"/>
                </a:solidFill>
              </a:rPr>
              <a:t>يملك مكالمة هاتفية</a:t>
            </a:r>
            <a:r>
              <a:rPr lang="en-US" dirty="0" smtClean="0">
                <a:solidFill>
                  <a:srgbClr val="FF0000"/>
                </a:solidFill>
              </a:rPr>
              <a:t> </a:t>
            </a:r>
            <a:r>
              <a:rPr lang="en-US" dirty="0" smtClean="0"/>
              <a:t>, etc.</a:t>
            </a:r>
            <a:endParaRPr lang="ar-SA" dirty="0" smtClean="0"/>
          </a:p>
        </p:txBody>
      </p:sp>
    </p:spTree>
    <p:extLst>
      <p:ext uri="{BB962C8B-B14F-4D97-AF65-F5344CB8AC3E}">
        <p14:creationId xmlns:p14="http://schemas.microsoft.com/office/powerpoint/2010/main" val="722805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a:t>
            </a:r>
            <a:endParaRPr lang="en-US" dirty="0"/>
          </a:p>
        </p:txBody>
      </p:sp>
      <p:sp>
        <p:nvSpPr>
          <p:cNvPr id="3" name="Content Placeholder 2"/>
          <p:cNvSpPr>
            <a:spLocks noGrp="1"/>
          </p:cNvSpPr>
          <p:nvPr>
            <p:ph sz="quarter" idx="1"/>
          </p:nvPr>
        </p:nvSpPr>
        <p:spPr>
          <a:xfrm>
            <a:off x="304800" y="1371600"/>
            <a:ext cx="8500872" cy="5181600"/>
          </a:xfrm>
        </p:spPr>
        <p:txBody>
          <a:bodyPr>
            <a:normAutofit lnSpcReduction="10000"/>
          </a:bodyPr>
          <a:lstStyle/>
          <a:p>
            <a:pPr marL="0" indent="0">
              <a:buNone/>
            </a:pPr>
            <a:r>
              <a:rPr lang="en-US" dirty="0" smtClean="0">
                <a:solidFill>
                  <a:srgbClr val="FF0000"/>
                </a:solidFill>
              </a:rPr>
              <a:t>Translate the following:</a:t>
            </a:r>
          </a:p>
          <a:p>
            <a:r>
              <a:rPr lang="en-US" dirty="0"/>
              <a:t>You have to study now. </a:t>
            </a:r>
          </a:p>
          <a:p>
            <a:r>
              <a:rPr lang="en-US" dirty="0"/>
              <a:t>She has a </a:t>
            </a:r>
            <a:r>
              <a:rPr lang="en-US" dirty="0" smtClean="0"/>
              <a:t>beautiful house</a:t>
            </a:r>
            <a:r>
              <a:rPr lang="en-US" dirty="0"/>
              <a:t>. </a:t>
            </a:r>
            <a:endParaRPr lang="en-US" dirty="0" smtClean="0"/>
          </a:p>
          <a:p>
            <a:r>
              <a:rPr lang="en-US" dirty="0" smtClean="0"/>
              <a:t>Have a nice weekend.</a:t>
            </a:r>
            <a:endParaRPr lang="en-US" dirty="0"/>
          </a:p>
          <a:p>
            <a:r>
              <a:rPr lang="en-US" dirty="0"/>
              <a:t>My friend’s father was killed in the war. </a:t>
            </a:r>
            <a:endParaRPr lang="en-US" dirty="0" smtClean="0"/>
          </a:p>
          <a:p>
            <a:r>
              <a:rPr lang="en-US" dirty="0"/>
              <a:t>There is a pen on the desk</a:t>
            </a:r>
            <a:r>
              <a:rPr lang="en-US" dirty="0" smtClean="0"/>
              <a:t>.</a:t>
            </a:r>
          </a:p>
          <a:p>
            <a:r>
              <a:rPr lang="en-US" dirty="0"/>
              <a:t>A knife is for cutting. </a:t>
            </a:r>
            <a:endParaRPr lang="en-US" dirty="0" smtClean="0"/>
          </a:p>
          <a:p>
            <a:r>
              <a:rPr lang="en-US" dirty="0" smtClean="0"/>
              <a:t>Sugar is an important source of energy.</a:t>
            </a:r>
          </a:p>
          <a:p>
            <a:r>
              <a:rPr lang="en-US" dirty="0" smtClean="0"/>
              <a:t>The contract was signed by the two parties.</a:t>
            </a:r>
          </a:p>
          <a:p>
            <a:r>
              <a:rPr lang="en-US" dirty="0" smtClean="0"/>
              <a:t>My dress was made in Italy.</a:t>
            </a:r>
          </a:p>
          <a:p>
            <a:r>
              <a:rPr lang="en-US" dirty="0" smtClean="0"/>
              <a:t>Rice is grown in India.</a:t>
            </a:r>
          </a:p>
          <a:p>
            <a:endParaRPr lang="en-US" dirty="0"/>
          </a:p>
        </p:txBody>
      </p:sp>
    </p:spTree>
    <p:extLst>
      <p:ext uri="{BB962C8B-B14F-4D97-AF65-F5344CB8AC3E}">
        <p14:creationId xmlns:p14="http://schemas.microsoft.com/office/powerpoint/2010/main" val="95149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Phrasal verb</a:t>
            </a:r>
            <a:endParaRPr lang="en-US" dirty="0"/>
          </a:p>
        </p:txBody>
      </p:sp>
      <p:sp>
        <p:nvSpPr>
          <p:cNvPr id="3" name="Content Placeholder 2"/>
          <p:cNvSpPr>
            <a:spLocks noGrp="1"/>
          </p:cNvSpPr>
          <p:nvPr>
            <p:ph sz="quarter" idx="1"/>
          </p:nvPr>
        </p:nvSpPr>
        <p:spPr/>
        <p:txBody>
          <a:bodyPr/>
          <a:lstStyle/>
          <a:p>
            <a:r>
              <a:rPr lang="en-US" dirty="0"/>
              <a:t> </a:t>
            </a:r>
            <a:r>
              <a:rPr lang="en-US" dirty="0" smtClean="0"/>
              <a:t>a phrasal verb is a </a:t>
            </a:r>
            <a:r>
              <a:rPr lang="en-US" dirty="0"/>
              <a:t>combination of verb and one or more adverbs or prepositions, as </a:t>
            </a:r>
            <a:r>
              <a:rPr lang="en-US" i="1" dirty="0">
                <a:solidFill>
                  <a:srgbClr val="FF0000"/>
                </a:solidFill>
              </a:rPr>
              <a:t>catch on, take off, or put up with, </a:t>
            </a:r>
            <a:r>
              <a:rPr lang="en-US" dirty="0"/>
              <a:t>functioning as a single semantic unit and often having an idiomatic meaning not predictable from the meanings of the individual parts. </a:t>
            </a:r>
          </a:p>
        </p:txBody>
      </p:sp>
    </p:spTree>
    <p:extLst>
      <p:ext uri="{BB962C8B-B14F-4D97-AF65-F5344CB8AC3E}">
        <p14:creationId xmlns:p14="http://schemas.microsoft.com/office/powerpoint/2010/main" val="172557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469936531"/>
              </p:ext>
            </p:extLst>
          </p:nvPr>
        </p:nvGraphicFramePr>
        <p:xfrm>
          <a:off x="152400" y="152401"/>
          <a:ext cx="8839200" cy="6334536"/>
        </p:xfrm>
        <a:graphic>
          <a:graphicData uri="http://schemas.openxmlformats.org/drawingml/2006/table">
            <a:tbl>
              <a:tblPr firstRow="1" firstCol="1" bandRow="1">
                <a:tableStyleId>{68D230F3-CF80-4859-8CE7-A43EE81993B5}</a:tableStyleId>
              </a:tblPr>
              <a:tblGrid>
                <a:gridCol w="2941283"/>
                <a:gridCol w="2941283"/>
                <a:gridCol w="2956634"/>
              </a:tblGrid>
              <a:tr h="437916">
                <a:tc>
                  <a:txBody>
                    <a:bodyPr/>
                    <a:lstStyle/>
                    <a:p>
                      <a:pPr marL="0" marR="0">
                        <a:lnSpc>
                          <a:spcPct val="115000"/>
                        </a:lnSpc>
                        <a:spcBef>
                          <a:spcPts val="0"/>
                        </a:spcBef>
                        <a:spcAft>
                          <a:spcPts val="0"/>
                        </a:spcAft>
                      </a:pPr>
                      <a:r>
                        <a:rPr lang="en-US" sz="1800" dirty="0">
                          <a:effectLst/>
                        </a:rPr>
                        <a:t>Phrasal Verb</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Meaning(s)</a:t>
                      </a:r>
                      <a:endParaRPr lang="en-US" sz="1800">
                        <a:effectLst/>
                        <a:latin typeface="Calibri"/>
                        <a:ea typeface="Calibri"/>
                        <a:cs typeface="Arial"/>
                      </a:endParaRPr>
                    </a:p>
                  </a:txBody>
                  <a:tcPr marL="66675" marR="66675" marT="0" marB="0"/>
                </a:tc>
                <a:tc>
                  <a:txBody>
                    <a:bodyPr/>
                    <a:lstStyle/>
                    <a:p>
                      <a:pPr marL="0" marR="0" algn="ctr">
                        <a:lnSpc>
                          <a:spcPct val="115000"/>
                        </a:lnSpc>
                        <a:spcBef>
                          <a:spcPts val="0"/>
                        </a:spcBef>
                        <a:spcAft>
                          <a:spcPts val="0"/>
                        </a:spcAft>
                      </a:pPr>
                      <a:r>
                        <a:rPr lang="en-US" sz="1800" dirty="0">
                          <a:effectLst/>
                        </a:rPr>
                        <a:t>Example </a:t>
                      </a:r>
                      <a:endParaRPr lang="en-US" sz="1800" dirty="0">
                        <a:effectLst/>
                        <a:latin typeface="Calibri"/>
                        <a:ea typeface="Calibri"/>
                        <a:cs typeface="Arial"/>
                      </a:endParaRPr>
                    </a:p>
                  </a:txBody>
                  <a:tcPr marL="9525" marR="9525" marT="9525" marB="9525"/>
                </a:tc>
              </a:tr>
              <a:tr h="864372">
                <a:tc>
                  <a:txBody>
                    <a:bodyPr/>
                    <a:lstStyle/>
                    <a:p>
                      <a:pPr marL="0" marR="0">
                        <a:lnSpc>
                          <a:spcPct val="115000"/>
                        </a:lnSpc>
                        <a:spcBef>
                          <a:spcPts val="0"/>
                        </a:spcBef>
                        <a:spcAft>
                          <a:spcPts val="0"/>
                        </a:spcAft>
                      </a:pPr>
                      <a:r>
                        <a:rPr lang="en-US" sz="1800" dirty="0">
                          <a:effectLst/>
                        </a:rPr>
                        <a:t>Bring about</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Cause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a speech that brought about a change in public opinion.</a:t>
                      </a:r>
                      <a:endParaRPr lang="en-US" sz="1800" i="1" dirty="0">
                        <a:effectLst/>
                        <a:latin typeface="Calibri"/>
                        <a:ea typeface="Calibri"/>
                        <a:cs typeface="Arial"/>
                      </a:endParaRPr>
                    </a:p>
                  </a:txBody>
                  <a:tcPr marL="9525" marR="9525" marT="9525" marB="9525"/>
                </a:tc>
              </a:tr>
              <a:tr h="1586220">
                <a:tc>
                  <a:txBody>
                    <a:bodyPr/>
                    <a:lstStyle/>
                    <a:p>
                      <a:pPr marL="0" marR="0">
                        <a:lnSpc>
                          <a:spcPct val="115000"/>
                        </a:lnSpc>
                        <a:spcBef>
                          <a:spcPts val="0"/>
                        </a:spcBef>
                        <a:spcAft>
                          <a:spcPts val="0"/>
                        </a:spcAft>
                      </a:pPr>
                      <a:r>
                        <a:rPr lang="en-US" sz="1800" dirty="0">
                          <a:effectLst/>
                        </a:rPr>
                        <a:t>Bring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Raise children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Mention/introduce a topic</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*She brought up five children.</a:t>
                      </a:r>
                    </a:p>
                    <a:p>
                      <a:pPr marL="0" marR="0">
                        <a:lnSpc>
                          <a:spcPct val="115000"/>
                        </a:lnSpc>
                        <a:spcBef>
                          <a:spcPts val="0"/>
                        </a:spcBef>
                        <a:spcAft>
                          <a:spcPts val="0"/>
                        </a:spcAft>
                      </a:pPr>
                      <a:r>
                        <a:rPr lang="en-US" sz="1800" i="1" dirty="0">
                          <a:effectLst/>
                        </a:rPr>
                        <a:t> </a:t>
                      </a:r>
                    </a:p>
                    <a:p>
                      <a:pPr marL="0" marR="0">
                        <a:lnSpc>
                          <a:spcPct val="115000"/>
                        </a:lnSpc>
                        <a:spcBef>
                          <a:spcPts val="0"/>
                        </a:spcBef>
                        <a:spcAft>
                          <a:spcPts val="0"/>
                        </a:spcAft>
                      </a:pPr>
                      <a:r>
                        <a:rPr lang="en-US" sz="1800" i="1" dirty="0">
                          <a:effectLst/>
                        </a:rPr>
                        <a:t>*bring it up at the meeting</a:t>
                      </a:r>
                      <a:endParaRPr lang="en-US" sz="1800" i="1" dirty="0">
                        <a:effectLst/>
                        <a:latin typeface="Calibri"/>
                        <a:ea typeface="Calibri"/>
                        <a:cs typeface="Arial"/>
                      </a:endParaRPr>
                    </a:p>
                  </a:txBody>
                  <a:tcPr marL="9525" marR="9525" marT="9525" marB="9525"/>
                </a:tc>
              </a:tr>
              <a:tr h="437916">
                <a:tc>
                  <a:txBody>
                    <a:bodyPr/>
                    <a:lstStyle/>
                    <a:p>
                      <a:pPr marL="0" marR="0">
                        <a:lnSpc>
                          <a:spcPct val="115000"/>
                        </a:lnSpc>
                        <a:spcBef>
                          <a:spcPts val="0"/>
                        </a:spcBef>
                        <a:spcAft>
                          <a:spcPts val="0"/>
                        </a:spcAft>
                      </a:pPr>
                      <a:r>
                        <a:rPr lang="en-US" sz="1800" dirty="0">
                          <a:effectLst/>
                        </a:rPr>
                        <a:t>Call back</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Return a telephone call</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I’ll call you back.</a:t>
                      </a:r>
                      <a:endParaRPr lang="en-US" sz="1800" i="1" dirty="0">
                        <a:effectLst/>
                        <a:latin typeface="Calibri"/>
                        <a:ea typeface="Calibri"/>
                        <a:cs typeface="Arial"/>
                      </a:endParaRPr>
                    </a:p>
                  </a:txBody>
                  <a:tcPr marL="9525" marR="9525" marT="9525" marB="9525"/>
                </a:tc>
              </a:tr>
              <a:tr h="864372">
                <a:tc>
                  <a:txBody>
                    <a:bodyPr/>
                    <a:lstStyle/>
                    <a:p>
                      <a:pPr marL="0" marR="0">
                        <a:lnSpc>
                          <a:spcPct val="115000"/>
                        </a:lnSpc>
                        <a:spcBef>
                          <a:spcPts val="0"/>
                        </a:spcBef>
                        <a:spcAft>
                          <a:spcPts val="0"/>
                        </a:spcAft>
                      </a:pPr>
                      <a:r>
                        <a:rPr lang="en-US" sz="1800">
                          <a:effectLst/>
                        </a:rPr>
                        <a:t>Call off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Cancel </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game was called off because of bad weather.</a:t>
                      </a:r>
                      <a:endParaRPr lang="en-US" sz="1800" i="1" dirty="0">
                        <a:effectLst/>
                        <a:latin typeface="Calibri"/>
                        <a:ea typeface="Calibri"/>
                        <a:cs typeface="Arial"/>
                      </a:endParaRPr>
                    </a:p>
                  </a:txBody>
                  <a:tcPr marL="9525" marR="9525" marT="9525" marB="9525"/>
                </a:tc>
              </a:tr>
              <a:tr h="2143740">
                <a:tc>
                  <a:txBody>
                    <a:bodyPr/>
                    <a:lstStyle/>
                    <a:p>
                      <a:pPr marL="0" marR="0">
                        <a:lnSpc>
                          <a:spcPct val="115000"/>
                        </a:lnSpc>
                        <a:spcBef>
                          <a:spcPts val="0"/>
                        </a:spcBef>
                        <a:spcAft>
                          <a:spcPts val="0"/>
                        </a:spcAft>
                      </a:pPr>
                      <a:r>
                        <a:rPr lang="en-US" sz="1800">
                          <a:effectLst/>
                        </a:rPr>
                        <a:t>Call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Visit</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Ask a student to answer a question in class</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a:t>
                      </a:r>
                      <a:r>
                        <a:rPr lang="en-GB" sz="1800" i="1" dirty="0">
                          <a:effectLst/>
                        </a:rPr>
                        <a:t>Let's call on Mrs. Franklin this afternoon.</a:t>
                      </a:r>
                      <a:endParaRPr lang="en-US" sz="1800" i="1" dirty="0">
                        <a:effectLst/>
                      </a:endParaRPr>
                    </a:p>
                    <a:p>
                      <a:pPr marL="0" marR="0">
                        <a:lnSpc>
                          <a:spcPct val="115000"/>
                        </a:lnSpc>
                        <a:spcBef>
                          <a:spcPts val="0"/>
                        </a:spcBef>
                        <a:spcAft>
                          <a:spcPts val="0"/>
                        </a:spcAft>
                      </a:pPr>
                      <a:r>
                        <a:rPr lang="en-US" sz="1800" i="1" dirty="0">
                          <a:effectLst/>
                        </a:rPr>
                        <a:t>*The teacher called on me, but I was not ready to recite.</a:t>
                      </a:r>
                    </a:p>
                    <a:p>
                      <a:pPr marL="0" marR="0">
                        <a:lnSpc>
                          <a:spcPct val="115000"/>
                        </a:lnSpc>
                        <a:spcBef>
                          <a:spcPts val="0"/>
                        </a:spcBef>
                        <a:spcAft>
                          <a:spcPts val="0"/>
                        </a:spcAft>
                      </a:pPr>
                      <a:r>
                        <a:rPr lang="en-US" sz="1800" i="1" dirty="0">
                          <a:effectLst/>
                        </a:rPr>
                        <a:t> </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1385014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140090724"/>
              </p:ext>
            </p:extLst>
          </p:nvPr>
        </p:nvGraphicFramePr>
        <p:xfrm>
          <a:off x="228600" y="304447"/>
          <a:ext cx="8686800" cy="6116484"/>
        </p:xfrm>
        <a:graphic>
          <a:graphicData uri="http://schemas.openxmlformats.org/drawingml/2006/table">
            <a:tbl>
              <a:tblPr firstRow="1" firstCol="1" bandRow="1">
                <a:tableStyleId>{68D230F3-CF80-4859-8CE7-A43EE81993B5}</a:tableStyleId>
              </a:tblPr>
              <a:tblGrid>
                <a:gridCol w="2890571"/>
                <a:gridCol w="2890571"/>
                <a:gridCol w="2905658"/>
              </a:tblGrid>
              <a:tr h="847848">
                <a:tc>
                  <a:txBody>
                    <a:bodyPr/>
                    <a:lstStyle/>
                    <a:p>
                      <a:pPr marL="0" marR="0">
                        <a:lnSpc>
                          <a:spcPct val="115000"/>
                        </a:lnSpc>
                        <a:spcBef>
                          <a:spcPts val="0"/>
                        </a:spcBef>
                        <a:spcAft>
                          <a:spcPts val="0"/>
                        </a:spcAft>
                      </a:pPr>
                      <a:r>
                        <a:rPr lang="en-US" sz="1800" dirty="0">
                          <a:effectLst/>
                        </a:rPr>
                        <a:t>Call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dirty="0">
                          <a:effectLst/>
                        </a:rPr>
                        <a:t>Call on the telephone</a:t>
                      </a:r>
                      <a:endParaRPr lang="en-US" sz="1800" b="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GB" sz="1800" b="0" i="1" dirty="0">
                          <a:effectLst/>
                        </a:rPr>
                        <a:t>I called him up to ask if he was free for lunch.</a:t>
                      </a:r>
                      <a:endParaRPr lang="en-US" sz="1800" b="0" i="1" dirty="0">
                        <a:effectLst/>
                        <a:latin typeface="Calibri"/>
                        <a:ea typeface="Calibri"/>
                        <a:cs typeface="Arial"/>
                      </a:endParaRPr>
                    </a:p>
                  </a:txBody>
                  <a:tcPr marL="9525" marR="9525" marT="9525" marB="9525"/>
                </a:tc>
              </a:tr>
              <a:tr h="1266151">
                <a:tc>
                  <a:txBody>
                    <a:bodyPr/>
                    <a:lstStyle/>
                    <a:p>
                      <a:pPr marL="0" marR="0">
                        <a:lnSpc>
                          <a:spcPct val="115000"/>
                        </a:lnSpc>
                        <a:spcBef>
                          <a:spcPts val="0"/>
                        </a:spcBef>
                        <a:spcAft>
                          <a:spcPts val="0"/>
                        </a:spcAft>
                      </a:pPr>
                      <a:r>
                        <a:rPr lang="en-US" sz="1800">
                          <a:effectLst/>
                        </a:rPr>
                        <a:t>Check in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Register </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airline requires you to check in at least an hour before your flight.</a:t>
                      </a:r>
                      <a:endParaRPr lang="en-US" sz="1800" i="1" dirty="0">
                        <a:effectLst/>
                        <a:latin typeface="Calibri"/>
                        <a:ea typeface="Calibri"/>
                        <a:cs typeface="Arial"/>
                      </a:endParaRPr>
                    </a:p>
                  </a:txBody>
                  <a:tcPr marL="9525" marR="9525" marT="9525" marB="9525"/>
                </a:tc>
              </a:tr>
              <a:tr h="847848">
                <a:tc>
                  <a:txBody>
                    <a:bodyPr/>
                    <a:lstStyle/>
                    <a:p>
                      <a:pPr marL="0" marR="0">
                        <a:lnSpc>
                          <a:spcPct val="115000"/>
                        </a:lnSpc>
                        <a:spcBef>
                          <a:spcPts val="0"/>
                        </a:spcBef>
                        <a:spcAft>
                          <a:spcPts val="0"/>
                        </a:spcAft>
                      </a:pPr>
                      <a:r>
                        <a:rPr lang="en-US" sz="1800" dirty="0">
                          <a:effectLst/>
                        </a:rPr>
                        <a:t>Check into</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Investigate</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don't know when they open but I'll check into it.</a:t>
                      </a:r>
                      <a:endParaRPr lang="en-US" sz="1800" i="1" dirty="0">
                        <a:effectLst/>
                        <a:latin typeface="Calibri"/>
                        <a:ea typeface="Calibri"/>
                        <a:cs typeface="Arial"/>
                      </a:endParaRPr>
                    </a:p>
                  </a:txBody>
                  <a:tcPr marL="9525" marR="9525" marT="9525" marB="9525"/>
                </a:tc>
              </a:tr>
              <a:tr h="2504651">
                <a:tc>
                  <a:txBody>
                    <a:bodyPr/>
                    <a:lstStyle/>
                    <a:p>
                      <a:pPr marL="0" marR="0">
                        <a:lnSpc>
                          <a:spcPct val="115000"/>
                        </a:lnSpc>
                        <a:spcBef>
                          <a:spcPts val="0"/>
                        </a:spcBef>
                        <a:spcAft>
                          <a:spcPts val="0"/>
                        </a:spcAft>
                      </a:pPr>
                      <a:r>
                        <a:rPr lang="en-US" sz="1800">
                          <a:effectLst/>
                        </a:rPr>
                        <a:t>Check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Borrow a book from the library</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I</a:t>
                      </a:r>
                      <a:r>
                        <a:rPr lang="en-US" sz="1800" dirty="0" smtClean="0">
                          <a:effectLst/>
                        </a:rPr>
                        <a:t>nvestigate</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*If you don't finish that book before the library closes, you will have to check it out.</a:t>
                      </a:r>
                    </a:p>
                    <a:p>
                      <a:pPr marL="0" marR="0">
                        <a:lnSpc>
                          <a:spcPct val="115000"/>
                        </a:lnSpc>
                        <a:spcBef>
                          <a:spcPts val="0"/>
                        </a:spcBef>
                        <a:spcAft>
                          <a:spcPts val="0"/>
                        </a:spcAft>
                      </a:pPr>
                      <a:r>
                        <a:rPr lang="en-US" sz="1800" i="1" dirty="0">
                          <a:effectLst/>
                        </a:rPr>
                        <a:t>* It's something we all have to be concerned with. Check it out.</a:t>
                      </a:r>
                      <a:endParaRPr lang="en-US" sz="1800" i="1" dirty="0">
                        <a:effectLst/>
                        <a:latin typeface="Calibri"/>
                        <a:ea typeface="Calibri"/>
                        <a:cs typeface="Arial"/>
                      </a:endParaRPr>
                    </a:p>
                  </a:txBody>
                  <a:tcPr marL="9525" marR="9525" marT="9525" marB="9525"/>
                </a:tc>
              </a:tr>
              <a:tr h="629503">
                <a:tc>
                  <a:txBody>
                    <a:bodyPr/>
                    <a:lstStyle/>
                    <a:p>
                      <a:pPr marL="0" marR="0">
                        <a:lnSpc>
                          <a:spcPct val="115000"/>
                        </a:lnSpc>
                        <a:spcBef>
                          <a:spcPts val="0"/>
                        </a:spcBef>
                        <a:spcAft>
                          <a:spcPts val="0"/>
                        </a:spcAft>
                      </a:pPr>
                      <a:r>
                        <a:rPr lang="en-US" sz="1800" dirty="0">
                          <a:effectLst/>
                        </a:rPr>
                        <a:t>Drop by</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Visit</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Be sure to drop by the next time you're in the area.</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310467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2219884469"/>
              </p:ext>
            </p:extLst>
          </p:nvPr>
        </p:nvGraphicFramePr>
        <p:xfrm>
          <a:off x="304800" y="304801"/>
          <a:ext cx="8686800" cy="6172199"/>
        </p:xfrm>
        <a:graphic>
          <a:graphicData uri="http://schemas.openxmlformats.org/drawingml/2006/table">
            <a:tbl>
              <a:tblPr firstRow="1" firstCol="1" bandRow="1">
                <a:tableStyleId>{68D230F3-CF80-4859-8CE7-A43EE81993B5}</a:tableStyleId>
              </a:tblPr>
              <a:tblGrid>
                <a:gridCol w="1357119"/>
                <a:gridCol w="2681481"/>
                <a:gridCol w="4648200"/>
              </a:tblGrid>
              <a:tr h="1514485">
                <a:tc>
                  <a:txBody>
                    <a:bodyPr/>
                    <a:lstStyle/>
                    <a:p>
                      <a:pPr marL="0" marR="0">
                        <a:lnSpc>
                          <a:spcPct val="115000"/>
                        </a:lnSpc>
                        <a:spcBef>
                          <a:spcPts val="0"/>
                        </a:spcBef>
                        <a:spcAft>
                          <a:spcPts val="0"/>
                        </a:spcAft>
                      </a:pPr>
                      <a:r>
                        <a:rPr lang="en-US" sz="1800" dirty="0">
                          <a:effectLst/>
                        </a:rPr>
                        <a:t>Drop in (on)</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dirty="0">
                          <a:effectLst/>
                        </a:rPr>
                        <a:t>Visit informally</a:t>
                      </a:r>
                      <a:endParaRPr lang="en-US" sz="1800" b="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*We'll drop in and see how you're doing tomorrow. </a:t>
                      </a:r>
                    </a:p>
                    <a:p>
                      <a:pPr marL="0" marR="0">
                        <a:lnSpc>
                          <a:spcPct val="115000"/>
                        </a:lnSpc>
                        <a:spcBef>
                          <a:spcPts val="0"/>
                        </a:spcBef>
                        <a:spcAft>
                          <a:spcPts val="0"/>
                        </a:spcAft>
                      </a:pPr>
                      <a:r>
                        <a:rPr lang="en-US" sz="1800" b="0" i="1" dirty="0">
                          <a:effectLst/>
                        </a:rPr>
                        <a:t>*Should we drop in on our neighbors tonight?</a:t>
                      </a:r>
                      <a:endParaRPr lang="en-US" sz="1800" b="0" i="1" dirty="0">
                        <a:effectLst/>
                        <a:latin typeface="Calibri"/>
                        <a:ea typeface="Calibri"/>
                        <a:cs typeface="Arial"/>
                      </a:endParaRPr>
                    </a:p>
                  </a:txBody>
                  <a:tcPr marL="7231" marR="7231" marT="7231" marB="7231"/>
                </a:tc>
              </a:tr>
              <a:tr h="2263147">
                <a:tc>
                  <a:txBody>
                    <a:bodyPr/>
                    <a:lstStyle/>
                    <a:p>
                      <a:pPr marL="0" marR="0">
                        <a:lnSpc>
                          <a:spcPct val="115000"/>
                        </a:lnSpc>
                        <a:spcBef>
                          <a:spcPts val="0"/>
                        </a:spcBef>
                        <a:spcAft>
                          <a:spcPts val="0"/>
                        </a:spcAft>
                      </a:pPr>
                      <a:r>
                        <a:rPr lang="en-US" sz="1800" dirty="0">
                          <a:effectLst/>
                        </a:rPr>
                        <a:t>Drop off</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dirty="0">
                          <a:effectLst/>
                        </a:rPr>
                        <a:t>Leave something for someone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Take someone or something to a ​particular ​place</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You left your jacket, but I can drop it off on my way to work tomorrow.</a:t>
                      </a:r>
                    </a:p>
                    <a:p>
                      <a:pPr marL="0" marR="0">
                        <a:lnSpc>
                          <a:spcPct val="115000"/>
                        </a:lnSpc>
                        <a:spcBef>
                          <a:spcPts val="0"/>
                        </a:spcBef>
                        <a:spcAft>
                          <a:spcPts val="0"/>
                        </a:spcAft>
                      </a:pPr>
                      <a:r>
                        <a:rPr lang="en-US" sz="1800" b="0" i="1" dirty="0">
                          <a:effectLst/>
                        </a:rPr>
                        <a:t> </a:t>
                      </a:r>
                    </a:p>
                    <a:p>
                      <a:pPr marL="0" marR="0">
                        <a:lnSpc>
                          <a:spcPct val="115000"/>
                        </a:lnSpc>
                        <a:spcBef>
                          <a:spcPts val="0"/>
                        </a:spcBef>
                        <a:spcAft>
                          <a:spcPts val="0"/>
                        </a:spcAft>
                      </a:pPr>
                      <a:r>
                        <a:rPr lang="en-US" sz="1800" b="0" i="1" dirty="0">
                          <a:effectLst/>
                        </a:rPr>
                        <a:t>I’m about to leave. Can I drop you off somewhere on my way home?</a:t>
                      </a:r>
                    </a:p>
                    <a:p>
                      <a:pPr marL="0" marR="0">
                        <a:lnSpc>
                          <a:spcPct val="115000"/>
                        </a:lnSpc>
                        <a:spcBef>
                          <a:spcPts val="0"/>
                        </a:spcBef>
                        <a:spcAft>
                          <a:spcPts val="0"/>
                        </a:spcAft>
                      </a:pPr>
                      <a:r>
                        <a:rPr lang="en-US" sz="1800" b="0" i="1" dirty="0">
                          <a:effectLst/>
                        </a:rPr>
                        <a:t> </a:t>
                      </a:r>
                      <a:endParaRPr lang="en-US" sz="1800" b="0" i="1" dirty="0">
                        <a:effectLst/>
                        <a:latin typeface="Calibri"/>
                        <a:ea typeface="Calibri"/>
                        <a:cs typeface="Arial"/>
                      </a:endParaRPr>
                    </a:p>
                  </a:txBody>
                  <a:tcPr marL="7231" marR="7231" marT="7231" marB="7231"/>
                </a:tc>
              </a:tr>
              <a:tr h="1254414">
                <a:tc>
                  <a:txBody>
                    <a:bodyPr/>
                    <a:lstStyle/>
                    <a:p>
                      <a:pPr marL="0" marR="0">
                        <a:lnSpc>
                          <a:spcPct val="115000"/>
                        </a:lnSpc>
                        <a:spcBef>
                          <a:spcPts val="0"/>
                        </a:spcBef>
                        <a:spcAft>
                          <a:spcPts val="0"/>
                        </a:spcAft>
                      </a:pPr>
                      <a:r>
                        <a:rPr lang="en-US" sz="1800" dirty="0">
                          <a:effectLst/>
                        </a:rPr>
                        <a:t>Get along (with)</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dirty="0">
                          <a:effectLst/>
                        </a:rPr>
                        <a:t>To have a good relationship</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Do you think the cats and dogs will get along if we put them in a cage together</a:t>
                      </a:r>
                      <a:r>
                        <a:rPr lang="en-US" sz="1800" b="0" i="1" dirty="0" smtClean="0">
                          <a:effectLst/>
                        </a:rPr>
                        <a:t>?</a:t>
                      </a:r>
                      <a:endParaRPr lang="en-US" sz="1800" b="0" i="1" dirty="0">
                        <a:effectLst/>
                      </a:endParaRPr>
                    </a:p>
                    <a:p>
                      <a:pPr marL="0" marR="0">
                        <a:lnSpc>
                          <a:spcPct val="115000"/>
                        </a:lnSpc>
                        <a:spcBef>
                          <a:spcPts val="0"/>
                        </a:spcBef>
                        <a:spcAft>
                          <a:spcPts val="0"/>
                        </a:spcAft>
                      </a:pPr>
                      <a:r>
                        <a:rPr lang="en-US" sz="1800" b="0" i="1" dirty="0">
                          <a:effectLst/>
                        </a:rPr>
                        <a:t>Those two just don't get along.</a:t>
                      </a:r>
                      <a:endParaRPr lang="en-US" sz="1800" b="0" i="1" dirty="0">
                        <a:effectLst/>
                        <a:latin typeface="Calibri"/>
                        <a:ea typeface="Calibri"/>
                        <a:cs typeface="Arial"/>
                      </a:endParaRPr>
                    </a:p>
                  </a:txBody>
                  <a:tcPr marL="7231" marR="7231" marT="7231" marB="7231"/>
                </a:tc>
              </a:tr>
              <a:tr h="748662">
                <a:tc>
                  <a:txBody>
                    <a:bodyPr/>
                    <a:lstStyle/>
                    <a:p>
                      <a:pPr marL="0" marR="0">
                        <a:lnSpc>
                          <a:spcPct val="115000"/>
                        </a:lnSpc>
                        <a:spcBef>
                          <a:spcPts val="0"/>
                        </a:spcBef>
                        <a:spcAft>
                          <a:spcPts val="0"/>
                        </a:spcAft>
                      </a:pPr>
                      <a:r>
                        <a:rPr lang="en-US" sz="1800">
                          <a:effectLst/>
                        </a:rPr>
                        <a:t>Get back (from)</a:t>
                      </a:r>
                      <a:endParaRPr lang="en-US" sz="180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a:effectLst/>
                        </a:rPr>
                        <a:t>Return from somewhere</a:t>
                      </a:r>
                      <a:endParaRPr lang="en-US" sz="180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What time did you get back last night?</a:t>
                      </a:r>
                      <a:endParaRPr lang="en-US" sz="1800" b="0" i="1" dirty="0">
                        <a:effectLst/>
                        <a:latin typeface="Calibri"/>
                        <a:ea typeface="Calibri"/>
                        <a:cs typeface="Arial"/>
                      </a:endParaRPr>
                    </a:p>
                  </a:txBody>
                  <a:tcPr marL="7231" marR="7231" marT="7231" marB="7231"/>
                </a:tc>
              </a:tr>
              <a:tr h="391491">
                <a:tc>
                  <a:txBody>
                    <a:bodyPr/>
                    <a:lstStyle/>
                    <a:p>
                      <a:pPr marL="0" marR="0">
                        <a:lnSpc>
                          <a:spcPct val="115000"/>
                        </a:lnSpc>
                        <a:spcBef>
                          <a:spcPts val="0"/>
                        </a:spcBef>
                        <a:spcAft>
                          <a:spcPts val="0"/>
                        </a:spcAft>
                      </a:pPr>
                      <a:r>
                        <a:rPr lang="en-US" sz="1800" dirty="0">
                          <a:effectLst/>
                        </a:rPr>
                        <a:t>Get off</a:t>
                      </a:r>
                      <a:endParaRPr lang="en-US" sz="1800" dirty="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a:effectLst/>
                        </a:rPr>
                        <a:t>Leave any vehicle</a:t>
                      </a:r>
                      <a:endParaRPr lang="en-US" sz="1800">
                        <a:effectLst/>
                        <a:latin typeface="Calibri"/>
                        <a:ea typeface="Calibri"/>
                        <a:cs typeface="Arial"/>
                      </a:endParaRPr>
                    </a:p>
                  </a:txBody>
                  <a:tcPr marL="50620" marR="50620" marT="0" marB="0"/>
                </a:tc>
                <a:tc>
                  <a:txBody>
                    <a:bodyPr/>
                    <a:lstStyle/>
                    <a:p>
                      <a:pPr marL="0" marR="0">
                        <a:lnSpc>
                          <a:spcPct val="115000"/>
                        </a:lnSpc>
                        <a:spcBef>
                          <a:spcPts val="0"/>
                        </a:spcBef>
                        <a:spcAft>
                          <a:spcPts val="0"/>
                        </a:spcAft>
                      </a:pPr>
                      <a:r>
                        <a:rPr lang="en-US" sz="1800" b="0" i="1" dirty="0">
                          <a:effectLst/>
                        </a:rPr>
                        <a:t>Let's get off the train at the next stop.</a:t>
                      </a:r>
                      <a:endParaRPr lang="en-US" sz="1800" b="0" i="1" dirty="0">
                        <a:effectLst/>
                        <a:latin typeface="Calibri"/>
                        <a:ea typeface="Calibri"/>
                        <a:cs typeface="Arial"/>
                      </a:endParaRPr>
                    </a:p>
                  </a:txBody>
                  <a:tcPr marL="7231" marR="7231" marT="7231" marB="7231"/>
                </a:tc>
              </a:tr>
            </a:tbl>
          </a:graphicData>
        </a:graphic>
      </p:graphicFrame>
    </p:spTree>
    <p:extLst>
      <p:ext uri="{BB962C8B-B14F-4D97-AF65-F5344CB8AC3E}">
        <p14:creationId xmlns:p14="http://schemas.microsoft.com/office/powerpoint/2010/main" val="113470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ar-SA" dirty="0" smtClean="0"/>
              <a:t>عندما يأتي فعل الكينونة (</a:t>
            </a:r>
            <a:r>
              <a:rPr lang="en-US" dirty="0" smtClean="0"/>
              <a:t>VERB TO BE</a:t>
            </a:r>
            <a:r>
              <a:rPr lang="ar-SA" dirty="0" smtClean="0"/>
              <a:t>) كفعل رئيسي في الجملة، فقد يجد المترجم المبتدئ في بعض الأحيان صعوبة في ترجمته إلى العربية وتعزى تلك الصعوبة غالبًا إلى إصراره على إظهاره في الجملة العربية واستخدام فعل الكينونة للتعبير عنه أو لإخفاقه في فهم معنى السياق وللتغلب على تلك المشكلة توجد لدينا عدة طرق يمكن اتباع أحدها في الترجمة:</a:t>
            </a:r>
          </a:p>
          <a:p>
            <a:pPr algn="r" rtl="1"/>
            <a:r>
              <a:rPr lang="ar-SA" dirty="0" smtClean="0">
                <a:solidFill>
                  <a:srgbClr val="FF0000"/>
                </a:solidFill>
              </a:rPr>
              <a:t>1. إسقاط الفعل من الجملة العربية وتحويلها إلى جملة اسمية (مبتدأ وخبر)، مثال:</a:t>
            </a:r>
          </a:p>
          <a:p>
            <a:pPr marL="0" indent="0" algn="ctr" rtl="1">
              <a:buNone/>
            </a:pPr>
            <a:r>
              <a:rPr lang="en-US" dirty="0" smtClean="0"/>
              <a:t>The manager </a:t>
            </a:r>
            <a:r>
              <a:rPr lang="en-US" dirty="0" smtClean="0">
                <a:solidFill>
                  <a:srgbClr val="FF0000"/>
                </a:solidFill>
              </a:rPr>
              <a:t>is</a:t>
            </a:r>
            <a:r>
              <a:rPr lang="en-US" dirty="0" smtClean="0"/>
              <a:t> absent today.</a:t>
            </a:r>
          </a:p>
          <a:p>
            <a:pPr marL="0" indent="0" algn="ctr" rtl="1">
              <a:buNone/>
            </a:pPr>
            <a:r>
              <a:rPr lang="ar-SA" dirty="0" smtClean="0"/>
              <a:t>المدير </a:t>
            </a:r>
            <a:r>
              <a:rPr lang="ar-SA" smtClean="0"/>
              <a:t>غائب </a:t>
            </a:r>
            <a:r>
              <a:rPr lang="ar-SA" smtClean="0"/>
              <a:t>اليوم</a:t>
            </a:r>
            <a:r>
              <a:rPr lang="ar-SA" dirty="0" smtClean="0"/>
              <a:t>.</a:t>
            </a:r>
            <a:endParaRPr lang="en-US" dirty="0"/>
          </a:p>
        </p:txBody>
      </p:sp>
    </p:spTree>
    <p:extLst>
      <p:ext uri="{BB962C8B-B14F-4D97-AF65-F5344CB8AC3E}">
        <p14:creationId xmlns:p14="http://schemas.microsoft.com/office/powerpoint/2010/main" val="336939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48614941"/>
              </p:ext>
            </p:extLst>
          </p:nvPr>
        </p:nvGraphicFramePr>
        <p:xfrm>
          <a:off x="304800" y="228602"/>
          <a:ext cx="8610601" cy="6413077"/>
        </p:xfrm>
        <a:graphic>
          <a:graphicData uri="http://schemas.openxmlformats.org/drawingml/2006/table">
            <a:tbl>
              <a:tblPr firstRow="1" firstCol="1" bandRow="1">
                <a:tableStyleId>{68D230F3-CF80-4859-8CE7-A43EE81993B5}</a:tableStyleId>
              </a:tblPr>
              <a:tblGrid>
                <a:gridCol w="2865216"/>
                <a:gridCol w="2865216"/>
                <a:gridCol w="2880169"/>
              </a:tblGrid>
              <a:tr h="1026431">
                <a:tc>
                  <a:txBody>
                    <a:bodyPr/>
                    <a:lstStyle/>
                    <a:p>
                      <a:pPr marL="0" marR="0">
                        <a:lnSpc>
                          <a:spcPct val="115000"/>
                        </a:lnSpc>
                        <a:spcBef>
                          <a:spcPts val="0"/>
                        </a:spcBef>
                        <a:spcAft>
                          <a:spcPts val="0"/>
                        </a:spcAft>
                      </a:pPr>
                      <a:r>
                        <a:rPr lang="en-US" sz="1800" dirty="0">
                          <a:effectLst/>
                        </a:rPr>
                        <a:t>Get in</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0" dirty="0">
                          <a:effectLst/>
                        </a:rPr>
                        <a:t>Enter a car</a:t>
                      </a:r>
                      <a:endParaRPr lang="en-US" sz="1800" b="0" i="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We opened the door of the car and got in.</a:t>
                      </a:r>
                      <a:endParaRPr lang="en-US" sz="1800" b="0" i="1" dirty="0">
                        <a:effectLst/>
                        <a:latin typeface="Calibri"/>
                        <a:ea typeface="Calibri"/>
                        <a:cs typeface="Arial"/>
                      </a:endParaRPr>
                    </a:p>
                  </a:txBody>
                  <a:tcPr marL="9525" marR="9525" marT="9525" marB="9525"/>
                </a:tc>
              </a:tr>
              <a:tr h="520021">
                <a:tc>
                  <a:txBody>
                    <a:bodyPr/>
                    <a:lstStyle/>
                    <a:p>
                      <a:pPr marL="0" marR="0">
                        <a:lnSpc>
                          <a:spcPct val="115000"/>
                        </a:lnSpc>
                        <a:spcBef>
                          <a:spcPts val="0"/>
                        </a:spcBef>
                        <a:spcAft>
                          <a:spcPts val="0"/>
                        </a:spcAft>
                      </a:pPr>
                      <a:r>
                        <a:rPr lang="en-US" sz="1800">
                          <a:effectLst/>
                        </a:rPr>
                        <a:t>Get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Enter any vehicle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bus stopped, and I got on.</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Get through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Finish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It took me a week to get through the book.</a:t>
                      </a:r>
                      <a:endParaRPr lang="en-US" sz="1800" i="1" dirty="0">
                        <a:effectLst/>
                        <a:latin typeface="Calibri"/>
                        <a:ea typeface="Calibri"/>
                        <a:cs typeface="Arial"/>
                      </a:endParaRPr>
                    </a:p>
                  </a:txBody>
                  <a:tcPr marL="9525" marR="9525" marT="9525" marB="9525"/>
                </a:tc>
              </a:tr>
              <a:tr h="520021">
                <a:tc>
                  <a:txBody>
                    <a:bodyPr/>
                    <a:lstStyle/>
                    <a:p>
                      <a:pPr marL="0" marR="0">
                        <a:lnSpc>
                          <a:spcPct val="115000"/>
                        </a:lnSpc>
                        <a:spcBef>
                          <a:spcPts val="0"/>
                        </a:spcBef>
                        <a:spcAft>
                          <a:spcPts val="0"/>
                        </a:spcAft>
                      </a:pPr>
                      <a:r>
                        <a:rPr lang="en-US" sz="1800" dirty="0">
                          <a:effectLst/>
                        </a:rPr>
                        <a:t>Get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Arise from bed, a chair, etc.</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usually get up early.</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Give back</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Return something to someone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Could you give me my pen back?</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Give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Stop doing something</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She didn’t give up work when she had a baby.</a:t>
                      </a:r>
                      <a:endParaRPr lang="en-US" sz="1800" i="1" dirty="0">
                        <a:effectLst/>
                        <a:latin typeface="Calibri"/>
                        <a:ea typeface="Calibri"/>
                        <a:cs typeface="Arial"/>
                      </a:endParaRPr>
                    </a:p>
                  </a:txBody>
                  <a:tcPr marL="9525" marR="9525" marT="9525" marB="9525"/>
                </a:tc>
              </a:tr>
              <a:tr h="1026431">
                <a:tc>
                  <a:txBody>
                    <a:bodyPr/>
                    <a:lstStyle/>
                    <a:p>
                      <a:pPr marL="0" marR="0">
                        <a:lnSpc>
                          <a:spcPct val="115000"/>
                        </a:lnSpc>
                        <a:spcBef>
                          <a:spcPts val="0"/>
                        </a:spcBef>
                        <a:spcAft>
                          <a:spcPts val="0"/>
                        </a:spcAft>
                      </a:pPr>
                      <a:r>
                        <a:rPr lang="en-US" sz="1800">
                          <a:effectLst/>
                        </a:rPr>
                        <a:t>Hand in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Submit an assignment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forgot to hand in my test paper.</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1180174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1677043"/>
              </p:ext>
            </p:extLst>
          </p:nvPr>
        </p:nvGraphicFramePr>
        <p:xfrm>
          <a:off x="228601" y="304800"/>
          <a:ext cx="8610601" cy="6019801"/>
        </p:xfrm>
        <a:graphic>
          <a:graphicData uri="http://schemas.openxmlformats.org/drawingml/2006/table">
            <a:tbl>
              <a:tblPr firstRow="1" firstCol="1" bandRow="1">
                <a:tableStyleId>{68D230F3-CF80-4859-8CE7-A43EE81993B5}</a:tableStyleId>
              </a:tblPr>
              <a:tblGrid>
                <a:gridCol w="2865216"/>
                <a:gridCol w="2865216"/>
                <a:gridCol w="2880169"/>
              </a:tblGrid>
              <a:tr h="2340059">
                <a:tc>
                  <a:txBody>
                    <a:bodyPr/>
                    <a:lstStyle/>
                    <a:p>
                      <a:pPr marL="0" marR="0">
                        <a:lnSpc>
                          <a:spcPct val="115000"/>
                        </a:lnSpc>
                        <a:spcBef>
                          <a:spcPts val="0"/>
                        </a:spcBef>
                        <a:spcAft>
                          <a:spcPts val="0"/>
                        </a:spcAft>
                      </a:pPr>
                      <a:r>
                        <a:rPr lang="en-US" sz="1800" dirty="0">
                          <a:effectLst/>
                        </a:rPr>
                        <a:t>Hang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Stop a telephone conversation</a:t>
                      </a:r>
                    </a:p>
                    <a:p>
                      <a:pPr marL="0" marR="0">
                        <a:lnSpc>
                          <a:spcPct val="115000"/>
                        </a:lnSpc>
                        <a:spcBef>
                          <a:spcPts val="0"/>
                        </a:spcBef>
                        <a:spcAft>
                          <a:spcPts val="0"/>
                        </a:spcAft>
                      </a:pPr>
                      <a:r>
                        <a:rPr lang="en-US" sz="1800" b="0">
                          <a:effectLst/>
                        </a:rPr>
                        <a:t> </a:t>
                      </a:r>
                    </a:p>
                    <a:p>
                      <a:pPr marL="0" marR="0">
                        <a:lnSpc>
                          <a:spcPct val="115000"/>
                        </a:lnSpc>
                        <a:spcBef>
                          <a:spcPts val="0"/>
                        </a:spcBef>
                        <a:spcAft>
                          <a:spcPts val="0"/>
                        </a:spcAft>
                      </a:pPr>
                      <a:r>
                        <a:rPr lang="en-US" sz="1800" b="0">
                          <a:effectLst/>
                        </a:rPr>
                        <a:t>Put clothes on a hook or hanger</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*Please hang up the phone.</a:t>
                      </a:r>
                    </a:p>
                    <a:p>
                      <a:pPr marL="0" marR="0">
                        <a:lnSpc>
                          <a:spcPct val="115000"/>
                        </a:lnSpc>
                        <a:spcBef>
                          <a:spcPts val="0"/>
                        </a:spcBef>
                        <a:spcAft>
                          <a:spcPts val="0"/>
                        </a:spcAft>
                      </a:pPr>
                      <a:r>
                        <a:rPr lang="en-US" sz="1800" b="0" i="1" dirty="0">
                          <a:effectLst/>
                        </a:rPr>
                        <a:t> </a:t>
                      </a:r>
                    </a:p>
                    <a:p>
                      <a:pPr marL="0" marR="0">
                        <a:lnSpc>
                          <a:spcPct val="115000"/>
                        </a:lnSpc>
                        <a:spcBef>
                          <a:spcPts val="0"/>
                        </a:spcBef>
                        <a:spcAft>
                          <a:spcPts val="0"/>
                        </a:spcAft>
                      </a:pPr>
                      <a:endParaRPr lang="en-US" sz="1800" b="0" i="1" dirty="0" smtClean="0">
                        <a:effectLst/>
                      </a:endParaRPr>
                    </a:p>
                    <a:p>
                      <a:pPr marL="0" marR="0">
                        <a:lnSpc>
                          <a:spcPct val="115000"/>
                        </a:lnSpc>
                        <a:spcBef>
                          <a:spcPts val="0"/>
                        </a:spcBef>
                        <a:spcAft>
                          <a:spcPts val="0"/>
                        </a:spcAft>
                      </a:pPr>
                      <a:r>
                        <a:rPr lang="en-US" sz="1800" b="0" i="1" dirty="0" smtClean="0">
                          <a:effectLst/>
                        </a:rPr>
                        <a:t>*</a:t>
                      </a:r>
                      <a:r>
                        <a:rPr lang="en-US" sz="1800" b="0" i="1" dirty="0">
                          <a:effectLst/>
                        </a:rPr>
                        <a:t>Please hang your jacket up in the closet.</a:t>
                      </a:r>
                      <a:endParaRPr lang="en-US" sz="1800" b="0" i="1" dirty="0">
                        <a:effectLst/>
                        <a:latin typeface="Calibri"/>
                        <a:ea typeface="Calibri"/>
                        <a:cs typeface="Arial"/>
                      </a:endParaRPr>
                    </a:p>
                  </a:txBody>
                  <a:tcPr marL="9525" marR="9525" marT="9525" marB="9525"/>
                </a:tc>
              </a:tr>
              <a:tr h="1172886">
                <a:tc>
                  <a:txBody>
                    <a:bodyPr/>
                    <a:lstStyle/>
                    <a:p>
                      <a:pPr marL="0" marR="0">
                        <a:lnSpc>
                          <a:spcPct val="115000"/>
                        </a:lnSpc>
                        <a:spcBef>
                          <a:spcPts val="0"/>
                        </a:spcBef>
                        <a:spcAft>
                          <a:spcPts val="0"/>
                        </a:spcAft>
                      </a:pPr>
                      <a:r>
                        <a:rPr lang="en-US" sz="1800">
                          <a:effectLst/>
                        </a:rPr>
                        <a:t>Keep out (of)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Not enter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The lid keeps the flies out of the jar.</a:t>
                      </a:r>
                      <a:endParaRPr lang="en-US" sz="1800" i="1">
                        <a:effectLst/>
                        <a:latin typeface="Calibri"/>
                        <a:ea typeface="Calibri"/>
                        <a:cs typeface="Arial"/>
                      </a:endParaRPr>
                    </a:p>
                  </a:txBody>
                  <a:tcPr marL="9525" marR="9525" marT="9525" marB="9525"/>
                </a:tc>
              </a:tr>
              <a:tr h="1172886">
                <a:tc>
                  <a:txBody>
                    <a:bodyPr/>
                    <a:lstStyle/>
                    <a:p>
                      <a:pPr marL="0" marR="0">
                        <a:lnSpc>
                          <a:spcPct val="115000"/>
                        </a:lnSpc>
                        <a:spcBef>
                          <a:spcPts val="0"/>
                        </a:spcBef>
                        <a:spcAft>
                          <a:spcPts val="0"/>
                        </a:spcAft>
                      </a:pPr>
                      <a:r>
                        <a:rPr lang="en-US" sz="1800">
                          <a:effectLst/>
                        </a:rPr>
                        <a:t>Keep up (with)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Stay at the same position of level</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Don't work so fast. I can't keep up with you.</a:t>
                      </a:r>
                      <a:endParaRPr lang="en-US" sz="1800" i="1">
                        <a:effectLst/>
                        <a:latin typeface="Calibri"/>
                        <a:ea typeface="Calibri"/>
                        <a:cs typeface="Arial"/>
                      </a:endParaRPr>
                    </a:p>
                  </a:txBody>
                  <a:tcPr marL="9525" marR="9525" marT="9525" marB="9525"/>
                </a:tc>
              </a:tr>
              <a:tr h="666985">
                <a:tc>
                  <a:txBody>
                    <a:bodyPr/>
                    <a:lstStyle/>
                    <a:p>
                      <a:pPr marL="0" marR="0">
                        <a:lnSpc>
                          <a:spcPct val="115000"/>
                        </a:lnSpc>
                        <a:spcBef>
                          <a:spcPts val="0"/>
                        </a:spcBef>
                        <a:spcAft>
                          <a:spcPts val="0"/>
                        </a:spcAft>
                      </a:pPr>
                      <a:r>
                        <a:rPr lang="en-US" sz="1800" dirty="0">
                          <a:effectLst/>
                        </a:rPr>
                        <a:t>Look after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Take care of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Please look after my little boy.</a:t>
                      </a:r>
                      <a:endParaRPr lang="en-US" sz="1800" i="1">
                        <a:effectLst/>
                        <a:latin typeface="Calibri"/>
                        <a:ea typeface="Calibri"/>
                        <a:cs typeface="Arial"/>
                      </a:endParaRPr>
                    </a:p>
                  </a:txBody>
                  <a:tcPr marL="9525" marR="9525" marT="9525" marB="9525"/>
                </a:tc>
              </a:tr>
              <a:tr h="666985">
                <a:tc>
                  <a:txBody>
                    <a:bodyPr/>
                    <a:lstStyle/>
                    <a:p>
                      <a:pPr marL="0" marR="0">
                        <a:lnSpc>
                          <a:spcPct val="115000"/>
                        </a:lnSpc>
                        <a:spcBef>
                          <a:spcPts val="0"/>
                        </a:spcBef>
                        <a:spcAft>
                          <a:spcPts val="0"/>
                        </a:spcAft>
                      </a:pPr>
                      <a:r>
                        <a:rPr lang="en-US" sz="1800">
                          <a:effectLst/>
                        </a:rPr>
                        <a:t>Look into</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Investigate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I'll have to look into that matter.</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2833971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2258212"/>
              </p:ext>
            </p:extLst>
          </p:nvPr>
        </p:nvGraphicFramePr>
        <p:xfrm>
          <a:off x="228600" y="304802"/>
          <a:ext cx="8686801" cy="6281886"/>
        </p:xfrm>
        <a:graphic>
          <a:graphicData uri="http://schemas.openxmlformats.org/drawingml/2006/table">
            <a:tbl>
              <a:tblPr firstRow="1" firstCol="1" bandRow="1">
                <a:tableStyleId>{68D230F3-CF80-4859-8CE7-A43EE81993B5}</a:tableStyleId>
              </a:tblPr>
              <a:tblGrid>
                <a:gridCol w="2890572"/>
                <a:gridCol w="2890572"/>
                <a:gridCol w="2905657"/>
              </a:tblGrid>
              <a:tr h="872509">
                <a:tc>
                  <a:txBody>
                    <a:bodyPr/>
                    <a:lstStyle/>
                    <a:p>
                      <a:pPr marL="0" marR="0">
                        <a:lnSpc>
                          <a:spcPct val="115000"/>
                        </a:lnSpc>
                        <a:spcBef>
                          <a:spcPts val="0"/>
                        </a:spcBef>
                        <a:spcAft>
                          <a:spcPts val="0"/>
                        </a:spcAft>
                      </a:pPr>
                      <a:r>
                        <a:rPr lang="en-US" sz="1800" dirty="0">
                          <a:effectLst/>
                        </a:rPr>
                        <a:t>Look out (</a:t>
                      </a:r>
                      <a:r>
                        <a:rPr lang="en-US" sz="1800" dirty="0" smtClean="0">
                          <a:effectLst/>
                        </a:rPr>
                        <a:t>for)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Be careful</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If you don't look out, you could fall on the ice.</a:t>
                      </a:r>
                      <a:endParaRPr lang="en-US" sz="1800" b="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a:effectLst/>
                        </a:rPr>
                        <a:t>Look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Look for information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forgot her phone number, so I looked it up on the Internet.</a:t>
                      </a:r>
                      <a:endParaRPr lang="en-US" sz="180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a:effectLst/>
                        </a:rPr>
                        <a:t>Pass away</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Die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His aunt passed away last month.</a:t>
                      </a:r>
                      <a:endParaRPr lang="en-US" sz="1800" i="1" dirty="0">
                        <a:effectLst/>
                        <a:latin typeface="Calibri"/>
                        <a:ea typeface="Calibri"/>
                        <a:cs typeface="Arial"/>
                      </a:endParaRPr>
                    </a:p>
                  </a:txBody>
                  <a:tcPr marL="9525" marR="9525" marT="9525" marB="9525"/>
                </a:tc>
              </a:tr>
              <a:tr h="1733451">
                <a:tc>
                  <a:txBody>
                    <a:bodyPr/>
                    <a:lstStyle/>
                    <a:p>
                      <a:pPr marL="0" marR="0">
                        <a:lnSpc>
                          <a:spcPct val="115000"/>
                        </a:lnSpc>
                        <a:spcBef>
                          <a:spcPts val="0"/>
                        </a:spcBef>
                        <a:spcAft>
                          <a:spcPts val="0"/>
                        </a:spcAft>
                      </a:pPr>
                      <a:r>
                        <a:rPr lang="en-US" sz="1800">
                          <a:effectLst/>
                        </a:rPr>
                        <a:t>Pass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Distribute</a:t>
                      </a:r>
                    </a:p>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Faint - lose consciousness</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*Please pass these out to everyone.</a:t>
                      </a:r>
                    </a:p>
                    <a:p>
                      <a:pPr marL="0" marR="0">
                        <a:lnSpc>
                          <a:spcPct val="115000"/>
                        </a:lnSpc>
                        <a:spcBef>
                          <a:spcPts val="0"/>
                        </a:spcBef>
                        <a:spcAft>
                          <a:spcPts val="0"/>
                        </a:spcAft>
                      </a:pPr>
                      <a:r>
                        <a:rPr lang="en-US" sz="1800" i="1" dirty="0">
                          <a:effectLst/>
                        </a:rPr>
                        <a:t>*When he got the news, he passed out.</a:t>
                      </a:r>
                      <a:endParaRPr lang="en-US" sz="180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a:effectLst/>
                        </a:rPr>
                        <a:t>Pick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Select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We went to the video store and picked out a movie to watch.</a:t>
                      </a:r>
                      <a:endParaRPr lang="en-US" sz="1800" i="1" dirty="0">
                        <a:effectLst/>
                        <a:latin typeface="Calibri"/>
                        <a:ea typeface="Calibri"/>
                        <a:cs typeface="Arial"/>
                      </a:endParaRPr>
                    </a:p>
                  </a:txBody>
                  <a:tcPr marL="9525" marR="9525" marT="9525" marB="9525"/>
                </a:tc>
              </a:tr>
              <a:tr h="872509">
                <a:tc>
                  <a:txBody>
                    <a:bodyPr/>
                    <a:lstStyle/>
                    <a:p>
                      <a:pPr marL="0" marR="0">
                        <a:lnSpc>
                          <a:spcPct val="115000"/>
                        </a:lnSpc>
                        <a:spcBef>
                          <a:spcPts val="0"/>
                        </a:spcBef>
                        <a:spcAft>
                          <a:spcPts val="0"/>
                        </a:spcAft>
                      </a:pPr>
                      <a:r>
                        <a:rPr lang="en-US" sz="1800" dirty="0">
                          <a:effectLst/>
                        </a:rPr>
                        <a:t>Pick up</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Go to get someone</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Please come to my office and pick me up at noon.</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4134098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05181154"/>
              </p:ext>
            </p:extLst>
          </p:nvPr>
        </p:nvGraphicFramePr>
        <p:xfrm>
          <a:off x="304799" y="228604"/>
          <a:ext cx="8610602" cy="6095995"/>
        </p:xfrm>
        <a:graphic>
          <a:graphicData uri="http://schemas.openxmlformats.org/drawingml/2006/table">
            <a:tbl>
              <a:tblPr firstRow="1" firstCol="1" bandRow="1">
                <a:tableStyleId>{68D230F3-CF80-4859-8CE7-A43EE81993B5}</a:tableStyleId>
              </a:tblPr>
              <a:tblGrid>
                <a:gridCol w="2454682"/>
                <a:gridCol w="2454682"/>
                <a:gridCol w="3701238"/>
              </a:tblGrid>
              <a:tr h="934730">
                <a:tc>
                  <a:txBody>
                    <a:bodyPr/>
                    <a:lstStyle/>
                    <a:p>
                      <a:pPr marL="0" marR="0">
                        <a:lnSpc>
                          <a:spcPct val="115000"/>
                        </a:lnSpc>
                        <a:spcBef>
                          <a:spcPts val="0"/>
                        </a:spcBef>
                        <a:spcAft>
                          <a:spcPts val="0"/>
                        </a:spcAft>
                      </a:pPr>
                      <a:r>
                        <a:rPr lang="en-US" sz="1800" dirty="0">
                          <a:effectLst/>
                        </a:rPr>
                        <a:t>Put off</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Postpone</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I have to put off our meeting until a later time.</a:t>
                      </a:r>
                      <a:endParaRPr lang="en-US" sz="1800" b="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Put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Get dressed</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Don't forget to put on a warm coat.</a:t>
                      </a:r>
                      <a:endParaRPr lang="en-US" sz="1800" i="1" dirty="0">
                        <a:effectLst/>
                        <a:latin typeface="Calibri"/>
                        <a:ea typeface="Calibri"/>
                        <a:cs typeface="Arial"/>
                      </a:endParaRPr>
                    </a:p>
                  </a:txBody>
                  <a:tcPr marL="9525" marR="9525" marT="9525" marB="9525"/>
                </a:tc>
              </a:tr>
              <a:tr h="487615">
                <a:tc>
                  <a:txBody>
                    <a:bodyPr/>
                    <a:lstStyle/>
                    <a:p>
                      <a:pPr marL="0" marR="0">
                        <a:lnSpc>
                          <a:spcPct val="115000"/>
                        </a:lnSpc>
                        <a:spcBef>
                          <a:spcPts val="0"/>
                        </a:spcBef>
                        <a:spcAft>
                          <a:spcPts val="0"/>
                        </a:spcAft>
                      </a:pPr>
                      <a:r>
                        <a:rPr lang="en-US" sz="1800">
                          <a:effectLst/>
                        </a:rPr>
                        <a:t>Put out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Extinguish a fire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He put out the fire with flour.</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Put up with</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Tolerate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will not put up with your bad </a:t>
                      </a:r>
                      <a:r>
                        <a:rPr lang="en-US" sz="1800" i="1" dirty="0" err="1">
                          <a:effectLst/>
                        </a:rPr>
                        <a:t>behaviour</a:t>
                      </a:r>
                      <a:r>
                        <a:rPr lang="en-US" sz="1800" i="1" dirty="0">
                          <a:effectLst/>
                        </a:rPr>
                        <a:t> any longer!</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Run into</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Meet by chance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We ran into some old friends at the store.</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Run across</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Find by chance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He ran across her name in the phone book.</a:t>
                      </a:r>
                      <a:endParaRPr lang="en-US" sz="1800" i="1" dirty="0">
                        <a:effectLst/>
                        <a:latin typeface="Calibri"/>
                        <a:ea typeface="Calibri"/>
                        <a:cs typeface="Arial"/>
                      </a:endParaRPr>
                    </a:p>
                  </a:txBody>
                  <a:tcPr marL="9525" marR="9525" marT="9525" marB="9525"/>
                </a:tc>
              </a:tr>
              <a:tr h="934730">
                <a:tc>
                  <a:txBody>
                    <a:bodyPr/>
                    <a:lstStyle/>
                    <a:p>
                      <a:pPr marL="0" marR="0">
                        <a:lnSpc>
                          <a:spcPct val="115000"/>
                        </a:lnSpc>
                        <a:spcBef>
                          <a:spcPts val="0"/>
                        </a:spcBef>
                        <a:spcAft>
                          <a:spcPts val="0"/>
                        </a:spcAft>
                      </a:pPr>
                      <a:r>
                        <a:rPr lang="en-US" sz="1800">
                          <a:effectLst/>
                        </a:rPr>
                        <a:t>Run out (of)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Finish a supply of something</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I think we've run out of toothpaste.</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1702191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08351788"/>
              </p:ext>
            </p:extLst>
          </p:nvPr>
        </p:nvGraphicFramePr>
        <p:xfrm>
          <a:off x="228598" y="152400"/>
          <a:ext cx="8686801" cy="6248400"/>
        </p:xfrm>
        <a:graphic>
          <a:graphicData uri="http://schemas.openxmlformats.org/drawingml/2006/table">
            <a:tbl>
              <a:tblPr firstRow="1" firstCol="1" bandRow="1">
                <a:tableStyleId>{68D230F3-CF80-4859-8CE7-A43EE81993B5}</a:tableStyleId>
              </a:tblPr>
              <a:tblGrid>
                <a:gridCol w="2476405"/>
                <a:gridCol w="2476597"/>
                <a:gridCol w="3733799"/>
              </a:tblGrid>
              <a:tr h="1442924">
                <a:tc>
                  <a:txBody>
                    <a:bodyPr/>
                    <a:lstStyle/>
                    <a:p>
                      <a:pPr marL="0" marR="0">
                        <a:lnSpc>
                          <a:spcPct val="115000"/>
                        </a:lnSpc>
                        <a:spcBef>
                          <a:spcPts val="0"/>
                        </a:spcBef>
                        <a:spcAft>
                          <a:spcPts val="0"/>
                        </a:spcAft>
                      </a:pPr>
                      <a:r>
                        <a:rPr lang="en-US" sz="1800" dirty="0">
                          <a:effectLst/>
                        </a:rPr>
                        <a:t>Take after</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Resemble</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She takes after her grandfather in her talent for design.</a:t>
                      </a:r>
                      <a:endParaRPr lang="en-US" sz="1800" b="0" i="1" dirty="0">
                        <a:effectLst/>
                        <a:latin typeface="Calibri"/>
                        <a:ea typeface="Calibri"/>
                        <a:cs typeface="Arial"/>
                      </a:endParaRPr>
                    </a:p>
                  </a:txBody>
                  <a:tcPr marL="9525" marR="9525" marT="9525" marB="9525"/>
                </a:tc>
              </a:tr>
              <a:tr h="2873036">
                <a:tc>
                  <a:txBody>
                    <a:bodyPr/>
                    <a:lstStyle/>
                    <a:p>
                      <a:pPr marL="0" marR="0">
                        <a:lnSpc>
                          <a:spcPct val="115000"/>
                        </a:lnSpc>
                        <a:spcBef>
                          <a:spcPts val="0"/>
                        </a:spcBef>
                        <a:spcAft>
                          <a:spcPts val="0"/>
                        </a:spcAft>
                      </a:pPr>
                      <a:r>
                        <a:rPr lang="en-US" sz="1800" dirty="0">
                          <a:effectLst/>
                        </a:rPr>
                        <a:t>Take off</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dirty="0">
                          <a:effectLst/>
                        </a:rPr>
                        <a:t>Remove clothing</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Leave on a trip</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endParaRPr lang="en-US" sz="1800" dirty="0" smtClean="0">
                        <a:effectLst/>
                      </a:endParaRPr>
                    </a:p>
                    <a:p>
                      <a:pPr marL="0" marR="0">
                        <a:lnSpc>
                          <a:spcPct val="115000"/>
                        </a:lnSpc>
                        <a:spcBef>
                          <a:spcPts val="0"/>
                        </a:spcBef>
                        <a:spcAft>
                          <a:spcPts val="0"/>
                        </a:spcAft>
                      </a:pPr>
                      <a:r>
                        <a:rPr lang="en-US" sz="1800" dirty="0" smtClean="0">
                          <a:effectLst/>
                        </a:rPr>
                        <a:t>Leave </a:t>
                      </a:r>
                      <a:r>
                        <a:rPr lang="en-US" sz="1800" dirty="0">
                          <a:effectLst/>
                        </a:rPr>
                        <a:t>the ground</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*She took her coat off.</a:t>
                      </a:r>
                    </a:p>
                    <a:p>
                      <a:pPr marL="0" marR="0">
                        <a:lnSpc>
                          <a:spcPct val="115000"/>
                        </a:lnSpc>
                        <a:spcBef>
                          <a:spcPts val="0"/>
                        </a:spcBef>
                        <a:spcAft>
                          <a:spcPts val="0"/>
                        </a:spcAft>
                      </a:pPr>
                      <a:r>
                        <a:rPr lang="en-US" sz="1800" i="1" dirty="0">
                          <a:effectLst/>
                        </a:rPr>
                        <a:t> </a:t>
                      </a:r>
                    </a:p>
                    <a:p>
                      <a:pPr marL="0" marR="0">
                        <a:lnSpc>
                          <a:spcPct val="115000"/>
                        </a:lnSpc>
                        <a:spcBef>
                          <a:spcPts val="0"/>
                        </a:spcBef>
                        <a:spcAft>
                          <a:spcPts val="0"/>
                        </a:spcAft>
                      </a:pPr>
                      <a:r>
                        <a:rPr lang="en-US" sz="1800" i="1" dirty="0">
                          <a:effectLst/>
                        </a:rPr>
                        <a:t> </a:t>
                      </a:r>
                      <a:r>
                        <a:rPr lang="en-US" sz="1800" i="1" dirty="0" smtClean="0">
                          <a:effectLst/>
                        </a:rPr>
                        <a:t>* We took off for Moscow early in the evening.</a:t>
                      </a:r>
                    </a:p>
                    <a:p>
                      <a:pPr marL="0" marR="0">
                        <a:lnSpc>
                          <a:spcPct val="115000"/>
                        </a:lnSpc>
                        <a:spcBef>
                          <a:spcPts val="0"/>
                        </a:spcBef>
                        <a:spcAft>
                          <a:spcPts val="0"/>
                        </a:spcAft>
                      </a:pPr>
                      <a:endParaRPr lang="en-US" sz="1800" i="1" dirty="0">
                        <a:effectLst/>
                      </a:endParaRPr>
                    </a:p>
                    <a:p>
                      <a:pPr marL="0" marR="0">
                        <a:lnSpc>
                          <a:spcPct val="115000"/>
                        </a:lnSpc>
                        <a:spcBef>
                          <a:spcPts val="0"/>
                        </a:spcBef>
                        <a:spcAft>
                          <a:spcPts val="0"/>
                        </a:spcAft>
                      </a:pPr>
                      <a:r>
                        <a:rPr lang="en-US" sz="1800" i="1" dirty="0">
                          <a:effectLst/>
                        </a:rPr>
                        <a:t>*The plane took off on time.</a:t>
                      </a:r>
                      <a:endParaRPr lang="en-US" sz="1800" i="1" dirty="0">
                        <a:effectLst/>
                        <a:latin typeface="Calibri"/>
                        <a:ea typeface="Calibri"/>
                        <a:cs typeface="Arial"/>
                      </a:endParaRPr>
                    </a:p>
                  </a:txBody>
                  <a:tcPr marL="9525" marR="9525" marT="9525" marB="9525"/>
                </a:tc>
              </a:tr>
              <a:tr h="966220">
                <a:tc>
                  <a:txBody>
                    <a:bodyPr/>
                    <a:lstStyle/>
                    <a:p>
                      <a:pPr marL="0" marR="0">
                        <a:lnSpc>
                          <a:spcPct val="115000"/>
                        </a:lnSpc>
                        <a:spcBef>
                          <a:spcPts val="0"/>
                        </a:spcBef>
                        <a:spcAft>
                          <a:spcPts val="0"/>
                        </a:spcAft>
                      </a:pPr>
                      <a:r>
                        <a:rPr lang="en-US" sz="1800">
                          <a:effectLst/>
                        </a:rPr>
                        <a:t>Take over</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Take control</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The new manager will take the office over next week.</a:t>
                      </a:r>
                      <a:endParaRPr lang="en-US" sz="1800" i="1" dirty="0">
                        <a:effectLst/>
                        <a:latin typeface="Calibri"/>
                        <a:ea typeface="Calibri"/>
                        <a:cs typeface="Arial"/>
                      </a:endParaRPr>
                    </a:p>
                  </a:txBody>
                  <a:tcPr marL="9525" marR="9525" marT="9525" marB="9525"/>
                </a:tc>
              </a:tr>
              <a:tr h="966220">
                <a:tc>
                  <a:txBody>
                    <a:bodyPr/>
                    <a:lstStyle/>
                    <a:p>
                      <a:pPr marL="0" marR="0">
                        <a:lnSpc>
                          <a:spcPct val="115000"/>
                        </a:lnSpc>
                        <a:spcBef>
                          <a:spcPts val="0"/>
                        </a:spcBef>
                        <a:spcAft>
                          <a:spcPts val="0"/>
                        </a:spcAft>
                      </a:pPr>
                      <a:r>
                        <a:rPr lang="en-US" sz="1800">
                          <a:effectLst/>
                        </a:rPr>
                        <a:t>Take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Begin a new activity</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When did you take this hobby up?</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936467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23964099"/>
              </p:ext>
            </p:extLst>
          </p:nvPr>
        </p:nvGraphicFramePr>
        <p:xfrm>
          <a:off x="304800" y="228598"/>
          <a:ext cx="8610601" cy="6172202"/>
        </p:xfrm>
        <a:graphic>
          <a:graphicData uri="http://schemas.openxmlformats.org/drawingml/2006/table">
            <a:tbl>
              <a:tblPr firstRow="1" firstCol="1" bandRow="1">
                <a:tableStyleId>{68D230F3-CF80-4859-8CE7-A43EE81993B5}</a:tableStyleId>
              </a:tblPr>
              <a:tblGrid>
                <a:gridCol w="2865216"/>
                <a:gridCol w="2865216"/>
                <a:gridCol w="2880169"/>
              </a:tblGrid>
              <a:tr h="635073">
                <a:tc>
                  <a:txBody>
                    <a:bodyPr/>
                    <a:lstStyle/>
                    <a:p>
                      <a:pPr marL="0" marR="0">
                        <a:lnSpc>
                          <a:spcPct val="115000"/>
                        </a:lnSpc>
                        <a:spcBef>
                          <a:spcPts val="0"/>
                        </a:spcBef>
                        <a:spcAft>
                          <a:spcPts val="0"/>
                        </a:spcAft>
                      </a:pPr>
                      <a:r>
                        <a:rPr lang="en-US" sz="1800">
                          <a:effectLst/>
                        </a:rPr>
                        <a:t>Turn down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a:effectLst/>
                        </a:rPr>
                        <a:t>Decrease volume</a:t>
                      </a:r>
                      <a:endParaRPr lang="en-US" sz="1800" b="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b="0" i="1" dirty="0">
                          <a:effectLst/>
                        </a:rPr>
                        <a:t>Please turn the radio down.</a:t>
                      </a:r>
                      <a:endParaRPr lang="en-US" sz="1800" b="0" i="1" dirty="0">
                        <a:effectLst/>
                        <a:latin typeface="Calibri"/>
                        <a:ea typeface="Calibri"/>
                        <a:cs typeface="Arial"/>
                      </a:endParaRPr>
                    </a:p>
                  </a:txBody>
                  <a:tcPr marL="9525" marR="9525" marT="9525" marB="9525"/>
                </a:tc>
              </a:tr>
              <a:tr h="1871975">
                <a:tc>
                  <a:txBody>
                    <a:bodyPr/>
                    <a:lstStyle/>
                    <a:p>
                      <a:pPr marL="0" marR="0">
                        <a:lnSpc>
                          <a:spcPct val="115000"/>
                        </a:lnSpc>
                        <a:spcBef>
                          <a:spcPts val="0"/>
                        </a:spcBef>
                        <a:spcAft>
                          <a:spcPts val="0"/>
                        </a:spcAft>
                      </a:pPr>
                      <a:r>
                        <a:rPr lang="en-US" sz="1800">
                          <a:effectLst/>
                        </a:rPr>
                        <a:t>Turn in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Submit work (class work)</a:t>
                      </a:r>
                    </a:p>
                    <a:p>
                      <a:pPr marL="0" marR="0">
                        <a:lnSpc>
                          <a:spcPct val="115000"/>
                        </a:lnSpc>
                        <a:spcBef>
                          <a:spcPts val="0"/>
                        </a:spcBef>
                        <a:spcAft>
                          <a:spcPts val="0"/>
                        </a:spcAft>
                      </a:pPr>
                      <a:r>
                        <a:rPr lang="en-US" sz="1800">
                          <a:effectLst/>
                        </a:rPr>
                        <a:t> </a:t>
                      </a:r>
                    </a:p>
                    <a:p>
                      <a:pPr marL="0" marR="0">
                        <a:lnSpc>
                          <a:spcPct val="115000"/>
                        </a:lnSpc>
                        <a:spcBef>
                          <a:spcPts val="0"/>
                        </a:spcBef>
                        <a:spcAft>
                          <a:spcPts val="0"/>
                        </a:spcAft>
                      </a:pPr>
                      <a:r>
                        <a:rPr lang="en-US" sz="1800">
                          <a:effectLst/>
                        </a:rPr>
                        <a:t>Go to bed</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*I turned my application in before the deadline.</a:t>
                      </a:r>
                    </a:p>
                    <a:p>
                      <a:pPr marL="0" marR="0">
                        <a:lnSpc>
                          <a:spcPct val="115000"/>
                        </a:lnSpc>
                        <a:spcBef>
                          <a:spcPts val="0"/>
                        </a:spcBef>
                        <a:spcAft>
                          <a:spcPts val="0"/>
                        </a:spcAft>
                      </a:pPr>
                      <a:r>
                        <a:rPr lang="en-US" sz="1800" i="1">
                          <a:effectLst/>
                        </a:rPr>
                        <a:t>*I turned in early last night.</a:t>
                      </a:r>
                      <a:endParaRPr lang="en-US" sz="1800" i="1">
                        <a:effectLst/>
                        <a:latin typeface="Calibri"/>
                        <a:ea typeface="Calibri"/>
                        <a:cs typeface="Arial"/>
                      </a:endParaRPr>
                    </a:p>
                  </a:txBody>
                  <a:tcPr marL="9525" marR="9525" marT="9525" marB="9525"/>
                </a:tc>
              </a:tr>
              <a:tr h="1197504">
                <a:tc>
                  <a:txBody>
                    <a:bodyPr/>
                    <a:lstStyle/>
                    <a:p>
                      <a:pPr marL="0" marR="0">
                        <a:lnSpc>
                          <a:spcPct val="115000"/>
                        </a:lnSpc>
                        <a:spcBef>
                          <a:spcPts val="0"/>
                        </a:spcBef>
                        <a:spcAft>
                          <a:spcPts val="0"/>
                        </a:spcAft>
                      </a:pPr>
                      <a:r>
                        <a:rPr lang="en-US" sz="1800">
                          <a:effectLst/>
                        </a:rPr>
                        <a:t>Turn off</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Stop a machine, equipment, light, etc.</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Turn the TV off.</a:t>
                      </a:r>
                      <a:endParaRPr lang="en-US" sz="1800" i="1">
                        <a:effectLst/>
                        <a:latin typeface="Calibri"/>
                        <a:ea typeface="Calibri"/>
                        <a:cs typeface="Arial"/>
                      </a:endParaRPr>
                    </a:p>
                  </a:txBody>
                  <a:tcPr marL="9525" marR="9525" marT="9525" marB="9525"/>
                </a:tc>
              </a:tr>
              <a:tr h="1197504">
                <a:tc>
                  <a:txBody>
                    <a:bodyPr/>
                    <a:lstStyle/>
                    <a:p>
                      <a:pPr marL="0" marR="0">
                        <a:lnSpc>
                          <a:spcPct val="115000"/>
                        </a:lnSpc>
                        <a:spcBef>
                          <a:spcPts val="0"/>
                        </a:spcBef>
                        <a:spcAft>
                          <a:spcPts val="0"/>
                        </a:spcAft>
                      </a:pPr>
                      <a:r>
                        <a:rPr lang="en-US" sz="1800">
                          <a:effectLst/>
                        </a:rPr>
                        <a:t>Turn on</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Start a machine, equipment, light, etc.</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Turn on the light.</a:t>
                      </a:r>
                      <a:endParaRPr lang="en-US" sz="1800" i="1">
                        <a:effectLst/>
                        <a:latin typeface="Calibri"/>
                        <a:ea typeface="Calibri"/>
                        <a:cs typeface="Arial"/>
                      </a:endParaRPr>
                    </a:p>
                  </a:txBody>
                  <a:tcPr marL="9525" marR="9525" marT="9525" marB="9525"/>
                </a:tc>
              </a:tr>
              <a:tr h="635073">
                <a:tc>
                  <a:txBody>
                    <a:bodyPr/>
                    <a:lstStyle/>
                    <a:p>
                      <a:pPr marL="0" marR="0">
                        <a:lnSpc>
                          <a:spcPct val="115000"/>
                        </a:lnSpc>
                        <a:spcBef>
                          <a:spcPts val="0"/>
                        </a:spcBef>
                        <a:spcAft>
                          <a:spcPts val="0"/>
                        </a:spcAft>
                      </a:pPr>
                      <a:r>
                        <a:rPr lang="en-US" sz="1800" dirty="0">
                          <a:effectLst/>
                        </a:rPr>
                        <a:t>Turn out</a:t>
                      </a:r>
                      <a:endParaRPr lang="en-US" sz="1800" dirty="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Extinguish a light</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a:effectLst/>
                        </a:rPr>
                        <a:t>I turned the light out.</a:t>
                      </a:r>
                      <a:endParaRPr lang="en-US" sz="1800" i="1">
                        <a:effectLst/>
                        <a:latin typeface="Calibri"/>
                        <a:ea typeface="Calibri"/>
                        <a:cs typeface="Arial"/>
                      </a:endParaRPr>
                    </a:p>
                  </a:txBody>
                  <a:tcPr marL="9525" marR="9525" marT="9525" marB="9525"/>
                </a:tc>
              </a:tr>
              <a:tr h="635073">
                <a:tc>
                  <a:txBody>
                    <a:bodyPr/>
                    <a:lstStyle/>
                    <a:p>
                      <a:pPr marL="0" marR="0">
                        <a:lnSpc>
                          <a:spcPct val="115000"/>
                        </a:lnSpc>
                        <a:spcBef>
                          <a:spcPts val="0"/>
                        </a:spcBef>
                        <a:spcAft>
                          <a:spcPts val="0"/>
                        </a:spcAft>
                      </a:pPr>
                      <a:r>
                        <a:rPr lang="en-US" sz="1800">
                          <a:effectLst/>
                        </a:rPr>
                        <a:t>Turn up</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a:effectLst/>
                        </a:rPr>
                        <a:t>Increase volume</a:t>
                      </a:r>
                      <a:endParaRPr lang="en-US" sz="1800">
                        <a:effectLst/>
                        <a:latin typeface="Calibri"/>
                        <a:ea typeface="Calibri"/>
                        <a:cs typeface="Arial"/>
                      </a:endParaRPr>
                    </a:p>
                  </a:txBody>
                  <a:tcPr marL="66675" marR="66675" marT="0" marB="0"/>
                </a:tc>
                <a:tc>
                  <a:txBody>
                    <a:bodyPr/>
                    <a:lstStyle/>
                    <a:p>
                      <a:pPr marL="0" marR="0">
                        <a:lnSpc>
                          <a:spcPct val="115000"/>
                        </a:lnSpc>
                        <a:spcBef>
                          <a:spcPts val="0"/>
                        </a:spcBef>
                        <a:spcAft>
                          <a:spcPts val="0"/>
                        </a:spcAft>
                      </a:pPr>
                      <a:r>
                        <a:rPr lang="en-US" sz="1800" i="1" dirty="0">
                          <a:effectLst/>
                        </a:rPr>
                        <a:t>Turn up the radio, please.</a:t>
                      </a:r>
                      <a:endParaRPr lang="en-US" sz="1800" i="1" dirty="0">
                        <a:effectLst/>
                        <a:latin typeface="Calibri"/>
                        <a:ea typeface="Calibri"/>
                        <a:cs typeface="Arial"/>
                      </a:endParaRPr>
                    </a:p>
                  </a:txBody>
                  <a:tcPr marL="9525" marR="9525" marT="9525" marB="9525"/>
                </a:tc>
              </a:tr>
            </a:tbl>
          </a:graphicData>
        </a:graphic>
      </p:graphicFrame>
    </p:spTree>
    <p:extLst>
      <p:ext uri="{BB962C8B-B14F-4D97-AF65-F5344CB8AC3E}">
        <p14:creationId xmlns:p14="http://schemas.microsoft.com/office/powerpoint/2010/main" val="69783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a:solidFill>
                  <a:srgbClr val="FF0000"/>
                </a:solidFill>
              </a:rPr>
              <a:t>Fill in the blanks using the following verbs in the appropriate </a:t>
            </a:r>
            <a:r>
              <a:rPr lang="en-US" b="1" dirty="0" smtClean="0">
                <a:solidFill>
                  <a:srgbClr val="FF0000"/>
                </a:solidFill>
              </a:rPr>
              <a:t>form</a:t>
            </a:r>
            <a:r>
              <a:rPr lang="en-US" b="1" dirty="0" smtClean="0"/>
              <a:t>:</a:t>
            </a:r>
          </a:p>
          <a:p>
            <a:pPr marL="0" indent="0">
              <a:buNone/>
            </a:pPr>
            <a:r>
              <a:rPr lang="en-US" b="1" dirty="0"/>
              <a:t>drop </a:t>
            </a:r>
            <a:r>
              <a:rPr lang="en-US" b="1" dirty="0" smtClean="0"/>
              <a:t>by</a:t>
            </a:r>
            <a:r>
              <a:rPr lang="en-US" b="1" dirty="0"/>
              <a:t>	Pass out 	Put out </a:t>
            </a:r>
            <a:r>
              <a:rPr lang="en-US" b="1" dirty="0" smtClean="0"/>
              <a:t>	check in</a:t>
            </a:r>
          </a:p>
          <a:p>
            <a:pPr marL="0" indent="0">
              <a:buNone/>
            </a:pPr>
            <a:endParaRPr lang="en-US" b="1" dirty="0" smtClean="0"/>
          </a:p>
          <a:p>
            <a:pPr marL="514350" indent="-514350">
              <a:buAutoNum type="arabicPeriod"/>
            </a:pPr>
            <a:r>
              <a:rPr lang="en-US" dirty="0" smtClean="0"/>
              <a:t>I </a:t>
            </a:r>
            <a:r>
              <a:rPr lang="en-US" dirty="0"/>
              <a:t>entered the hotel, went to the registration desk, </a:t>
            </a:r>
            <a:r>
              <a:rPr lang="en-US" dirty="0" smtClean="0"/>
              <a:t>and______.</a:t>
            </a:r>
          </a:p>
          <a:p>
            <a:pPr marL="514350" indent="-514350">
              <a:buAutoNum type="arabicPeriod"/>
            </a:pPr>
            <a:r>
              <a:rPr lang="en-US" dirty="0"/>
              <a:t>If you still have questions on the material, why don't </a:t>
            </a:r>
            <a:r>
              <a:rPr lang="en-US" dirty="0" smtClean="0"/>
              <a:t>you______ my </a:t>
            </a:r>
            <a:r>
              <a:rPr lang="en-US" dirty="0"/>
              <a:t>office sometime, and we'll go over everything step by step</a:t>
            </a:r>
            <a:r>
              <a:rPr lang="en-US" dirty="0" smtClean="0"/>
              <a:t>.</a:t>
            </a:r>
          </a:p>
          <a:p>
            <a:pPr marL="514350" indent="-514350">
              <a:buAutoNum type="arabicPeriod"/>
            </a:pPr>
            <a:r>
              <a:rPr lang="en-US" dirty="0" smtClean="0"/>
              <a:t>______these </a:t>
            </a:r>
            <a:r>
              <a:rPr lang="en-US" dirty="0"/>
              <a:t>papers to everyone</a:t>
            </a:r>
            <a:r>
              <a:rPr lang="en-US" dirty="0" smtClean="0"/>
              <a:t>.</a:t>
            </a:r>
          </a:p>
          <a:p>
            <a:pPr marL="514350" indent="-514350">
              <a:buAutoNum type="arabicPeriod"/>
            </a:pPr>
            <a:r>
              <a:rPr lang="en-US" dirty="0" smtClean="0"/>
              <a:t>______that </a:t>
            </a:r>
            <a:r>
              <a:rPr lang="en-US" dirty="0"/>
              <a:t>fire now, before it goes out of control.</a:t>
            </a:r>
            <a:endParaRPr lang="en-US" dirty="0" smtClean="0"/>
          </a:p>
          <a:p>
            <a:pPr marL="514350" indent="-514350">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val="2787337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b="1" dirty="0" smtClean="0"/>
              <a:t>Translate the following:</a:t>
            </a:r>
          </a:p>
          <a:p>
            <a:r>
              <a:rPr lang="en-US" dirty="0" smtClean="0"/>
              <a:t>The meeting was called off.</a:t>
            </a:r>
          </a:p>
          <a:p>
            <a:r>
              <a:rPr lang="en-US" dirty="0" smtClean="0"/>
              <a:t>When </a:t>
            </a:r>
            <a:r>
              <a:rPr lang="en-US" dirty="0"/>
              <a:t>did you take this hobby up</a:t>
            </a:r>
            <a:r>
              <a:rPr lang="en-US" dirty="0" smtClean="0"/>
              <a:t>?</a:t>
            </a:r>
          </a:p>
          <a:p>
            <a:r>
              <a:rPr lang="en-US" dirty="0"/>
              <a:t>I have to put off our meeting until a later time</a:t>
            </a:r>
            <a:r>
              <a:rPr lang="en-US" dirty="0" smtClean="0"/>
              <a:t>.</a:t>
            </a:r>
          </a:p>
          <a:p>
            <a:r>
              <a:rPr lang="en-US" dirty="0"/>
              <a:t>Let's call on Mrs. Franklin </a:t>
            </a:r>
            <a:r>
              <a:rPr lang="en-US" dirty="0" smtClean="0"/>
              <a:t>today.</a:t>
            </a:r>
            <a:endParaRPr lang="ar-SA"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8555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37448" cy="4797552"/>
          </a:xfrm>
        </p:spPr>
        <p:txBody>
          <a:bodyPr>
            <a:normAutofit/>
          </a:bodyPr>
          <a:lstStyle/>
          <a:p>
            <a:pPr algn="r" rtl="1"/>
            <a:r>
              <a:rPr lang="ar-SA" dirty="0" smtClean="0">
                <a:solidFill>
                  <a:srgbClr val="FF0000"/>
                </a:solidFill>
              </a:rPr>
              <a:t>2. ترجمة الفعل بضمير شخصي في اللغة العربية، مثال:</a:t>
            </a:r>
          </a:p>
          <a:p>
            <a:pPr algn="r" rtl="1"/>
            <a:endParaRPr lang="ar-SA" dirty="0" smtClean="0">
              <a:solidFill>
                <a:srgbClr val="FF0000"/>
              </a:solidFill>
            </a:endParaRPr>
          </a:p>
          <a:p>
            <a:pPr marL="0" indent="0" algn="ctr" rtl="1">
              <a:buNone/>
            </a:pPr>
            <a:r>
              <a:rPr lang="en-US" dirty="0" smtClean="0"/>
              <a:t>Egypt </a:t>
            </a:r>
            <a:r>
              <a:rPr lang="en-US" dirty="0" smtClean="0">
                <a:solidFill>
                  <a:srgbClr val="FF0000"/>
                </a:solidFill>
              </a:rPr>
              <a:t>is</a:t>
            </a:r>
            <a:r>
              <a:rPr lang="en-US" dirty="0" smtClean="0"/>
              <a:t> the heart of the Arab nation.</a:t>
            </a:r>
          </a:p>
          <a:p>
            <a:pPr marL="0" indent="0" algn="ctr" rtl="1">
              <a:buNone/>
            </a:pPr>
            <a:r>
              <a:rPr lang="ar-SA" dirty="0" smtClean="0"/>
              <a:t>مصر </a:t>
            </a:r>
            <a:r>
              <a:rPr lang="ar-SA" dirty="0" smtClean="0">
                <a:solidFill>
                  <a:srgbClr val="FF0000"/>
                </a:solidFill>
              </a:rPr>
              <a:t>هي</a:t>
            </a:r>
            <a:r>
              <a:rPr lang="ar-SA" dirty="0" smtClean="0"/>
              <a:t> قلب الأمة العربية.</a:t>
            </a:r>
          </a:p>
          <a:p>
            <a:pPr marL="0" indent="0" algn="ctr" rtl="1">
              <a:buNone/>
            </a:pPr>
            <a:endParaRPr lang="ar-SA" dirty="0" smtClean="0"/>
          </a:p>
        </p:txBody>
      </p:sp>
    </p:spTree>
    <p:extLst>
      <p:ext uri="{BB962C8B-B14F-4D97-AF65-F5344CB8AC3E}">
        <p14:creationId xmlns:p14="http://schemas.microsoft.com/office/powerpoint/2010/main" val="162857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pPr marL="0" indent="0" algn="r" rtl="1">
              <a:buNone/>
            </a:pPr>
            <a:r>
              <a:rPr lang="ar-SA" dirty="0">
                <a:solidFill>
                  <a:srgbClr val="FF0000"/>
                </a:solidFill>
              </a:rPr>
              <a:t>3. ترجمة (</a:t>
            </a:r>
            <a:r>
              <a:rPr lang="en-US" dirty="0">
                <a:solidFill>
                  <a:srgbClr val="FF0000"/>
                </a:solidFill>
              </a:rPr>
              <a:t>to be</a:t>
            </a:r>
            <a:r>
              <a:rPr lang="ar-SA" dirty="0">
                <a:solidFill>
                  <a:srgbClr val="FF0000"/>
                </a:solidFill>
              </a:rPr>
              <a:t>) بفعل آخر في العربية غير فعل الكينونة طبقًا لما يمليه السياق، </a:t>
            </a:r>
            <a:r>
              <a:rPr lang="ar-SA" dirty="0"/>
              <a:t>وهذه أكثر الطرق اتباعًا وأيسرها في نقل المعنى كاملًا وبشكل واضح.</a:t>
            </a:r>
          </a:p>
          <a:p>
            <a:pPr marL="0" indent="0" algn="r" rtl="1">
              <a:buNone/>
            </a:pPr>
            <a:endParaRPr lang="ar-SA" dirty="0"/>
          </a:p>
          <a:p>
            <a:pPr marL="0" indent="0" algn="ctr" rtl="1">
              <a:buNone/>
            </a:pPr>
            <a:r>
              <a:rPr lang="en-US" dirty="0"/>
              <a:t>What logic </a:t>
            </a:r>
            <a:r>
              <a:rPr lang="en-US" dirty="0">
                <a:solidFill>
                  <a:srgbClr val="FF0000"/>
                </a:solidFill>
              </a:rPr>
              <a:t>is</a:t>
            </a:r>
            <a:r>
              <a:rPr lang="en-US" dirty="0"/>
              <a:t>.</a:t>
            </a:r>
          </a:p>
          <a:p>
            <a:pPr marL="0" indent="0" algn="ctr" rtl="1">
              <a:buNone/>
            </a:pPr>
            <a:r>
              <a:rPr lang="ar-SA" dirty="0"/>
              <a:t>ماهية المنطق</a:t>
            </a:r>
            <a:r>
              <a:rPr lang="ar-SA" dirty="0" smtClean="0"/>
              <a:t>.</a:t>
            </a:r>
          </a:p>
          <a:p>
            <a:pPr marL="0" indent="0" algn="ctr" rtl="1">
              <a:buNone/>
            </a:pPr>
            <a:endParaRPr lang="en-US" dirty="0"/>
          </a:p>
          <a:p>
            <a:pPr marL="0" indent="0" algn="ctr" rtl="1">
              <a:buNone/>
            </a:pPr>
            <a:r>
              <a:rPr lang="en-US" dirty="0"/>
              <a:t>Democracy </a:t>
            </a:r>
            <a:r>
              <a:rPr lang="en-US" dirty="0">
                <a:solidFill>
                  <a:srgbClr val="FF0000"/>
                </a:solidFill>
              </a:rPr>
              <a:t>is</a:t>
            </a:r>
            <a:r>
              <a:rPr lang="en-US" dirty="0"/>
              <a:t> a corner stone in our world today.</a:t>
            </a:r>
          </a:p>
          <a:p>
            <a:pPr marL="0" indent="0" algn="ctr" rtl="1">
              <a:buNone/>
            </a:pPr>
            <a:r>
              <a:rPr lang="ar-SA" dirty="0"/>
              <a:t>تشكل الديمقراطية حجر الزاوية في عالمنا اليوم</a:t>
            </a:r>
            <a:r>
              <a:rPr lang="ar-SA" dirty="0" smtClean="0"/>
              <a:t>.</a:t>
            </a:r>
          </a:p>
          <a:p>
            <a:pPr marL="0" indent="0" algn="ctr" rtl="1">
              <a:buNone/>
            </a:pPr>
            <a:endParaRPr lang="en-US" dirty="0"/>
          </a:p>
          <a:p>
            <a:pPr marL="0" indent="0" algn="ctr" rtl="1">
              <a:buNone/>
            </a:pPr>
            <a:r>
              <a:rPr lang="en-US" dirty="0"/>
              <a:t>The wedding </a:t>
            </a:r>
            <a:r>
              <a:rPr lang="en-US" dirty="0">
                <a:solidFill>
                  <a:srgbClr val="FF0000"/>
                </a:solidFill>
              </a:rPr>
              <a:t>was</a:t>
            </a:r>
            <a:r>
              <a:rPr lang="en-US" dirty="0"/>
              <a:t> last week.</a:t>
            </a:r>
          </a:p>
          <a:p>
            <a:pPr marL="0" indent="0" algn="ctr" rtl="1">
              <a:buNone/>
            </a:pPr>
            <a:r>
              <a:rPr lang="ar-SA" dirty="0"/>
              <a:t>تم عقد القران الأسبوع الماضي</a:t>
            </a:r>
            <a:r>
              <a:rPr lang="ar-SA" dirty="0" smtClean="0"/>
              <a:t>.</a:t>
            </a:r>
          </a:p>
          <a:p>
            <a:pPr marL="0" indent="0" algn="r" rtl="1">
              <a:buNone/>
            </a:pPr>
            <a:r>
              <a:rPr lang="ar-SA" dirty="0" smtClean="0"/>
              <a:t>ومن الممارسة سيلاحظ المترجم أن أفعال « تمثل أو تعد أو تشكل أو تعتبر» هي الأكثر شيوعًا واستخدامًا في الكثير من السياقات.</a:t>
            </a:r>
            <a:endParaRPr lang="en-US" dirty="0"/>
          </a:p>
          <a:p>
            <a:endParaRPr lang="en-US" dirty="0"/>
          </a:p>
        </p:txBody>
      </p:sp>
    </p:spTree>
    <p:extLst>
      <p:ext uri="{BB962C8B-B14F-4D97-AF65-F5344CB8AC3E}">
        <p14:creationId xmlns:p14="http://schemas.microsoft.com/office/powerpoint/2010/main" val="286363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الأفعال مع الأدوات</a:t>
            </a:r>
            <a:endParaRPr lang="en-US" dirty="0"/>
          </a:p>
        </p:txBody>
      </p:sp>
      <p:sp>
        <p:nvSpPr>
          <p:cNvPr id="3" name="Content Placeholder 2"/>
          <p:cNvSpPr>
            <a:spLocks noGrp="1"/>
          </p:cNvSpPr>
          <p:nvPr>
            <p:ph sz="quarter" idx="1"/>
          </p:nvPr>
        </p:nvSpPr>
        <p:spPr/>
        <p:txBody>
          <a:bodyPr/>
          <a:lstStyle/>
          <a:p>
            <a:pPr algn="r" rtl="1"/>
            <a:r>
              <a:rPr lang="ar-SA" dirty="0" smtClean="0"/>
              <a:t>من أشكال التركيب (البناء) البسيطة اقتران الأفعال الإنجليزية بحروف جر  أو أدوات </a:t>
            </a:r>
            <a:r>
              <a:rPr lang="en-US" dirty="0" smtClean="0">
                <a:solidFill>
                  <a:srgbClr val="FF0000"/>
                </a:solidFill>
              </a:rPr>
              <a:t>particles</a:t>
            </a:r>
            <a:r>
              <a:rPr lang="ar-SA" dirty="0" smtClean="0">
                <a:solidFill>
                  <a:srgbClr val="FF0000"/>
                </a:solidFill>
              </a:rPr>
              <a:t> </a:t>
            </a:r>
            <a:r>
              <a:rPr lang="ar-SA" dirty="0" smtClean="0"/>
              <a:t>تغير معناها تغييرًا يكاد يكون كاملًا، فتغيير الحروف المستخدمة مع كلمة واحدة قد تولد عددًا من المعاني التي تختلف باختلاف السياقات، وقد تتعدد معاني نفس الفعل مع الحرف الواحد حسب السياق. </a:t>
            </a:r>
          </a:p>
          <a:p>
            <a:pPr marL="0" indent="0" algn="r" rtl="1">
              <a:buNone/>
            </a:pPr>
            <a:r>
              <a:rPr lang="ar-SA" dirty="0" smtClean="0"/>
              <a:t>وهذه المشكلة ترتبط ارتباطًا وثيقًا بخاصية من خصائص الإنجليزية يندر وجودها في العربية، ومن الأمثلة في العربية الفرق بين </a:t>
            </a:r>
            <a:r>
              <a:rPr lang="ar-SA" dirty="0" smtClean="0">
                <a:solidFill>
                  <a:srgbClr val="FF0000"/>
                </a:solidFill>
              </a:rPr>
              <a:t>«يرغب في» أي يريد و «يرغب عن» أي ينفر ويزهد</a:t>
            </a:r>
            <a:r>
              <a:rPr lang="ar-SA" dirty="0" smtClean="0"/>
              <a:t>. وبالرغم من إيراد القواميس الإنجليزية للفروق الدقيقة ومحاولة بعض القواميس المتقدمة تبيان معظمها فإن الفيصل في كل حالة هو </a:t>
            </a:r>
            <a:r>
              <a:rPr lang="ar-SA" dirty="0" smtClean="0">
                <a:solidFill>
                  <a:srgbClr val="FF0000"/>
                </a:solidFill>
              </a:rPr>
              <a:t>السياق</a:t>
            </a:r>
            <a:r>
              <a:rPr lang="ar-SA" dirty="0" smtClean="0"/>
              <a:t>.</a:t>
            </a:r>
            <a:endParaRPr lang="en-US" dirty="0"/>
          </a:p>
        </p:txBody>
      </p:sp>
    </p:spTree>
    <p:extLst>
      <p:ext uri="{BB962C8B-B14F-4D97-AF65-F5344CB8AC3E}">
        <p14:creationId xmlns:p14="http://schemas.microsoft.com/office/powerpoint/2010/main" val="89895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الأفعال مع الأدوات</a:t>
            </a:r>
            <a:endParaRPr lang="en-US" dirty="0"/>
          </a:p>
        </p:txBody>
      </p:sp>
      <p:sp>
        <p:nvSpPr>
          <p:cNvPr id="3" name="Content Placeholder 2"/>
          <p:cNvSpPr>
            <a:spLocks noGrp="1"/>
          </p:cNvSpPr>
          <p:nvPr>
            <p:ph sz="quarter" idx="1"/>
          </p:nvPr>
        </p:nvSpPr>
        <p:spPr/>
        <p:txBody>
          <a:bodyPr>
            <a:normAutofit fontScale="92500" lnSpcReduction="10000"/>
          </a:bodyPr>
          <a:lstStyle/>
          <a:p>
            <a:pPr algn="r" rtl="1"/>
            <a:r>
              <a:rPr lang="ar-SA" dirty="0" smtClean="0"/>
              <a:t>مثال: كلمة </a:t>
            </a:r>
            <a:r>
              <a:rPr lang="en-US" dirty="0" smtClean="0"/>
              <a:t>concern</a:t>
            </a:r>
            <a:endParaRPr lang="ar-SA" dirty="0" smtClean="0"/>
          </a:p>
          <a:p>
            <a:pPr algn="l"/>
            <a:r>
              <a:rPr lang="en-US" dirty="0" smtClean="0"/>
              <a:t>International Amnesty Organization raised its </a:t>
            </a:r>
            <a:r>
              <a:rPr lang="en-US" u="sng" dirty="0" smtClean="0">
                <a:solidFill>
                  <a:srgbClr val="FF0000"/>
                </a:solidFill>
              </a:rPr>
              <a:t>concern</a:t>
            </a:r>
            <a:r>
              <a:rPr lang="en-US" dirty="0" smtClean="0"/>
              <a:t> at the UNHRC, particularly at the situation snowballed. We certainly </a:t>
            </a:r>
            <a:r>
              <a:rPr lang="en-US" u="sng" dirty="0" smtClean="0">
                <a:solidFill>
                  <a:srgbClr val="FF0000"/>
                </a:solidFill>
              </a:rPr>
              <a:t>concerned for </a:t>
            </a:r>
            <a:r>
              <a:rPr lang="en-US" dirty="0" smtClean="0"/>
              <a:t>the safety of the civilians caught in the crossfire between the insurgents and government forces. Their safety should be the </a:t>
            </a:r>
            <a:r>
              <a:rPr lang="en-US" u="sng" dirty="0" smtClean="0">
                <a:solidFill>
                  <a:srgbClr val="FF0000"/>
                </a:solidFill>
              </a:rPr>
              <a:t>concern of </a:t>
            </a:r>
            <a:r>
              <a:rPr lang="en-US" dirty="0" smtClean="0"/>
              <a:t>all nations of the world.</a:t>
            </a:r>
            <a:endParaRPr lang="ar-SA" dirty="0" smtClean="0"/>
          </a:p>
          <a:p>
            <a:pPr algn="l"/>
            <a:endParaRPr lang="en-US" dirty="0" smtClean="0"/>
          </a:p>
          <a:p>
            <a:pPr algn="r" rtl="1"/>
            <a:r>
              <a:rPr lang="ar-SA" dirty="0" smtClean="0"/>
              <a:t>أثارت منظمة العفو الدولية بواعث </a:t>
            </a:r>
            <a:r>
              <a:rPr lang="ar-SA" dirty="0" smtClean="0">
                <a:solidFill>
                  <a:srgbClr val="FF0000"/>
                </a:solidFill>
              </a:rPr>
              <a:t>قلقها</a:t>
            </a:r>
            <a:r>
              <a:rPr lang="ar-SA" dirty="0" smtClean="0"/>
              <a:t> في لجنة حقوق الإنسان التابعة للأمم المتحدة، خصوصًا بعد تدهور الموقف . ونحن </a:t>
            </a:r>
            <a:r>
              <a:rPr lang="ar-SA" dirty="0" smtClean="0">
                <a:solidFill>
                  <a:srgbClr val="FF0000"/>
                </a:solidFill>
              </a:rPr>
              <a:t>حريصون</a:t>
            </a:r>
            <a:r>
              <a:rPr lang="ar-SA" dirty="0" smtClean="0"/>
              <a:t> بلا شك على سلامة المدنيين الذين وقعوا ضحية التناحر بين المتمردين وقوات الحكومة وينبغي أن تكون سلامتهم </a:t>
            </a:r>
            <a:r>
              <a:rPr lang="ar-SA" dirty="0" smtClean="0">
                <a:solidFill>
                  <a:srgbClr val="FF0000"/>
                </a:solidFill>
              </a:rPr>
              <a:t>موضع اهتمام </a:t>
            </a:r>
            <a:r>
              <a:rPr lang="ar-SA" dirty="0" smtClean="0"/>
              <a:t>شعوب العالم قاطبة.</a:t>
            </a:r>
            <a:endParaRPr lang="en-US" dirty="0"/>
          </a:p>
        </p:txBody>
      </p:sp>
    </p:spTree>
    <p:extLst>
      <p:ext uri="{BB962C8B-B14F-4D97-AF65-F5344CB8AC3E}">
        <p14:creationId xmlns:p14="http://schemas.microsoft.com/office/powerpoint/2010/main" val="329219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المبني للمعلوم والمبني للمجهول</a:t>
            </a:r>
            <a:endParaRPr lang="en-US" dirty="0"/>
          </a:p>
        </p:txBody>
      </p:sp>
      <p:sp>
        <p:nvSpPr>
          <p:cNvPr id="3" name="Content Placeholder 2"/>
          <p:cNvSpPr>
            <a:spLocks noGrp="1"/>
          </p:cNvSpPr>
          <p:nvPr>
            <p:ph sz="quarter" idx="1"/>
          </p:nvPr>
        </p:nvSpPr>
        <p:spPr/>
        <p:txBody>
          <a:bodyPr/>
          <a:lstStyle/>
          <a:p>
            <a:pPr marL="0" indent="0" algn="r" rtl="1">
              <a:buNone/>
            </a:pPr>
            <a:endParaRPr lang="ar-SA" dirty="0" smtClean="0"/>
          </a:p>
          <a:p>
            <a:pPr marL="0" indent="0" algn="r" rtl="1">
              <a:buNone/>
            </a:pPr>
            <a:r>
              <a:rPr lang="ar-SA" dirty="0">
                <a:solidFill>
                  <a:srgbClr val="FF0000"/>
                </a:solidFill>
              </a:rPr>
              <a:t>لايستخدم المبني للمجهول </a:t>
            </a:r>
            <a:r>
              <a:rPr lang="ar-SA" dirty="0"/>
              <a:t>في بناء الجملة </a:t>
            </a:r>
            <a:r>
              <a:rPr lang="ar-SA" dirty="0">
                <a:solidFill>
                  <a:srgbClr val="FF0000"/>
                </a:solidFill>
              </a:rPr>
              <a:t>العربية</a:t>
            </a:r>
            <a:r>
              <a:rPr lang="ar-SA" dirty="0"/>
              <a:t> إلا إذا كان الفاعل </a:t>
            </a:r>
            <a:r>
              <a:rPr lang="ar-SA" dirty="0">
                <a:solidFill>
                  <a:srgbClr val="FF0000"/>
                </a:solidFill>
              </a:rPr>
              <a:t>مجهولًا</a:t>
            </a:r>
            <a:r>
              <a:rPr lang="ar-SA" dirty="0"/>
              <a:t>. أما في </a:t>
            </a:r>
            <a:r>
              <a:rPr lang="ar-SA" dirty="0">
                <a:solidFill>
                  <a:srgbClr val="FF0000"/>
                </a:solidFill>
              </a:rPr>
              <a:t>الإنجليزية</a:t>
            </a:r>
            <a:r>
              <a:rPr lang="ar-SA" dirty="0"/>
              <a:t> </a:t>
            </a:r>
            <a:r>
              <a:rPr lang="ar-SA" dirty="0">
                <a:solidFill>
                  <a:srgbClr val="FF0000"/>
                </a:solidFill>
              </a:rPr>
              <a:t>فيشيع</a:t>
            </a:r>
            <a:r>
              <a:rPr lang="ar-SA" dirty="0"/>
              <a:t> استخدام المبني للمجهول </a:t>
            </a:r>
            <a:r>
              <a:rPr lang="ar-SA" dirty="0">
                <a:solidFill>
                  <a:srgbClr val="FF0000"/>
                </a:solidFill>
              </a:rPr>
              <a:t>مردفًا بالفاعل</a:t>
            </a:r>
            <a:r>
              <a:rPr lang="ar-SA" dirty="0"/>
              <a:t>، ولذلك فعلى المترجم أن يقرأ العبارة الإنجليزية إلى آخرها حتى يرى إن كان المبني للمجهول في حقيقته معلوم الفاعل حتى يحولها إلى عبارة مبنية للمعلوم. أما إذا كان الفاعل غير معلوم فيتعين عند ترجمتها الالتزام بصيغة المجهول في اللغة العربية.</a:t>
            </a:r>
          </a:p>
        </p:txBody>
      </p:sp>
    </p:spTree>
    <p:extLst>
      <p:ext uri="{BB962C8B-B14F-4D97-AF65-F5344CB8AC3E}">
        <p14:creationId xmlns:p14="http://schemas.microsoft.com/office/powerpoint/2010/main" val="240264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المبني للمعلوم والمبني للمجهول</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lgn="r" rtl="1">
              <a:buNone/>
            </a:pPr>
            <a:r>
              <a:rPr lang="ar-SA" dirty="0" smtClean="0">
                <a:solidFill>
                  <a:srgbClr val="FF0000"/>
                </a:solidFill>
              </a:rPr>
              <a:t>1. جملة مبنية للمجهول فيها الفاعل معلوم</a:t>
            </a:r>
          </a:p>
          <a:p>
            <a:pPr marL="0" indent="0" algn="ctr" rtl="1">
              <a:buNone/>
            </a:pPr>
            <a:r>
              <a:rPr lang="en-US" dirty="0"/>
              <a:t>Inmates were beaten by the prison guards</a:t>
            </a:r>
            <a:r>
              <a:rPr lang="en-US" dirty="0" smtClean="0"/>
              <a:t>.</a:t>
            </a:r>
          </a:p>
          <a:p>
            <a:pPr marL="0" indent="0" algn="ctr" rtl="1">
              <a:buNone/>
            </a:pPr>
            <a:r>
              <a:rPr lang="ar-SA" dirty="0" smtClean="0"/>
              <a:t>ضرب حراس السجن النزلاء.</a:t>
            </a:r>
          </a:p>
          <a:p>
            <a:pPr marL="0" indent="0" algn="r" rtl="1">
              <a:buNone/>
            </a:pPr>
            <a:r>
              <a:rPr lang="ar-SA" dirty="0" smtClean="0">
                <a:solidFill>
                  <a:srgbClr val="FF0000"/>
                </a:solidFill>
              </a:rPr>
              <a:t>من الخطأ ترجمتها: </a:t>
            </a:r>
            <a:r>
              <a:rPr lang="ar-SA" dirty="0" smtClean="0"/>
              <a:t>ضُرب النزلاء من قبل حراس السجن.</a:t>
            </a:r>
          </a:p>
          <a:p>
            <a:pPr marL="0" indent="0" algn="r" rtl="1">
              <a:buNone/>
            </a:pPr>
            <a:endParaRPr lang="ar-SA" dirty="0"/>
          </a:p>
          <a:p>
            <a:pPr marL="0" indent="0" algn="r" rtl="1">
              <a:buNone/>
            </a:pPr>
            <a:r>
              <a:rPr lang="ar-SA" dirty="0" smtClean="0">
                <a:solidFill>
                  <a:srgbClr val="FF0000"/>
                </a:solidFill>
              </a:rPr>
              <a:t>2. جملة مبنية للمجهول الفاعل فيها غير معلوم</a:t>
            </a:r>
          </a:p>
          <a:p>
            <a:pPr marL="0" indent="0" algn="ctr" rtl="1">
              <a:buNone/>
            </a:pPr>
            <a:r>
              <a:rPr lang="en-US" dirty="0" smtClean="0"/>
              <a:t>His father was killed in the war.</a:t>
            </a:r>
            <a:endParaRPr lang="ar-SA" dirty="0"/>
          </a:p>
          <a:p>
            <a:pPr marL="0" indent="0" algn="ctr" rtl="1">
              <a:buNone/>
            </a:pPr>
            <a:r>
              <a:rPr lang="ar-SA" dirty="0" smtClean="0"/>
              <a:t>قتل والده في الحرب/ لقي والده حتفه في الحرب</a:t>
            </a:r>
            <a:endParaRPr lang="en-US" dirty="0" smtClean="0"/>
          </a:p>
          <a:p>
            <a:pPr marL="0" indent="0" algn="ctr" rtl="1">
              <a:buNone/>
            </a:pPr>
            <a:endParaRPr lang="ar-SA" dirty="0" smtClean="0"/>
          </a:p>
          <a:p>
            <a:pPr marL="0" indent="0" algn="r" rtl="1">
              <a:buNone/>
            </a:pPr>
            <a:r>
              <a:rPr lang="ar-SA" dirty="0" smtClean="0">
                <a:solidFill>
                  <a:srgbClr val="FF0000"/>
                </a:solidFill>
              </a:rPr>
              <a:t>ومن الجدير بالذكر أن الفعل الإنجليزي قد يكون مبنيًا للمعلوم ويستخدم في العربية مبنيًا للمجهول</a:t>
            </a:r>
            <a:r>
              <a:rPr lang="en-US" dirty="0" smtClean="0">
                <a:solidFill>
                  <a:srgbClr val="FF0000"/>
                </a:solidFill>
              </a:rPr>
              <a:t>:</a:t>
            </a:r>
          </a:p>
          <a:p>
            <a:pPr marL="0" indent="0" algn="ctr" rtl="1">
              <a:buNone/>
            </a:pPr>
            <a:r>
              <a:rPr lang="en-US" dirty="0" smtClean="0"/>
              <a:t>He died last night.</a:t>
            </a:r>
            <a:endParaRPr lang="ar-SA" dirty="0" smtClean="0"/>
          </a:p>
          <a:p>
            <a:pPr marL="0" indent="0" algn="ctr" rtl="1">
              <a:buNone/>
            </a:pPr>
            <a:r>
              <a:rPr lang="ar-SA" dirty="0" smtClean="0"/>
              <a:t>توفي ليلة أمس.</a:t>
            </a:r>
            <a:endParaRPr lang="ar-SA" dirty="0"/>
          </a:p>
        </p:txBody>
      </p:sp>
    </p:spTree>
    <p:extLst>
      <p:ext uri="{BB962C8B-B14F-4D97-AF65-F5344CB8AC3E}">
        <p14:creationId xmlns:p14="http://schemas.microsoft.com/office/powerpoint/2010/main" val="106323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of Verb ‘Have’</a:t>
            </a:r>
            <a:endParaRPr lang="en-US" dirty="0"/>
          </a:p>
        </p:txBody>
      </p:sp>
      <p:sp>
        <p:nvSpPr>
          <p:cNvPr id="3" name="Content Placeholder 2"/>
          <p:cNvSpPr>
            <a:spLocks noGrp="1"/>
          </p:cNvSpPr>
          <p:nvPr>
            <p:ph sz="quarter" idx="1"/>
          </p:nvPr>
        </p:nvSpPr>
        <p:spPr/>
        <p:txBody>
          <a:bodyPr/>
          <a:lstStyle/>
          <a:p>
            <a:pPr marL="0" indent="0">
              <a:buNone/>
            </a:pPr>
            <a:r>
              <a:rPr lang="en-US" dirty="0" smtClean="0"/>
              <a:t> </a:t>
            </a:r>
          </a:p>
          <a:p>
            <a:pPr lvl="0">
              <a:buClr>
                <a:srgbClr val="D16349"/>
              </a:buClr>
            </a:pPr>
            <a:r>
              <a:rPr lang="en-US" dirty="0">
                <a:solidFill>
                  <a:prstClr val="black"/>
                </a:solidFill>
              </a:rPr>
              <a:t>The verb ‘Have’ (i.e. </a:t>
            </a:r>
            <a:r>
              <a:rPr lang="en-US" dirty="0">
                <a:solidFill>
                  <a:srgbClr val="FF0000"/>
                </a:solidFill>
              </a:rPr>
              <a:t>have, has, had</a:t>
            </a:r>
            <a:r>
              <a:rPr lang="en-US" dirty="0">
                <a:solidFill>
                  <a:prstClr val="black"/>
                </a:solidFill>
              </a:rPr>
              <a:t>) is used both as an auxiliary and a main verb. As an auxiliary, it is not so problematic. However, as a main verb, it can pose a few problems to the students of translation.</a:t>
            </a:r>
          </a:p>
          <a:p>
            <a:pPr marL="0" indent="0">
              <a:buNone/>
            </a:pPr>
            <a:endParaRPr lang="en-US" dirty="0"/>
          </a:p>
        </p:txBody>
      </p:sp>
    </p:spTree>
    <p:extLst>
      <p:ext uri="{BB962C8B-B14F-4D97-AF65-F5344CB8AC3E}">
        <p14:creationId xmlns:p14="http://schemas.microsoft.com/office/powerpoint/2010/main" val="42625873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1616</TotalTime>
  <Words>2131</Words>
  <Application>Microsoft Office PowerPoint</Application>
  <PresentationFormat>On-screen Show (4:3)</PresentationFormat>
  <Paragraphs>306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Translating verb to be</vt:lpstr>
      <vt:lpstr>PowerPoint Presentation</vt:lpstr>
      <vt:lpstr>PowerPoint Presentation</vt:lpstr>
      <vt:lpstr>PowerPoint Presentation</vt:lpstr>
      <vt:lpstr>الأفعال مع الأدوات</vt:lpstr>
      <vt:lpstr>الأفعال مع الأدوات</vt:lpstr>
      <vt:lpstr>المبني للمعلوم والمبني للمجهول</vt:lpstr>
      <vt:lpstr>المبني للمعلوم والمبني للمجهول</vt:lpstr>
      <vt:lpstr>Translation of Verb ‘Have’</vt:lpstr>
      <vt:lpstr>Translation of Verb ‘Have’</vt:lpstr>
      <vt:lpstr>Translation of Verb ‘Have’</vt:lpstr>
      <vt:lpstr>Translation of Verb ‘Have’</vt:lpstr>
      <vt:lpstr>Translation of Verb ‘Have’</vt:lpstr>
      <vt:lpstr>Translation of Verb ‘Have’</vt:lpstr>
      <vt:lpstr>Revision</vt:lpstr>
      <vt:lpstr>Phrasal verb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Revision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verb to be</dc:title>
  <dc:creator>Toshiba</dc:creator>
  <cp:lastModifiedBy>Toshiba</cp:lastModifiedBy>
  <cp:revision>46</cp:revision>
  <dcterms:created xsi:type="dcterms:W3CDTF">2015-11-07T13:06:28Z</dcterms:created>
  <dcterms:modified xsi:type="dcterms:W3CDTF">2015-11-11T21:14:22Z</dcterms:modified>
</cp:coreProperties>
</file>