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7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95" r:id="rId25"/>
    <p:sldId id="296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4967A-CC5B-4AC6-B6EA-A53E19DB6F0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1E2F2-4240-434C-A5C7-3D2285FF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19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1E2F2-4240-434C-A5C7-3D2285FFDB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22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1E2F2-4240-434C-A5C7-3D2285FFDB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31E825B-CD3A-4BF5-B5CC-BB3046CB67A7}" type="datetimeFigureOut">
              <a:rPr lang="ar-SA" smtClean="0"/>
              <a:pPr/>
              <a:t>04/12/1436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FBE2735-4369-42D9-8B3E-1BC1290EA41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Uncountable nouns</a:t>
            </a:r>
            <a:br>
              <a:rPr lang="en-US" dirty="0"/>
            </a:br>
            <a:r>
              <a:rPr lang="en-US" dirty="0" smtClean="0"/>
              <a:t>Countable nouns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Remember to use a/an for jobs: </a:t>
            </a:r>
          </a:p>
          <a:p>
            <a:pPr algn="l" rtl="0">
              <a:buFontTx/>
              <a:buChar char="-"/>
            </a:pPr>
            <a:r>
              <a:rPr lang="en-US" dirty="0" smtClean="0"/>
              <a:t>Tom’s father is a doctor. ( not tom’s father is doctor)</a:t>
            </a:r>
          </a:p>
          <a:p>
            <a:pPr algn="l" rtl="0">
              <a:buFontTx/>
              <a:buChar char="-"/>
            </a:pPr>
            <a:r>
              <a:rPr lang="en-US" dirty="0" smtClean="0"/>
              <a:t>I wouldn’t like to be an English teacher. </a:t>
            </a:r>
          </a:p>
          <a:p>
            <a:pPr algn="l" rtl="0">
              <a:buNone/>
            </a:pPr>
            <a:r>
              <a:rPr lang="en-US" b="1" dirty="0" smtClean="0"/>
              <a:t>In sentences like these, we use plural countable nouns alone (not with some)</a:t>
            </a:r>
          </a:p>
          <a:p>
            <a:pPr algn="l" rtl="0">
              <a:buNone/>
            </a:pPr>
            <a:r>
              <a:rPr lang="en-US" dirty="0" smtClean="0"/>
              <a:t>Tom’s parents are doctors . </a:t>
            </a:r>
          </a:p>
          <a:p>
            <a:pPr algn="l" rtl="0">
              <a:buNone/>
            </a:pPr>
            <a:r>
              <a:rPr lang="en-US" dirty="0" smtClean="0"/>
              <a:t>(not some doctors)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Ann has got blue eyes. </a:t>
            </a:r>
          </a:p>
          <a:p>
            <a:pPr algn="l" rtl="0">
              <a:buNone/>
            </a:pPr>
            <a:r>
              <a:rPr lang="en-US" dirty="0" smtClean="0"/>
              <a:t>What awful shoes!</a:t>
            </a:r>
          </a:p>
          <a:p>
            <a:pPr algn="l" rtl="0">
              <a:buNone/>
            </a:pPr>
            <a:r>
              <a:rPr lang="en-US" dirty="0" smtClean="0"/>
              <a:t>Dogs are animals. </a:t>
            </a:r>
          </a:p>
          <a:p>
            <a:pPr algn="l" rtl="0">
              <a:buNone/>
            </a:pPr>
            <a:r>
              <a:rPr lang="en-US" dirty="0" smtClean="0"/>
              <a:t>Are most of your friends students?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We also use some with plural countable nouns. some= a number of/ a few of ( but we don’t know or say exactly how many):</a:t>
            </a:r>
          </a:p>
          <a:p>
            <a:pPr algn="l" rtl="0">
              <a:buNone/>
            </a:pPr>
            <a:r>
              <a:rPr lang="en-US" dirty="0" smtClean="0"/>
              <a:t>I have seen some good films recently.</a:t>
            </a:r>
          </a:p>
          <a:p>
            <a:pPr algn="l" rtl="0">
              <a:buNone/>
            </a:pPr>
            <a:r>
              <a:rPr lang="en-US" dirty="0" smtClean="0"/>
              <a:t>Some friends of mine are coming to stay at the weekend.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Do not use some when you are talking about things in general: </a:t>
            </a:r>
          </a:p>
          <a:p>
            <a:pPr algn="l">
              <a:buNone/>
            </a:pPr>
            <a:r>
              <a:rPr lang="en-US" dirty="0" smtClean="0"/>
              <a:t>I love bananas. ( not “some bananas”)</a:t>
            </a:r>
          </a:p>
          <a:p>
            <a:pPr algn="l">
              <a:buNone/>
            </a:pPr>
            <a:r>
              <a:rPr lang="en-US" b="1" dirty="0" smtClean="0"/>
              <a:t>Sometimes you can use some or leave it out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dirty="0" smtClean="0"/>
              <a:t>There are (some) eggs in the fridge if you are hungry. 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You have to use some when you mean some but not all/ not many etc.</a:t>
            </a:r>
          </a:p>
          <a:p>
            <a:pPr algn="l" rtl="0">
              <a:buNone/>
            </a:pPr>
            <a:r>
              <a:rPr lang="en-US" dirty="0" smtClean="0"/>
              <a:t>Some children learn very quickly ( not all)</a:t>
            </a:r>
          </a:p>
          <a:p>
            <a:pPr algn="l" rtl="0">
              <a:buNone/>
            </a:pPr>
            <a:r>
              <a:rPr lang="en-US" dirty="0" smtClean="0"/>
              <a:t>Some policemen in Britain carry guns but most of them don’t.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A/an and The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For lunch I had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smtClean="0"/>
              <a:t>sandwich and </a:t>
            </a:r>
            <a:r>
              <a:rPr lang="en-US" dirty="0" smtClean="0">
                <a:solidFill>
                  <a:srgbClr val="FF0000"/>
                </a:solidFill>
              </a:rPr>
              <a:t>an</a:t>
            </a:r>
            <a:r>
              <a:rPr lang="en-US" dirty="0" smtClean="0"/>
              <a:t> apple. </a:t>
            </a:r>
            <a:r>
              <a:rPr lang="en-US" dirty="0" smtClean="0">
                <a:solidFill>
                  <a:srgbClr val="92D050"/>
                </a:solidFill>
              </a:rPr>
              <a:t>The</a:t>
            </a:r>
            <a:r>
              <a:rPr lang="en-US" dirty="0" smtClean="0"/>
              <a:t> sandwich wasn’t very nice.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speaker says </a:t>
            </a:r>
            <a:r>
              <a:rPr lang="en-US" dirty="0" smtClean="0">
                <a:solidFill>
                  <a:srgbClr val="C00000"/>
                </a:solidFill>
              </a:rPr>
              <a:t>“a sandwich/ an apple</a:t>
            </a:r>
            <a:r>
              <a:rPr lang="en-US" dirty="0" smtClean="0"/>
              <a:t>” because this is the first time he talks about them. </a:t>
            </a:r>
          </a:p>
          <a:p>
            <a:pPr algn="l" rtl="0">
              <a:buNone/>
            </a:pPr>
            <a:r>
              <a:rPr lang="en-US" dirty="0" smtClean="0"/>
              <a:t>The speaker says </a:t>
            </a:r>
            <a:r>
              <a:rPr lang="en-US" dirty="0" smtClean="0">
                <a:solidFill>
                  <a:srgbClr val="C00000"/>
                </a:solidFill>
              </a:rPr>
              <a:t>“the sandwich</a:t>
            </a:r>
            <a:r>
              <a:rPr lang="en-US" dirty="0" smtClean="0"/>
              <a:t>” because the listener now knows which sandwich he means the sandwich he had for lunch.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35592"/>
            <a:ext cx="8229600" cy="5161760"/>
          </a:xfrm>
        </p:spPr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There was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man talking to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woman outside my house. </a:t>
            </a:r>
            <a:r>
              <a:rPr lang="en-US" dirty="0" smtClean="0">
                <a:solidFill>
                  <a:srgbClr val="00B050"/>
                </a:solidFill>
              </a:rPr>
              <a:t>The</a:t>
            </a:r>
            <a:r>
              <a:rPr lang="en-US" dirty="0" smtClean="0"/>
              <a:t> man looked English but I think</a:t>
            </a:r>
            <a:r>
              <a:rPr lang="en-US" dirty="0" smtClean="0">
                <a:solidFill>
                  <a:srgbClr val="00B050"/>
                </a:solidFill>
              </a:rPr>
              <a:t> the </a:t>
            </a:r>
            <a:r>
              <a:rPr lang="en-US" dirty="0" smtClean="0"/>
              <a:t>woman was foreign. </a:t>
            </a:r>
          </a:p>
          <a:p>
            <a:pPr algn="l">
              <a:buNone/>
            </a:pPr>
            <a:r>
              <a:rPr lang="en-US" dirty="0" smtClean="0"/>
              <a:t>When we were on holiday, we stayed at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hotel. In the evenings, sometimes we had dinner at </a:t>
            </a:r>
            <a:r>
              <a:rPr lang="en-US" dirty="0" smtClean="0">
                <a:solidFill>
                  <a:srgbClr val="00B050"/>
                </a:solidFill>
              </a:rPr>
              <a:t>the</a:t>
            </a:r>
            <a:r>
              <a:rPr lang="en-US" dirty="0" smtClean="0"/>
              <a:t> hotel and sometimes in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restaurant.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I saw </a:t>
            </a:r>
            <a:r>
              <a:rPr lang="en-US" dirty="0" smtClean="0">
                <a:solidFill>
                  <a:srgbClr val="7030A0"/>
                </a:solidFill>
              </a:rPr>
              <a:t>a</a:t>
            </a:r>
            <a:r>
              <a:rPr lang="en-US" dirty="0" smtClean="0"/>
              <a:t> film last night. </a:t>
            </a:r>
            <a:r>
              <a:rPr lang="en-US" dirty="0" smtClean="0">
                <a:solidFill>
                  <a:srgbClr val="7030A0"/>
                </a:solidFill>
              </a:rPr>
              <a:t>The</a:t>
            </a:r>
            <a:r>
              <a:rPr lang="en-US" dirty="0" smtClean="0"/>
              <a:t> film was about </a:t>
            </a:r>
            <a:r>
              <a:rPr lang="en-US" dirty="0" smtClean="0">
                <a:solidFill>
                  <a:srgbClr val="7030A0"/>
                </a:solidFill>
              </a:rPr>
              <a:t>a</a:t>
            </a:r>
            <a:r>
              <a:rPr lang="en-US" dirty="0" smtClean="0"/>
              <a:t> soldier and </a:t>
            </a:r>
            <a:r>
              <a:rPr lang="en-US" dirty="0" smtClean="0">
                <a:solidFill>
                  <a:srgbClr val="7030A0"/>
                </a:solidFill>
              </a:rPr>
              <a:t>a</a:t>
            </a:r>
            <a:r>
              <a:rPr lang="en-US" dirty="0" smtClean="0"/>
              <a:t> beautiful girl. </a:t>
            </a:r>
            <a:r>
              <a:rPr lang="en-US" dirty="0" smtClean="0">
                <a:solidFill>
                  <a:srgbClr val="7030A0"/>
                </a:solidFill>
              </a:rPr>
              <a:t>The</a:t>
            </a:r>
            <a:r>
              <a:rPr lang="en-US" dirty="0" smtClean="0"/>
              <a:t> soldier was in love with the girl but </a:t>
            </a:r>
            <a:r>
              <a:rPr lang="en-US" dirty="0" smtClean="0">
                <a:solidFill>
                  <a:srgbClr val="7030A0"/>
                </a:solidFill>
              </a:rPr>
              <a:t>the</a:t>
            </a:r>
            <a:r>
              <a:rPr lang="en-US" dirty="0" smtClean="0"/>
              <a:t> girl was in love with </a:t>
            </a:r>
            <a:r>
              <a:rPr lang="en-US" dirty="0" smtClean="0">
                <a:solidFill>
                  <a:srgbClr val="7030A0"/>
                </a:solidFill>
              </a:rPr>
              <a:t>a</a:t>
            </a:r>
            <a:r>
              <a:rPr lang="en-US" dirty="0" smtClean="0"/>
              <a:t> teacher. So </a:t>
            </a:r>
            <a:r>
              <a:rPr lang="en-US" dirty="0" smtClean="0">
                <a:solidFill>
                  <a:srgbClr val="7030A0"/>
                </a:solidFill>
              </a:rPr>
              <a:t>the</a:t>
            </a:r>
            <a:r>
              <a:rPr lang="en-US" dirty="0" smtClean="0"/>
              <a:t> soldier shot </a:t>
            </a:r>
            <a:r>
              <a:rPr lang="en-US" dirty="0" smtClean="0">
                <a:solidFill>
                  <a:srgbClr val="7030A0"/>
                </a:solidFill>
              </a:rPr>
              <a:t>the</a:t>
            </a:r>
            <a:r>
              <a:rPr lang="en-US" dirty="0" smtClean="0"/>
              <a:t> teacher and married </a:t>
            </a:r>
            <a:r>
              <a:rPr lang="en-US" dirty="0" smtClean="0">
                <a:solidFill>
                  <a:srgbClr val="7030A0"/>
                </a:solidFill>
              </a:rPr>
              <a:t>the</a:t>
            </a:r>
            <a:r>
              <a:rPr lang="en-US" dirty="0" smtClean="0"/>
              <a:t> girl.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We use a/an when the listener doesn’t know which thing we mean. We use the when it’s clear which thing we mean: </a:t>
            </a:r>
          </a:p>
          <a:p>
            <a:pPr algn="l" rtl="0">
              <a:buNone/>
            </a:pPr>
            <a:r>
              <a:rPr lang="en-US" dirty="0" smtClean="0"/>
              <a:t>Tom sat down on a chair. ( we don’t know which chair)</a:t>
            </a:r>
          </a:p>
          <a:p>
            <a:pPr algn="l" rtl="0">
              <a:buNone/>
            </a:pPr>
            <a:r>
              <a:rPr lang="en-US" dirty="0" smtClean="0"/>
              <a:t>Tom sat down on the chair nearest the door ( we know which chair)</a:t>
            </a:r>
          </a:p>
          <a:p>
            <a:pPr algn="l" rtl="0">
              <a:buNone/>
            </a:pPr>
            <a:r>
              <a:rPr lang="en-US" dirty="0" smtClean="0"/>
              <a:t>Ann is looking for a job. ( not a particular job)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Did Ann get the job she applied for? ( a particular job)</a:t>
            </a:r>
          </a:p>
          <a:p>
            <a:pPr algn="l">
              <a:buNone/>
            </a:pPr>
            <a:r>
              <a:rPr lang="en-US" dirty="0" smtClean="0"/>
              <a:t>Have you got a car? ( not a particular car)</a:t>
            </a:r>
          </a:p>
          <a:p>
            <a:pPr algn="l">
              <a:buNone/>
            </a:pPr>
            <a:r>
              <a:rPr lang="en-US" dirty="0" smtClean="0"/>
              <a:t>I cleaned the car yesterday. ( a particular car, my car)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Uncountable nouns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Nouns can be countable or uncountable. 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a)  uncountable nouns are things we cannot count. They have no plural. You cannot say </a:t>
            </a:r>
            <a:r>
              <a:rPr lang="en-US" i="1" dirty="0"/>
              <a:t>'</a:t>
            </a:r>
            <a:r>
              <a:rPr lang="en-US" i="1" dirty="0" err="1"/>
              <a:t>musics</a:t>
            </a:r>
            <a:r>
              <a:rPr lang="en-US" dirty="0"/>
              <a:t>', </a:t>
            </a:r>
            <a:r>
              <a:rPr lang="en-US" i="1" dirty="0"/>
              <a:t>'bloods</a:t>
            </a:r>
            <a:r>
              <a:rPr lang="en-US" dirty="0"/>
              <a:t>' or </a:t>
            </a:r>
            <a:r>
              <a:rPr lang="en-US" i="1" dirty="0"/>
              <a:t>'excitements</a:t>
            </a:r>
            <a:r>
              <a:rPr lang="en-US" dirty="0"/>
              <a:t>'.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b) before uncountable nouns you can say the/some/any/much/ this/his etc.:</a:t>
            </a:r>
          </a:p>
          <a:p>
            <a:pPr algn="l" rtl="0"/>
            <a:r>
              <a:rPr lang="en-US" i="1" dirty="0"/>
              <a:t>The music 	</a:t>
            </a:r>
            <a:r>
              <a:rPr lang="en-US" i="1" dirty="0" smtClean="0"/>
              <a:t>				</a:t>
            </a:r>
            <a:r>
              <a:rPr lang="en-US" i="1" dirty="0"/>
              <a:t> some gold </a:t>
            </a:r>
            <a:r>
              <a:rPr lang="en-US" i="1" dirty="0" smtClean="0"/>
              <a:t>	much </a:t>
            </a:r>
            <a:r>
              <a:rPr lang="en-US" i="1" dirty="0"/>
              <a:t>excitement </a:t>
            </a:r>
            <a:r>
              <a:rPr lang="en-US" i="1" dirty="0" smtClean="0"/>
              <a:t>		his </a:t>
            </a:r>
            <a:r>
              <a:rPr lang="en-US" i="1" dirty="0"/>
              <a:t>blood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But you </a:t>
            </a:r>
            <a:r>
              <a:rPr lang="en-US" u="sng" dirty="0"/>
              <a:t>cannot</a:t>
            </a:r>
            <a:r>
              <a:rPr lang="en-US" dirty="0"/>
              <a:t> use a/an before an uncountable noun. So you cannot say 'a </a:t>
            </a:r>
            <a:r>
              <a:rPr lang="en-US" i="1" dirty="0"/>
              <a:t>music</a:t>
            </a:r>
            <a:r>
              <a:rPr lang="en-US" dirty="0"/>
              <a:t>', 'an </a:t>
            </a:r>
            <a:r>
              <a:rPr lang="en-US" i="1" dirty="0"/>
              <a:t>excitement</a:t>
            </a:r>
            <a:r>
              <a:rPr lang="en-US" dirty="0"/>
              <a:t>' or ' a blood'.</a:t>
            </a:r>
          </a:p>
        </p:txBody>
      </p:sp>
    </p:spTree>
    <p:extLst>
      <p:ext uri="{BB962C8B-B14F-4D97-AF65-F5344CB8AC3E}">
        <p14:creationId xmlns:p14="http://schemas.microsoft.com/office/powerpoint/2010/main" val="3098280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We use </a:t>
            </a:r>
            <a:r>
              <a:rPr lang="en-US" b="1" i="1" dirty="0" smtClean="0"/>
              <a:t>the</a:t>
            </a:r>
            <a:r>
              <a:rPr lang="en-US" b="1" dirty="0" smtClean="0"/>
              <a:t> when it is clear in the situation which thing or person we mean. </a:t>
            </a:r>
          </a:p>
          <a:p>
            <a:pPr algn="l">
              <a:buNone/>
            </a:pPr>
            <a:r>
              <a:rPr lang="en-US" dirty="0" smtClean="0"/>
              <a:t>For example, in a room we talk about “the light/ the floor/ the ceiling/ the door/ the carpet..”</a:t>
            </a:r>
          </a:p>
          <a:p>
            <a:pPr algn="l">
              <a:buNone/>
            </a:pPr>
            <a:r>
              <a:rPr lang="en-US" dirty="0" smtClean="0"/>
              <a:t>Can you turn off the light, please? (the light in this room)</a:t>
            </a:r>
          </a:p>
          <a:p>
            <a:pPr algn="l">
              <a:buNone/>
            </a:pPr>
            <a:r>
              <a:rPr lang="en-US" dirty="0" smtClean="0"/>
              <a:t>Where is the toilet, please? ( the toilet is in the building/house)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The postman was late this morning ( our usual postman) </a:t>
            </a:r>
          </a:p>
          <a:p>
            <a:pPr algn="l">
              <a:buNone/>
            </a:pPr>
            <a:r>
              <a:rPr lang="en-US" dirty="0" smtClean="0"/>
              <a:t>I took a taxi to the station ( the station of that town)</a:t>
            </a:r>
          </a:p>
          <a:p>
            <a:pPr algn="l">
              <a:buNone/>
            </a:pPr>
            <a:r>
              <a:rPr lang="en-US" dirty="0" smtClean="0"/>
              <a:t>We got the airport just in time for our flight.</a:t>
            </a:r>
          </a:p>
          <a:p>
            <a:pPr algn="l">
              <a:buNone/>
            </a:pPr>
            <a:r>
              <a:rPr lang="en-US" dirty="0" smtClean="0"/>
              <a:t>The police/ the fire-brigade/ the army.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We also say the bank, the post office:</a:t>
            </a:r>
          </a:p>
          <a:p>
            <a:pPr algn="l">
              <a:buNone/>
            </a:pPr>
            <a:r>
              <a:rPr lang="en-US" dirty="0" smtClean="0"/>
              <a:t>I must go to the bank to change some money and then I’m going to the post office to buy some stamps. ( The speaker is usually thinking of a particular bank or post office.)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We also say the doctor, the dentist:</a:t>
            </a:r>
          </a:p>
          <a:p>
            <a:pPr algn="l">
              <a:buNone/>
            </a:pPr>
            <a:r>
              <a:rPr lang="en-US" dirty="0" smtClean="0"/>
              <a:t>John isn’t very well. He has gone to the doctor. (=his doctor)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pPr lvl="0" algn="l" rtl="0">
              <a:buClr>
                <a:srgbClr val="A04DA3"/>
              </a:buClr>
              <a:buNone/>
            </a:pPr>
            <a:r>
              <a:rPr lang="en-US" b="1" dirty="0">
                <a:solidFill>
                  <a:prstClr val="black"/>
                </a:solidFill>
              </a:rPr>
              <a:t>Fill in the blanks with </a:t>
            </a:r>
            <a:r>
              <a:rPr lang="en-US" b="1" dirty="0" smtClean="0">
                <a:solidFill>
                  <a:prstClr val="black"/>
                </a:solidFill>
              </a:rPr>
              <a:t>a/an, the or Ø:</a:t>
            </a:r>
          </a:p>
          <a:p>
            <a:pPr lvl="0" algn="l" rtl="0">
              <a:buClr>
                <a:srgbClr val="A04DA3"/>
              </a:buClr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dirty="0"/>
              <a:t>I found </a:t>
            </a:r>
            <a:r>
              <a:rPr lang="en-US" dirty="0" smtClean="0"/>
              <a:t>__a__ </a:t>
            </a:r>
            <a:r>
              <a:rPr lang="en-US" dirty="0"/>
              <a:t>hair in my </a:t>
            </a:r>
            <a:r>
              <a:rPr lang="en-US" dirty="0" smtClean="0"/>
              <a:t>cup! </a:t>
            </a:r>
            <a:endParaRPr lang="en-US" dirty="0"/>
          </a:p>
          <a:p>
            <a:pPr algn="l" rtl="0"/>
            <a:r>
              <a:rPr lang="en-US" dirty="0"/>
              <a:t>She </a:t>
            </a:r>
            <a:r>
              <a:rPr lang="en-US" dirty="0" smtClean="0"/>
              <a:t>has </a:t>
            </a:r>
            <a:r>
              <a:rPr lang="en-US" dirty="0" smtClean="0"/>
              <a:t>__</a:t>
            </a:r>
            <a:r>
              <a:rPr lang="en-US" dirty="0"/>
              <a:t>Ø___ </a:t>
            </a:r>
            <a:r>
              <a:rPr lang="en-US" dirty="0"/>
              <a:t>long blond hair.</a:t>
            </a:r>
          </a:p>
          <a:p>
            <a:pPr algn="l" rtl="0"/>
            <a:r>
              <a:rPr lang="en-US" dirty="0"/>
              <a:t>Cindy gives </a:t>
            </a:r>
            <a:r>
              <a:rPr lang="en-US" dirty="0"/>
              <a:t>__Ø___ </a:t>
            </a:r>
            <a:r>
              <a:rPr lang="en-US" dirty="0"/>
              <a:t>great advice.</a:t>
            </a:r>
          </a:p>
          <a:p>
            <a:pPr algn="l" rtl="0"/>
            <a:r>
              <a:rPr lang="en-US" dirty="0"/>
              <a:t>We’re going to get </a:t>
            </a:r>
            <a:r>
              <a:rPr lang="en-US" dirty="0" smtClean="0"/>
              <a:t>___</a:t>
            </a:r>
            <a:r>
              <a:rPr lang="en-US" dirty="0"/>
              <a:t>Ø</a:t>
            </a:r>
            <a:r>
              <a:rPr lang="en-US" dirty="0" smtClean="0"/>
              <a:t>__ </a:t>
            </a:r>
            <a:r>
              <a:rPr lang="en-US" dirty="0" smtClean="0"/>
              <a:t>new </a:t>
            </a:r>
            <a:r>
              <a:rPr lang="en-US" dirty="0"/>
              <a:t>furniture for the living room.</a:t>
            </a:r>
          </a:p>
          <a:p>
            <a:pPr algn="l" rtl="0"/>
            <a:r>
              <a:rPr lang="en-US" dirty="0"/>
              <a:t>Finding </a:t>
            </a:r>
            <a:r>
              <a:rPr lang="en-US" dirty="0"/>
              <a:t>_Ø</a:t>
            </a:r>
            <a:r>
              <a:rPr lang="en-US" dirty="0" smtClean="0"/>
              <a:t>_ accommodation </a:t>
            </a:r>
            <a:r>
              <a:rPr lang="en-US" dirty="0"/>
              <a:t>to live is difficult if you’re a student and you’ve got no money. 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67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algn="l" rtl="0"/>
            <a:r>
              <a:rPr lang="en-US" dirty="0"/>
              <a:t>Let’s get </a:t>
            </a:r>
            <a:r>
              <a:rPr lang="en-US" dirty="0" smtClean="0"/>
              <a:t>_a_ </a:t>
            </a:r>
            <a:r>
              <a:rPr lang="en-US" dirty="0"/>
              <a:t>paper and see what’s on at the cinema.</a:t>
            </a:r>
          </a:p>
          <a:p>
            <a:pPr algn="l" rtl="0"/>
            <a:r>
              <a:rPr lang="en-US" dirty="0"/>
              <a:t>    The printer has run out of </a:t>
            </a:r>
            <a:r>
              <a:rPr lang="en-US" dirty="0"/>
              <a:t>__Ø</a:t>
            </a:r>
            <a:r>
              <a:rPr lang="en-US" dirty="0" smtClean="0"/>
              <a:t>__ </a:t>
            </a:r>
            <a:r>
              <a:rPr lang="en-US" dirty="0" smtClean="0"/>
              <a:t>paper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   I had </a:t>
            </a:r>
            <a:r>
              <a:rPr lang="en-US" dirty="0"/>
              <a:t>__Ø</a:t>
            </a:r>
            <a:r>
              <a:rPr lang="en-US" dirty="0" smtClean="0"/>
              <a:t>__ </a:t>
            </a:r>
            <a:r>
              <a:rPr lang="en-US" dirty="0" smtClean="0"/>
              <a:t>work </a:t>
            </a:r>
            <a:r>
              <a:rPr lang="en-US" dirty="0"/>
              <a:t>to do so I couldn’t go out.</a:t>
            </a:r>
          </a:p>
          <a:p>
            <a:pPr algn="l" rtl="0"/>
            <a:r>
              <a:rPr lang="en-US" dirty="0"/>
              <a:t>This is </a:t>
            </a:r>
            <a:r>
              <a:rPr lang="en-US" dirty="0" smtClean="0"/>
              <a:t>__a__ </a:t>
            </a:r>
            <a:r>
              <a:rPr lang="en-US" dirty="0"/>
              <a:t>really good restaurant.</a:t>
            </a:r>
          </a:p>
          <a:p>
            <a:pPr algn="l" rtl="0"/>
            <a:r>
              <a:rPr lang="en-US" dirty="0"/>
              <a:t>My father is </a:t>
            </a:r>
            <a:r>
              <a:rPr lang="en-US" dirty="0" smtClean="0"/>
              <a:t>___an___ </a:t>
            </a:r>
            <a:r>
              <a:rPr lang="en-US" dirty="0"/>
              <a:t>engineer.</a:t>
            </a:r>
          </a:p>
          <a:p>
            <a:pPr algn="l" rtl="0"/>
            <a:r>
              <a:rPr lang="en-US" dirty="0"/>
              <a:t>Can you open </a:t>
            </a:r>
            <a:r>
              <a:rPr lang="en-US" dirty="0" smtClean="0"/>
              <a:t>__the____ </a:t>
            </a:r>
            <a:r>
              <a:rPr lang="en-US" dirty="0"/>
              <a:t>window.</a:t>
            </a:r>
          </a:p>
          <a:p>
            <a:pPr algn="l" rtl="0"/>
            <a:r>
              <a:rPr lang="en-US" dirty="0"/>
              <a:t>We called </a:t>
            </a:r>
            <a:r>
              <a:rPr lang="en-US" dirty="0" smtClean="0"/>
              <a:t>_the__ </a:t>
            </a:r>
            <a:r>
              <a:rPr lang="en-US" dirty="0"/>
              <a:t>police yesterday.</a:t>
            </a:r>
          </a:p>
          <a:p>
            <a:pPr algn="l" rtl="0"/>
            <a:r>
              <a:rPr lang="en-US" dirty="0"/>
              <a:t>I have an appointment with </a:t>
            </a:r>
            <a:r>
              <a:rPr lang="en-US" dirty="0" smtClean="0"/>
              <a:t>___the_ </a:t>
            </a:r>
            <a:r>
              <a:rPr lang="en-US" dirty="0"/>
              <a:t>dentist.</a:t>
            </a:r>
          </a:p>
        </p:txBody>
      </p:sp>
    </p:spTree>
    <p:extLst>
      <p:ext uri="{BB962C8B-B14F-4D97-AF65-F5344CB8AC3E}">
        <p14:creationId xmlns:p14="http://schemas.microsoft.com/office/powerpoint/2010/main" val="420240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53848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You can also use uncountable nouns alone, with no article:</a:t>
            </a:r>
          </a:p>
          <a:p>
            <a:pPr algn="l" rtl="0"/>
            <a:r>
              <a:rPr lang="en-US" dirty="0"/>
              <a:t>-This ring is made of gold.</a:t>
            </a:r>
          </a:p>
          <a:p>
            <a:pPr algn="l" rtl="0"/>
            <a:r>
              <a:rPr lang="en-US" dirty="0"/>
              <a:t>-Blood is red.</a:t>
            </a:r>
          </a:p>
          <a:p>
            <a:pPr algn="l" rtl="0"/>
            <a:r>
              <a:rPr lang="en-US" dirty="0"/>
              <a:t>c</a:t>
            </a:r>
            <a:r>
              <a:rPr lang="en-US" dirty="0" smtClean="0"/>
              <a:t>) many nouns can be used as countable or as uncountable nouns. Usually there is a difference in meaning. For example: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Paper	</a:t>
            </a:r>
            <a:r>
              <a:rPr lang="en-US" dirty="0" smtClean="0"/>
              <a:t>I bought </a:t>
            </a:r>
            <a:r>
              <a:rPr lang="en-US" dirty="0" smtClean="0">
                <a:solidFill>
                  <a:srgbClr val="7030A0"/>
                </a:solidFill>
              </a:rPr>
              <a:t>a paper</a:t>
            </a:r>
            <a:r>
              <a:rPr lang="en-US" dirty="0" smtClean="0"/>
              <a:t>. (= a newspaper- countable)</a:t>
            </a:r>
          </a:p>
          <a:p>
            <a:pPr marL="1645920" lvl="6" indent="0" algn="l" rtl="0"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I bought </a:t>
            </a:r>
            <a:r>
              <a:rPr lang="en-US" sz="2800" i="1" dirty="0" smtClean="0">
                <a:solidFill>
                  <a:srgbClr val="7030A0"/>
                </a:solidFill>
              </a:rPr>
              <a:t>some paper</a:t>
            </a:r>
            <a:r>
              <a:rPr lang="en-US" sz="2800" dirty="0" smtClean="0">
                <a:solidFill>
                  <a:schemeClr val="tx1"/>
                </a:solidFill>
              </a:rPr>
              <a:t>. (= material for writing on- uncountable)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91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Hair	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/>
              <a:t>There is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i="1" dirty="0">
                <a:solidFill>
                  <a:srgbClr val="7030A0"/>
                </a:solidFill>
              </a:rPr>
              <a:t>a hair </a:t>
            </a:r>
            <a:r>
              <a:rPr lang="en-US" dirty="0"/>
              <a:t>in my soup. (one single hair- countable)</a:t>
            </a:r>
          </a:p>
          <a:p>
            <a:pPr marL="2057400" lvl="8" indent="0" algn="l" rtl="0">
              <a:buNone/>
            </a:pPr>
            <a:r>
              <a:rPr lang="en-US" sz="2800" dirty="0">
                <a:solidFill>
                  <a:schemeClr val="tx1"/>
                </a:solidFill>
              </a:rPr>
              <a:t>She has </a:t>
            </a:r>
            <a:r>
              <a:rPr lang="en-US" sz="2800" i="1" dirty="0">
                <a:solidFill>
                  <a:srgbClr val="7030A0"/>
                </a:solidFill>
              </a:rPr>
              <a:t>beautiful hair</a:t>
            </a:r>
            <a:r>
              <a:rPr lang="en-US" sz="2800" dirty="0">
                <a:solidFill>
                  <a:schemeClr val="tx1"/>
                </a:solidFill>
              </a:rPr>
              <a:t>. (hair on her head- uncountable)</a:t>
            </a:r>
          </a:p>
          <a:p>
            <a:pPr marL="109728" indent="0"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Experience 	</a:t>
            </a:r>
            <a:r>
              <a:rPr lang="en-US" sz="2800" dirty="0" smtClean="0"/>
              <a:t>We had </a:t>
            </a:r>
            <a:r>
              <a:rPr lang="en-US" sz="2800" i="1" dirty="0" smtClean="0">
                <a:solidFill>
                  <a:srgbClr val="7030A0"/>
                </a:solidFill>
              </a:rPr>
              <a:t>many </a:t>
            </a:r>
            <a:r>
              <a:rPr lang="en-US" sz="2800" i="1" dirty="0" smtClean="0"/>
              <a:t>interesting</a:t>
            </a:r>
            <a:r>
              <a:rPr lang="en-US" sz="2800" i="1" dirty="0" smtClean="0">
                <a:solidFill>
                  <a:srgbClr val="7030A0"/>
                </a:solidFill>
              </a:rPr>
              <a:t> experiences </a:t>
            </a:r>
            <a:r>
              <a:rPr lang="en-US" sz="2800" dirty="0" smtClean="0"/>
              <a:t>during our holiday. (things that happened to us- countable)</a:t>
            </a:r>
          </a:p>
          <a:p>
            <a:pPr marL="109728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		You need </a:t>
            </a:r>
            <a:r>
              <a:rPr lang="en-US" i="1" dirty="0" smtClean="0">
                <a:solidFill>
                  <a:srgbClr val="7030A0"/>
                </a:solidFill>
              </a:rPr>
              <a:t>experience</a:t>
            </a:r>
            <a:r>
              <a:rPr lang="en-US" dirty="0" smtClean="0"/>
              <a:t> for this job. (knowledge of something because you have done it before- uncountable)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762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pPr algn="l" rtl="0"/>
            <a:r>
              <a:rPr lang="en-US" dirty="0" smtClean="0"/>
              <a:t>d) some nouns are usually uncountable in English but 0ften countable in other languages. Here are the most important of these:</a:t>
            </a:r>
          </a:p>
          <a:p>
            <a:pPr marL="411480" lvl="1" indent="0" algn="l" rtl="0">
              <a:buNone/>
            </a:pPr>
            <a:r>
              <a:rPr lang="en-US" dirty="0" smtClean="0">
                <a:solidFill>
                  <a:srgbClr val="7030A0"/>
                </a:solidFill>
              </a:rPr>
              <a:t>	accommodation	</a:t>
            </a:r>
            <a:r>
              <a:rPr lang="en-US" dirty="0" err="1" smtClean="0">
                <a:solidFill>
                  <a:srgbClr val="7030A0"/>
                </a:solidFill>
              </a:rPr>
              <a:t>behaviour</a:t>
            </a:r>
            <a:r>
              <a:rPr lang="en-US" dirty="0" smtClean="0">
                <a:solidFill>
                  <a:srgbClr val="7030A0"/>
                </a:solidFill>
              </a:rPr>
              <a:t>		furniture</a:t>
            </a:r>
          </a:p>
          <a:p>
            <a:pPr marL="109728" indent="0" algn="l" rtl="0">
              <a:buNone/>
            </a:pPr>
            <a:r>
              <a:rPr lang="en-US" dirty="0" smtClean="0">
                <a:solidFill>
                  <a:srgbClr val="7030A0"/>
                </a:solidFill>
              </a:rPr>
              <a:t>	news 		scenery 	trouble	advice	bread		information	permission 	traffic	weather	baggage	chaos		luggage	progress	travel		work</a:t>
            </a:r>
          </a:p>
          <a:p>
            <a:pPr marL="109728" indent="0" algn="l" rtl="0">
              <a:buNone/>
            </a:pPr>
            <a:r>
              <a:rPr lang="en-US" dirty="0" smtClean="0"/>
              <a:t>These nouns are uncountable, so you cannot use a/an before them, and they cannot be plural:</a:t>
            </a:r>
          </a:p>
          <a:p>
            <a:pPr marL="109728" indent="0" algn="l" rtl="0">
              <a:buNone/>
            </a:pPr>
            <a:r>
              <a:rPr lang="en-US" dirty="0" smtClean="0"/>
              <a:t>- I’m looking for accommodation. </a:t>
            </a:r>
            <a:r>
              <a:rPr lang="en-US" i="1" dirty="0" smtClean="0"/>
              <a:t>(not ‘an accommodation)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5855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44616"/>
          </a:xfrm>
        </p:spPr>
        <p:txBody>
          <a:bodyPr/>
          <a:lstStyle/>
          <a:p>
            <a:pPr algn="l" rtl="0"/>
            <a:r>
              <a:rPr lang="en-US" dirty="0" smtClean="0"/>
              <a:t>- I’m going to buy some bread. </a:t>
            </a:r>
            <a:r>
              <a:rPr lang="en-US" i="1" dirty="0" smtClean="0"/>
              <a:t>(or ‘a loaf of bread’; but not ‘a bread’)</a:t>
            </a:r>
          </a:p>
          <a:p>
            <a:pPr algn="l" rtl="0"/>
            <a:r>
              <a:rPr lang="en-US" dirty="0" smtClean="0"/>
              <a:t>- Tom gave me some good advice. (</a:t>
            </a:r>
            <a:r>
              <a:rPr lang="en-US" i="1" dirty="0" smtClean="0"/>
              <a:t>not ‘ some good advices’)</a:t>
            </a:r>
          </a:p>
          <a:p>
            <a:pPr algn="l" rtl="0"/>
            <a:r>
              <a:rPr lang="en-US" dirty="0" smtClean="0"/>
              <a:t>- where are you going to put all your furniture? (not ‘</a:t>
            </a:r>
            <a:r>
              <a:rPr lang="en-US" i="1" dirty="0" err="1" smtClean="0"/>
              <a:t>furnitures</a:t>
            </a:r>
            <a:r>
              <a:rPr lang="en-US" dirty="0" smtClean="0"/>
              <a:t>’)</a:t>
            </a:r>
          </a:p>
          <a:p>
            <a:pPr algn="l" rtl="0"/>
            <a:r>
              <a:rPr lang="en-US" dirty="0" smtClean="0"/>
              <a:t>Remember that </a:t>
            </a:r>
            <a:r>
              <a:rPr lang="en-US" dirty="0" smtClean="0">
                <a:solidFill>
                  <a:srgbClr val="FF0000"/>
                </a:solidFill>
              </a:rPr>
              <a:t>news is not plural</a:t>
            </a:r>
            <a:r>
              <a:rPr lang="en-US" dirty="0" smtClean="0"/>
              <a:t>: </a:t>
            </a:r>
          </a:p>
          <a:p>
            <a:pPr lvl="1" algn="l" rtl="0"/>
            <a:r>
              <a:rPr lang="en-US" dirty="0" smtClean="0"/>
              <a:t>- The news is very depressing today. </a:t>
            </a:r>
            <a:r>
              <a:rPr lang="en-US" dirty="0" smtClean="0">
                <a:solidFill>
                  <a:schemeClr val="tx1"/>
                </a:solidFill>
              </a:rPr>
              <a:t>(not </a:t>
            </a:r>
            <a:r>
              <a:rPr lang="en-US" i="1" dirty="0" smtClean="0">
                <a:solidFill>
                  <a:schemeClr val="tx1"/>
                </a:solidFill>
              </a:rPr>
              <a:t>‘the news are’)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Don’t use </a:t>
            </a:r>
            <a:r>
              <a:rPr lang="en-US" dirty="0" smtClean="0">
                <a:solidFill>
                  <a:srgbClr val="FF0000"/>
                </a:solidFill>
              </a:rPr>
              <a:t>travel to mean journey/trip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We had a good journey</a:t>
            </a:r>
            <a:r>
              <a:rPr lang="en-US" dirty="0" smtClean="0">
                <a:solidFill>
                  <a:schemeClr val="tx1"/>
                </a:solidFill>
              </a:rPr>
              <a:t>. (not </a:t>
            </a:r>
            <a:r>
              <a:rPr lang="en-US" i="1" dirty="0" smtClean="0">
                <a:solidFill>
                  <a:schemeClr val="tx1"/>
                </a:solidFill>
              </a:rPr>
              <a:t>‘a good travel’)</a:t>
            </a:r>
            <a:endParaRPr lang="en-US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46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pPr algn="l" rtl="0"/>
            <a:r>
              <a:rPr lang="en-US" dirty="0" smtClean="0"/>
              <a:t>Note these pairs of </a:t>
            </a:r>
            <a:r>
              <a:rPr lang="en-US" dirty="0"/>
              <a:t>countable (C) and uncountable nouns(UNC</a:t>
            </a:r>
            <a:r>
              <a:rPr lang="en-US" dirty="0" smtClean="0"/>
              <a:t>):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I’m looking for </a:t>
            </a:r>
            <a:r>
              <a:rPr lang="en-US" dirty="0" smtClean="0">
                <a:solidFill>
                  <a:srgbClr val="7030A0"/>
                </a:solidFill>
              </a:rPr>
              <a:t>a job</a:t>
            </a:r>
            <a:r>
              <a:rPr lang="en-US" dirty="0" smtClean="0"/>
              <a:t>. (C) 	but  I’m looking for </a:t>
            </a:r>
            <a:r>
              <a:rPr lang="en-US" dirty="0" smtClean="0">
                <a:solidFill>
                  <a:srgbClr val="7030A0"/>
                </a:solidFill>
              </a:rPr>
              <a:t>work</a:t>
            </a:r>
            <a:r>
              <a:rPr lang="en-US" dirty="0" smtClean="0"/>
              <a:t>. (UNC)</a:t>
            </a:r>
          </a:p>
          <a:p>
            <a:pPr algn="l" rtl="0"/>
            <a:r>
              <a:rPr lang="en-US" dirty="0" smtClean="0"/>
              <a:t>- What </a:t>
            </a:r>
            <a:r>
              <a:rPr lang="en-US" dirty="0"/>
              <a:t>a lovely </a:t>
            </a:r>
            <a:r>
              <a:rPr lang="en-US" dirty="0" smtClean="0"/>
              <a:t>view! (C) 	but What </a:t>
            </a:r>
            <a:r>
              <a:rPr lang="en-US" dirty="0"/>
              <a:t>lovely scenery! (UNC)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2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Countable Nouns</a:t>
            </a:r>
          </a:p>
          <a:p>
            <a:pPr algn="l" rtl="0">
              <a:buFontTx/>
              <a:buChar char="-"/>
            </a:pPr>
            <a:r>
              <a:rPr lang="en-US" dirty="0" smtClean="0"/>
              <a:t>Countable </a:t>
            </a:r>
            <a:r>
              <a:rPr lang="en-US" dirty="0"/>
              <a:t>nouns are things we can count. We can make them plural.</a:t>
            </a:r>
          </a:p>
          <a:p>
            <a:pPr algn="l" rtl="0">
              <a:buNone/>
            </a:pPr>
            <a:r>
              <a:rPr lang="en-US" dirty="0"/>
              <a:t>Two dogs- six jobs – many </a:t>
            </a:r>
            <a:r>
              <a:rPr lang="en-US" dirty="0" smtClean="0"/>
              <a:t>suggestions</a:t>
            </a:r>
            <a:endParaRPr lang="ar-SA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endParaRPr lang="en-US" dirty="0"/>
          </a:p>
          <a:p>
            <a:pPr algn="l" rtl="0">
              <a:buFontTx/>
              <a:buChar char="-"/>
            </a:pPr>
            <a:r>
              <a:rPr lang="en-US" b="1" dirty="0"/>
              <a:t>Have singular and plural forms.</a:t>
            </a:r>
          </a:p>
          <a:p>
            <a:pPr algn="l" rtl="0">
              <a:buNone/>
            </a:pPr>
            <a:r>
              <a:rPr lang="en-US" dirty="0"/>
              <a:t>A dog – 3 dogs </a:t>
            </a: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FontTx/>
              <a:buChar char="-"/>
            </a:pPr>
            <a:r>
              <a:rPr lang="en-US" b="1" dirty="0"/>
              <a:t>We can use a/an before them:</a:t>
            </a:r>
          </a:p>
          <a:p>
            <a:pPr algn="l" rtl="0">
              <a:buFontTx/>
              <a:buChar char="-"/>
            </a:pPr>
            <a:r>
              <a:rPr lang="en-US" dirty="0"/>
              <a:t>That’s a good suggestion. </a:t>
            </a:r>
          </a:p>
          <a:p>
            <a:pPr algn="l" rtl="0">
              <a:buFontTx/>
              <a:buChar char="-"/>
            </a:pPr>
            <a:r>
              <a:rPr lang="en-US" dirty="0"/>
              <a:t>Do you need an umbrella? </a:t>
            </a:r>
            <a:endParaRPr lang="ar-SA" dirty="0"/>
          </a:p>
          <a:p>
            <a:pPr algn="l" rtl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algn="l" rtl="0">
              <a:buNone/>
            </a:pPr>
            <a:r>
              <a:rPr lang="en-US" b="1" dirty="0" smtClean="0"/>
              <a:t>- You cannot use singular countable nouns alone (without a/the/my.etc) </a:t>
            </a:r>
          </a:p>
          <a:p>
            <a:pPr algn="l" rtl="0">
              <a:buNone/>
            </a:pPr>
            <a:r>
              <a:rPr lang="en-US" dirty="0" smtClean="0"/>
              <a:t>I’m looking for a job. ( not I’m looking for job)</a:t>
            </a:r>
          </a:p>
          <a:p>
            <a:pPr algn="l" rtl="0">
              <a:buNone/>
            </a:pPr>
            <a:r>
              <a:rPr lang="en-US" dirty="0" smtClean="0"/>
              <a:t>Be careful of the dog. ( not be carful of dog)</a:t>
            </a:r>
          </a:p>
          <a:p>
            <a:pPr algn="l" rtl="0">
              <a:buNone/>
            </a:pPr>
            <a:r>
              <a:rPr lang="en-US" dirty="0" smtClean="0"/>
              <a:t>I’ve got a headache.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We often use a/an + noun when we say what something/someone is, or what something/someone is like.</a:t>
            </a:r>
          </a:p>
          <a:p>
            <a:pPr algn="l" rtl="0">
              <a:buNone/>
            </a:pPr>
            <a:r>
              <a:rPr lang="en-US" dirty="0" smtClean="0"/>
              <a:t>A dog is an animal. </a:t>
            </a:r>
          </a:p>
          <a:p>
            <a:pPr algn="l" rtl="0">
              <a:buNone/>
            </a:pPr>
            <a:r>
              <a:rPr lang="en-US" dirty="0" smtClean="0"/>
              <a:t>This is a really beautiful house. </a:t>
            </a:r>
          </a:p>
          <a:p>
            <a:pPr algn="l" rtl="0">
              <a:buNone/>
            </a:pPr>
            <a:r>
              <a:rPr lang="en-US" dirty="0" smtClean="0"/>
              <a:t>What a lovely dress!</a:t>
            </a:r>
          </a:p>
          <a:p>
            <a:pPr algn="l" rtl="0">
              <a:buNone/>
            </a:pPr>
            <a:r>
              <a:rPr lang="en-US" dirty="0" smtClean="0"/>
              <a:t>Tom is a very nice person. </a:t>
            </a:r>
          </a:p>
          <a:p>
            <a:pPr algn="l" rtl="0">
              <a:buNone/>
            </a:pPr>
            <a:r>
              <a:rPr lang="en-US" dirty="0" smtClean="0"/>
              <a:t>Jack has got a big nose.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661</TotalTime>
  <Words>1179</Words>
  <Application>Microsoft Office PowerPoint</Application>
  <PresentationFormat>On-screen Show (4:3)</PresentationFormat>
  <Paragraphs>125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حضري</vt:lpstr>
      <vt:lpstr>Uncountable nouns Countable nouns </vt:lpstr>
      <vt:lpstr>Uncountable nouns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A/an and The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Toshiba</cp:lastModifiedBy>
  <cp:revision>55</cp:revision>
  <dcterms:created xsi:type="dcterms:W3CDTF">2013-02-24T17:02:35Z</dcterms:created>
  <dcterms:modified xsi:type="dcterms:W3CDTF">2015-09-17T08:43:24Z</dcterms:modified>
</cp:coreProperties>
</file>