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3" r:id="rId11"/>
    <p:sldId id="265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E8A916-CA50-47F5-8B59-F18BB8D4B67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429000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/>
              <a:t>The Article - The Simple Nominal Sentence</a:t>
            </a:r>
            <a:r>
              <a:rPr lang="en-US" sz="4400" dirty="0" smtClean="0">
                <a:effectLst/>
              </a:rPr>
              <a:t/>
            </a:r>
            <a:br>
              <a:rPr lang="en-US" sz="4400" dirty="0" smtClean="0">
                <a:effectLst/>
              </a:rPr>
            </a:br>
            <a:r>
              <a:rPr lang="en-US" sz="4400" dirty="0" smtClean="0"/>
              <a:t>				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2677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cases in Arabic, and they are indicated by changing of the </a:t>
            </a:r>
            <a:r>
              <a:rPr lang="en-US" dirty="0" err="1" smtClean="0"/>
              <a:t>vowelling</a:t>
            </a:r>
            <a:r>
              <a:rPr lang="en-US" dirty="0" smtClean="0"/>
              <a:t> of the final consonant.</a:t>
            </a:r>
          </a:p>
          <a:p>
            <a:r>
              <a:rPr lang="en-US" dirty="0" smtClean="0"/>
              <a:t>The three cases 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ar-SA" dirty="0" smtClean="0"/>
              <a:t>الرفع</a:t>
            </a:r>
            <a:r>
              <a:rPr lang="en-US" dirty="0" smtClean="0"/>
              <a:t>- the nominative case – it is indicated with a </a:t>
            </a:r>
            <a:r>
              <a:rPr lang="en-US" dirty="0" err="1" smtClean="0"/>
              <a:t>damma</a:t>
            </a:r>
            <a:endParaRPr lang="ar-SA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ar-SA" dirty="0" smtClean="0"/>
              <a:t>النصب</a:t>
            </a:r>
            <a:r>
              <a:rPr lang="en-US" dirty="0" smtClean="0"/>
              <a:t>- the accusative- it is indicated with a </a:t>
            </a:r>
            <a:r>
              <a:rPr lang="en-US" dirty="0" err="1" smtClean="0"/>
              <a:t>fatha</a:t>
            </a:r>
            <a:endParaRPr lang="ar-SA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ar-SA" dirty="0" smtClean="0"/>
              <a:t>الجر</a:t>
            </a:r>
            <a:r>
              <a:rPr lang="en-US" dirty="0" smtClean="0"/>
              <a:t>- the genitive- it indicated with a </a:t>
            </a:r>
            <a:r>
              <a:rPr lang="en-US" dirty="0" err="1" smtClean="0"/>
              <a:t>kasra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Declension of Nouns- The Three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3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Every Arabic preposition takes its following noun in the </a:t>
            </a:r>
            <a:r>
              <a:rPr lang="en-US" sz="3200" dirty="0" err="1" smtClean="0"/>
              <a:t>genetive</a:t>
            </a:r>
            <a:r>
              <a:rPr lang="en-US" sz="3200" dirty="0" smtClean="0"/>
              <a:t> (i.e., prepositional phrase: </a:t>
            </a:r>
            <a:r>
              <a:rPr lang="ar-SA" sz="3200" dirty="0" smtClean="0"/>
              <a:t>الجار والمجرور: حرف الجر والاسم المجرور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Genitive with 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17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a noun is followed by another noun in the genitive it automatically loses its </a:t>
            </a:r>
            <a:r>
              <a:rPr lang="en-US" dirty="0" err="1" smtClean="0"/>
              <a:t>nunation</a:t>
            </a:r>
            <a:r>
              <a:rPr lang="en-US" dirty="0" smtClean="0"/>
              <a:t>.</a:t>
            </a:r>
            <a:r>
              <a:rPr lang="ar-SA" dirty="0" smtClean="0"/>
              <a:t> يحذف التنوين في المفرد والنون في المثنى والجمع المذكر السالم</a:t>
            </a:r>
          </a:p>
          <a:p>
            <a:endParaRPr lang="ar-SA" dirty="0" smtClean="0"/>
          </a:p>
          <a:p>
            <a:pPr marL="109728" indent="0">
              <a:buNone/>
            </a:pPr>
            <a:r>
              <a:rPr lang="ar-SA" dirty="0" smtClean="0"/>
              <a:t>ركبت قطارًا</a:t>
            </a:r>
          </a:p>
          <a:p>
            <a:pPr marL="109728" indent="0">
              <a:buNone/>
            </a:pPr>
            <a:r>
              <a:rPr lang="ar-SA" dirty="0" smtClean="0"/>
              <a:t>ركبت قطار الصباح</a:t>
            </a:r>
            <a:endParaRPr lang="en-US" dirty="0" smtClean="0"/>
          </a:p>
          <a:p>
            <a:pPr marL="109728" indent="0">
              <a:buNone/>
            </a:pPr>
            <a:r>
              <a:rPr lang="ar-SA" dirty="0" smtClean="0"/>
              <a:t>لمعت عينا القطِ.</a:t>
            </a:r>
            <a:endParaRPr lang="en-US" dirty="0" smtClean="0"/>
          </a:p>
          <a:p>
            <a:r>
              <a:rPr lang="ar-SA" dirty="0"/>
              <a:t>جاء معلمو </a:t>
            </a:r>
            <a:r>
              <a:rPr lang="ar-SA" dirty="0" smtClean="0"/>
              <a:t>المدرسةِ</a:t>
            </a:r>
          </a:p>
          <a:p>
            <a:endParaRPr lang="ar-SA" dirty="0" smtClean="0"/>
          </a:p>
          <a:p>
            <a:r>
              <a:rPr lang="en-US" dirty="0" smtClean="0"/>
              <a:t>When the second noun is definite, the first noun is automatically definite.</a:t>
            </a:r>
          </a:p>
          <a:p>
            <a:endParaRPr lang="en-US" dirty="0" smtClean="0"/>
          </a:p>
          <a:p>
            <a:r>
              <a:rPr lang="en-US" dirty="0" smtClean="0"/>
              <a:t>A noun followed by a genitive must not take the article.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Genitive of Possession  (</a:t>
            </a:r>
            <a:r>
              <a:rPr lang="ar-SA" dirty="0" smtClean="0"/>
              <a:t>الإضافة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18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/>
              <a:t>Nothing must interpose between the noun and its following genitive (</a:t>
            </a:r>
            <a:r>
              <a:rPr lang="ar-SA" dirty="0"/>
              <a:t>المضاف والمضاف إليه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the noun is to be qualified by an adjective, it must come after the genitive</a:t>
            </a:r>
            <a:r>
              <a:rPr lang="en-US" dirty="0" smtClean="0"/>
              <a:t>.</a:t>
            </a:r>
            <a:endParaRPr lang="ar-SA" dirty="0" smtClean="0"/>
          </a:p>
          <a:p>
            <a:pPr marL="109728" indent="0">
              <a:buNone/>
            </a:pPr>
            <a:r>
              <a:rPr lang="ar-SA" dirty="0"/>
              <a:t>انتظرني عند باب المدرسة </a:t>
            </a:r>
            <a:r>
              <a:rPr lang="ar-SA" dirty="0" smtClean="0"/>
              <a:t>الجديد 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is possible to form the genitive of possession with an indefinite genitive, but in such cases the noun remains indefinite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ar-SA" dirty="0" smtClean="0"/>
              <a:t>هذا كتاب رجل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5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There is no indefinite article in Arabic, but the </a:t>
            </a:r>
            <a:r>
              <a:rPr lang="en-US" u="sng" dirty="0" smtClean="0">
                <a:solidFill>
                  <a:srgbClr val="000000"/>
                </a:solidFill>
                <a:latin typeface="Calibri"/>
              </a:rPr>
              <a:t>presence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of </a:t>
            </a:r>
            <a:r>
              <a:rPr lang="en-US" dirty="0" err="1">
                <a:solidFill>
                  <a:srgbClr val="FF0000"/>
                </a:solidFill>
                <a:latin typeface="Calibri"/>
              </a:rPr>
              <a:t>nunation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at the end of a noun indicated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indefiniteness. 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بيتٌ جميلٌ ، البيت جميلٌ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Adjectives are placed after the nouns they qualify in the Arabic language. The adjective resembles the noun it modifies with regards to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definiteness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indefiniteness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among other things, such as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number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ar-SA" b="1" dirty="0"/>
              <a:t>هذا رجلٌ </a:t>
            </a:r>
            <a:r>
              <a:rPr lang="ar-SA" b="1" dirty="0" smtClean="0"/>
              <a:t>كريمٌ </a:t>
            </a:r>
          </a:p>
          <a:p>
            <a:r>
              <a:rPr lang="ar-SA" b="1" dirty="0" smtClean="0"/>
              <a:t>الرجل </a:t>
            </a:r>
            <a:r>
              <a:rPr lang="ar-SA" b="1" dirty="0"/>
              <a:t>الكريم يسارع إلى فعل </a:t>
            </a:r>
            <a:r>
              <a:rPr lang="ar-SA" b="1" dirty="0" smtClean="0"/>
              <a:t>الخير</a:t>
            </a:r>
          </a:p>
          <a:p>
            <a:r>
              <a:rPr lang="ar-SA" b="1" dirty="0"/>
              <a:t>رأيت امرأتين كريمتين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3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When two or more adjectives modify the same noun it is not necessary to put "and" between them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fontAlgn="base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ar-SA" dirty="0">
                <a:solidFill>
                  <a:srgbClr val="000000"/>
                </a:solidFill>
                <a:latin typeface="Calibri"/>
              </a:rPr>
              <a:t> الكتاب المفيد 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الممتع له </a:t>
            </a:r>
            <a:r>
              <a:rPr lang="ar-SA" dirty="0">
                <a:solidFill>
                  <a:srgbClr val="000000"/>
                </a:solidFill>
                <a:latin typeface="Calibri"/>
              </a:rPr>
              <a:t>قراء كثيرون.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However, if the two adjectives form the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predicate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of a nominal sentence, "and" is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often inserted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between them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الحديقة جميلة وفسيحة</a:t>
            </a: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البرتقال حلو حامض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→ special cases</a:t>
            </a: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definite article in Arabic is al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alta'reef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ar-SA" dirty="0">
                <a:solidFill>
                  <a:srgbClr val="000000"/>
                </a:solidFill>
                <a:latin typeface="Calibri"/>
              </a:rPr>
              <a:t>ال التعريف.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When the definite article is attached to a noun in Arabic,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nunation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is removed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6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2500" dirty="0" err="1">
                <a:solidFill>
                  <a:srgbClr val="000000"/>
                </a:solidFill>
                <a:latin typeface="Calibri"/>
              </a:rPr>
              <a:t>hamza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in the definite article is </a:t>
            </a:r>
            <a:r>
              <a:rPr lang="en-US" sz="2500" dirty="0" err="1">
                <a:solidFill>
                  <a:srgbClr val="000000"/>
                </a:solidFill>
                <a:latin typeface="Calibri"/>
              </a:rPr>
              <a:t>hamzat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Calibri"/>
              </a:rPr>
              <a:t>wasl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. This disappears when it follows another word. </a:t>
            </a:r>
            <a:endParaRPr lang="en-US" sz="2500" dirty="0" smtClean="0">
              <a:solidFill>
                <a:srgbClr val="000000"/>
              </a:solidFill>
              <a:latin typeface="Calibri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ar-SA" sz="2500" dirty="0" smtClean="0">
                <a:solidFill>
                  <a:srgbClr val="000000"/>
                </a:solidFill>
                <a:latin typeface="Calibri"/>
              </a:rPr>
              <a:t>للقمر→القمر </a:t>
            </a:r>
            <a:endParaRPr lang="en-US" sz="2500" dirty="0">
              <a:solidFill>
                <a:srgbClr val="000000"/>
              </a:solidFill>
              <a:latin typeface="Calibri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ar-SA" sz="2500" dirty="0" smtClean="0">
                <a:solidFill>
                  <a:srgbClr val="000000"/>
                </a:solidFill>
                <a:latin typeface="Calibri"/>
              </a:rPr>
              <a:t>والقمر</a:t>
            </a:r>
            <a:endParaRPr lang="en-US" sz="2500" dirty="0" smtClean="0">
              <a:solidFill>
                <a:srgbClr val="000000"/>
              </a:solidFill>
              <a:latin typeface="Calibri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  <a:latin typeface="Calibri"/>
              </a:rPr>
              <a:t>In 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pronunciation, the sound </a:t>
            </a:r>
            <a:r>
              <a:rPr lang="en-US" sz="2500" i="1" dirty="0">
                <a:solidFill>
                  <a:srgbClr val="FF0000"/>
                </a:solidFill>
                <a:latin typeface="Calibri"/>
              </a:rPr>
              <a:t>l</a:t>
            </a:r>
            <a:r>
              <a:rPr lang="en-US" sz="25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immediately follows the final sound in the preceding word.</a:t>
            </a: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endParaRPr lang="en-US" sz="2500" dirty="0">
              <a:solidFill>
                <a:srgbClr val="000000"/>
              </a:solidFill>
              <a:latin typeface="Arial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  <a:latin typeface="Calibri"/>
              </a:rPr>
              <a:t>When the definite article is attached to a noun that begins with certain letters called </a:t>
            </a:r>
            <a:r>
              <a:rPr lang="en-US" sz="2500" i="1" dirty="0">
                <a:solidFill>
                  <a:srgbClr val="000000"/>
                </a:solidFill>
                <a:latin typeface="Calibri"/>
              </a:rPr>
              <a:t>sun-letters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ar-SA" sz="2500" dirty="0">
                <a:solidFill>
                  <a:srgbClr val="000000"/>
                </a:solidFill>
                <a:latin typeface="Calibri"/>
              </a:rPr>
              <a:t>الحروف الشمسية, 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2500" i="1" dirty="0">
                <a:solidFill>
                  <a:srgbClr val="000000"/>
                </a:solidFill>
                <a:latin typeface="Calibri"/>
              </a:rPr>
              <a:t>l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of the definite article changes into the initial letter of the word. These letters are: </a:t>
            </a:r>
            <a:r>
              <a:rPr lang="ar-SA" sz="2500" dirty="0">
                <a:solidFill>
                  <a:srgbClr val="000000"/>
                </a:solidFill>
                <a:latin typeface="Calibri"/>
              </a:rPr>
              <a:t>ت - ث - د - ذ - ر- ز - س - ش - ص - ض - ط - ظ - ل - ن </a:t>
            </a:r>
            <a:endParaRPr lang="ar-SA" sz="2500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7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fontAlgn="base"/>
            <a:r>
              <a:rPr lang="en-US" dirty="0">
                <a:latin typeface="Calibri" panose="020F0502020204030204" pitchFamily="34" charset="0"/>
              </a:rPr>
              <a:t>The singular personal pronouns in Arabic are:</a:t>
            </a:r>
          </a:p>
          <a:p>
            <a:r>
              <a:rPr lang="ar-SA" dirty="0">
                <a:latin typeface="Calibri" panose="020F0502020204030204" pitchFamily="34" charset="0"/>
              </a:rPr>
              <a:t>أنا → </a:t>
            </a:r>
            <a:r>
              <a:rPr lang="en-US" dirty="0">
                <a:latin typeface="Calibri" panose="020F0502020204030204" pitchFamily="34" charset="0"/>
              </a:rPr>
              <a:t>I</a:t>
            </a:r>
          </a:p>
          <a:p>
            <a:r>
              <a:rPr lang="ar-SA" dirty="0" smtClean="0">
                <a:latin typeface="Calibri" panose="020F0502020204030204" pitchFamily="34" charset="0"/>
              </a:rPr>
              <a:t> أنتَ </a:t>
            </a:r>
            <a:r>
              <a:rPr lang="ar-SA" dirty="0">
                <a:latin typeface="Calibri" panose="020F0502020204030204" pitchFamily="34" charset="0"/>
              </a:rPr>
              <a:t>→ </a:t>
            </a:r>
            <a:r>
              <a:rPr lang="en-US" dirty="0">
                <a:latin typeface="Calibri" panose="020F0502020204030204" pitchFamily="34" charset="0"/>
              </a:rPr>
              <a:t>you (masculine)</a:t>
            </a:r>
          </a:p>
          <a:p>
            <a:r>
              <a:rPr lang="ar-SA" dirty="0">
                <a:latin typeface="Calibri" panose="020F0502020204030204" pitchFamily="34" charset="0"/>
              </a:rPr>
              <a:t>أنتِ → </a:t>
            </a:r>
            <a:r>
              <a:rPr lang="en-US" dirty="0">
                <a:latin typeface="Calibri" panose="020F0502020204030204" pitchFamily="34" charset="0"/>
              </a:rPr>
              <a:t>you (feminine)</a:t>
            </a:r>
          </a:p>
          <a:p>
            <a:r>
              <a:rPr lang="ar-SA" dirty="0">
                <a:latin typeface="Calibri" panose="020F0502020204030204" pitchFamily="34" charset="0"/>
              </a:rPr>
              <a:t>هو → </a:t>
            </a:r>
            <a:r>
              <a:rPr lang="en-US" dirty="0">
                <a:latin typeface="Calibri" panose="020F0502020204030204" pitchFamily="34" charset="0"/>
              </a:rPr>
              <a:t>he/it</a:t>
            </a:r>
          </a:p>
          <a:p>
            <a:r>
              <a:rPr lang="ar-SA" dirty="0">
                <a:latin typeface="Calibri" panose="020F0502020204030204" pitchFamily="34" charset="0"/>
              </a:rPr>
              <a:t>هي → </a:t>
            </a:r>
            <a:r>
              <a:rPr lang="en-US" dirty="0">
                <a:latin typeface="Calibri" panose="020F0502020204030204" pitchFamily="34" charset="0"/>
              </a:rPr>
              <a:t>she/it</a:t>
            </a:r>
          </a:p>
          <a:p>
            <a:pPr fontAlgn="base"/>
            <a:r>
              <a:rPr lang="en-US" dirty="0">
                <a:latin typeface="Calibri" panose="020F0502020204030204" pitchFamily="34" charset="0"/>
              </a:rPr>
              <a:t>The pronouns for he and she </a:t>
            </a:r>
            <a:r>
              <a:rPr lang="ar-SA" dirty="0">
                <a:latin typeface="Calibri" panose="020F0502020204030204" pitchFamily="34" charset="0"/>
              </a:rPr>
              <a:t>هو/هي </a:t>
            </a:r>
            <a:r>
              <a:rPr lang="en-US" dirty="0">
                <a:latin typeface="Calibri" panose="020F0502020204030204" pitchFamily="34" charset="0"/>
              </a:rPr>
              <a:t>in Arabic are both used to refer to things (i.e., it) since there is no neuter in Arabic.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7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1. There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are only two genders in Arabic,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masculine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feminine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There is no neuter in Arabic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2. There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is </a:t>
            </a:r>
            <a:r>
              <a:rPr lang="en-US" u="sng" dirty="0">
                <a:solidFill>
                  <a:srgbClr val="000000"/>
                </a:solidFill>
                <a:latin typeface="Calibri"/>
              </a:rPr>
              <a:t>no special sign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for the masculine. Words are assumed to be masculine unless they belong to one of the following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categories:</a:t>
            </a: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	a. Words that are feminine by virtue of their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meaning: 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امرأة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، حمامة، ناقة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	b. Words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that are feminine by form, that is they end in ta' 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marboota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Words ending in ta'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marboota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are assumed to be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feminine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, unless known to be otherwise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ورقة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، صحيفة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3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 marL="109728" indent="0" fontAlgn="base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c. Words feminine by convention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Geographical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names:</a:t>
            </a: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/>
              <a:t>الشام ، </a:t>
            </a:r>
            <a:r>
              <a:rPr lang="ar-SA" dirty="0" smtClean="0"/>
              <a:t>مصر، بغداد</a:t>
            </a:r>
          </a:p>
          <a:p>
            <a:pPr marL="393192" lvl="1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Parts of the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body:</a:t>
            </a: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/>
              <a:t>عين ، يد، أذن، ساق </a:t>
            </a:r>
            <a:r>
              <a:rPr lang="ar-SA" dirty="0" smtClean="0"/>
              <a:t>، </a:t>
            </a:r>
            <a:r>
              <a:rPr lang="ar-SA" dirty="0"/>
              <a:t>ذراع، سن ، </a:t>
            </a:r>
            <a:r>
              <a:rPr lang="ar-SA" dirty="0" smtClean="0"/>
              <a:t>كتف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Some nouns are feminine for no apparent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reason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</a:t>
            </a: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>
                <a:solidFill>
                  <a:srgbClr val="000000"/>
                </a:solidFill>
                <a:latin typeface="Calibri"/>
              </a:rPr>
              <a:t>نار ، دار ، شمس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3. Adjectives must agree with the nouns they modify in gender.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3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noun is the name of a person, a place, or a thing.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i="1" dirty="0">
                <a:solidFill>
                  <a:srgbClr val="000000"/>
                </a:solidFill>
                <a:latin typeface="Calibri"/>
              </a:rPr>
              <a:t>Types of Nouns: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1.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Proper Nouns: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noun that refers to a particular person, place, or thing. A proper noun is capitalized. For example: Riyadh, Bill Clinton, the Holy Mosque.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Common Nouns: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noun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that belongs to all members of a group or a class of objects. For example, car, library, man, bird.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3.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Collective Noun: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name applied to a group as a unit. For example, family, herd, furniture.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4.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Concrete Noun: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noun that names an object that can be perceived by the senses, for example, apple, noise.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5.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Abstract Noun: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noun that names something that cannot be perceived by the senses. It names a quality or state of the object, for example, wisdom, truth, age, beauty.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Nouns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9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are introduced using one of two particles: </a:t>
            </a:r>
            <a:r>
              <a:rPr lang="ar-SA" dirty="0" smtClean="0"/>
              <a:t> هل </a:t>
            </a:r>
            <a:r>
              <a:rPr lang="en-US" dirty="0" smtClean="0"/>
              <a:t>or </a:t>
            </a:r>
            <a:r>
              <a:rPr lang="ar-SA" dirty="0" smtClean="0"/>
              <a:t>أ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speech , these particles are sometimes not used.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</a:t>
            </a:r>
            <a:r>
              <a:rPr lang="en-US" dirty="0" smtClean="0"/>
              <a:t>nterrogative Particle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33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770</TotalTime>
  <Words>873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Article - The Simple Nominal Sentence     </vt:lpstr>
      <vt:lpstr>PowerPoint Presentation</vt:lpstr>
      <vt:lpstr>PowerPoint Presentation</vt:lpstr>
      <vt:lpstr>PowerPoint Presentation</vt:lpstr>
      <vt:lpstr>PowerPoint Presentation</vt:lpstr>
      <vt:lpstr>Gender</vt:lpstr>
      <vt:lpstr>PowerPoint Presentation</vt:lpstr>
      <vt:lpstr>Nouns </vt:lpstr>
      <vt:lpstr>The Interrogative Particle</vt:lpstr>
      <vt:lpstr>Declension of Nouns- The Three Cases</vt:lpstr>
      <vt:lpstr>The Genitive with Prepositions</vt:lpstr>
      <vt:lpstr>The Genitive of Possession  (الإضافة)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 - The Simple Nominal Sentence</dc:title>
  <dc:creator>Toshiba</dc:creator>
  <cp:lastModifiedBy>Toshiba</cp:lastModifiedBy>
  <cp:revision>25</cp:revision>
  <dcterms:created xsi:type="dcterms:W3CDTF">2015-08-31T17:00:38Z</dcterms:created>
  <dcterms:modified xsi:type="dcterms:W3CDTF">2015-09-12T08:10:52Z</dcterms:modified>
</cp:coreProperties>
</file>