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73" r:id="rId3"/>
    <p:sldId id="257" r:id="rId4"/>
    <p:sldId id="258" r:id="rId5"/>
    <p:sldId id="260" r:id="rId6"/>
    <p:sldId id="267" r:id="rId7"/>
    <p:sldId id="266" r:id="rId8"/>
    <p:sldId id="265" r:id="rId9"/>
    <p:sldId id="264" r:id="rId10"/>
    <p:sldId id="263" r:id="rId11"/>
    <p:sldId id="262" r:id="rId12"/>
    <p:sldId id="261" r:id="rId13"/>
    <p:sldId id="275" r:id="rId14"/>
    <p:sldId id="276" r:id="rId15"/>
    <p:sldId id="277" r:id="rId16"/>
    <p:sldId id="274" r:id="rId17"/>
    <p:sldId id="269" r:id="rId18"/>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84380" autoAdjust="0"/>
    <p:restoredTop sz="94677" autoAdjust="0"/>
  </p:normalViewPr>
  <p:slideViewPr>
    <p:cSldViewPr>
      <p:cViewPr>
        <p:scale>
          <a:sx n="72" d="100"/>
          <a:sy n="72" d="100"/>
        </p:scale>
        <p:origin x="-320"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8C4782-5699-4D4A-B8E4-98424FA0C348}" type="datetimeFigureOut">
              <a:rPr lang="x-none" smtClean="0"/>
              <a:pPr/>
              <a:t>12/6/15</a:t>
            </a:fld>
            <a:endParaRPr lang="x-none"/>
          </a:p>
        </p:txBody>
      </p:sp>
      <p:sp>
        <p:nvSpPr>
          <p:cNvPr id="5" name="Footer Placeholder 4"/>
          <p:cNvSpPr>
            <a:spLocks noGrp="1"/>
          </p:cNvSpPr>
          <p:nvPr>
            <p:ph type="ftr" sz="quarter" idx="11"/>
          </p:nvPr>
        </p:nvSpPr>
        <p:spPr/>
        <p:txBody>
          <a:bodyPr/>
          <a:lstStyle/>
          <a:p>
            <a:endParaRPr lang="x-none"/>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7D9EA2F-9C7B-4E20-B7FA-A12697E29A87}" type="slidenum">
              <a:rPr lang="x-none" smtClean="0"/>
              <a:pPr/>
              <a:t>‹#›</a:t>
            </a:fld>
            <a:endParaRPr lang="x-non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C4782-5699-4D4A-B8E4-98424FA0C348}" type="datetimeFigureOut">
              <a:rPr lang="x-none" smtClean="0"/>
              <a:pPr/>
              <a:t>12/6/15</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C4782-5699-4D4A-B8E4-98424FA0C348}" type="datetimeFigureOut">
              <a:rPr lang="x-none" smtClean="0"/>
              <a:pPr/>
              <a:t>12/6/15</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8C4782-5699-4D4A-B8E4-98424FA0C348}" type="datetimeFigureOut">
              <a:rPr lang="x-none" smtClean="0"/>
              <a:pPr/>
              <a:t>12/6/15</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18C4782-5699-4D4A-B8E4-98424FA0C348}" type="datetimeFigureOut">
              <a:rPr lang="x-none" smtClean="0"/>
              <a:pPr/>
              <a:t>12/6/15</a:t>
            </a:fld>
            <a:endParaRPr lang="x-none"/>
          </a:p>
        </p:txBody>
      </p:sp>
      <p:sp>
        <p:nvSpPr>
          <p:cNvPr id="8" name="Slide Number Placeholder 7"/>
          <p:cNvSpPr>
            <a:spLocks noGrp="1"/>
          </p:cNvSpPr>
          <p:nvPr>
            <p:ph type="sldNum" sz="quarter" idx="11"/>
          </p:nvPr>
        </p:nvSpPr>
        <p:spPr/>
        <p:txBody>
          <a:bodyPr/>
          <a:lstStyle/>
          <a:p>
            <a:fld id="{17D9EA2F-9C7B-4E20-B7FA-A12697E29A87}" type="slidenum">
              <a:rPr lang="x-none" smtClean="0"/>
              <a:pPr/>
              <a:t>‹#›</a:t>
            </a:fld>
            <a:endParaRPr lang="x-none"/>
          </a:p>
        </p:txBody>
      </p:sp>
      <p:sp>
        <p:nvSpPr>
          <p:cNvPr id="9" name="Footer Placeholder 8"/>
          <p:cNvSpPr>
            <a:spLocks noGrp="1"/>
          </p:cNvSpPr>
          <p:nvPr>
            <p:ph type="ftr" sz="quarter" idx="12"/>
          </p:nvPr>
        </p:nvSpPr>
        <p:spPr/>
        <p:txBody>
          <a:bodyPr/>
          <a:lstStyle/>
          <a:p>
            <a:endParaRPr lang="x-non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8C4782-5699-4D4A-B8E4-98424FA0C348}" type="datetimeFigureOut">
              <a:rPr lang="x-none" smtClean="0"/>
              <a:pPr/>
              <a:t>12/6/15</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8C4782-5699-4D4A-B8E4-98424FA0C348}" type="datetimeFigureOut">
              <a:rPr lang="x-none" smtClean="0"/>
              <a:pPr/>
              <a:t>12/6/15</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8C4782-5699-4D4A-B8E4-98424FA0C348}" type="datetimeFigureOut">
              <a:rPr lang="x-none" smtClean="0"/>
              <a:pPr/>
              <a:t>12/6/15</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C4782-5699-4D4A-B8E4-98424FA0C348}" type="datetimeFigureOut">
              <a:rPr lang="x-none" smtClean="0"/>
              <a:pPr/>
              <a:t>12/6/15</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C4782-5699-4D4A-B8E4-98424FA0C348}" type="datetimeFigureOut">
              <a:rPr lang="x-none" smtClean="0"/>
              <a:pPr/>
              <a:t>12/6/15</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17D9EA2F-9C7B-4E20-B7FA-A12697E29A87}" type="slidenum">
              <a:rPr lang="x-none" smtClean="0"/>
              <a:pPr/>
              <a:t>‹#›</a:t>
            </a:fld>
            <a:endParaRPr lang="x-none"/>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C4782-5699-4D4A-B8E4-98424FA0C348}" type="datetimeFigureOut">
              <a:rPr lang="x-none" smtClean="0"/>
              <a:pPr/>
              <a:t>12/6/15</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7D9EA2F-9C7B-4E20-B7FA-A12697E29A87}" type="slidenum">
              <a:rPr lang="x-none" smtClean="0"/>
              <a:pPr/>
              <a:t>‹#›</a:t>
            </a:fld>
            <a:endParaRPr lang="x-none"/>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918C4782-5699-4D4A-B8E4-98424FA0C348}" type="datetimeFigureOut">
              <a:rPr lang="x-none" smtClean="0"/>
              <a:pPr/>
              <a:t>12/6/15</a:t>
            </a:fld>
            <a:endParaRPr lang="x-none"/>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x-none"/>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7D9EA2F-9C7B-4E20-B7FA-A12697E29A87}" type="slidenum">
              <a:rPr lang="x-none" smtClean="0"/>
              <a:pPr/>
              <a:t>‹#›</a:t>
            </a:fld>
            <a:endParaRPr lang="x-none"/>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 Id="rId3" Type="http://schemas.microsoft.com/office/2007/relationships/hdphoto" Target="../media/hdphoto1.wdp"/></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67544" y="3318570"/>
            <a:ext cx="8286808" cy="2369880"/>
          </a:xfrm>
          <a:prstGeom prst="rect">
            <a:avLst/>
          </a:prstGeom>
          <a:noFill/>
        </p:spPr>
        <p:txBody>
          <a:bodyPr wrap="square" rtlCol="1">
            <a:spAutoFit/>
          </a:bodyPr>
          <a:lstStyle/>
          <a:p>
            <a:pPr algn="ctr"/>
            <a:r>
              <a:rPr lang="en-US" sz="3600" b="1" dirty="0" smtClean="0">
                <a:latin typeface="Adobe Caslon Pro"/>
                <a:cs typeface="Adobe Caslon Pro"/>
              </a:rPr>
              <a:t>Complete Blood Count (CBC)</a:t>
            </a:r>
          </a:p>
          <a:p>
            <a:pPr algn="l"/>
            <a:endParaRPr lang="en-US" sz="2800" dirty="0">
              <a:latin typeface="Aparajita" pitchFamily="34" charset="0"/>
              <a:cs typeface="Aparajita" pitchFamily="34" charset="0"/>
            </a:endParaRPr>
          </a:p>
          <a:p>
            <a:pPr algn="l"/>
            <a:endParaRPr lang="en-US" sz="2800" dirty="0" smtClean="0">
              <a:latin typeface="Aparajita" pitchFamily="34" charset="0"/>
              <a:cs typeface="Aparajita" pitchFamily="34" charset="0"/>
            </a:endParaRPr>
          </a:p>
          <a:p>
            <a:pPr algn="l"/>
            <a:endParaRPr lang="en-US" sz="2800" b="1" dirty="0">
              <a:latin typeface="Aparajita" pitchFamily="34" charset="0"/>
              <a:cs typeface="Aparajita" pitchFamily="34" charset="0"/>
            </a:endParaRPr>
          </a:p>
          <a:p>
            <a:pPr algn="l"/>
            <a:endParaRPr lang="en-US" sz="2800" b="1" dirty="0" smtClean="0">
              <a:latin typeface="Aparajita" pitchFamily="34" charset="0"/>
              <a:cs typeface="Aparajita" pitchFamily="34" charset="0"/>
            </a:endParaRPr>
          </a:p>
        </p:txBody>
      </p:sp>
      <p:pic>
        <p:nvPicPr>
          <p:cNvPr id="6" name="Picture 5" descr="Screen Shot 2014-11-01 at 8.25.08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341"/>
            <a:ext cx="2413000"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339752" y="1412776"/>
            <a:ext cx="4572000" cy="1349087"/>
          </a:xfrm>
          <a:prstGeom prst="rect">
            <a:avLst/>
          </a:prstGeom>
        </p:spPr>
        <p:txBody>
          <a:bodyPr>
            <a:spAutoFit/>
          </a:bodyPr>
          <a:lstStyle/>
          <a:p>
            <a:pPr algn="ctr">
              <a:lnSpc>
                <a:spcPct val="150000"/>
              </a:lnSpc>
              <a:defRPr/>
            </a:pP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badi MT Condensed Extra Bold"/>
                <a:cs typeface="Abadi MT Condensed Extra Bold"/>
              </a:rPr>
              <a:t>BCH 471</a:t>
            </a:r>
          </a:p>
          <a:p>
            <a:pPr algn="ctr">
              <a:lnSpc>
                <a:spcPct val="150000"/>
              </a:lnSpc>
              <a:defRPr/>
            </a:pP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badi MT Condensed Extra Bold"/>
                <a:cs typeface="Abadi MT Condensed Extra Bold"/>
              </a:rPr>
              <a:t>Experiment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badi MT Condensed Extra Bold"/>
                <a:cs typeface="Abadi MT Condensed Extra Bold"/>
              </a:rPr>
              <a:t>(12)  </a:t>
            </a:r>
            <a:endParaRPr lang="x-none"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badi MT Condensed Extra Bold"/>
              <a:cs typeface="Abadi MT Condensed Extra Bold"/>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67544" y="404664"/>
            <a:ext cx="8001056" cy="4277068"/>
          </a:xfrm>
          <a:prstGeom prst="rect">
            <a:avLst/>
          </a:prstGeom>
          <a:noFill/>
        </p:spPr>
        <p:txBody>
          <a:bodyPr wrap="square" rtlCol="1">
            <a:spAutoFit/>
          </a:bodyPr>
          <a:lstStyle/>
          <a:p>
            <a:pPr algn="l">
              <a:lnSpc>
                <a:spcPct val="140000"/>
              </a:lnSpc>
            </a:pPr>
            <a:r>
              <a:rPr lang="en-US" sz="2400" b="1" u="sng" dirty="0" smtClean="0">
                <a:latin typeface="Aparajita" pitchFamily="34" charset="0"/>
                <a:cs typeface="Aparajita" pitchFamily="34" charset="0"/>
              </a:rPr>
              <a:t>Normally high (RBC count)</a:t>
            </a:r>
          </a:p>
          <a:p>
            <a:pPr algn="l" rtl="0">
              <a:lnSpc>
                <a:spcPct val="140000"/>
              </a:lnSpc>
              <a:buFont typeface="Wingdings" pitchFamily="2" charset="2"/>
              <a:buChar char="ü"/>
            </a:pPr>
            <a:r>
              <a:rPr lang="en-US" sz="2000" dirty="0" smtClean="0">
                <a:latin typeface="Aparajita" pitchFamily="34" charset="0"/>
                <a:cs typeface="Aparajita" pitchFamily="34" charset="0"/>
              </a:rPr>
              <a:t> People who live at high altitudes </a:t>
            </a:r>
          </a:p>
          <a:p>
            <a:pPr algn="l" rtl="0">
              <a:lnSpc>
                <a:spcPct val="140000"/>
              </a:lnSpc>
              <a:buFont typeface="Wingdings" pitchFamily="2" charset="2"/>
              <a:buChar char="ü"/>
            </a:pPr>
            <a:r>
              <a:rPr lang="en-US" sz="2000" dirty="0" smtClean="0">
                <a:latin typeface="Aparajita" pitchFamily="34" charset="0"/>
                <a:cs typeface="Aparajita" pitchFamily="34" charset="0"/>
              </a:rPr>
              <a:t> Smokers</a:t>
            </a:r>
          </a:p>
          <a:p>
            <a:pPr algn="l" rtl="0"/>
            <a:endParaRPr lang="en-US" sz="2800" dirty="0" smtClean="0">
              <a:latin typeface="Aparajita" pitchFamily="34" charset="0"/>
              <a:cs typeface="Aparajita" pitchFamily="34" charset="0"/>
            </a:endParaRPr>
          </a:p>
          <a:p>
            <a:pPr algn="l" rtl="0">
              <a:lnSpc>
                <a:spcPct val="150000"/>
              </a:lnSpc>
            </a:pPr>
            <a:r>
              <a:rPr lang="en-US" sz="2400" b="1" u="sng" dirty="0" smtClean="0">
                <a:solidFill>
                  <a:srgbClr val="C00000"/>
                </a:solidFill>
                <a:latin typeface="Aparajita" pitchFamily="34" charset="0"/>
                <a:cs typeface="Aparajita" pitchFamily="34" charset="0"/>
              </a:rPr>
              <a:t>Principle :</a:t>
            </a:r>
          </a:p>
          <a:p>
            <a:pPr algn="just" rtl="0">
              <a:lnSpc>
                <a:spcPct val="150000"/>
              </a:lnSpc>
            </a:pPr>
            <a:r>
              <a:rPr lang="en-US" sz="2000" dirty="0" smtClean="0">
                <a:latin typeface="Aparajita" pitchFamily="34" charset="0"/>
                <a:cs typeface="Aparajita" pitchFamily="34" charset="0"/>
              </a:rPr>
              <a:t>The process involves by counting cells in several squares of the grid and obtain an average number, this number is multiply by a factor that compensates the amount of dilution. The final results expresses the number of RBC /mm³ of original blood sample. </a:t>
            </a:r>
            <a:endParaRPr lang="x-none" sz="2000" dirty="0">
              <a:latin typeface="Aparajita" pitchFamily="34" charset="0"/>
            </a:endParaRPr>
          </a:p>
        </p:txBody>
      </p:sp>
      <p:sp>
        <p:nvSpPr>
          <p:cNvPr id="3" name="Right Brace 2"/>
          <p:cNvSpPr/>
          <p:nvPr/>
        </p:nvSpPr>
        <p:spPr>
          <a:xfrm>
            <a:off x="4499992" y="1124744"/>
            <a:ext cx="288032" cy="792088"/>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4"/>
          <p:cNvSpPr txBox="1"/>
          <p:nvPr/>
        </p:nvSpPr>
        <p:spPr>
          <a:xfrm>
            <a:off x="4860032" y="980728"/>
            <a:ext cx="3960440" cy="849463"/>
          </a:xfrm>
          <a:prstGeom prst="rect">
            <a:avLst/>
          </a:prstGeom>
          <a:noFill/>
        </p:spPr>
        <p:txBody>
          <a:bodyPr wrap="square" rtlCol="0">
            <a:spAutoFit/>
          </a:bodyPr>
          <a:lstStyle/>
          <a:p>
            <a:pPr algn="l">
              <a:lnSpc>
                <a:spcPct val="140000"/>
              </a:lnSpc>
            </a:pPr>
            <a:r>
              <a:rPr lang="en-US" dirty="0" smtClean="0"/>
              <a:t>Oxygen is low</a:t>
            </a:r>
            <a:r>
              <a:rPr lang="en-US" dirty="0" smtClean="0">
                <a:sym typeface="Wingdings"/>
              </a:rPr>
              <a:t> RBC synthesis increases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9512" y="116632"/>
            <a:ext cx="8568952" cy="6540252"/>
          </a:xfrm>
          <a:prstGeom prst="rect">
            <a:avLst/>
          </a:prstGeom>
          <a:noFill/>
        </p:spPr>
        <p:txBody>
          <a:bodyPr wrap="square" rtlCol="1">
            <a:spAutoFit/>
          </a:bodyPr>
          <a:lstStyle/>
          <a:p>
            <a:pPr marL="457200" indent="-457200" algn="l">
              <a:lnSpc>
                <a:spcPct val="120000"/>
              </a:lnSpc>
              <a:buAutoNum type="alphaUcParenBoth" startAt="2"/>
            </a:pPr>
            <a:r>
              <a:rPr lang="en-US" sz="2400" b="1" dirty="0" smtClean="0">
                <a:solidFill>
                  <a:srgbClr val="FF0000"/>
                </a:solidFill>
                <a:latin typeface="Aparajita" pitchFamily="34" charset="0"/>
                <a:cs typeface="Aparajita" pitchFamily="34" charset="0"/>
              </a:rPr>
              <a:t>   WBC count :</a:t>
            </a:r>
          </a:p>
          <a:p>
            <a:pPr marL="342900" indent="-342900" algn="just" rtl="0">
              <a:lnSpc>
                <a:spcPct val="120000"/>
              </a:lnSpc>
              <a:buFont typeface="Arial"/>
              <a:buChar char="•"/>
            </a:pPr>
            <a:r>
              <a:rPr lang="en-US" sz="2000" dirty="0">
                <a:latin typeface="Aparajita" pitchFamily="34" charset="0"/>
                <a:cs typeface="Aparajita" pitchFamily="34" charset="0"/>
              </a:rPr>
              <a:t>T</a:t>
            </a:r>
            <a:r>
              <a:rPr lang="en-US" sz="2000" dirty="0" smtClean="0">
                <a:latin typeface="Aparajita" pitchFamily="34" charset="0"/>
                <a:cs typeface="Aparajita" pitchFamily="34" charset="0"/>
              </a:rPr>
              <a:t>otal leukocytes count shows the number of WBC in a sample  of blood .</a:t>
            </a:r>
          </a:p>
          <a:p>
            <a:pPr marL="342900" indent="-342900" algn="just" rtl="0">
              <a:lnSpc>
                <a:spcPct val="120000"/>
              </a:lnSpc>
              <a:buFont typeface="Arial"/>
              <a:buChar char="•"/>
            </a:pPr>
            <a:r>
              <a:rPr lang="en-US" sz="2000" dirty="0" smtClean="0">
                <a:latin typeface="Aparajita" pitchFamily="34" charset="0"/>
                <a:cs typeface="Aparajita" pitchFamily="34" charset="0"/>
              </a:rPr>
              <a:t>A normal WBC count is between 4,500 and 11,000 cells per cubic millimeter .</a:t>
            </a:r>
          </a:p>
          <a:p>
            <a:pPr marL="342900" indent="-342900" algn="just" rtl="0">
              <a:lnSpc>
                <a:spcPct val="120000"/>
              </a:lnSpc>
              <a:buFont typeface="Arial"/>
              <a:buChar char="•"/>
            </a:pPr>
            <a:r>
              <a:rPr lang="en-US" sz="2000" dirty="0" smtClean="0">
                <a:latin typeface="Aparajita" pitchFamily="34" charset="0"/>
                <a:cs typeface="Aparajita" pitchFamily="34" charset="0"/>
              </a:rPr>
              <a:t>The number of WBC is sometimes used to identify an infection or to monitor the body’s response to treatment.</a:t>
            </a:r>
          </a:p>
          <a:p>
            <a:pPr algn="l" rtl="0">
              <a:lnSpc>
                <a:spcPct val="120000"/>
              </a:lnSpc>
              <a:buFont typeface="Wingdings" pitchFamily="2" charset="2"/>
              <a:buChar char="q"/>
            </a:pPr>
            <a:endParaRPr lang="en-US" sz="2400" dirty="0" smtClean="0">
              <a:latin typeface="Aparajita" pitchFamily="34" charset="0"/>
              <a:cs typeface="Aparajita" pitchFamily="34" charset="0"/>
            </a:endParaRPr>
          </a:p>
          <a:p>
            <a:pPr algn="l" rtl="0">
              <a:lnSpc>
                <a:spcPct val="130000"/>
              </a:lnSpc>
            </a:pPr>
            <a:r>
              <a:rPr lang="en-US" sz="2400" b="1" u="sng" dirty="0" smtClean="0">
                <a:latin typeface="Aparajita" pitchFamily="34" charset="0"/>
                <a:cs typeface="Aparajita" pitchFamily="34" charset="0"/>
              </a:rPr>
              <a:t>Low WBC count </a:t>
            </a:r>
            <a:r>
              <a:rPr lang="en-US" sz="2400" b="1" u="sng" dirty="0">
                <a:latin typeface="Aparajita" pitchFamily="34" charset="0"/>
                <a:cs typeface="Aparajita" pitchFamily="34" charset="0"/>
                <a:sym typeface="Wingdings"/>
              </a:rPr>
              <a:t> </a:t>
            </a:r>
            <a:r>
              <a:rPr lang="en-US" sz="2400" b="1" u="sng" dirty="0" smtClean="0">
                <a:latin typeface="Aparajita" pitchFamily="34" charset="0"/>
                <a:cs typeface="Aparajita" pitchFamily="34" charset="0"/>
                <a:sym typeface="Wingdings"/>
              </a:rPr>
              <a:t>Leukopenia</a:t>
            </a:r>
            <a:endParaRPr lang="en-US" sz="2400" b="1" u="sng" dirty="0" smtClean="0">
              <a:latin typeface="Aparajita" pitchFamily="34" charset="0"/>
              <a:cs typeface="Aparajita" pitchFamily="34" charset="0"/>
            </a:endParaRPr>
          </a:p>
          <a:p>
            <a:pPr marL="342900" indent="-342900" algn="just" rtl="0">
              <a:lnSpc>
                <a:spcPct val="130000"/>
              </a:lnSpc>
              <a:buFont typeface="Wingdings" charset="2"/>
              <a:buChar char="ü"/>
            </a:pPr>
            <a:r>
              <a:rPr lang="en-US" sz="2000" dirty="0" smtClean="0">
                <a:latin typeface="Aparajita" pitchFamily="34" charset="0"/>
                <a:cs typeface="Aparajita" pitchFamily="34" charset="0"/>
              </a:rPr>
              <a:t>A Condition in which the number of leukocytes is abnormally low and which is most commonly due to sever infections (such as HIV)  and radiation poisoning.</a:t>
            </a:r>
            <a:endParaRPr lang="en-US" sz="2400" dirty="0" smtClean="0">
              <a:latin typeface="Aparajita" pitchFamily="34" charset="0"/>
              <a:cs typeface="Aparajita" pitchFamily="34" charset="0"/>
            </a:endParaRPr>
          </a:p>
          <a:p>
            <a:pPr algn="l" rtl="0">
              <a:lnSpc>
                <a:spcPct val="130000"/>
              </a:lnSpc>
            </a:pPr>
            <a:r>
              <a:rPr lang="en-US" sz="2400" b="1" u="sng" dirty="0" smtClean="0">
                <a:latin typeface="Aparajita" pitchFamily="34" charset="0"/>
                <a:cs typeface="Aparajita" pitchFamily="34" charset="0"/>
              </a:rPr>
              <a:t>High </a:t>
            </a:r>
            <a:r>
              <a:rPr lang="en-US" sz="2400" b="1" u="sng" dirty="0">
                <a:latin typeface="Aparajita" pitchFamily="34" charset="0"/>
                <a:cs typeface="Aparajita" pitchFamily="34" charset="0"/>
              </a:rPr>
              <a:t>WBC </a:t>
            </a:r>
            <a:r>
              <a:rPr lang="en-US" sz="2400" b="1" u="sng" dirty="0" smtClean="0">
                <a:latin typeface="Aparajita" pitchFamily="34" charset="0"/>
                <a:cs typeface="Aparajita" pitchFamily="34" charset="0"/>
              </a:rPr>
              <a:t>count </a:t>
            </a:r>
            <a:r>
              <a:rPr lang="en-US" sz="2400" b="1" u="sng" dirty="0">
                <a:latin typeface="Aparajita" pitchFamily="34" charset="0"/>
                <a:cs typeface="Aparajita" pitchFamily="34" charset="0"/>
                <a:sym typeface="Wingdings"/>
              </a:rPr>
              <a:t> </a:t>
            </a:r>
            <a:r>
              <a:rPr lang="en-US" sz="2400" b="1" u="sng" dirty="0" smtClean="0">
                <a:latin typeface="Aparajita" pitchFamily="34" charset="0"/>
                <a:cs typeface="Aparajita" pitchFamily="34" charset="0"/>
                <a:sym typeface="Wingdings"/>
              </a:rPr>
              <a:t>Leukocytosis</a:t>
            </a:r>
            <a:endParaRPr lang="en-US" sz="2400" b="1" u="sng" dirty="0">
              <a:latin typeface="Aparajita" pitchFamily="34" charset="0"/>
              <a:cs typeface="Aparajita" pitchFamily="34" charset="0"/>
            </a:endParaRPr>
          </a:p>
          <a:p>
            <a:pPr marL="342900" indent="-342900" algn="just" rtl="0">
              <a:lnSpc>
                <a:spcPct val="130000"/>
              </a:lnSpc>
              <a:buFont typeface="Wingdings" charset="2"/>
              <a:buChar char="ü"/>
            </a:pPr>
            <a:r>
              <a:rPr lang="en-US" sz="2000" dirty="0" smtClean="0">
                <a:latin typeface="Aparajita" pitchFamily="34" charset="0"/>
                <a:cs typeface="Aparajita" pitchFamily="34" charset="0"/>
              </a:rPr>
              <a:t>A condition characterized by an elevated the number of WBC occur as a result of an infection, or cancer (Leukemia).</a:t>
            </a:r>
          </a:p>
          <a:p>
            <a:pPr marL="342900" indent="-342900" algn="l" rtl="0">
              <a:lnSpc>
                <a:spcPct val="130000"/>
              </a:lnSpc>
              <a:buFont typeface="Wingdings" charset="2"/>
              <a:buChar char="ü"/>
            </a:pPr>
            <a:r>
              <a:rPr lang="en-US" sz="2000" dirty="0" smtClean="0">
                <a:latin typeface="Aparajita" pitchFamily="34" charset="0"/>
                <a:cs typeface="Aparajita" pitchFamily="34" charset="0"/>
              </a:rPr>
              <a:t>It can occur normally after eating fat-rich meals . </a:t>
            </a:r>
            <a:endParaRPr lang="x-none" sz="2000" dirty="0">
              <a:latin typeface="Aparajit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1520" y="30992"/>
            <a:ext cx="8572560" cy="2554545"/>
          </a:xfrm>
          <a:prstGeom prst="rect">
            <a:avLst/>
          </a:prstGeom>
          <a:noFill/>
        </p:spPr>
        <p:txBody>
          <a:bodyPr wrap="square" rtlCol="1">
            <a:spAutoFit/>
          </a:bodyPr>
          <a:lstStyle/>
          <a:p>
            <a:pPr algn="l">
              <a:lnSpc>
                <a:spcPct val="150000"/>
              </a:lnSpc>
            </a:pPr>
            <a:r>
              <a:rPr lang="en-US" sz="2400" b="1" u="sng" dirty="0" smtClean="0">
                <a:solidFill>
                  <a:srgbClr val="FF0000"/>
                </a:solidFill>
                <a:latin typeface="Aparajita" pitchFamily="34" charset="0"/>
                <a:cs typeface="Aparajita" pitchFamily="34" charset="0"/>
              </a:rPr>
              <a:t>Principle:</a:t>
            </a:r>
          </a:p>
          <a:p>
            <a:pPr marL="342900" indent="-342900" algn="l">
              <a:lnSpc>
                <a:spcPct val="150000"/>
              </a:lnSpc>
              <a:buFont typeface="Arial"/>
              <a:buChar char="•"/>
            </a:pPr>
            <a:r>
              <a:rPr lang="en-US" sz="2000" dirty="0" smtClean="0">
                <a:latin typeface="Aparajita" pitchFamily="34" charset="0"/>
                <a:cs typeface="Aparajita" pitchFamily="34" charset="0"/>
              </a:rPr>
              <a:t>It is necessary to obtain RBC free preparation of WBC from blood .</a:t>
            </a:r>
          </a:p>
          <a:p>
            <a:pPr marL="342900" indent="-342900" algn="l">
              <a:lnSpc>
                <a:spcPct val="150000"/>
              </a:lnSpc>
              <a:buFont typeface="Arial"/>
              <a:buChar char="•"/>
            </a:pPr>
            <a:r>
              <a:rPr lang="en-US" sz="2000" dirty="0" smtClean="0">
                <a:latin typeface="Aparajita" pitchFamily="34" charset="0"/>
                <a:cs typeface="Aparajita" pitchFamily="34" charset="0"/>
              </a:rPr>
              <a:t>Suspension of the red blood cell in a very hypotonic solution will lead to the destruction of  RBC .</a:t>
            </a:r>
          </a:p>
          <a:p>
            <a:pPr algn="l">
              <a:lnSpc>
                <a:spcPct val="150000"/>
              </a:lnSpc>
            </a:pPr>
            <a:endParaRPr lang="en-US" sz="2400" dirty="0" smtClean="0">
              <a:latin typeface="Aparajita" pitchFamily="34" charset="0"/>
              <a:cs typeface="Aparajita" pitchFamily="34" charset="0"/>
            </a:endParaRPr>
          </a:p>
        </p:txBody>
      </p:sp>
      <p:pic>
        <p:nvPicPr>
          <p:cNvPr id="3" name="Picture 2" descr="Unknow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2420888"/>
            <a:ext cx="4320480" cy="410445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31440"/>
            <a:ext cx="7787208" cy="1371600"/>
          </a:xfrm>
        </p:spPr>
        <p:txBody>
          <a:bodyPr/>
          <a:lstStyle/>
          <a:p>
            <a:r>
              <a:rPr lang="en-US" dirty="0" smtClean="0"/>
              <a:t>How to count blood cells</a:t>
            </a:r>
            <a:endParaRPr lang="en-US" dirty="0"/>
          </a:p>
        </p:txBody>
      </p:sp>
      <p:pic>
        <p:nvPicPr>
          <p:cNvPr id="4" name="Picture 3" descr="Screen Shot 2014-11-18 at 5.16.46 PM.png"/>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20696" y="836712"/>
            <a:ext cx="8712968" cy="5184576"/>
          </a:xfrm>
          <a:prstGeom prst="rect">
            <a:avLst/>
          </a:prstGeom>
        </p:spPr>
      </p:pic>
    </p:spTree>
    <p:extLst>
      <p:ext uri="{BB962C8B-B14F-4D97-AF65-F5344CB8AC3E}">
        <p14:creationId xmlns:p14="http://schemas.microsoft.com/office/powerpoint/2010/main" val="15765116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65587699"/>
              </p:ext>
            </p:extLst>
          </p:nvPr>
        </p:nvGraphicFramePr>
        <p:xfrm>
          <a:off x="0" y="0"/>
          <a:ext cx="8429652" cy="7749480"/>
        </p:xfrm>
        <a:graphic>
          <a:graphicData uri="http://schemas.openxmlformats.org/drawingml/2006/table">
            <a:tbl>
              <a:tblPr/>
              <a:tblGrid>
                <a:gridCol w="8429652"/>
              </a:tblGrid>
              <a:tr h="7749480">
                <a:tc>
                  <a:txBody>
                    <a:bodyPr/>
                    <a:lstStyle/>
                    <a:p>
                      <a:pPr marL="0" marR="0" lvl="0" indent="0" algn="l" rtl="0">
                        <a:lnSpc>
                          <a:spcPct val="115000"/>
                        </a:lnSpc>
                        <a:spcBef>
                          <a:spcPts val="0"/>
                        </a:spcBef>
                        <a:spcAft>
                          <a:spcPts val="1000"/>
                        </a:spcAft>
                        <a:buFont typeface="Wingdings" charset="2"/>
                        <a:buNone/>
                      </a:pPr>
                      <a:r>
                        <a:rPr lang="en-GB" sz="3600" b="1" dirty="0" smtClean="0">
                          <a:solidFill>
                            <a:srgbClr val="FF0000"/>
                          </a:solidFill>
                          <a:latin typeface="Aparajita" pitchFamily="34" charset="0"/>
                          <a:ea typeface="BatangChe" pitchFamily="49" charset="-127"/>
                          <a:cs typeface="Aparajita" pitchFamily="34" charset="0"/>
                        </a:rPr>
                        <a:t>Calculations:</a:t>
                      </a:r>
                    </a:p>
                    <a:p>
                      <a:pPr marL="457200" marR="0" lvl="0" indent="-457200" algn="l" rtl="0">
                        <a:lnSpc>
                          <a:spcPct val="115000"/>
                        </a:lnSpc>
                        <a:spcBef>
                          <a:spcPts val="0"/>
                        </a:spcBef>
                        <a:spcAft>
                          <a:spcPts val="1000"/>
                        </a:spcAft>
                        <a:buFont typeface="Wingdings" charset="2"/>
                        <a:buChar char="ü"/>
                      </a:pPr>
                      <a:r>
                        <a:rPr lang="en-GB" sz="2800" b="1" dirty="0" smtClean="0">
                          <a:latin typeface="Aparajita" pitchFamily="34" charset="0"/>
                          <a:ea typeface="BatangChe" pitchFamily="49" charset="-127"/>
                          <a:cs typeface="Aparajita" pitchFamily="34" charset="0"/>
                        </a:rPr>
                        <a:t>RBC blood cell count ( 5 squares)</a:t>
                      </a:r>
                      <a:endParaRPr lang="en-US" sz="2800" dirty="0" smtClean="0">
                        <a:latin typeface="Aparajita" pitchFamily="34" charset="0"/>
                        <a:ea typeface="BatangChe" pitchFamily="49" charset="-127"/>
                        <a:cs typeface="Aparajita" pitchFamily="34" charset="0"/>
                      </a:endParaRPr>
                    </a:p>
                    <a:p>
                      <a:pPr marL="1280160" marR="0" lvl="1" indent="-342900" algn="just" defTabSz="914400" rtl="0" eaLnBrk="1" fontAlgn="auto" latinLnBrk="0" hangingPunct="1">
                        <a:lnSpc>
                          <a:spcPct val="115000"/>
                        </a:lnSpc>
                        <a:spcBef>
                          <a:spcPts val="0"/>
                        </a:spcBef>
                        <a:spcAft>
                          <a:spcPts val="1000"/>
                        </a:spcAft>
                        <a:buClrTx/>
                        <a:buSzTx/>
                        <a:buFont typeface="Arial"/>
                        <a:buChar char="•"/>
                        <a:tabLst/>
                        <a:defRPr/>
                      </a:pPr>
                      <a:r>
                        <a:rPr lang="en-US" sz="2400" dirty="0" smtClean="0">
                          <a:latin typeface="Aparajita" pitchFamily="34" charset="0"/>
                          <a:ea typeface="BatangChe" pitchFamily="49" charset="-127"/>
                          <a:cs typeface="Aparajita" pitchFamily="34" charset="0"/>
                        </a:rPr>
                        <a:t>Find </a:t>
                      </a:r>
                      <a:r>
                        <a:rPr lang="en-US" sz="2400" dirty="0">
                          <a:latin typeface="Aparajita" pitchFamily="34" charset="0"/>
                          <a:ea typeface="BatangChe" pitchFamily="49" charset="-127"/>
                          <a:cs typeface="Aparajita" pitchFamily="34" charset="0"/>
                        </a:rPr>
                        <a:t>the </a:t>
                      </a:r>
                      <a:r>
                        <a:rPr lang="en-US" sz="2400" dirty="0" smtClean="0">
                          <a:latin typeface="Aparajita" pitchFamily="34" charset="0"/>
                          <a:ea typeface="BatangChe" pitchFamily="49" charset="-127"/>
                          <a:cs typeface="Aparajita" pitchFamily="34" charset="0"/>
                        </a:rPr>
                        <a:t>sum</a:t>
                      </a:r>
                      <a:r>
                        <a:rPr lang="en-US" sz="2400" baseline="0" dirty="0" smtClean="0">
                          <a:latin typeface="Aparajita" pitchFamily="34" charset="0"/>
                          <a:ea typeface="BatangChe" pitchFamily="49" charset="-127"/>
                          <a:cs typeface="Aparajita" pitchFamily="34" charset="0"/>
                        </a:rPr>
                        <a:t> of</a:t>
                      </a:r>
                      <a:r>
                        <a:rPr lang="en-US" sz="2400" dirty="0" smtClean="0">
                          <a:latin typeface="Aparajita" pitchFamily="34" charset="0"/>
                          <a:ea typeface="BatangChe" pitchFamily="49" charset="-127"/>
                          <a:cs typeface="Aparajita" pitchFamily="34" charset="0"/>
                        </a:rPr>
                        <a:t> </a:t>
                      </a:r>
                      <a:r>
                        <a:rPr lang="en-US" sz="2400" dirty="0">
                          <a:latin typeface="Aparajita" pitchFamily="34" charset="0"/>
                          <a:ea typeface="BatangChe" pitchFamily="49" charset="-127"/>
                          <a:cs typeface="Aparajita" pitchFamily="34" charset="0"/>
                        </a:rPr>
                        <a:t>RBCs </a:t>
                      </a:r>
                      <a:r>
                        <a:rPr lang="en-US" sz="2400" dirty="0" smtClean="0">
                          <a:latin typeface="Aparajita" pitchFamily="34" charset="0"/>
                          <a:ea typeface="BatangChe" pitchFamily="49" charset="-127"/>
                          <a:cs typeface="Aparajita" pitchFamily="34" charset="0"/>
                        </a:rPr>
                        <a:t>in 5 large squares, </a:t>
                      </a:r>
                      <a:r>
                        <a:rPr lang="en-US" sz="2400" dirty="0">
                          <a:latin typeface="Aparajita" pitchFamily="34" charset="0"/>
                          <a:ea typeface="BatangChe" pitchFamily="49" charset="-127"/>
                          <a:cs typeface="Aparajita" pitchFamily="34" charset="0"/>
                        </a:rPr>
                        <a:t>and divide it with </a:t>
                      </a:r>
                      <a:r>
                        <a:rPr lang="en-US" sz="2400" dirty="0" smtClean="0">
                          <a:latin typeface="Aparajita" pitchFamily="34" charset="0"/>
                          <a:ea typeface="BatangChe" pitchFamily="49" charset="-127"/>
                          <a:cs typeface="Aparajita" pitchFamily="34" charset="0"/>
                        </a:rPr>
                        <a:t>80 (5 X 16) </a:t>
                      </a:r>
                      <a:r>
                        <a:rPr lang="en-US" sz="2400" dirty="0" smtClean="0">
                          <a:ln>
                            <a:solidFill>
                              <a:schemeClr val="accent1"/>
                            </a:solidFill>
                          </a:ln>
                          <a:latin typeface="Aparajita" pitchFamily="34" charset="0"/>
                          <a:ea typeface="BatangChe" pitchFamily="49" charset="-127"/>
                          <a:cs typeface="Aparajita" pitchFamily="34" charset="0"/>
                        </a:rPr>
                        <a:t>small</a:t>
                      </a:r>
                      <a:r>
                        <a:rPr lang="en-US" sz="2400" dirty="0" smtClean="0">
                          <a:latin typeface="Aparajita" pitchFamily="34" charset="0"/>
                          <a:ea typeface="BatangChe" pitchFamily="49" charset="-127"/>
                          <a:cs typeface="Aparajita" pitchFamily="34" charset="0"/>
                        </a:rPr>
                        <a:t> squares </a:t>
                      </a:r>
                      <a:r>
                        <a:rPr lang="en-US" sz="2400" dirty="0">
                          <a:latin typeface="Aparajita" pitchFamily="34" charset="0"/>
                          <a:ea typeface="BatangChe" pitchFamily="49" charset="-127"/>
                          <a:cs typeface="Aparajita" pitchFamily="34" charset="0"/>
                        </a:rPr>
                        <a:t>to find the average in one square, multiply it by 200 to allow for the dilution and then multiply by 4000 to obtain the number per cubic milliliter.</a:t>
                      </a:r>
                    </a:p>
                    <a:p>
                      <a:pPr marL="1280160" marR="0" lvl="1" indent="-342900" algn="just">
                        <a:lnSpc>
                          <a:spcPct val="115000"/>
                        </a:lnSpc>
                        <a:spcBef>
                          <a:spcPts val="0"/>
                        </a:spcBef>
                        <a:spcAft>
                          <a:spcPts val="1000"/>
                        </a:spcAft>
                        <a:buFont typeface="Arial"/>
                        <a:buChar char="•"/>
                      </a:pPr>
                      <a:r>
                        <a:rPr lang="en-US" sz="2400" dirty="0">
                          <a:solidFill>
                            <a:srgbClr val="FF0000"/>
                          </a:solidFill>
                          <a:latin typeface="Aparajita" pitchFamily="34" charset="0"/>
                          <a:ea typeface="BatangChe" pitchFamily="49" charset="-127"/>
                          <a:cs typeface="Aparajita" pitchFamily="34" charset="0"/>
                        </a:rPr>
                        <a:t>The </a:t>
                      </a:r>
                      <a:r>
                        <a:rPr lang="en-US" sz="2400" dirty="0" smtClean="0">
                          <a:solidFill>
                            <a:srgbClr val="FF0000"/>
                          </a:solidFill>
                          <a:latin typeface="Aparajita" pitchFamily="34" charset="0"/>
                          <a:ea typeface="BatangChe" pitchFamily="49" charset="-127"/>
                          <a:cs typeface="Aparajita" pitchFamily="34" charset="0"/>
                        </a:rPr>
                        <a:t>sum </a:t>
                      </a:r>
                      <a:r>
                        <a:rPr lang="en-US" sz="2400" dirty="0">
                          <a:solidFill>
                            <a:srgbClr val="FF0000"/>
                          </a:solidFill>
                          <a:latin typeface="Aparajita" pitchFamily="34" charset="0"/>
                          <a:ea typeface="BatangChe" pitchFamily="49" charset="-127"/>
                          <a:cs typeface="Aparajita" pitchFamily="34" charset="0"/>
                        </a:rPr>
                        <a:t>of </a:t>
                      </a:r>
                      <a:r>
                        <a:rPr lang="en-US" sz="2400" dirty="0" smtClean="0">
                          <a:solidFill>
                            <a:srgbClr val="FF0000"/>
                          </a:solidFill>
                          <a:latin typeface="Aparajita" pitchFamily="34" charset="0"/>
                          <a:ea typeface="BatangChe" pitchFamily="49" charset="-127"/>
                          <a:cs typeface="Aparajita" pitchFamily="34" charset="0"/>
                        </a:rPr>
                        <a:t>RBCs </a:t>
                      </a:r>
                      <a:r>
                        <a:rPr lang="en-US" sz="2400" dirty="0">
                          <a:solidFill>
                            <a:srgbClr val="FF0000"/>
                          </a:solidFill>
                          <a:latin typeface="Aparajita" pitchFamily="34" charset="0"/>
                          <a:ea typeface="BatangChe" pitchFamily="49" charset="-127"/>
                          <a:cs typeface="Aparajita" pitchFamily="34" charset="0"/>
                        </a:rPr>
                        <a:t>in 5 large </a:t>
                      </a:r>
                      <a:r>
                        <a:rPr lang="en-US" sz="2400" dirty="0" smtClean="0">
                          <a:solidFill>
                            <a:srgbClr val="FF0000"/>
                          </a:solidFill>
                          <a:latin typeface="Aparajita" pitchFamily="34" charset="0"/>
                          <a:ea typeface="BatangChe" pitchFamily="49" charset="-127"/>
                          <a:cs typeface="Aparajita" pitchFamily="34" charset="0"/>
                        </a:rPr>
                        <a:t>squares </a:t>
                      </a:r>
                      <a:r>
                        <a:rPr lang="en-US" sz="2400" dirty="0">
                          <a:solidFill>
                            <a:srgbClr val="FF0000"/>
                          </a:solidFill>
                          <a:latin typeface="Aparajita" pitchFamily="34" charset="0"/>
                          <a:ea typeface="BatangChe" pitchFamily="49" charset="-127"/>
                          <a:cs typeface="Aparajita" pitchFamily="34" charset="0"/>
                        </a:rPr>
                        <a:t>=</a:t>
                      </a:r>
                      <a:r>
                        <a:rPr lang="en-US" sz="2400" dirty="0">
                          <a:latin typeface="Aparajita" pitchFamily="34" charset="0"/>
                          <a:ea typeface="BatangChe" pitchFamily="49" charset="-127"/>
                          <a:cs typeface="Aparajita" pitchFamily="34" charset="0"/>
                        </a:rPr>
                        <a:t> 84+71+63+93+</a:t>
                      </a:r>
                      <a:r>
                        <a:rPr lang="en-US" sz="2400" dirty="0" smtClean="0">
                          <a:latin typeface="Aparajita" pitchFamily="34" charset="0"/>
                          <a:ea typeface="BatangChe" pitchFamily="49" charset="-127"/>
                          <a:cs typeface="Aparajita" pitchFamily="34" charset="0"/>
                        </a:rPr>
                        <a:t>83= </a:t>
                      </a:r>
                      <a:r>
                        <a:rPr lang="en-US" sz="2400" dirty="0">
                          <a:latin typeface="Aparajita" pitchFamily="34" charset="0"/>
                          <a:ea typeface="BatangChe" pitchFamily="49" charset="-127"/>
                          <a:cs typeface="Aparajita" pitchFamily="34" charset="0"/>
                        </a:rPr>
                        <a:t>394 cells.</a:t>
                      </a:r>
                    </a:p>
                    <a:p>
                      <a:pPr marL="1280160" marR="0" lvl="1" indent="-342900" algn="just">
                        <a:lnSpc>
                          <a:spcPct val="115000"/>
                        </a:lnSpc>
                        <a:spcBef>
                          <a:spcPts val="0"/>
                        </a:spcBef>
                        <a:spcAft>
                          <a:spcPts val="1000"/>
                        </a:spcAft>
                        <a:buFont typeface="Arial"/>
                        <a:buChar char="•"/>
                      </a:pPr>
                      <a:r>
                        <a:rPr lang="en-US" sz="2400" dirty="0">
                          <a:solidFill>
                            <a:srgbClr val="FF0000"/>
                          </a:solidFill>
                          <a:latin typeface="Aparajita" pitchFamily="34" charset="0"/>
                          <a:ea typeface="BatangChe" pitchFamily="49" charset="-127"/>
                          <a:cs typeface="Aparajita" pitchFamily="34" charset="0"/>
                        </a:rPr>
                        <a:t>The average of </a:t>
                      </a:r>
                      <a:r>
                        <a:rPr lang="en-US" sz="2400" dirty="0" smtClean="0">
                          <a:solidFill>
                            <a:srgbClr val="FF0000"/>
                          </a:solidFill>
                          <a:latin typeface="Aparajita" pitchFamily="34" charset="0"/>
                          <a:ea typeface="BatangChe" pitchFamily="49" charset="-127"/>
                          <a:cs typeface="Aparajita" pitchFamily="34" charset="0"/>
                        </a:rPr>
                        <a:t>RBCs </a:t>
                      </a:r>
                      <a:r>
                        <a:rPr lang="en-US" sz="2400" dirty="0">
                          <a:solidFill>
                            <a:srgbClr val="FF0000"/>
                          </a:solidFill>
                          <a:latin typeface="Aparajita" pitchFamily="34" charset="0"/>
                          <a:ea typeface="BatangChe" pitchFamily="49" charset="-127"/>
                          <a:cs typeface="Aparajita" pitchFamily="34" charset="0"/>
                        </a:rPr>
                        <a:t>in one square= </a:t>
                      </a:r>
                      <a:r>
                        <a:rPr lang="en-US" sz="2400" dirty="0">
                          <a:latin typeface="Aparajita" pitchFamily="34" charset="0"/>
                          <a:ea typeface="BatangChe" pitchFamily="49" charset="-127"/>
                          <a:cs typeface="Aparajita" pitchFamily="34" charset="0"/>
                        </a:rPr>
                        <a:t>394/80 = 4.9 cells.</a:t>
                      </a:r>
                    </a:p>
                    <a:p>
                      <a:pPr marL="1280160" marR="0" lvl="1" indent="-342900" algn="just">
                        <a:lnSpc>
                          <a:spcPct val="115000"/>
                        </a:lnSpc>
                        <a:spcBef>
                          <a:spcPts val="0"/>
                        </a:spcBef>
                        <a:spcAft>
                          <a:spcPts val="1000"/>
                        </a:spcAft>
                        <a:buFont typeface="Arial"/>
                        <a:buChar char="•"/>
                      </a:pPr>
                      <a:r>
                        <a:rPr lang="en-US" sz="2400" dirty="0">
                          <a:solidFill>
                            <a:srgbClr val="FF0000"/>
                          </a:solidFill>
                          <a:latin typeface="Aparajita" pitchFamily="34" charset="0"/>
                          <a:ea typeface="BatangChe" pitchFamily="49" charset="-127"/>
                          <a:cs typeface="Aparajita" pitchFamily="34" charset="0"/>
                        </a:rPr>
                        <a:t>RBC count= </a:t>
                      </a:r>
                      <a:r>
                        <a:rPr lang="en-US" sz="2400" dirty="0" smtClean="0">
                          <a:latin typeface="Aparajita" pitchFamily="34" charset="0"/>
                          <a:ea typeface="BatangChe" pitchFamily="49" charset="-127"/>
                          <a:cs typeface="Aparajita" pitchFamily="34" charset="0"/>
                        </a:rPr>
                        <a:t>4.9</a:t>
                      </a:r>
                      <a:r>
                        <a:rPr lang="en-US" sz="2400" baseline="0" dirty="0" smtClean="0">
                          <a:latin typeface="Aparajita" pitchFamily="34" charset="0"/>
                          <a:ea typeface="BatangChe" pitchFamily="49" charset="-127"/>
                          <a:cs typeface="Aparajita" pitchFamily="34" charset="0"/>
                        </a:rPr>
                        <a:t> x </a:t>
                      </a:r>
                      <a:r>
                        <a:rPr lang="en-US" sz="2400" dirty="0" smtClean="0">
                          <a:latin typeface="Aparajita" pitchFamily="34" charset="0"/>
                          <a:ea typeface="BatangChe" pitchFamily="49" charset="-127"/>
                          <a:cs typeface="Aparajita" pitchFamily="34" charset="0"/>
                        </a:rPr>
                        <a:t>200 x 4000 = </a:t>
                      </a:r>
                      <a:r>
                        <a:rPr lang="en-US" sz="2400" dirty="0">
                          <a:latin typeface="Aparajita" pitchFamily="34" charset="0"/>
                          <a:ea typeface="BatangChe" pitchFamily="49" charset="-127"/>
                          <a:cs typeface="Aparajita" pitchFamily="34" charset="0"/>
                        </a:rPr>
                        <a:t>4 million/mm</a:t>
                      </a:r>
                      <a:r>
                        <a:rPr lang="en-US" sz="2400" baseline="30000" dirty="0">
                          <a:latin typeface="Aparajita" pitchFamily="34" charset="0"/>
                          <a:ea typeface="BatangChe" pitchFamily="49" charset="-127"/>
                          <a:cs typeface="Aparajita" pitchFamily="34" charset="0"/>
                        </a:rPr>
                        <a:t>3</a:t>
                      </a:r>
                      <a:r>
                        <a:rPr lang="en-US" sz="2400" dirty="0">
                          <a:latin typeface="Aparajita" pitchFamily="34" charset="0"/>
                          <a:ea typeface="BatangChe" pitchFamily="49" charset="-127"/>
                          <a:cs typeface="Aparajita" pitchFamily="34" charset="0"/>
                        </a:rPr>
                        <a:t>.  </a:t>
                      </a:r>
                      <a:endParaRPr lang="en-US" sz="2400" dirty="0" smtClean="0">
                        <a:latin typeface="Aparajita" pitchFamily="34" charset="0"/>
                        <a:ea typeface="BatangChe" pitchFamily="49" charset="-127"/>
                        <a:cs typeface="Aparajita" pitchFamily="34" charset="0"/>
                      </a:endParaRPr>
                    </a:p>
                    <a:p>
                      <a:pPr marL="822960" marR="0" lvl="0" indent="-342900" algn="just">
                        <a:lnSpc>
                          <a:spcPct val="115000"/>
                        </a:lnSpc>
                        <a:spcBef>
                          <a:spcPts val="0"/>
                        </a:spcBef>
                        <a:spcAft>
                          <a:spcPts val="1000"/>
                        </a:spcAft>
                        <a:buFont typeface="Wingdings" charset="2"/>
                        <a:buChar char="ü"/>
                      </a:pPr>
                      <a:r>
                        <a:rPr lang="en-US" sz="2400" dirty="0" smtClean="0">
                          <a:highlight>
                            <a:srgbClr val="FFFF00"/>
                          </a:highlight>
                          <a:latin typeface="Aparajita" pitchFamily="34" charset="0"/>
                          <a:ea typeface="BatangChe" pitchFamily="49" charset="-127"/>
                          <a:cs typeface="Aparajita" pitchFamily="34" charset="0"/>
                        </a:rPr>
                        <a:t>Normal </a:t>
                      </a:r>
                      <a:r>
                        <a:rPr lang="en-US" sz="2400" dirty="0">
                          <a:highlight>
                            <a:srgbClr val="FFFF00"/>
                          </a:highlight>
                          <a:latin typeface="Aparajita" pitchFamily="34" charset="0"/>
                          <a:ea typeface="BatangChe" pitchFamily="49" charset="-127"/>
                          <a:cs typeface="Aparajita" pitchFamily="34" charset="0"/>
                        </a:rPr>
                        <a:t>range= 4.2-5  million/</a:t>
                      </a:r>
                      <a:r>
                        <a:rPr lang="en-US" sz="2400" dirty="0" smtClean="0">
                          <a:highlight>
                            <a:srgbClr val="FFFF00"/>
                          </a:highlight>
                          <a:latin typeface="Aparajita" pitchFamily="34" charset="0"/>
                          <a:ea typeface="BatangChe" pitchFamily="49" charset="-127"/>
                          <a:cs typeface="Aparajita" pitchFamily="34" charset="0"/>
                        </a:rPr>
                        <a:t>mm</a:t>
                      </a:r>
                      <a:r>
                        <a:rPr lang="en-US" sz="2400" baseline="30000" dirty="0" smtClean="0">
                          <a:highlight>
                            <a:srgbClr val="FFFF00"/>
                          </a:highlight>
                          <a:latin typeface="Aparajita" pitchFamily="34" charset="0"/>
                          <a:ea typeface="BatangChe" pitchFamily="49" charset="-127"/>
                          <a:cs typeface="Aparajita" pitchFamily="34" charset="0"/>
                        </a:rPr>
                        <a:t>3</a:t>
                      </a:r>
                      <a:endParaRPr lang="en-US" sz="2400" dirty="0">
                        <a:latin typeface="Aparajita" pitchFamily="34" charset="0"/>
                        <a:ea typeface="BatangChe" pitchFamily="49" charset="-127"/>
                        <a:cs typeface="Aparajita" pitchFamily="34" charset="0"/>
                      </a:endParaRPr>
                    </a:p>
                  </a:txBody>
                  <a:tcPr marL="114300" marR="114300" marT="0" marB="0">
                    <a:lnL>
                      <a:noFill/>
                    </a:lnL>
                    <a:lnR>
                      <a:noFill/>
                    </a:lnR>
                    <a:lnT>
                      <a:noFill/>
                    </a:lnT>
                    <a:lnB>
                      <a:noFill/>
                    </a:lnB>
                  </a:tcPr>
                </a:tc>
              </a:tr>
            </a:tbl>
          </a:graphicData>
        </a:graphic>
      </p:graphicFrame>
    </p:spTree>
    <p:extLst>
      <p:ext uri="{BB962C8B-B14F-4D97-AF65-F5344CB8AC3E}">
        <p14:creationId xmlns:p14="http://schemas.microsoft.com/office/powerpoint/2010/main" val="321669213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48145820"/>
              </p:ext>
            </p:extLst>
          </p:nvPr>
        </p:nvGraphicFramePr>
        <p:xfrm>
          <a:off x="323528" y="260648"/>
          <a:ext cx="8429652" cy="6469888"/>
        </p:xfrm>
        <a:graphic>
          <a:graphicData uri="http://schemas.openxmlformats.org/drawingml/2006/table">
            <a:tbl>
              <a:tblPr/>
              <a:tblGrid>
                <a:gridCol w="8429652"/>
              </a:tblGrid>
              <a:tr h="6029833">
                <a:tc>
                  <a:txBody>
                    <a:bodyPr/>
                    <a:lstStyle/>
                    <a:p>
                      <a:pPr marL="457200" marR="0" lvl="0" indent="-457200" algn="l" rtl="0">
                        <a:lnSpc>
                          <a:spcPct val="115000"/>
                        </a:lnSpc>
                        <a:spcBef>
                          <a:spcPts val="0"/>
                        </a:spcBef>
                        <a:spcAft>
                          <a:spcPts val="1000"/>
                        </a:spcAft>
                        <a:buFont typeface="Wingdings" charset="2"/>
                        <a:buChar char="ü"/>
                      </a:pPr>
                      <a:r>
                        <a:rPr lang="en-GB" sz="2800" b="1" dirty="0" smtClean="0">
                          <a:latin typeface="Aparajita" pitchFamily="34" charset="0"/>
                          <a:ea typeface="BatangChe" pitchFamily="49" charset="-127"/>
                          <a:cs typeface="Aparajita" pitchFamily="34" charset="0"/>
                        </a:rPr>
                        <a:t>WBC </a:t>
                      </a:r>
                      <a:r>
                        <a:rPr lang="en-GB" sz="2800" b="1" dirty="0">
                          <a:latin typeface="Aparajita" pitchFamily="34" charset="0"/>
                          <a:ea typeface="BatangChe" pitchFamily="49" charset="-127"/>
                          <a:cs typeface="Aparajita" pitchFamily="34" charset="0"/>
                        </a:rPr>
                        <a:t>blood cell count ( </a:t>
                      </a:r>
                      <a:r>
                        <a:rPr lang="en-GB" sz="2800" b="1" dirty="0" smtClean="0">
                          <a:latin typeface="Aparajita" pitchFamily="34" charset="0"/>
                          <a:ea typeface="BatangChe" pitchFamily="49" charset="-127"/>
                          <a:cs typeface="Aparajita" pitchFamily="34" charset="0"/>
                        </a:rPr>
                        <a:t>4 </a:t>
                      </a:r>
                      <a:r>
                        <a:rPr lang="en-GB" sz="2800" b="1" dirty="0">
                          <a:latin typeface="Aparajita" pitchFamily="34" charset="0"/>
                          <a:ea typeface="BatangChe" pitchFamily="49" charset="-127"/>
                          <a:cs typeface="Aparajita" pitchFamily="34" charset="0"/>
                        </a:rPr>
                        <a:t>squares)</a:t>
                      </a:r>
                      <a:endParaRPr lang="en-US" sz="2800" dirty="0">
                        <a:latin typeface="Aparajita" pitchFamily="34" charset="0"/>
                        <a:ea typeface="BatangChe" pitchFamily="49" charset="-127"/>
                        <a:cs typeface="Aparajita" pitchFamily="34" charset="0"/>
                      </a:endParaRPr>
                    </a:p>
                    <a:p>
                      <a:pPr marL="800100" lvl="1" indent="-342900" algn="just" rtl="0">
                        <a:lnSpc>
                          <a:spcPct val="140000"/>
                        </a:lnSpc>
                        <a:buFont typeface="Arial"/>
                        <a:buChar char="•"/>
                      </a:pPr>
                      <a:r>
                        <a:rPr lang="en-US" sz="2400" dirty="0" smtClean="0">
                          <a:latin typeface="Aparajita" pitchFamily="34" charset="0"/>
                          <a:ea typeface="BatangChe" pitchFamily="49" charset="-127"/>
                          <a:cs typeface="Aparajita" pitchFamily="34" charset="0"/>
                        </a:rPr>
                        <a:t>Find the sum</a:t>
                      </a:r>
                      <a:r>
                        <a:rPr lang="en-US" sz="2400" baseline="0" dirty="0" smtClean="0">
                          <a:latin typeface="Aparajita" pitchFamily="34" charset="0"/>
                          <a:ea typeface="BatangChe" pitchFamily="49" charset="-127"/>
                          <a:cs typeface="Aparajita" pitchFamily="34" charset="0"/>
                        </a:rPr>
                        <a:t> of</a:t>
                      </a:r>
                      <a:r>
                        <a:rPr lang="en-US" sz="2400" dirty="0" smtClean="0">
                          <a:latin typeface="Aparajita" pitchFamily="34" charset="0"/>
                          <a:ea typeface="BatangChe" pitchFamily="49" charset="-127"/>
                          <a:cs typeface="Aparajita" pitchFamily="34" charset="0"/>
                        </a:rPr>
                        <a:t> WBCs in 4 large squares</a:t>
                      </a:r>
                      <a:r>
                        <a:rPr kumimoji="0" lang="en-US" sz="2400" kern="1200" dirty="0" smtClean="0">
                          <a:solidFill>
                            <a:schemeClr val="tx1"/>
                          </a:solidFill>
                          <a:latin typeface="Aparajita" pitchFamily="34" charset="0"/>
                          <a:ea typeface="+mn-ea"/>
                          <a:cs typeface="Aparajita" pitchFamily="34" charset="0"/>
                        </a:rPr>
                        <a:t>, </a:t>
                      </a:r>
                      <a:r>
                        <a:rPr kumimoji="0" lang="en-US" sz="2400" kern="1200" dirty="0" smtClean="0">
                          <a:solidFill>
                            <a:schemeClr val="tx1"/>
                          </a:solidFill>
                          <a:latin typeface="Aparajita" pitchFamily="34" charset="0"/>
                          <a:ea typeface="+mn-ea"/>
                          <a:cs typeface="Aparajita" pitchFamily="34" charset="0"/>
                        </a:rPr>
                        <a:t>and divide it </a:t>
                      </a:r>
                      <a:r>
                        <a:rPr kumimoji="0" lang="en-US" sz="2400" kern="1200" dirty="0" smtClean="0">
                          <a:solidFill>
                            <a:schemeClr val="tx1"/>
                          </a:solidFill>
                          <a:latin typeface="Aparajita" pitchFamily="34" charset="0"/>
                          <a:ea typeface="+mn-ea"/>
                          <a:cs typeface="Aparajita" pitchFamily="34" charset="0"/>
                        </a:rPr>
                        <a:t>with 64 (4 X 16) small squares </a:t>
                      </a:r>
                      <a:r>
                        <a:rPr kumimoji="0" lang="en-US" sz="2400" kern="1200" dirty="0" smtClean="0">
                          <a:solidFill>
                            <a:schemeClr val="tx1"/>
                          </a:solidFill>
                          <a:latin typeface="Aparajita" pitchFamily="34" charset="0"/>
                          <a:ea typeface="+mn-ea"/>
                          <a:cs typeface="Aparajita" pitchFamily="34" charset="0"/>
                        </a:rPr>
                        <a:t>to find the average in one square, multiply it by 20 to allow for the dilution and then multiply by 160 to obtain the number per cubic milliliter.</a:t>
                      </a:r>
                    </a:p>
                    <a:p>
                      <a:pPr marL="800100" lvl="1" indent="-342900" algn="just" rtl="0">
                        <a:lnSpc>
                          <a:spcPct val="140000"/>
                        </a:lnSpc>
                        <a:buFont typeface="Arial"/>
                        <a:buChar char="•"/>
                      </a:pPr>
                      <a:r>
                        <a:rPr kumimoji="0" lang="en-US" sz="2400" kern="1200" dirty="0" smtClean="0">
                          <a:solidFill>
                            <a:srgbClr val="FF0000"/>
                          </a:solidFill>
                          <a:latin typeface="Aparajita" pitchFamily="34" charset="0"/>
                          <a:ea typeface="+mn-ea"/>
                          <a:cs typeface="Aparajita" pitchFamily="34" charset="0"/>
                        </a:rPr>
                        <a:t>The </a:t>
                      </a:r>
                      <a:r>
                        <a:rPr kumimoji="0" lang="en-US" sz="2400" kern="1200" dirty="0" smtClean="0">
                          <a:solidFill>
                            <a:srgbClr val="FF0000"/>
                          </a:solidFill>
                          <a:latin typeface="Aparajita" pitchFamily="34" charset="0"/>
                          <a:ea typeface="+mn-ea"/>
                          <a:cs typeface="Aparajita" pitchFamily="34" charset="0"/>
                        </a:rPr>
                        <a:t>sum </a:t>
                      </a:r>
                      <a:r>
                        <a:rPr kumimoji="0" lang="en-US" sz="2400" kern="1200" dirty="0" smtClean="0">
                          <a:solidFill>
                            <a:srgbClr val="FF0000"/>
                          </a:solidFill>
                          <a:latin typeface="Aparajita" pitchFamily="34" charset="0"/>
                          <a:ea typeface="+mn-ea"/>
                          <a:cs typeface="Aparajita" pitchFamily="34" charset="0"/>
                        </a:rPr>
                        <a:t>of </a:t>
                      </a:r>
                      <a:r>
                        <a:rPr kumimoji="0" lang="en-US" sz="2400" kern="1200" dirty="0" smtClean="0">
                          <a:solidFill>
                            <a:srgbClr val="FF0000"/>
                          </a:solidFill>
                          <a:latin typeface="Aparajita" pitchFamily="34" charset="0"/>
                          <a:ea typeface="+mn-ea"/>
                          <a:cs typeface="Aparajita" pitchFamily="34" charset="0"/>
                        </a:rPr>
                        <a:t>WBCs </a:t>
                      </a:r>
                      <a:r>
                        <a:rPr kumimoji="0" lang="en-US" sz="2400" kern="1200" dirty="0" smtClean="0">
                          <a:solidFill>
                            <a:srgbClr val="FF0000"/>
                          </a:solidFill>
                          <a:latin typeface="Aparajita" pitchFamily="34" charset="0"/>
                          <a:ea typeface="+mn-ea"/>
                          <a:cs typeface="Aparajita" pitchFamily="34" charset="0"/>
                        </a:rPr>
                        <a:t>in 4 large </a:t>
                      </a:r>
                      <a:r>
                        <a:rPr kumimoji="0" lang="en-US" sz="2400" kern="1200" dirty="0" smtClean="0">
                          <a:solidFill>
                            <a:srgbClr val="FF0000"/>
                          </a:solidFill>
                          <a:latin typeface="Aparajita" pitchFamily="34" charset="0"/>
                          <a:ea typeface="+mn-ea"/>
                          <a:cs typeface="Aparajita" pitchFamily="34" charset="0"/>
                        </a:rPr>
                        <a:t>squares </a:t>
                      </a:r>
                      <a:r>
                        <a:rPr kumimoji="0" lang="en-US" sz="2400" kern="1200" dirty="0" smtClean="0">
                          <a:solidFill>
                            <a:srgbClr val="FF0000"/>
                          </a:solidFill>
                          <a:latin typeface="Aparajita" pitchFamily="34" charset="0"/>
                          <a:ea typeface="+mn-ea"/>
                          <a:cs typeface="Aparajita" pitchFamily="34" charset="0"/>
                        </a:rPr>
                        <a:t>=</a:t>
                      </a:r>
                      <a:r>
                        <a:rPr kumimoji="0" lang="en-US" sz="2400" kern="1200" dirty="0" smtClean="0">
                          <a:solidFill>
                            <a:schemeClr val="tx1"/>
                          </a:solidFill>
                          <a:latin typeface="Aparajita" pitchFamily="34" charset="0"/>
                          <a:ea typeface="+mn-ea"/>
                          <a:cs typeface="Aparajita" pitchFamily="34" charset="0"/>
                        </a:rPr>
                        <a:t> 16+21+17+</a:t>
                      </a:r>
                      <a:r>
                        <a:rPr kumimoji="0" lang="en-US" sz="2400" kern="1200" dirty="0" smtClean="0">
                          <a:solidFill>
                            <a:schemeClr val="tx1"/>
                          </a:solidFill>
                          <a:latin typeface="Aparajita" pitchFamily="34" charset="0"/>
                          <a:ea typeface="+mn-ea"/>
                          <a:cs typeface="Aparajita" pitchFamily="34" charset="0"/>
                        </a:rPr>
                        <a:t>15= </a:t>
                      </a:r>
                      <a:r>
                        <a:rPr kumimoji="0" lang="en-US" sz="2400" kern="1200" dirty="0" smtClean="0">
                          <a:solidFill>
                            <a:schemeClr val="tx1"/>
                          </a:solidFill>
                          <a:latin typeface="Aparajita" pitchFamily="34" charset="0"/>
                          <a:ea typeface="+mn-ea"/>
                          <a:cs typeface="Aparajita" pitchFamily="34" charset="0"/>
                        </a:rPr>
                        <a:t>69 cells.</a:t>
                      </a:r>
                    </a:p>
                    <a:p>
                      <a:pPr marL="800100" lvl="1" indent="-342900" algn="just" rtl="0">
                        <a:lnSpc>
                          <a:spcPct val="140000"/>
                        </a:lnSpc>
                        <a:buFont typeface="Arial"/>
                        <a:buChar char="•"/>
                      </a:pPr>
                      <a:r>
                        <a:rPr kumimoji="0" lang="en-US" sz="2400" kern="1200" dirty="0" smtClean="0">
                          <a:solidFill>
                            <a:srgbClr val="FF0000"/>
                          </a:solidFill>
                          <a:latin typeface="Aparajita" pitchFamily="34" charset="0"/>
                          <a:ea typeface="+mn-ea"/>
                          <a:cs typeface="Aparajita" pitchFamily="34" charset="0"/>
                        </a:rPr>
                        <a:t>The average </a:t>
                      </a:r>
                      <a:r>
                        <a:rPr kumimoji="0" lang="en-US" sz="2400" kern="1200" smtClean="0">
                          <a:solidFill>
                            <a:srgbClr val="FF0000"/>
                          </a:solidFill>
                          <a:latin typeface="Aparajita" pitchFamily="34" charset="0"/>
                          <a:ea typeface="+mn-ea"/>
                          <a:cs typeface="Aparajita" pitchFamily="34" charset="0"/>
                        </a:rPr>
                        <a:t>of </a:t>
                      </a:r>
                      <a:r>
                        <a:rPr kumimoji="0" lang="en-US" sz="2400" kern="1200" smtClean="0">
                          <a:solidFill>
                            <a:srgbClr val="FF0000"/>
                          </a:solidFill>
                          <a:latin typeface="Aparajita" pitchFamily="34" charset="0"/>
                          <a:ea typeface="+mn-ea"/>
                          <a:cs typeface="Aparajita" pitchFamily="34" charset="0"/>
                        </a:rPr>
                        <a:t>WBCs </a:t>
                      </a:r>
                      <a:r>
                        <a:rPr kumimoji="0" lang="en-US" sz="2400" kern="1200" dirty="0" smtClean="0">
                          <a:solidFill>
                            <a:srgbClr val="FF0000"/>
                          </a:solidFill>
                          <a:latin typeface="Aparajita" pitchFamily="34" charset="0"/>
                          <a:ea typeface="+mn-ea"/>
                          <a:cs typeface="Aparajita" pitchFamily="34" charset="0"/>
                        </a:rPr>
                        <a:t>in one square=</a:t>
                      </a:r>
                      <a:r>
                        <a:rPr kumimoji="0" lang="en-US" sz="2400" kern="1200" dirty="0" smtClean="0">
                          <a:solidFill>
                            <a:schemeClr val="tx1"/>
                          </a:solidFill>
                          <a:latin typeface="Aparajita" pitchFamily="34" charset="0"/>
                          <a:ea typeface="+mn-ea"/>
                          <a:cs typeface="Aparajita" pitchFamily="34" charset="0"/>
                        </a:rPr>
                        <a:t> 69/64 = 1.07 cells.</a:t>
                      </a:r>
                    </a:p>
                    <a:p>
                      <a:pPr marL="800100" lvl="1" indent="-342900" algn="just" rtl="0">
                        <a:lnSpc>
                          <a:spcPct val="140000"/>
                        </a:lnSpc>
                        <a:buFont typeface="Arial"/>
                        <a:buChar char="•"/>
                      </a:pPr>
                      <a:r>
                        <a:rPr kumimoji="0" lang="en-US" sz="2400" kern="1200" dirty="0" smtClean="0">
                          <a:solidFill>
                            <a:srgbClr val="FF0000"/>
                          </a:solidFill>
                          <a:latin typeface="Aparajita" pitchFamily="34" charset="0"/>
                          <a:ea typeface="+mn-ea"/>
                          <a:cs typeface="Aparajita" pitchFamily="34" charset="0"/>
                        </a:rPr>
                        <a:t>WBC count= </a:t>
                      </a:r>
                      <a:r>
                        <a:rPr kumimoji="0" lang="en-US" sz="2400" kern="1200" dirty="0" smtClean="0">
                          <a:solidFill>
                            <a:schemeClr val="tx1"/>
                          </a:solidFill>
                          <a:latin typeface="Aparajita" pitchFamily="34" charset="0"/>
                          <a:ea typeface="+mn-ea"/>
                          <a:cs typeface="Aparajita" pitchFamily="34" charset="0"/>
                        </a:rPr>
                        <a:t>1 x 20</a:t>
                      </a:r>
                      <a:r>
                        <a:rPr kumimoji="0" lang="en-US" sz="2400" kern="1200" baseline="0" dirty="0" smtClean="0">
                          <a:solidFill>
                            <a:schemeClr val="tx1"/>
                          </a:solidFill>
                          <a:latin typeface="Aparajita" pitchFamily="34" charset="0"/>
                          <a:ea typeface="+mn-ea"/>
                          <a:cs typeface="Aparajita" pitchFamily="34" charset="0"/>
                        </a:rPr>
                        <a:t> x 160 </a:t>
                      </a:r>
                      <a:r>
                        <a:rPr kumimoji="0" lang="en-US" sz="2400" kern="1200" dirty="0" smtClean="0">
                          <a:solidFill>
                            <a:schemeClr val="tx1"/>
                          </a:solidFill>
                          <a:latin typeface="Aparajita" pitchFamily="34" charset="0"/>
                          <a:ea typeface="+mn-ea"/>
                          <a:cs typeface="Aparajita" pitchFamily="34" charset="0"/>
                        </a:rPr>
                        <a:t>= 3200 Cells/mm</a:t>
                      </a:r>
                      <a:r>
                        <a:rPr kumimoji="0" lang="en-US" sz="2400" kern="1200" baseline="30000" dirty="0" smtClean="0">
                          <a:solidFill>
                            <a:schemeClr val="tx1"/>
                          </a:solidFill>
                          <a:latin typeface="Aparajita" pitchFamily="34" charset="0"/>
                          <a:ea typeface="+mn-ea"/>
                          <a:cs typeface="Aparajita" pitchFamily="34" charset="0"/>
                        </a:rPr>
                        <a:t>3</a:t>
                      </a:r>
                      <a:r>
                        <a:rPr kumimoji="0" lang="en-US" sz="2400" kern="1200" dirty="0" smtClean="0">
                          <a:solidFill>
                            <a:schemeClr val="tx1"/>
                          </a:solidFill>
                          <a:latin typeface="Aparajita" pitchFamily="34" charset="0"/>
                          <a:ea typeface="+mn-ea"/>
                          <a:cs typeface="Aparajita" pitchFamily="34" charset="0"/>
                        </a:rPr>
                        <a:t>.  </a:t>
                      </a:r>
                    </a:p>
                    <a:p>
                      <a:pPr marL="342900" indent="-342900" algn="just" rtl="0">
                        <a:lnSpc>
                          <a:spcPct val="200000"/>
                        </a:lnSpc>
                        <a:buFont typeface="Wingdings" charset="2"/>
                        <a:buChar char="ü"/>
                      </a:pPr>
                      <a:r>
                        <a:rPr kumimoji="0" lang="en-US" sz="2400" kern="1200" dirty="0" smtClean="0">
                          <a:solidFill>
                            <a:schemeClr val="tx1"/>
                          </a:solidFill>
                          <a:latin typeface="Aparajita" pitchFamily="34" charset="0"/>
                          <a:ea typeface="+mn-ea"/>
                          <a:cs typeface="Aparajita" pitchFamily="34" charset="0"/>
                        </a:rPr>
                        <a:t>Normal range= 4500-11000  cells /mm</a:t>
                      </a:r>
                      <a:r>
                        <a:rPr kumimoji="0" lang="en-US" sz="2400" kern="1200" baseline="30000" dirty="0" smtClean="0">
                          <a:solidFill>
                            <a:schemeClr val="tx1"/>
                          </a:solidFill>
                          <a:latin typeface="Aparajita" pitchFamily="34" charset="0"/>
                          <a:ea typeface="+mn-ea"/>
                          <a:cs typeface="Aparajita" pitchFamily="34" charset="0"/>
                        </a:rPr>
                        <a:t>3</a:t>
                      </a:r>
                      <a:r>
                        <a:rPr kumimoji="0" lang="en-US" sz="2400" kern="1200" dirty="0" smtClean="0">
                          <a:solidFill>
                            <a:schemeClr val="tx1"/>
                          </a:solidFill>
                          <a:latin typeface="Aparajita" pitchFamily="34" charset="0"/>
                          <a:ea typeface="+mn-ea"/>
                          <a:cs typeface="Aparajita" pitchFamily="34" charset="0"/>
                        </a:rPr>
                        <a:t> </a:t>
                      </a:r>
                      <a:endParaRPr lang="en-US" sz="2400" dirty="0">
                        <a:latin typeface="Aparajita" pitchFamily="34" charset="0"/>
                        <a:ea typeface="BatangChe" pitchFamily="49" charset="-127"/>
                        <a:cs typeface="Aparajita" pitchFamily="34" charset="0"/>
                      </a:endParaRPr>
                    </a:p>
                  </a:txBody>
                  <a:tcPr marL="114300" marR="114300" marT="0" marB="0">
                    <a:lnL>
                      <a:noFill/>
                    </a:lnL>
                    <a:lnR>
                      <a:noFill/>
                    </a:lnR>
                    <a:lnT>
                      <a:noFill/>
                    </a:lnT>
                    <a:lnB>
                      <a:noFill/>
                    </a:lnB>
                  </a:tcPr>
                </a:tc>
              </a:tr>
            </a:tbl>
          </a:graphicData>
        </a:graphic>
      </p:graphicFrame>
    </p:spTree>
    <p:extLst>
      <p:ext uri="{BB962C8B-B14F-4D97-AF65-F5344CB8AC3E}">
        <p14:creationId xmlns:p14="http://schemas.microsoft.com/office/powerpoint/2010/main" val="165628956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8748464" cy="2088232"/>
          </a:xfrm>
        </p:spPr>
        <p:txBody>
          <a:bodyPr>
            <a:normAutofit/>
          </a:bodyPr>
          <a:lstStyle/>
          <a:p>
            <a:pPr algn="just">
              <a:lnSpc>
                <a:spcPct val="160000"/>
              </a:lnSpc>
            </a:pPr>
            <a:r>
              <a:rPr lang="en-US" sz="2600" dirty="0" smtClean="0">
                <a:solidFill>
                  <a:srgbClr val="FF0000"/>
                </a:solidFill>
                <a:latin typeface="Aparajita" pitchFamily="34" charset="0"/>
                <a:cs typeface="Aparajita" pitchFamily="34" charset="0"/>
              </a:rPr>
              <a:t>(</a:t>
            </a:r>
            <a:r>
              <a:rPr lang="en-US" sz="2600" dirty="0">
                <a:solidFill>
                  <a:srgbClr val="FF0000"/>
                </a:solidFill>
                <a:latin typeface="Aparajita" pitchFamily="34" charset="0"/>
                <a:cs typeface="Aparajita" pitchFamily="34" charset="0"/>
              </a:rPr>
              <a:t>C) </a:t>
            </a:r>
            <a:r>
              <a:rPr lang="en-US" sz="2600" dirty="0" smtClean="0">
                <a:solidFill>
                  <a:srgbClr val="FF0000"/>
                </a:solidFill>
                <a:latin typeface="Aparajita" pitchFamily="34" charset="0"/>
                <a:cs typeface="Aparajita" pitchFamily="34" charset="0"/>
              </a:rPr>
              <a:t> Differential Count</a:t>
            </a:r>
            <a:endParaRPr lang="en-US" sz="2600" dirty="0">
              <a:solidFill>
                <a:srgbClr val="FF0000"/>
              </a:solidFill>
              <a:latin typeface="Aparajita" pitchFamily="34" charset="0"/>
              <a:cs typeface="Aparajita" pitchFamily="34" charset="0"/>
            </a:endParaRPr>
          </a:p>
          <a:p>
            <a:pPr marL="800100" lvl="1" indent="-342900" algn="just">
              <a:lnSpc>
                <a:spcPct val="160000"/>
              </a:lnSpc>
              <a:buFont typeface="Arial"/>
              <a:buChar char="•"/>
            </a:pPr>
            <a:r>
              <a:rPr lang="en-US" dirty="0">
                <a:latin typeface="Aparajita" pitchFamily="34" charset="0"/>
                <a:cs typeface="Aparajita" pitchFamily="34" charset="0"/>
              </a:rPr>
              <a:t>It </a:t>
            </a:r>
            <a:r>
              <a:rPr lang="en-US" dirty="0" smtClean="0">
                <a:latin typeface="Aparajita" pitchFamily="34" charset="0"/>
                <a:cs typeface="Aparajita" pitchFamily="34" charset="0"/>
              </a:rPr>
              <a:t>determines </a:t>
            </a:r>
            <a:r>
              <a:rPr lang="en-US" dirty="0">
                <a:latin typeface="Aparajita" pitchFamily="34" charset="0"/>
                <a:cs typeface="Aparajita" pitchFamily="34" charset="0"/>
              </a:rPr>
              <a:t>the number of each type of WBC present in the blood</a:t>
            </a:r>
          </a:p>
          <a:p>
            <a:pPr lvl="2" indent="0">
              <a:lnSpc>
                <a:spcPct val="160000"/>
              </a:lnSpc>
              <a:buNone/>
            </a:pPr>
            <a:endParaRPr lang="en-US" dirty="0"/>
          </a:p>
        </p:txBody>
      </p:sp>
      <p:pic>
        <p:nvPicPr>
          <p:cNvPr id="4" name="Picture 3" descr="Screen Shot 2014-11-18 at 8.55.5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1700808"/>
            <a:ext cx="7344816" cy="3456384"/>
          </a:xfrm>
          <a:prstGeom prst="rect">
            <a:avLst/>
          </a:prstGeom>
        </p:spPr>
      </p:pic>
      <p:pic>
        <p:nvPicPr>
          <p:cNvPr id="5" name="صورة 2" descr="http://t3.gstatic.com/images?q=tbn:ANd9GcQZuqR-BKcSIU97bEuyMBMEs6fxAOcyQ-jnT0aqRZtvot9N4u0Byg"/>
          <p:cNvPicPr/>
          <p:nvPr/>
        </p:nvPicPr>
        <p:blipFill>
          <a:blip r:embed="rId3" cstate="print"/>
          <a:srcRect/>
          <a:stretch>
            <a:fillRect/>
          </a:stretch>
        </p:blipFill>
        <p:spPr bwMode="auto">
          <a:xfrm>
            <a:off x="2483768" y="5229200"/>
            <a:ext cx="4286280" cy="1628800"/>
          </a:xfrm>
          <a:prstGeom prst="rect">
            <a:avLst/>
          </a:prstGeom>
          <a:noFill/>
          <a:ln w="9525">
            <a:noFill/>
            <a:miter lim="800000"/>
            <a:headEnd/>
            <a:tailEnd/>
          </a:ln>
        </p:spPr>
      </p:pic>
    </p:spTree>
    <p:extLst>
      <p:ext uri="{BB962C8B-B14F-4D97-AF65-F5344CB8AC3E}">
        <p14:creationId xmlns:p14="http://schemas.microsoft.com/office/powerpoint/2010/main" val="389926534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00034" y="500042"/>
            <a:ext cx="8358246" cy="3539431"/>
          </a:xfrm>
          <a:prstGeom prst="rect">
            <a:avLst/>
          </a:prstGeom>
          <a:noFill/>
        </p:spPr>
        <p:txBody>
          <a:bodyPr wrap="square" rtlCol="1">
            <a:spAutoFit/>
          </a:bodyPr>
          <a:lstStyle/>
          <a:p>
            <a:pPr algn="l"/>
            <a:r>
              <a:rPr lang="en-US" sz="2400" b="1" u="sng" dirty="0" smtClean="0">
                <a:solidFill>
                  <a:srgbClr val="FF0000"/>
                </a:solidFill>
                <a:latin typeface="Aparajita" pitchFamily="34" charset="0"/>
                <a:cs typeface="Aparajita" pitchFamily="34" charset="0"/>
              </a:rPr>
              <a:t>Principle:</a:t>
            </a:r>
          </a:p>
          <a:p>
            <a:pPr marL="342900" indent="-342900" algn="just">
              <a:lnSpc>
                <a:spcPct val="140000"/>
              </a:lnSpc>
              <a:buFont typeface="Arial"/>
              <a:buChar char="•"/>
            </a:pPr>
            <a:r>
              <a:rPr lang="en-US" sz="2000" dirty="0" smtClean="0">
                <a:latin typeface="Aparajita" pitchFamily="34" charset="0"/>
                <a:cs typeface="Aparajita" pitchFamily="34" charset="0"/>
              </a:rPr>
              <a:t>Classification of </a:t>
            </a:r>
            <a:r>
              <a:rPr lang="en-US" sz="2000" dirty="0" err="1" smtClean="0">
                <a:latin typeface="Aparajita" pitchFamily="34" charset="0"/>
                <a:cs typeface="Aparajita" pitchFamily="34" charset="0"/>
              </a:rPr>
              <a:t>polymorphonuclear</a:t>
            </a:r>
            <a:r>
              <a:rPr lang="en-US" sz="2000" dirty="0" smtClean="0">
                <a:latin typeface="Aparajita" pitchFamily="34" charset="0"/>
                <a:cs typeface="Aparajita" pitchFamily="34" charset="0"/>
              </a:rPr>
              <a:t> granulocytes (PMN) is based on the size , shape , number and staining characteristics of their granules . </a:t>
            </a:r>
          </a:p>
          <a:p>
            <a:pPr marL="342900" indent="-342900" algn="just">
              <a:lnSpc>
                <a:spcPct val="140000"/>
              </a:lnSpc>
              <a:buFont typeface="Arial"/>
              <a:buChar char="•"/>
            </a:pPr>
            <a:r>
              <a:rPr lang="en-US" sz="2000" b="1" i="1" dirty="0" err="1" smtClean="0">
                <a:solidFill>
                  <a:srgbClr val="008000"/>
                </a:solidFill>
                <a:latin typeface="Aparajita" pitchFamily="34" charset="0"/>
                <a:cs typeface="Aparajita" pitchFamily="34" charset="0"/>
              </a:rPr>
              <a:t>Leishman’s</a:t>
            </a:r>
            <a:r>
              <a:rPr lang="en-US" sz="2000" b="1" i="1" dirty="0" smtClean="0">
                <a:solidFill>
                  <a:srgbClr val="008000"/>
                </a:solidFill>
                <a:latin typeface="Aparajita" pitchFamily="34" charset="0"/>
                <a:cs typeface="Aparajita" pitchFamily="34" charset="0"/>
              </a:rPr>
              <a:t> stain </a:t>
            </a:r>
            <a:endParaRPr lang="en-US" sz="2000" dirty="0">
              <a:latin typeface="Aparajita" pitchFamily="34" charset="0"/>
              <a:cs typeface="Aparajita" pitchFamily="34" charset="0"/>
            </a:endParaRPr>
          </a:p>
          <a:p>
            <a:pPr marL="800100" lvl="1" indent="-342900" algn="just">
              <a:lnSpc>
                <a:spcPct val="140000"/>
              </a:lnSpc>
              <a:buFont typeface="Arial"/>
              <a:buChar char="•"/>
            </a:pPr>
            <a:r>
              <a:rPr lang="en-US" sz="2000" dirty="0" smtClean="0">
                <a:latin typeface="Aparajita" pitchFamily="34" charset="0"/>
                <a:cs typeface="Aparajita" pitchFamily="34" charset="0"/>
              </a:rPr>
              <a:t>It is based on a mixture of methylene blue and eosin.</a:t>
            </a:r>
          </a:p>
          <a:p>
            <a:pPr marL="800100" lvl="1" indent="-342900" algn="just">
              <a:lnSpc>
                <a:spcPct val="140000"/>
              </a:lnSpc>
              <a:buFont typeface="Arial"/>
              <a:buChar char="•"/>
            </a:pPr>
            <a:r>
              <a:rPr lang="en-US" sz="2000" dirty="0" smtClean="0">
                <a:latin typeface="Aparajita" pitchFamily="34" charset="0"/>
                <a:cs typeface="Aparajita" pitchFamily="34" charset="0"/>
              </a:rPr>
              <a:t>It differentiates </a:t>
            </a:r>
            <a:r>
              <a:rPr lang="en-US" sz="2000" dirty="0">
                <a:latin typeface="Aparajita" pitchFamily="34" charset="0"/>
                <a:cs typeface="Aparajita" pitchFamily="34" charset="0"/>
              </a:rPr>
              <a:t>between WBC </a:t>
            </a:r>
            <a:r>
              <a:rPr lang="en-US" sz="2000" dirty="0" smtClean="0">
                <a:latin typeface="Aparajita" pitchFamily="34" charset="0"/>
                <a:cs typeface="Aparajita" pitchFamily="34" charset="0"/>
              </a:rPr>
              <a:t>as indicated in the following table:</a:t>
            </a:r>
          </a:p>
          <a:p>
            <a:pPr algn="l"/>
            <a:endParaRPr lang="x-none" sz="2400" dirty="0">
              <a:latin typeface="Aparajita" pitchFamily="34" charset="0"/>
            </a:endParaRPr>
          </a:p>
        </p:txBody>
      </p:sp>
      <p:pic>
        <p:nvPicPr>
          <p:cNvPr id="5" name="Picture 4" descr="Screen Shot 2014-11-18 at 8.59.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3573016"/>
            <a:ext cx="7461135" cy="314096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87" y="404664"/>
            <a:ext cx="8842764" cy="4373563"/>
          </a:xfrm>
        </p:spPr>
        <p:txBody>
          <a:bodyPr>
            <a:normAutofit fontScale="92500"/>
          </a:bodyPr>
          <a:lstStyle/>
          <a:p>
            <a:pPr algn="ctr">
              <a:lnSpc>
                <a:spcPct val="200000"/>
              </a:lnSpc>
            </a:pPr>
            <a:r>
              <a:rPr lang="en-US" sz="4200" u="sng" dirty="0" smtClean="0">
                <a:solidFill>
                  <a:srgbClr val="C00000"/>
                </a:solidFill>
                <a:latin typeface="Adobe Caslon Pro"/>
                <a:cs typeface="Adobe Caslon Pro"/>
              </a:rPr>
              <a:t>Objectives</a:t>
            </a:r>
            <a:endParaRPr lang="en-US" sz="2800" b="0" dirty="0" smtClean="0">
              <a:latin typeface="Aparajita" pitchFamily="34" charset="0"/>
              <a:cs typeface="Aparajita" pitchFamily="34" charset="0"/>
            </a:endParaRPr>
          </a:p>
          <a:p>
            <a:pPr marL="514350" indent="-514350" algn="just">
              <a:lnSpc>
                <a:spcPct val="200000"/>
              </a:lnSpc>
              <a:buFont typeface="+mj-lt"/>
              <a:buAutoNum type="arabicPeriod"/>
            </a:pPr>
            <a:r>
              <a:rPr lang="en-US" sz="2800" b="0" dirty="0" smtClean="0">
                <a:latin typeface="Aparajita" pitchFamily="34" charset="0"/>
                <a:cs typeface="Aparajita" pitchFamily="34" charset="0"/>
              </a:rPr>
              <a:t>To </a:t>
            </a:r>
            <a:r>
              <a:rPr lang="en-US" sz="2800" b="0" dirty="0">
                <a:latin typeface="Aparajita" pitchFamily="34" charset="0"/>
                <a:cs typeface="Aparajita" pitchFamily="34" charset="0"/>
              </a:rPr>
              <a:t>estimate the number of RBC in blood sample</a:t>
            </a:r>
          </a:p>
          <a:p>
            <a:pPr marL="514350" indent="-514350" algn="just">
              <a:lnSpc>
                <a:spcPct val="200000"/>
              </a:lnSpc>
              <a:buFont typeface="+mj-lt"/>
              <a:buAutoNum type="arabicPeriod"/>
            </a:pPr>
            <a:r>
              <a:rPr lang="en-US" sz="2800" b="0" dirty="0" smtClean="0">
                <a:latin typeface="Aparajita" pitchFamily="34" charset="0"/>
                <a:cs typeface="Aparajita" pitchFamily="34" charset="0"/>
              </a:rPr>
              <a:t>To </a:t>
            </a:r>
            <a:r>
              <a:rPr lang="en-US" sz="2800" b="0" dirty="0">
                <a:latin typeface="Aparajita" pitchFamily="34" charset="0"/>
                <a:cs typeface="Aparajita" pitchFamily="34" charset="0"/>
              </a:rPr>
              <a:t>estimate the number of total WBC in blood sample</a:t>
            </a:r>
          </a:p>
          <a:p>
            <a:pPr marL="514350" indent="-514350" algn="just">
              <a:lnSpc>
                <a:spcPct val="200000"/>
              </a:lnSpc>
              <a:buFont typeface="+mj-lt"/>
              <a:buAutoNum type="arabicPeriod"/>
            </a:pPr>
            <a:r>
              <a:rPr lang="en-US" sz="2800" b="0" dirty="0" smtClean="0">
                <a:latin typeface="Aparajita" pitchFamily="34" charset="0"/>
                <a:cs typeface="Aparajita" pitchFamily="34" charset="0"/>
              </a:rPr>
              <a:t>To </a:t>
            </a:r>
            <a:r>
              <a:rPr lang="en-US" sz="2800" b="0" dirty="0">
                <a:latin typeface="Aparajita" pitchFamily="34" charset="0"/>
                <a:cs typeface="Aparajita" pitchFamily="34" charset="0"/>
              </a:rPr>
              <a:t>perform a differential count for a blood sample</a:t>
            </a:r>
          </a:p>
          <a:p>
            <a:pPr algn="just">
              <a:lnSpc>
                <a:spcPct val="200000"/>
              </a:lnSpc>
            </a:pPr>
            <a:endParaRPr lang="x-none" sz="2800" b="0" dirty="0"/>
          </a:p>
          <a:p>
            <a:pPr algn="just">
              <a:lnSpc>
                <a:spcPct val="200000"/>
              </a:lnSpc>
            </a:pPr>
            <a:endParaRPr lang="en-US" sz="2800" b="0" dirty="0"/>
          </a:p>
        </p:txBody>
      </p:sp>
    </p:spTree>
    <p:extLst>
      <p:ext uri="{BB962C8B-B14F-4D97-AF65-F5344CB8AC3E}">
        <p14:creationId xmlns:p14="http://schemas.microsoft.com/office/powerpoint/2010/main" val="15546397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459432"/>
            <a:ext cx="8715436" cy="6690037"/>
          </a:xfrm>
          <a:prstGeom prst="rect">
            <a:avLst/>
          </a:prstGeom>
          <a:noFill/>
        </p:spPr>
        <p:txBody>
          <a:bodyPr wrap="square" rtlCol="1">
            <a:spAutoFit/>
          </a:bodyPr>
          <a:lstStyle/>
          <a:p>
            <a:pPr algn="ctr">
              <a:lnSpc>
                <a:spcPct val="200000"/>
              </a:lnSpc>
            </a:pPr>
            <a:r>
              <a:rPr lang="en-US" sz="4000" b="1" u="sng" dirty="0" smtClean="0">
                <a:solidFill>
                  <a:srgbClr val="C00000"/>
                </a:solidFill>
                <a:latin typeface="Adobe Caslon Pro"/>
                <a:cs typeface="Adobe Caslon Pro"/>
              </a:rPr>
              <a:t>Introduction</a:t>
            </a:r>
            <a:endParaRPr lang="en-US" sz="4000" b="1" u="sng" dirty="0" smtClean="0">
              <a:solidFill>
                <a:srgbClr val="FF0000"/>
              </a:solidFill>
              <a:latin typeface="Adobe Caslon Pro"/>
              <a:cs typeface="Adobe Caslon Pro"/>
            </a:endParaRPr>
          </a:p>
          <a:p>
            <a:pPr marL="457200" indent="-457200" algn="just">
              <a:lnSpc>
                <a:spcPct val="130000"/>
              </a:lnSpc>
              <a:buFont typeface="Arial"/>
              <a:buChar char="•"/>
            </a:pPr>
            <a:r>
              <a:rPr lang="en-US" sz="2400" b="1" dirty="0">
                <a:latin typeface="Aparajita" pitchFamily="34" charset="0"/>
                <a:cs typeface="Aparajita" pitchFamily="34" charset="0"/>
              </a:rPr>
              <a:t>C</a:t>
            </a:r>
            <a:r>
              <a:rPr lang="en-US" sz="2400" b="1" dirty="0" smtClean="0">
                <a:latin typeface="Aparajita" pitchFamily="34" charset="0"/>
                <a:cs typeface="Aparajita" pitchFamily="34" charset="0"/>
              </a:rPr>
              <a:t>omplete </a:t>
            </a:r>
            <a:r>
              <a:rPr lang="en-US" sz="2400" b="1" dirty="0">
                <a:latin typeface="Aparajita" pitchFamily="34" charset="0"/>
                <a:cs typeface="Aparajita" pitchFamily="34" charset="0"/>
              </a:rPr>
              <a:t>blood count</a:t>
            </a:r>
            <a:r>
              <a:rPr lang="en-US" sz="2400" dirty="0">
                <a:latin typeface="Aparajita" pitchFamily="34" charset="0"/>
                <a:cs typeface="Aparajita" pitchFamily="34" charset="0"/>
              </a:rPr>
              <a:t> (</a:t>
            </a:r>
            <a:r>
              <a:rPr lang="en-US" sz="2400" b="1" dirty="0">
                <a:latin typeface="Aparajita" pitchFamily="34" charset="0"/>
                <a:cs typeface="Aparajita" pitchFamily="34" charset="0"/>
              </a:rPr>
              <a:t>CBC</a:t>
            </a:r>
            <a:r>
              <a:rPr lang="en-US" sz="2400" dirty="0">
                <a:latin typeface="Aparajita" pitchFamily="34" charset="0"/>
                <a:cs typeface="Aparajita" pitchFamily="34" charset="0"/>
              </a:rPr>
              <a:t>) is a test  </a:t>
            </a:r>
            <a:r>
              <a:rPr lang="en-US" sz="2400" dirty="0" smtClean="0">
                <a:latin typeface="Aparajita" pitchFamily="34" charset="0"/>
                <a:cs typeface="Aparajita" pitchFamily="34" charset="0"/>
              </a:rPr>
              <a:t>that gives information </a:t>
            </a:r>
            <a:r>
              <a:rPr lang="en-US" sz="2400" dirty="0">
                <a:latin typeface="Aparajita" pitchFamily="34" charset="0"/>
                <a:cs typeface="Aparajita" pitchFamily="34" charset="0"/>
              </a:rPr>
              <a:t>about the cells in a patient's blood</a:t>
            </a:r>
            <a:r>
              <a:rPr lang="en-US" sz="2400" dirty="0" smtClean="0">
                <a:latin typeface="Aparajita" pitchFamily="34" charset="0"/>
                <a:cs typeface="Aparajita" pitchFamily="34" charset="0"/>
              </a:rPr>
              <a:t>.</a:t>
            </a:r>
          </a:p>
          <a:p>
            <a:pPr marL="457200" indent="-457200" algn="just" rtl="0">
              <a:lnSpc>
                <a:spcPct val="200000"/>
              </a:lnSpc>
              <a:buFont typeface="Arial"/>
              <a:buChar char="•"/>
            </a:pPr>
            <a:r>
              <a:rPr lang="en-US" sz="2400" dirty="0"/>
              <a:t>A CBC test usually includes</a:t>
            </a:r>
            <a:r>
              <a:rPr lang="en-US" sz="2400" dirty="0" smtClean="0"/>
              <a:t>:</a:t>
            </a:r>
          </a:p>
          <a:p>
            <a:pPr marL="800100" lvl="1" indent="-342900" algn="just" rtl="0">
              <a:lnSpc>
                <a:spcPct val="150000"/>
              </a:lnSpc>
              <a:buFont typeface="Arial"/>
              <a:buChar char="•"/>
            </a:pPr>
            <a:r>
              <a:rPr lang="en-US" sz="2000" dirty="0" smtClean="0">
                <a:latin typeface="Aparajita" pitchFamily="34" charset="0"/>
                <a:cs typeface="Aparajita" pitchFamily="34" charset="0"/>
              </a:rPr>
              <a:t>WBC count.                  </a:t>
            </a:r>
          </a:p>
          <a:p>
            <a:pPr marL="800100" lvl="1" indent="-342900" algn="just" rtl="0">
              <a:lnSpc>
                <a:spcPct val="150000"/>
              </a:lnSpc>
              <a:buFont typeface="Arial"/>
              <a:buChar char="•"/>
            </a:pPr>
            <a:r>
              <a:rPr lang="en-US" sz="2000" dirty="0">
                <a:latin typeface="Aparajita" pitchFamily="34" charset="0"/>
                <a:cs typeface="Aparajita" pitchFamily="34" charset="0"/>
              </a:rPr>
              <a:t>WBC </a:t>
            </a:r>
            <a:r>
              <a:rPr lang="en-US" sz="2000" dirty="0" smtClean="0">
                <a:latin typeface="Aparajita" pitchFamily="34" charset="0"/>
                <a:cs typeface="Aparajita" pitchFamily="34" charset="0"/>
              </a:rPr>
              <a:t>differential count.</a:t>
            </a:r>
          </a:p>
          <a:p>
            <a:pPr marL="800100" lvl="1" indent="-342900" algn="just" rtl="0">
              <a:lnSpc>
                <a:spcPct val="150000"/>
              </a:lnSpc>
              <a:buFont typeface="Arial"/>
              <a:buChar char="•"/>
            </a:pPr>
            <a:r>
              <a:rPr lang="en-US" sz="2000" dirty="0" smtClean="0">
                <a:latin typeface="Aparajita" pitchFamily="34" charset="0"/>
                <a:cs typeface="Aparajita" pitchFamily="34" charset="0"/>
              </a:rPr>
              <a:t>RBC count.</a:t>
            </a:r>
          </a:p>
          <a:p>
            <a:pPr marL="800100" lvl="1" indent="-342900" algn="just" rtl="0">
              <a:lnSpc>
                <a:spcPct val="150000"/>
              </a:lnSpc>
              <a:buFont typeface="Arial"/>
              <a:buChar char="•"/>
            </a:pPr>
            <a:r>
              <a:rPr lang="en-US" sz="2000" dirty="0" smtClean="0">
                <a:latin typeface="Aparajita" pitchFamily="34" charset="0"/>
                <a:cs typeface="Aparajita" pitchFamily="34" charset="0"/>
              </a:rPr>
              <a:t>HCT</a:t>
            </a:r>
          </a:p>
          <a:p>
            <a:pPr marL="800100" lvl="1" indent="-342900" algn="just" rtl="0">
              <a:lnSpc>
                <a:spcPct val="150000"/>
              </a:lnSpc>
              <a:buFont typeface="Arial"/>
              <a:buChar char="•"/>
            </a:pPr>
            <a:r>
              <a:rPr lang="en-US" sz="2000" dirty="0" err="1" smtClean="0">
                <a:latin typeface="Aparajita" pitchFamily="34" charset="0"/>
                <a:cs typeface="Aparajita" pitchFamily="34" charset="0"/>
              </a:rPr>
              <a:t>Hb</a:t>
            </a:r>
            <a:endParaRPr lang="en-US" sz="2000" dirty="0" smtClean="0">
              <a:latin typeface="Aparajita" pitchFamily="34" charset="0"/>
              <a:cs typeface="Aparajita" pitchFamily="34" charset="0"/>
            </a:endParaRPr>
          </a:p>
          <a:p>
            <a:pPr marL="800100" lvl="1" indent="-342900" algn="just" rtl="0">
              <a:lnSpc>
                <a:spcPct val="150000"/>
              </a:lnSpc>
              <a:buFont typeface="Arial"/>
              <a:buChar char="•"/>
            </a:pPr>
            <a:r>
              <a:rPr lang="en-US" sz="2000" dirty="0">
                <a:latin typeface="Aparajita" pitchFamily="34" charset="0"/>
                <a:cs typeface="Aparajita" pitchFamily="34" charset="0"/>
              </a:rPr>
              <a:t>Red blood cell </a:t>
            </a:r>
            <a:r>
              <a:rPr lang="en-US" sz="2000" dirty="0" smtClean="0">
                <a:latin typeface="Aparajita" pitchFamily="34" charset="0"/>
                <a:cs typeface="Aparajita" pitchFamily="34" charset="0"/>
              </a:rPr>
              <a:t>indices: There </a:t>
            </a:r>
            <a:r>
              <a:rPr lang="en-US" sz="2000" dirty="0">
                <a:latin typeface="Aparajita" pitchFamily="34" charset="0"/>
                <a:cs typeface="Aparajita" pitchFamily="34" charset="0"/>
              </a:rPr>
              <a:t>are three red blood cell indices: mean corpuscular volume (MCV), mean corpuscular hemoglobin (MCH), and mean corpuscular hemoglobin concentration (MCHC). </a:t>
            </a:r>
            <a:endParaRPr lang="en-US" sz="2400" dirty="0" smtClean="0">
              <a:latin typeface="Aparajita" pitchFamily="34" charset="0"/>
              <a:cs typeface="Aparajita" pitchFamily="34" charset="0"/>
            </a:endParaRPr>
          </a:p>
        </p:txBody>
      </p:sp>
      <p:sp>
        <p:nvSpPr>
          <p:cNvPr id="3" name="TextBox 2"/>
          <p:cNvSpPr txBox="1"/>
          <p:nvPr/>
        </p:nvSpPr>
        <p:spPr>
          <a:xfrm>
            <a:off x="3923928" y="2348880"/>
            <a:ext cx="4392488" cy="990015"/>
          </a:xfrm>
          <a:prstGeom prst="rect">
            <a:avLst/>
          </a:prstGeom>
          <a:noFill/>
        </p:spPr>
        <p:txBody>
          <a:bodyPr wrap="square" rtlCol="0">
            <a:spAutoFit/>
          </a:bodyPr>
          <a:lstStyle/>
          <a:p>
            <a:pPr marL="285750" indent="-285750" algn="l">
              <a:lnSpc>
                <a:spcPct val="150000"/>
              </a:lnSpc>
              <a:buFont typeface="Arial"/>
              <a:buChar char="•"/>
            </a:pPr>
            <a:r>
              <a:rPr lang="en-US" sz="2000" dirty="0" smtClean="0"/>
              <a:t>Platelet count</a:t>
            </a:r>
          </a:p>
          <a:p>
            <a:pPr marL="285750" indent="-285750" algn="l">
              <a:lnSpc>
                <a:spcPct val="150000"/>
              </a:lnSpc>
              <a:buFont typeface="Arial"/>
              <a:buChar char="•"/>
            </a:pPr>
            <a:r>
              <a:rPr lang="en-US" sz="2000" dirty="0"/>
              <a:t>Mean platelet volume (MPV)</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7504" y="188640"/>
            <a:ext cx="8750776" cy="5946242"/>
          </a:xfrm>
          <a:prstGeom prst="rect">
            <a:avLst/>
          </a:prstGeom>
          <a:noFill/>
        </p:spPr>
        <p:txBody>
          <a:bodyPr wrap="square" rtlCol="1">
            <a:spAutoFit/>
          </a:bodyPr>
          <a:lstStyle/>
          <a:p>
            <a:pPr marL="457200" indent="-457200" algn="l">
              <a:lnSpc>
                <a:spcPct val="140000"/>
              </a:lnSpc>
              <a:buFont typeface="Arial"/>
              <a:buChar char="•"/>
            </a:pPr>
            <a:r>
              <a:rPr lang="en-US" sz="2800" b="1" dirty="0" smtClean="0">
                <a:solidFill>
                  <a:srgbClr val="C00000"/>
                </a:solidFill>
                <a:latin typeface="Aparajita" pitchFamily="34" charset="0"/>
                <a:cs typeface="Aparajita" pitchFamily="34" charset="0"/>
              </a:rPr>
              <a:t>CBC can applied by two way:</a:t>
            </a:r>
          </a:p>
          <a:p>
            <a:pPr marL="914400" lvl="1" indent="-457200" algn="l">
              <a:lnSpc>
                <a:spcPct val="140000"/>
              </a:lnSpc>
              <a:buFont typeface="+mj-lt"/>
              <a:buAutoNum type="arabicPeriod"/>
            </a:pPr>
            <a:r>
              <a:rPr lang="en-US" sz="2400" dirty="0" smtClean="0">
                <a:latin typeface="Aparajita" pitchFamily="34" charset="0"/>
                <a:cs typeface="Aparajita" pitchFamily="34" charset="0"/>
              </a:rPr>
              <a:t>Automated blood count </a:t>
            </a:r>
          </a:p>
          <a:p>
            <a:pPr marL="914400" lvl="1" indent="-457200" algn="l">
              <a:lnSpc>
                <a:spcPct val="140000"/>
              </a:lnSpc>
              <a:buFont typeface="+mj-lt"/>
              <a:buAutoNum type="arabicPeriod"/>
            </a:pPr>
            <a:r>
              <a:rPr lang="en-US" sz="2400" dirty="0">
                <a:latin typeface="Aparajita" pitchFamily="34" charset="0"/>
                <a:cs typeface="Aparajita" pitchFamily="34" charset="0"/>
              </a:rPr>
              <a:t>M</a:t>
            </a:r>
            <a:r>
              <a:rPr lang="en-US" sz="2400" dirty="0" smtClean="0">
                <a:latin typeface="Aparajita" pitchFamily="34" charset="0"/>
                <a:cs typeface="Aparajita" pitchFamily="34" charset="0"/>
              </a:rPr>
              <a:t>anual blood count</a:t>
            </a:r>
          </a:p>
          <a:p>
            <a:pPr algn="l"/>
            <a:endParaRPr lang="x-none" sz="2400" dirty="0" smtClean="0">
              <a:latin typeface="Aparajita" pitchFamily="34" charset="0"/>
            </a:endParaRPr>
          </a:p>
          <a:p>
            <a:pPr marL="342900" indent="-342900" algn="just">
              <a:lnSpc>
                <a:spcPct val="150000"/>
              </a:lnSpc>
              <a:buFont typeface="Arial"/>
              <a:buChar char="•"/>
            </a:pPr>
            <a:r>
              <a:rPr lang="en-US" sz="2400" b="1" u="sng" dirty="0" smtClean="0">
                <a:solidFill>
                  <a:srgbClr val="C00000"/>
                </a:solidFill>
                <a:latin typeface="Aparajita" pitchFamily="34" charset="0"/>
                <a:cs typeface="Aparajita" pitchFamily="34" charset="0"/>
              </a:rPr>
              <a:t>Automated blood count:</a:t>
            </a:r>
            <a:r>
              <a:rPr lang="x-none" sz="2400" b="1" u="sng" dirty="0" smtClean="0">
                <a:solidFill>
                  <a:srgbClr val="C00000"/>
                </a:solidFill>
                <a:latin typeface="Aparajita" pitchFamily="34" charset="0"/>
              </a:rPr>
              <a:t> </a:t>
            </a:r>
            <a:endParaRPr lang="en-US" sz="2400" b="1" u="sng" dirty="0" smtClean="0">
              <a:solidFill>
                <a:srgbClr val="C00000"/>
              </a:solidFill>
              <a:latin typeface="Aparajita" pitchFamily="34" charset="0"/>
            </a:endParaRPr>
          </a:p>
          <a:p>
            <a:pPr marL="800100" lvl="1" indent="-342900" algn="just">
              <a:lnSpc>
                <a:spcPct val="150000"/>
              </a:lnSpc>
              <a:buFont typeface="Arial"/>
              <a:buChar char="•"/>
            </a:pPr>
            <a:r>
              <a:rPr lang="en-US" sz="2400" dirty="0" smtClean="0">
                <a:latin typeface="Aparajita" pitchFamily="34" charset="0"/>
                <a:cs typeface="Aparajita" pitchFamily="34" charset="0"/>
              </a:rPr>
              <a:t>CBC is performed </a:t>
            </a:r>
            <a:r>
              <a:rPr lang="en-US" sz="2400" dirty="0">
                <a:latin typeface="Aparajita" pitchFamily="34" charset="0"/>
                <a:cs typeface="Aparajita" pitchFamily="34" charset="0"/>
              </a:rPr>
              <a:t>by an automated analyzer that counts the numbers and types of different cells within the blood</a:t>
            </a:r>
            <a:r>
              <a:rPr lang="en-US" sz="2400" dirty="0" smtClean="0">
                <a:latin typeface="Aparajita" pitchFamily="34" charset="0"/>
                <a:cs typeface="Aparajita" pitchFamily="34" charset="0"/>
              </a:rPr>
              <a:t>.</a:t>
            </a:r>
          </a:p>
          <a:p>
            <a:pPr marL="800100" lvl="1" indent="-342900" algn="just">
              <a:lnSpc>
                <a:spcPct val="150000"/>
              </a:lnSpc>
              <a:buFont typeface="Arial"/>
              <a:buChar char="•"/>
            </a:pPr>
            <a:r>
              <a:rPr lang="en-US" sz="2400" dirty="0" smtClean="0">
                <a:latin typeface="Aparajita" pitchFamily="34" charset="0"/>
                <a:cs typeface="Aparajita" pitchFamily="34" charset="0"/>
              </a:rPr>
              <a:t>It </a:t>
            </a:r>
            <a:r>
              <a:rPr lang="en-US" sz="2400" dirty="0">
                <a:latin typeface="Aparajita" pitchFamily="34" charset="0"/>
                <a:cs typeface="Aparajita" pitchFamily="34" charset="0"/>
              </a:rPr>
              <a:t>aspirates a very small amount of the sample through the narrow tubing. Within this tubing, there are sensors that count the number of cells going through it, and can identify the type of cell; this is called </a:t>
            </a:r>
            <a:r>
              <a:rPr lang="en-US" sz="2400" b="1" i="1" u="sng" dirty="0">
                <a:solidFill>
                  <a:srgbClr val="008000"/>
                </a:solidFill>
                <a:latin typeface="Aparajita" pitchFamily="34" charset="0"/>
                <a:cs typeface="Aparajita" pitchFamily="34" charset="0"/>
              </a:rPr>
              <a:t>flow-</a:t>
            </a:r>
            <a:r>
              <a:rPr lang="en-US" sz="2400" b="1" i="1" u="sng" dirty="0" err="1">
                <a:solidFill>
                  <a:srgbClr val="008000"/>
                </a:solidFill>
                <a:latin typeface="Aparajita" pitchFamily="34" charset="0"/>
                <a:cs typeface="Aparajita" pitchFamily="34" charset="0"/>
              </a:rPr>
              <a:t>cytometry</a:t>
            </a:r>
            <a:r>
              <a:rPr lang="en-US" sz="2400" dirty="0">
                <a:latin typeface="Aparajita" pitchFamily="34" charset="0"/>
                <a:cs typeface="Aparajita" pitchFamily="34" charset="0"/>
              </a:rPr>
              <a:t>.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ocmu.mans.edu.eg/images/equipments/03_Cell_Dyn_3700.jpg"/>
          <p:cNvPicPr>
            <a:picLocks noChangeAspect="1" noChangeArrowheads="1"/>
          </p:cNvPicPr>
          <p:nvPr/>
        </p:nvPicPr>
        <p:blipFill>
          <a:blip r:embed="rId2" cstate="print"/>
          <a:srcRect/>
          <a:stretch>
            <a:fillRect/>
          </a:stretch>
        </p:blipFill>
        <p:spPr bwMode="auto">
          <a:xfrm>
            <a:off x="1714480" y="214290"/>
            <a:ext cx="6096000" cy="3714752"/>
          </a:xfrm>
          <a:prstGeom prst="rect">
            <a:avLst/>
          </a:prstGeom>
          <a:noFill/>
        </p:spPr>
      </p:pic>
      <p:pic>
        <p:nvPicPr>
          <p:cNvPr id="4" name="صورة 3" descr="http://www.pfs-nablus.com/devicephoto/CBC1.JPG"/>
          <p:cNvPicPr/>
          <p:nvPr/>
        </p:nvPicPr>
        <p:blipFill>
          <a:blip r:embed="rId3" cstate="print"/>
          <a:srcRect/>
          <a:stretch>
            <a:fillRect/>
          </a:stretch>
        </p:blipFill>
        <p:spPr bwMode="auto">
          <a:xfrm>
            <a:off x="2143108" y="3571876"/>
            <a:ext cx="5286412" cy="3057524"/>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s://d2dct7y3250e4n.cloudfront.net/ht-staging/user_answer/reference_image/5476/large/CBC.jpeg?1344929683"/>
          <p:cNvPicPr/>
          <p:nvPr/>
        </p:nvPicPr>
        <p:blipFill>
          <a:blip r:embed="rId2" cstate="print"/>
          <a:srcRect/>
          <a:stretch>
            <a:fillRect/>
          </a:stretch>
        </p:blipFill>
        <p:spPr bwMode="auto">
          <a:xfrm>
            <a:off x="642910" y="428604"/>
            <a:ext cx="7643866" cy="5786478"/>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4.bp.blogspot.com/-Gl_dwNyZjII/T0z9YPjVewI/AAAAAAAAIL4/LQEWOz5C-00/s1600/CBC+Feb+22+2012.jpg"/>
          <p:cNvPicPr/>
          <p:nvPr/>
        </p:nvPicPr>
        <p:blipFill>
          <a:blip r:embed="rId2" cstate="print"/>
          <a:srcRect/>
          <a:stretch>
            <a:fillRect/>
          </a:stretch>
        </p:blipFill>
        <p:spPr bwMode="auto">
          <a:xfrm>
            <a:off x="642910" y="714356"/>
            <a:ext cx="7858180" cy="571504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88640"/>
            <a:ext cx="8462744" cy="4893647"/>
          </a:xfrm>
          <a:prstGeom prst="rect">
            <a:avLst/>
          </a:prstGeom>
          <a:noFill/>
        </p:spPr>
        <p:txBody>
          <a:bodyPr wrap="square" rtlCol="1">
            <a:spAutoFit/>
          </a:bodyPr>
          <a:lstStyle/>
          <a:p>
            <a:pPr marL="342900" indent="-342900" algn="l">
              <a:lnSpc>
                <a:spcPct val="200000"/>
              </a:lnSpc>
              <a:buFont typeface="Arial"/>
              <a:buChar char="•"/>
            </a:pPr>
            <a:r>
              <a:rPr lang="en-US" sz="2400" b="1" u="sng" dirty="0" smtClean="0">
                <a:solidFill>
                  <a:srgbClr val="C00000"/>
                </a:solidFill>
                <a:latin typeface="Aparajita" pitchFamily="34" charset="0"/>
                <a:cs typeface="Aparajita" pitchFamily="34" charset="0"/>
              </a:rPr>
              <a:t>Manual blood count</a:t>
            </a:r>
          </a:p>
          <a:p>
            <a:pPr marL="800100" lvl="1" indent="-342900" algn="just">
              <a:lnSpc>
                <a:spcPct val="200000"/>
              </a:lnSpc>
              <a:buFont typeface="Arial"/>
              <a:buChar char="•"/>
            </a:pPr>
            <a:r>
              <a:rPr lang="en-US" sz="2400" dirty="0">
                <a:latin typeface="Aparajita" pitchFamily="34" charset="0"/>
                <a:cs typeface="Aparajita" pitchFamily="34" charset="0"/>
              </a:rPr>
              <a:t>This measurement is made with a microscope and a specially ruled chamber (</a:t>
            </a:r>
            <a:r>
              <a:rPr lang="en-US" sz="2400" b="1" dirty="0" err="1">
                <a:solidFill>
                  <a:srgbClr val="008000"/>
                </a:solidFill>
                <a:latin typeface="Aparajita" pitchFamily="34" charset="0"/>
                <a:cs typeface="Aparajita" pitchFamily="34" charset="0"/>
              </a:rPr>
              <a:t>hemocytometer</a:t>
            </a:r>
            <a:r>
              <a:rPr lang="en-US" sz="2400" dirty="0">
                <a:latin typeface="Aparajita" pitchFamily="34" charset="0"/>
                <a:cs typeface="Aparajita" pitchFamily="34" charset="0"/>
              </a:rPr>
              <a:t>) using diluted blood. </a:t>
            </a:r>
          </a:p>
          <a:p>
            <a:pPr lvl="1" algn="l"/>
            <a:endParaRPr lang="en-US" sz="2400" b="1" i="1" dirty="0">
              <a:latin typeface="Aparajita" pitchFamily="34" charset="0"/>
              <a:cs typeface="Aparajita" pitchFamily="34" charset="0"/>
            </a:endParaRPr>
          </a:p>
          <a:p>
            <a:pPr algn="l"/>
            <a:endParaRPr lang="en-US" sz="2400" b="1" i="1" dirty="0" smtClean="0">
              <a:latin typeface="Aparajita" pitchFamily="34" charset="0"/>
              <a:cs typeface="Aparajita" pitchFamily="34" charset="0"/>
            </a:endParaRPr>
          </a:p>
          <a:p>
            <a:pPr algn="l"/>
            <a:endParaRPr lang="en-US" sz="2400" b="1" dirty="0" smtClean="0">
              <a:solidFill>
                <a:schemeClr val="accent2">
                  <a:lumMod val="75000"/>
                </a:schemeClr>
              </a:solidFill>
              <a:latin typeface="Aparajita" pitchFamily="34" charset="0"/>
              <a:cs typeface="Aparajita" pitchFamily="34" charset="0"/>
            </a:endParaRPr>
          </a:p>
          <a:p>
            <a:pPr algn="l"/>
            <a:r>
              <a:rPr lang="en-US" sz="2400" dirty="0" smtClean="0">
                <a:latin typeface="Aparajita" pitchFamily="34" charset="0"/>
                <a:cs typeface="Aparajita" pitchFamily="34" charset="0"/>
              </a:rPr>
              <a:t> </a:t>
            </a:r>
          </a:p>
          <a:p>
            <a:pPr algn="l"/>
            <a:r>
              <a:rPr lang="en-US" sz="2400" dirty="0" smtClean="0">
                <a:latin typeface="Aparajita" pitchFamily="34" charset="0"/>
                <a:cs typeface="Aparajita" pitchFamily="34" charset="0"/>
              </a:rPr>
              <a:t> </a:t>
            </a:r>
            <a:endParaRPr lang="x-none" sz="2400" dirty="0">
              <a:latin typeface="Aparajita" pitchFamily="34" charset="0"/>
            </a:endParaRPr>
          </a:p>
        </p:txBody>
      </p:sp>
      <p:pic>
        <p:nvPicPr>
          <p:cNvPr id="1027" name="Picture 3" descr="C:\Users\Areej\Desktop\untitled.png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3501008"/>
            <a:ext cx="2664296" cy="271918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Screen Shot 2014-11-18 at 7.35.2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429000"/>
            <a:ext cx="6300192" cy="280831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3042" y="9021"/>
            <a:ext cx="8786874" cy="7109639"/>
          </a:xfrm>
          <a:prstGeom prst="rect">
            <a:avLst/>
          </a:prstGeom>
          <a:noFill/>
        </p:spPr>
        <p:txBody>
          <a:bodyPr wrap="square" rtlCol="1">
            <a:spAutoFit/>
          </a:bodyPr>
          <a:lstStyle/>
          <a:p>
            <a:pPr marL="457200" indent="-457200" algn="l">
              <a:lnSpc>
                <a:spcPct val="200000"/>
              </a:lnSpc>
              <a:buAutoNum type="alphaUcParenBoth"/>
            </a:pPr>
            <a:r>
              <a:rPr lang="en-US" sz="2400" b="1" dirty="0" smtClean="0">
                <a:solidFill>
                  <a:srgbClr val="FF0000"/>
                </a:solidFill>
                <a:latin typeface="Aparajita" pitchFamily="34" charset="0"/>
                <a:cs typeface="Aparajita" pitchFamily="34" charset="0"/>
              </a:rPr>
              <a:t>Red blood count:</a:t>
            </a:r>
          </a:p>
          <a:p>
            <a:pPr marL="342900" indent="-342900" algn="just" rtl="0">
              <a:lnSpc>
                <a:spcPct val="130000"/>
              </a:lnSpc>
              <a:buFont typeface="Arial"/>
              <a:buChar char="•"/>
            </a:pPr>
            <a:r>
              <a:rPr lang="en-US" sz="2400" dirty="0" smtClean="0">
                <a:latin typeface="Aparajita" pitchFamily="34" charset="0"/>
                <a:cs typeface="Aparajita" pitchFamily="34" charset="0"/>
              </a:rPr>
              <a:t>It is test done to determination the number of RBC in a sample of blood , also it evaluate the size and shape  of RBC </a:t>
            </a:r>
          </a:p>
          <a:p>
            <a:pPr marL="342900" indent="-342900" algn="just" rtl="0">
              <a:lnSpc>
                <a:spcPct val="130000"/>
              </a:lnSpc>
              <a:buFont typeface="Arial"/>
              <a:buChar char="•"/>
            </a:pPr>
            <a:r>
              <a:rPr lang="en-US" sz="2400" dirty="0" smtClean="0">
                <a:latin typeface="Aparajita" pitchFamily="34" charset="0"/>
                <a:cs typeface="Aparajita" pitchFamily="34" charset="0"/>
              </a:rPr>
              <a:t>It is range from 4.2 – 5.5 million RBC per cubic millimeter (mm³) </a:t>
            </a:r>
          </a:p>
          <a:p>
            <a:pPr marL="342900" indent="-342900" algn="l" rtl="0">
              <a:lnSpc>
                <a:spcPct val="130000"/>
              </a:lnSpc>
              <a:buFont typeface="Arial"/>
              <a:buChar char="•"/>
            </a:pPr>
            <a:r>
              <a:rPr lang="en-US" sz="2400" dirty="0" smtClean="0">
                <a:latin typeface="Aparajita" pitchFamily="34" charset="0"/>
                <a:cs typeface="Aparajita" pitchFamily="34" charset="0"/>
              </a:rPr>
              <a:t>It is considered a very important indicator of a patent’s health </a:t>
            </a:r>
          </a:p>
          <a:p>
            <a:pPr algn="l">
              <a:lnSpc>
                <a:spcPct val="200000"/>
              </a:lnSpc>
            </a:pPr>
            <a:r>
              <a:rPr lang="en-US" sz="2400" b="1" u="sng" dirty="0" smtClean="0">
                <a:latin typeface="Aparajita" pitchFamily="34" charset="0"/>
                <a:cs typeface="Aparajita" pitchFamily="34" charset="0"/>
              </a:rPr>
              <a:t>Low RBC count  </a:t>
            </a:r>
          </a:p>
          <a:p>
            <a:pPr lvl="1" algn="l" rtl="0">
              <a:lnSpc>
                <a:spcPct val="200000"/>
              </a:lnSpc>
              <a:buFont typeface="Wingdings" pitchFamily="2" charset="2"/>
              <a:buChar char="ü"/>
            </a:pPr>
            <a:r>
              <a:rPr lang="en-US" sz="2000" dirty="0" smtClean="0">
                <a:latin typeface="Aparajita" pitchFamily="34" charset="0"/>
                <a:cs typeface="Aparajita" pitchFamily="34" charset="0"/>
              </a:rPr>
              <a:t>Anemia</a:t>
            </a:r>
          </a:p>
          <a:p>
            <a:pPr lvl="1" algn="l" rtl="0">
              <a:lnSpc>
                <a:spcPct val="200000"/>
              </a:lnSpc>
              <a:buFont typeface="Wingdings" pitchFamily="2" charset="2"/>
              <a:buChar char="ü"/>
            </a:pPr>
            <a:r>
              <a:rPr lang="en-US" sz="2000" dirty="0" smtClean="0">
                <a:latin typeface="Aparajita" pitchFamily="34" charset="0"/>
                <a:cs typeface="Aparajita" pitchFamily="34" charset="0"/>
              </a:rPr>
              <a:t>Acute or chronic blood loss</a:t>
            </a:r>
          </a:p>
          <a:p>
            <a:pPr lvl="1" algn="l" rtl="0">
              <a:lnSpc>
                <a:spcPct val="200000"/>
              </a:lnSpc>
              <a:buFont typeface="Wingdings" pitchFamily="2" charset="2"/>
              <a:buChar char="ü"/>
            </a:pPr>
            <a:r>
              <a:rPr lang="en-US" sz="2000" dirty="0" smtClean="0">
                <a:latin typeface="Aparajita" pitchFamily="34" charset="0"/>
                <a:cs typeface="Aparajita" pitchFamily="34" charset="0"/>
              </a:rPr>
              <a:t>Malnutrition </a:t>
            </a:r>
          </a:p>
          <a:p>
            <a:pPr lvl="1" algn="l" rtl="0">
              <a:lnSpc>
                <a:spcPct val="200000"/>
              </a:lnSpc>
              <a:buFont typeface="Wingdings" pitchFamily="2" charset="2"/>
              <a:buChar char="ü"/>
            </a:pPr>
            <a:r>
              <a:rPr lang="en-US" sz="2000" dirty="0" smtClean="0">
                <a:latin typeface="Aparajita" pitchFamily="34" charset="0"/>
                <a:cs typeface="Aparajita" pitchFamily="34" charset="0"/>
              </a:rPr>
              <a:t>Chronic inflammation</a:t>
            </a:r>
          </a:p>
          <a:p>
            <a:pPr algn="l" rtl="0">
              <a:lnSpc>
                <a:spcPct val="200000"/>
              </a:lnSpc>
              <a:buFont typeface="Wingdings" pitchFamily="2" charset="2"/>
              <a:buChar char="ü"/>
            </a:pPr>
            <a:endParaRPr lang="en-US" sz="2400" dirty="0" smtClean="0">
              <a:latin typeface="Aparajita" pitchFamily="34" charset="0"/>
              <a:cs typeface="Aparajita" pitchFamily="34" charset="0"/>
            </a:endParaRPr>
          </a:p>
        </p:txBody>
      </p:sp>
      <p:sp>
        <p:nvSpPr>
          <p:cNvPr id="3" name="TextBox 2"/>
          <p:cNvSpPr txBox="1"/>
          <p:nvPr/>
        </p:nvSpPr>
        <p:spPr>
          <a:xfrm>
            <a:off x="4932040" y="3140968"/>
            <a:ext cx="5040560" cy="2626360"/>
          </a:xfrm>
          <a:prstGeom prst="rect">
            <a:avLst/>
          </a:prstGeom>
          <a:noFill/>
        </p:spPr>
        <p:txBody>
          <a:bodyPr wrap="square" rtlCol="0">
            <a:spAutoFit/>
          </a:bodyPr>
          <a:lstStyle/>
          <a:p>
            <a:pPr algn="l" rtl="0">
              <a:lnSpc>
                <a:spcPct val="200000"/>
              </a:lnSpc>
            </a:pPr>
            <a:r>
              <a:rPr lang="en-US" sz="2400" b="1" u="sng" dirty="0" smtClean="0">
                <a:latin typeface="Aparajita" pitchFamily="34" charset="0"/>
                <a:cs typeface="Aparajita" pitchFamily="34" charset="0"/>
              </a:rPr>
              <a:t>High RBC count</a:t>
            </a:r>
            <a:endParaRPr lang="en-US" b="1" u="sng" dirty="0">
              <a:latin typeface="Aparajita" pitchFamily="34" charset="0"/>
              <a:cs typeface="Aparajita" pitchFamily="34" charset="0"/>
            </a:endParaRPr>
          </a:p>
          <a:p>
            <a:pPr algn="l" rtl="0">
              <a:lnSpc>
                <a:spcPct val="200000"/>
              </a:lnSpc>
              <a:buFont typeface="Wingdings" pitchFamily="2" charset="2"/>
              <a:buChar char="ü"/>
            </a:pPr>
            <a:r>
              <a:rPr lang="en-US" dirty="0">
                <a:latin typeface="Aparajita" pitchFamily="34" charset="0"/>
                <a:cs typeface="Aparajita" pitchFamily="34" charset="0"/>
              </a:rPr>
              <a:t> </a:t>
            </a:r>
            <a:r>
              <a:rPr lang="en-US" sz="2000" dirty="0" smtClean="0">
                <a:latin typeface="Aparajita" pitchFamily="34" charset="0"/>
                <a:cs typeface="Aparajita" pitchFamily="34" charset="0"/>
              </a:rPr>
              <a:t>Polycythemia</a:t>
            </a:r>
            <a:endParaRPr lang="en-US" sz="2000" dirty="0">
              <a:latin typeface="Aparajita" pitchFamily="34" charset="0"/>
              <a:cs typeface="Aparajita" pitchFamily="34" charset="0"/>
            </a:endParaRPr>
          </a:p>
          <a:p>
            <a:pPr algn="l" rtl="0">
              <a:lnSpc>
                <a:spcPct val="200000"/>
              </a:lnSpc>
              <a:buFont typeface="Wingdings" pitchFamily="2" charset="2"/>
              <a:buChar char="ü"/>
            </a:pPr>
            <a:r>
              <a:rPr lang="en-US" sz="2000" dirty="0">
                <a:latin typeface="Aparajita" pitchFamily="34" charset="0"/>
                <a:cs typeface="Aparajita" pitchFamily="34" charset="0"/>
              </a:rPr>
              <a:t>Congenital heart disease </a:t>
            </a:r>
          </a:p>
          <a:p>
            <a:pPr algn="l" rtl="0">
              <a:lnSpc>
                <a:spcPct val="200000"/>
              </a:lnSpc>
              <a:buFont typeface="Wingdings" pitchFamily="2" charset="2"/>
              <a:buChar char="ü"/>
            </a:pPr>
            <a:r>
              <a:rPr lang="en-US" sz="2000" dirty="0">
                <a:latin typeface="Aparajita" pitchFamily="34" charset="0"/>
                <a:cs typeface="Aparajita" pitchFamily="34" charset="0"/>
              </a:rPr>
              <a:t>Renal problem</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9220</TotalTime>
  <Words>783</Words>
  <Application>Microsoft Macintosh PowerPoint</Application>
  <PresentationFormat>On-screen Show (4:3)</PresentationFormat>
  <Paragraphs>88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Essential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count blood cells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win-7</dc:creator>
  <cp:lastModifiedBy>Nora Saleh</cp:lastModifiedBy>
  <cp:revision>52</cp:revision>
  <dcterms:created xsi:type="dcterms:W3CDTF">2013-05-03T11:27:39Z</dcterms:created>
  <dcterms:modified xsi:type="dcterms:W3CDTF">2015-12-06T15:17:11Z</dcterms:modified>
</cp:coreProperties>
</file>