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345" autoAdjust="0"/>
  </p:normalViewPr>
  <p:slideViewPr>
    <p:cSldViewPr>
      <p:cViewPr varScale="1">
        <p:scale>
          <a:sx n="57" d="100"/>
          <a:sy n="57" d="100"/>
        </p:scale>
        <p:origin x="1002" y="39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3E77EAF-88C6-49CD-80C6-1DA15E2CF20A}" type="datetimeFigureOut">
              <a:rPr lang="ar-SA" smtClean="0"/>
              <a:t>13/05/1439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518CEA0-A30A-40A0-BA2A-BE0350162AC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9733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8CEA0-A30A-40A0-BA2A-BE0350162ACE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0353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8CEA0-A30A-40A0-BA2A-BE0350162ACE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9993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8CEA0-A30A-40A0-BA2A-BE0350162ACE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3243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8CEA0-A30A-40A0-BA2A-BE0350162ACE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7836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8CEA0-A30A-40A0-BA2A-BE0350162ACE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638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8CEA0-A30A-40A0-BA2A-BE0350162ACE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5709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8CEA0-A30A-40A0-BA2A-BE0350162ACE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5355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8CEA0-A30A-40A0-BA2A-BE0350162ACE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8783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8CEA0-A30A-40A0-BA2A-BE0350162ACE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9903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8CEA0-A30A-40A0-BA2A-BE0350162ACE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0172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8CEA0-A30A-40A0-BA2A-BE0350162ACE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5297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kYDQvS3OYksPuM&amp;tbnid=hQ2eF3LrJZhNaM:&amp;ved=0CAUQjRw&amp;url=http://faculty.ksu.edu.sa/27502/picture%20library/Forms/DispForm.aspx?ID=1&amp;ei=u_JqUsbSGIHChAfLs4CQBg&amp;bvm=bv.55123115,d.bGE&amp;psig=AFQjCNGtKPvJ3J85_7cKqQTwAzTn9kwn-g&amp;ust=138282683960140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m/url?sa=i&amp;rct=j&amp;q=&amp;esrc=s&amp;frm=1&amp;source=images&amp;cd=&amp;cad=rja&amp;docid=qtpNukoQU-z_nM&amp;tbnid=FNwns40wzJlzxM:&amp;ved=0CAUQjRw&amp;url=http://www.chem.latech.edu/~upali/chem102/121c7.htm&amp;ei=WdJqUt6iJ6-r0gWNpIGQAQ&amp;bvm=bv.55123115,d.bGE&amp;psig=AFQjCNEi6MUIxx2NtGtMQLBAuK55iBWWAw&amp;ust=138281503245794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/url?sa=i&amp;rct=j&amp;q=&amp;esrc=s&amp;frm=1&amp;source=images&amp;cd=&amp;cad=rja&amp;docid=kYDQvS3OYksPuM&amp;tbnid=hQ2eF3LrJZhNaM:&amp;ved=0CAUQjRw&amp;url=http://faculty.ksu.edu.sa/27502/picture%20library/Forms/DispForm.aspx?ID=1&amp;ei=u_JqUsbSGIHChAfLs4CQBg&amp;bvm=bv.55123115,d.bGE&amp;psig=AFQjCNGtKPvJ3J85_7cKqQTwAzTn9kwn-g&amp;ust=1382826839601405" TargetMode="Externa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06200" y="0"/>
            <a:ext cx="6858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Rectangle 5"/>
          <p:cNvSpPr/>
          <p:nvPr/>
        </p:nvSpPr>
        <p:spPr>
          <a:xfrm>
            <a:off x="2555519" y="2338610"/>
            <a:ext cx="66575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latin typeface="Arabic Typesetting" pitchFamily="66" charset="-78"/>
                <a:cs typeface="Arabic Typesetting" pitchFamily="66" charset="-78"/>
              </a:rPr>
              <a:t>Qualitative tests of Carbohydrate</a:t>
            </a:r>
            <a:endParaRPr lang="ar-SA" sz="54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5" name="Picture 2" descr="Carbohydr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636" y="4800600"/>
            <a:ext cx="4389121" cy="155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979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304800"/>
            <a:ext cx="1095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Method :</a:t>
            </a:r>
            <a:endParaRPr lang="ar-SA" sz="2800" dirty="0">
              <a:solidFill>
                <a:schemeClr val="bg1">
                  <a:lumMod val="6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914400"/>
            <a:ext cx="9692640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1-Two ml of a sample solution is placed in a test tube. </a:t>
            </a:r>
          </a:p>
          <a:p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2-Two drops of the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Molisch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reagent (which </a:t>
            </a:r>
            <a:r>
              <a:rPr lang="el-GR" sz="2400" dirty="0">
                <a:cs typeface="Arabic Typesetting" pitchFamily="66" charset="-78"/>
              </a:rPr>
              <a:t>α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-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napthol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in 95% ethanol) is added. </a:t>
            </a:r>
          </a:p>
          <a:p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3-The solution is then poured slowly into a tube containing two ml of concentrated sulfuric acid so that two layers form, producing violet ring appear as liaison between the surface separations.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018585"/>
              </p:ext>
            </p:extLst>
          </p:nvPr>
        </p:nvGraphicFramePr>
        <p:xfrm>
          <a:off x="1542874" y="3200402"/>
          <a:ext cx="4957572" cy="1511649"/>
        </p:xfrm>
        <a:graphic>
          <a:graphicData uri="http://schemas.openxmlformats.org/drawingml/2006/table">
            <a:tbl>
              <a:tblPr rtl="1" firstRow="1" firstCol="1" bandRow="1">
                <a:tableStyleId>{9DCAF9ED-07DC-4A11-8D7F-57B35C25682E}</a:tableStyleId>
              </a:tblPr>
              <a:tblGrid>
                <a:gridCol w="3748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661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Observation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2296" marR="82296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Tube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2296" marR="8229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2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endParaRPr lang="en-US" sz="1400" b="1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82296" marR="82296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Glucose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2296" marR="8229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08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endParaRPr lang="en-US" sz="1400" b="1">
                        <a:effectLst/>
                        <a:latin typeface="Calibri"/>
                        <a:cs typeface="Arial"/>
                      </a:endParaRPr>
                    </a:p>
                  </a:txBody>
                  <a:tcPr marL="82296" marR="82296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Lactose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2296" marR="8229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6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endParaRPr lang="en-US" sz="1400" b="1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82296" marR="82296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Starch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2296" marR="8229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99185" y="0"/>
            <a:ext cx="27432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Picture 5" descr="http://faculty.ksu.edu.sa/27502/picture%20library/Molisch%20Test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86" t="24689" r="22832" b="23582"/>
          <a:stretch/>
        </p:blipFill>
        <p:spPr bwMode="auto">
          <a:xfrm>
            <a:off x="9677401" y="4419600"/>
            <a:ext cx="891349" cy="1936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26037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1040" y="103263"/>
            <a:ext cx="1042416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2.Benedict's test:</a:t>
            </a:r>
          </a:p>
          <a:p>
            <a:endParaRPr lang="en-US" sz="2600" b="1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600" b="1" dirty="0">
                <a:solidFill>
                  <a:schemeClr val="bg1">
                    <a:lumMod val="6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Objective:</a:t>
            </a:r>
          </a:p>
          <a:p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To detect the presence of reducing sugars.</a:t>
            </a:r>
          </a:p>
          <a:p>
            <a:endParaRPr lang="en-US" sz="2600" dirty="0">
              <a:latin typeface="Arabic Typesetting" pitchFamily="66" charset="-78"/>
              <a:cs typeface="Arabic Typesetting" pitchFamily="66" charset="-78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All </a:t>
            </a:r>
            <a:r>
              <a:rPr lang="en-US" sz="2600" b="1" dirty="0" err="1">
                <a:latin typeface="Arabic Typesetting" pitchFamily="66" charset="-78"/>
                <a:cs typeface="Arabic Typesetting" pitchFamily="66" charset="-78"/>
              </a:rPr>
              <a:t>monosaccharides</a:t>
            </a:r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are reducing sugars; they all have a free reactive carbonyl group. </a:t>
            </a:r>
          </a:p>
          <a:p>
            <a:endParaRPr lang="en-US" sz="2600" dirty="0">
              <a:latin typeface="Arabic Typesetting" pitchFamily="66" charset="-78"/>
              <a:cs typeface="Arabic Typesetting" pitchFamily="66" charset="-78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Some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disaccharides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have exposed carbonyl groups and are also reducing sugars.  Other disaccharides such as </a:t>
            </a:r>
            <a:r>
              <a:rPr lang="en-US" sz="2600" u="sng" dirty="0">
                <a:latin typeface="Arabic Typesetting" pitchFamily="66" charset="-78"/>
                <a:cs typeface="Arabic Typesetting" pitchFamily="66" charset="-78"/>
              </a:rPr>
              <a:t>sucrose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are non-reducing sugars and will not react with Benedict's solution</a:t>
            </a:r>
          </a:p>
          <a:p>
            <a:endParaRPr lang="en-US" sz="26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-</a:t>
            </a:r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Large polymers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of glucose, such as starch, are </a:t>
            </a:r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not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reducing sugars, since the concentration of </a:t>
            </a:r>
            <a:r>
              <a:rPr lang="en-US" sz="2600" dirty="0" err="1">
                <a:latin typeface="Arabic Typesetting" pitchFamily="66" charset="-78"/>
                <a:cs typeface="Arabic Typesetting" pitchFamily="66" charset="-78"/>
              </a:rPr>
              <a:t>hemiacetal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groups is very low.</a:t>
            </a:r>
          </a:p>
          <a:p>
            <a:endParaRPr lang="en-US" sz="26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6037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5360" y="190876"/>
            <a:ext cx="987552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bg1">
                    <a:lumMod val="6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Principle : </a:t>
            </a:r>
          </a:p>
          <a:p>
            <a:endParaRPr lang="en-US" sz="2600" dirty="0">
              <a:latin typeface="Arabic Typesetting" pitchFamily="66" charset="-78"/>
              <a:cs typeface="Arabic Typesetting" pitchFamily="66" charset="-78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The copper sulfate (CuSO4) present in Benedict's solution reacts with electrons from the aldehyde or ketone group of the reducing sugar in </a:t>
            </a:r>
            <a:r>
              <a:rPr lang="en-US" sz="26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alkaline medium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u="sng" dirty="0">
                <a:latin typeface="Arabic Typesetting" pitchFamily="66" charset="-78"/>
                <a:cs typeface="Arabic Typesetting" pitchFamily="66" charset="-78"/>
              </a:rPr>
              <a:t>Reducing sugars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are </a:t>
            </a:r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oxidized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by the copper ion in solution to form a </a:t>
            </a:r>
            <a:r>
              <a:rPr lang="en-US" sz="2600" u="sng" dirty="0">
                <a:latin typeface="Arabic Typesetting" pitchFamily="66" charset="-78"/>
                <a:cs typeface="Arabic Typesetting" pitchFamily="66" charset="-78"/>
              </a:rPr>
              <a:t>carboxylic acid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and a </a:t>
            </a:r>
            <a:r>
              <a:rPr lang="en-US" sz="26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reddish precipitate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of </a:t>
            </a:r>
            <a:r>
              <a:rPr lang="en-US" sz="2600" u="sng" dirty="0">
                <a:latin typeface="Arabic Typesetting" pitchFamily="66" charset="-78"/>
                <a:cs typeface="Arabic Typesetting" pitchFamily="66" charset="-78"/>
              </a:rPr>
              <a:t>copper (I) oxide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. </a:t>
            </a:r>
            <a:endParaRPr lang="ar-SA" sz="26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5" t="60748" r="27600" b="20764"/>
          <a:stretch/>
        </p:blipFill>
        <p:spPr bwMode="auto">
          <a:xfrm>
            <a:off x="1341120" y="3200401"/>
            <a:ext cx="6754618" cy="903259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مستطيل 8"/>
          <p:cNvSpPr/>
          <p:nvPr/>
        </p:nvSpPr>
        <p:spPr>
          <a:xfrm>
            <a:off x="6577901" y="4674890"/>
            <a:ext cx="11614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1200" dirty="0">
                <a:solidFill>
                  <a:srgbClr val="C00000"/>
                </a:solidFill>
                <a:latin typeface="Calibri" panose="020F0502020204030204" pitchFamily="34" charset="0"/>
              </a:rPr>
              <a:t>reddish </a:t>
            </a:r>
          </a:p>
          <a:p>
            <a:pPr algn="ctr" rtl="0"/>
            <a:r>
              <a:rPr lang="en-US" sz="1200" dirty="0">
                <a:solidFill>
                  <a:srgbClr val="C00000"/>
                </a:solidFill>
                <a:latin typeface="Calibri" panose="020F0502020204030204" pitchFamily="34" charset="0"/>
              </a:rPr>
              <a:t>precipitate </a:t>
            </a:r>
          </a:p>
          <a:p>
            <a:pPr algn="l" rtl="0">
              <a:buNone/>
            </a:pPr>
            <a:r>
              <a:rPr lang="en-US" sz="1200" dirty="0">
                <a:solidFill>
                  <a:srgbClr val="C00000"/>
                </a:solidFill>
                <a:latin typeface="Calibri" panose="020F0502020204030204" pitchFamily="34" charset="0"/>
              </a:rPr>
              <a:t>[copper oxide]. </a:t>
            </a:r>
            <a:endParaRPr lang="ar-SA" sz="12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055365" y="3893160"/>
            <a:ext cx="0" cy="7620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ربع نص 6"/>
          <p:cNvSpPr txBox="1"/>
          <p:nvPr/>
        </p:nvSpPr>
        <p:spPr>
          <a:xfrm>
            <a:off x="1524000" y="4135663"/>
            <a:ext cx="192024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dirty="0">
                <a:latin typeface="Calibri" panose="020F0502020204030204" pitchFamily="34" charset="0"/>
              </a:rPr>
              <a:t>Reducing sugar</a:t>
            </a:r>
            <a:endParaRPr lang="ar-SA" sz="1200" dirty="0">
              <a:latin typeface="Calibri" panose="020F0502020204030204" pitchFamily="34" charset="0"/>
            </a:endParaRPr>
          </a:p>
        </p:txBody>
      </p:sp>
      <p:sp>
        <p:nvSpPr>
          <p:cNvPr id="9" name="مستطيل 7"/>
          <p:cNvSpPr/>
          <p:nvPr/>
        </p:nvSpPr>
        <p:spPr>
          <a:xfrm>
            <a:off x="5631023" y="4104885"/>
            <a:ext cx="1132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carboxylic acid </a:t>
            </a:r>
            <a:endParaRPr lang="ar-SA" sz="1200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17" r="7071"/>
          <a:stretch/>
        </p:blipFill>
        <p:spPr bwMode="auto">
          <a:xfrm>
            <a:off x="8874680" y="3124200"/>
            <a:ext cx="212360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6"/>
          <p:cNvSpPr txBox="1"/>
          <p:nvPr/>
        </p:nvSpPr>
        <p:spPr>
          <a:xfrm rot="5400000">
            <a:off x="8563156" y="3525595"/>
            <a:ext cx="106624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lactose</a:t>
            </a:r>
          </a:p>
        </p:txBody>
      </p:sp>
      <p:sp>
        <p:nvSpPr>
          <p:cNvPr id="12" name="TextBox 12"/>
          <p:cNvSpPr txBox="1"/>
          <p:nvPr/>
        </p:nvSpPr>
        <p:spPr>
          <a:xfrm rot="5400000">
            <a:off x="9330180" y="3491908"/>
            <a:ext cx="95234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sucrose</a:t>
            </a:r>
          </a:p>
        </p:txBody>
      </p:sp>
      <p:sp>
        <p:nvSpPr>
          <p:cNvPr id="13" name="TextBox 13"/>
          <p:cNvSpPr txBox="1"/>
          <p:nvPr/>
        </p:nvSpPr>
        <p:spPr>
          <a:xfrm rot="5400000">
            <a:off x="10134940" y="3467362"/>
            <a:ext cx="98868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glucose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6037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4597" y="914400"/>
            <a:ext cx="81381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One ml of a sample solution is placed in a test tube.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Two ml of Benedict's reagent is added.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The solution is then heated in a boiling water bath for five minutes. 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A positive test is indicated by: The formation of a reddish precipitate.</a:t>
            </a:r>
          </a:p>
        </p:txBody>
      </p:sp>
      <p:sp>
        <p:nvSpPr>
          <p:cNvPr id="9" name="Rectangle 8"/>
          <p:cNvSpPr/>
          <p:nvPr/>
        </p:nvSpPr>
        <p:spPr>
          <a:xfrm>
            <a:off x="1446628" y="228600"/>
            <a:ext cx="1095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Method :</a:t>
            </a:r>
            <a:endParaRPr lang="ar-SA" sz="2800" dirty="0">
              <a:solidFill>
                <a:schemeClr val="bg1">
                  <a:lumMod val="6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440532"/>
              </p:ext>
            </p:extLst>
          </p:nvPr>
        </p:nvGraphicFramePr>
        <p:xfrm>
          <a:off x="1411459" y="2819400"/>
          <a:ext cx="5934341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93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Tube</a:t>
                      </a: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observation</a:t>
                      </a:r>
                    </a:p>
                  </a:txBody>
                  <a:tcPr marL="109728" marR="109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1-glucose</a:t>
                      </a: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09728" marR="109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2-lactose</a:t>
                      </a: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09728" marR="1097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3-starch</a:t>
                      </a: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09728" marR="1097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6797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2480" y="41745"/>
            <a:ext cx="1035355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3.Barfoed’s Test:</a:t>
            </a:r>
          </a:p>
          <a:p>
            <a:endParaRPr lang="en-US" sz="2600" b="1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600" b="1" dirty="0">
                <a:solidFill>
                  <a:schemeClr val="bg1">
                    <a:lumMod val="6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Objective :</a:t>
            </a:r>
          </a:p>
          <a:p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To distinguish between mono- , di- and poly saccharides.</a:t>
            </a:r>
            <a:endParaRPr lang="en-US" sz="2600" b="1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600" b="1" dirty="0">
                <a:solidFill>
                  <a:schemeClr val="bg1">
                    <a:lumMod val="6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Principle :</a:t>
            </a:r>
          </a:p>
          <a:p>
            <a:r>
              <a:rPr lang="en-US" sz="2600" dirty="0" err="1">
                <a:latin typeface="Arabic Typesetting" pitchFamily="66" charset="-78"/>
                <a:cs typeface="Arabic Typesetting" pitchFamily="66" charset="-78"/>
              </a:rPr>
              <a:t>Barfoed’s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test used copper (</a:t>
            </a:r>
            <a:r>
              <a:rPr lang="en-US" sz="26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II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) ions in a </a:t>
            </a:r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slightly acidic medium.  </a:t>
            </a:r>
          </a:p>
          <a:p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Reducing </a:t>
            </a:r>
            <a:r>
              <a:rPr lang="en-US" sz="2600" b="1" dirty="0" err="1">
                <a:latin typeface="Arabic Typesetting" pitchFamily="66" charset="-78"/>
                <a:cs typeface="Arabic Typesetting" pitchFamily="66" charset="-78"/>
              </a:rPr>
              <a:t>monosaccharides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are oxidized by the copper ion in solution to form a carboxylic acid and a </a:t>
            </a:r>
            <a:r>
              <a:rPr lang="en-US" sz="26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reddish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precipitate of copper (</a:t>
            </a:r>
            <a:r>
              <a:rPr lang="en-US" sz="26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I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) oxide within three minutes. Reducing </a:t>
            </a:r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disaccharides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undergo the same reaction, but do so at a </a:t>
            </a:r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slower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rate. </a:t>
            </a:r>
          </a:p>
          <a:p>
            <a:endParaRPr lang="en-US" sz="26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-The </a:t>
            </a:r>
            <a:r>
              <a:rPr lang="en-US" sz="2600" b="1" dirty="0" err="1">
                <a:latin typeface="Arabic Typesetting" pitchFamily="66" charset="-78"/>
                <a:cs typeface="Arabic Typesetting" pitchFamily="66" charset="-78"/>
              </a:rPr>
              <a:t>nonreducing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sugars give negative result. </a:t>
            </a:r>
          </a:p>
        </p:txBody>
      </p:sp>
      <p:pic>
        <p:nvPicPr>
          <p:cNvPr id="5" name="Picture 2" descr="http://www.harpercollege.edu/tm-ps/chm/100/dgodambe/thedisk/carbo/barf/barfrx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8480" y="5486400"/>
            <a:ext cx="6583680" cy="69492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1917680" y="11097"/>
            <a:ext cx="27432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2480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0828" y="721317"/>
            <a:ext cx="106984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Place one ml of a sample solution in a test tube.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Add 3 ml of </a:t>
            </a:r>
            <a:r>
              <a:rPr lang="en-US" sz="2600" dirty="0" err="1">
                <a:latin typeface="Arabic Typesetting" pitchFamily="66" charset="-78"/>
                <a:cs typeface="Arabic Typesetting" pitchFamily="66" charset="-78"/>
              </a:rPr>
              <a:t>Barfoed's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reagent (a solution of cupric acetate and acetic acid).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Heat the solution in a boiling water bath for 6 minutes(after the 3 min check the tubes).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432560" y="152400"/>
            <a:ext cx="1095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Method :</a:t>
            </a:r>
            <a:endParaRPr lang="ar-SA" sz="2800" dirty="0">
              <a:solidFill>
                <a:schemeClr val="bg1">
                  <a:lumMod val="6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987999"/>
              </p:ext>
            </p:extLst>
          </p:nvPr>
        </p:nvGraphicFramePr>
        <p:xfrm>
          <a:off x="1524000" y="2971800"/>
          <a:ext cx="5852160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42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9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Tube</a:t>
                      </a: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observation</a:t>
                      </a:r>
                    </a:p>
                  </a:txBody>
                  <a:tcPr marL="109728" marR="109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glucose</a:t>
                      </a: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09728" marR="109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lactose</a:t>
                      </a: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09728" marR="1097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starch</a:t>
                      </a: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09728" marR="1097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1" r="22402" b="31740"/>
          <a:stretch/>
        </p:blipFill>
        <p:spPr bwMode="auto">
          <a:xfrm>
            <a:off x="9573495" y="2590800"/>
            <a:ext cx="545867" cy="249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2480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7225" y="762002"/>
            <a:ext cx="89368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Objective:</a:t>
            </a:r>
            <a:r>
              <a:rPr lang="en-US" sz="2600" b="1" dirty="0">
                <a:solidFill>
                  <a:schemeClr val="bg1">
                    <a:lumMod val="6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To distinguish between pentose monosaccharide and hexose monosaccharide </a:t>
            </a:r>
          </a:p>
        </p:txBody>
      </p:sp>
      <p:sp>
        <p:nvSpPr>
          <p:cNvPr id="3" name="Rectangle 2"/>
          <p:cNvSpPr/>
          <p:nvPr/>
        </p:nvSpPr>
        <p:spPr>
          <a:xfrm>
            <a:off x="947225" y="7443"/>
            <a:ext cx="61936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4. </a:t>
            </a:r>
            <a:r>
              <a:rPr lang="en-US" sz="4400" b="1" dirty="0" err="1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Bial’s</a:t>
            </a:r>
            <a:r>
              <a:rPr lang="en-US" sz="44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 Test:</a:t>
            </a:r>
          </a:p>
        </p:txBody>
      </p:sp>
      <p:sp>
        <p:nvSpPr>
          <p:cNvPr id="5" name="Rectangle 4"/>
          <p:cNvSpPr/>
          <p:nvPr/>
        </p:nvSpPr>
        <p:spPr>
          <a:xfrm>
            <a:off x="947225" y="1905000"/>
            <a:ext cx="950976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Principle:  </a:t>
            </a:r>
            <a:r>
              <a:rPr lang="en-US" sz="2600" dirty="0" err="1">
                <a:latin typeface="Arabic Typesetting" pitchFamily="66" charset="-78"/>
                <a:cs typeface="Arabic Typesetting" pitchFamily="66" charset="-78"/>
              </a:rPr>
              <a:t>Bial’s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test uses concentrated </a:t>
            </a:r>
            <a:r>
              <a:rPr lang="en-US" sz="2600" dirty="0" err="1">
                <a:latin typeface="Arabic Typesetting" pitchFamily="66" charset="-78"/>
                <a:cs typeface="Arabic Typesetting" pitchFamily="66" charset="-78"/>
              </a:rPr>
              <a:t>HCl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as </a:t>
            </a:r>
            <a:r>
              <a:rPr lang="en-US" sz="2600" u="sng" dirty="0">
                <a:latin typeface="Arabic Typesetting" pitchFamily="66" charset="-78"/>
                <a:cs typeface="Arabic Typesetting" pitchFamily="66" charset="-78"/>
              </a:rPr>
              <a:t>a dehydrating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acid and </a:t>
            </a:r>
            <a:r>
              <a:rPr lang="en-US" sz="2600" u="sng" dirty="0" err="1">
                <a:latin typeface="Arabic Typesetting" pitchFamily="66" charset="-78"/>
                <a:cs typeface="Arabic Typesetting" pitchFamily="66" charset="-78"/>
              </a:rPr>
              <a:t>orcinol</a:t>
            </a:r>
            <a:r>
              <a:rPr lang="en-US" sz="2600" u="sng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+ traces of ferric chloride</a:t>
            </a:r>
            <a:r>
              <a:rPr lang="en-US" sz="2600" dirty="0">
                <a:latin typeface="Calibri" panose="020F0502020204030204" pitchFamily="34" charset="0"/>
              </a:rPr>
              <a:t>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[FeCl</a:t>
            </a:r>
            <a:r>
              <a:rPr lang="en-US" sz="2600" baseline="-25000" dirty="0">
                <a:latin typeface="Arabic Typesetting" pitchFamily="66" charset="-78"/>
                <a:cs typeface="Arabic Typesetting" pitchFamily="66" charset="-78"/>
              </a:rPr>
              <a:t>3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] as condensation reagent. The test reagent dehydrates </a:t>
            </a:r>
            <a:r>
              <a:rPr lang="en-US" sz="2600" b="1" dirty="0" err="1">
                <a:latin typeface="Arabic Typesetting" pitchFamily="66" charset="-78"/>
                <a:cs typeface="Arabic Typesetting" pitchFamily="66" charset="-78"/>
              </a:rPr>
              <a:t>pentoses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to form furfural. Furfural further reacts with </a:t>
            </a:r>
            <a:r>
              <a:rPr lang="en-US" sz="2600" dirty="0" err="1">
                <a:latin typeface="Arabic Typesetting" pitchFamily="66" charset="-78"/>
                <a:cs typeface="Arabic Typesetting" pitchFamily="66" charset="-78"/>
              </a:rPr>
              <a:t>orcinol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and the iron ion present in the test reagent to produce a </a:t>
            </a:r>
            <a:r>
              <a:rPr lang="en-US" sz="2600" b="1" dirty="0">
                <a:solidFill>
                  <a:schemeClr val="accent3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bluish or green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product, while </a:t>
            </a:r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hexoses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yield muddy-brown to grey condensation product. </a:t>
            </a:r>
          </a:p>
        </p:txBody>
      </p:sp>
      <p:pic>
        <p:nvPicPr>
          <p:cNvPr id="8" name="Picture 2" descr="http://home.eckerd.edu/~guidawc/biochemI/Carbohydrate_Lab/Image7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31"/>
          <a:stretch/>
        </p:blipFill>
        <p:spPr bwMode="auto">
          <a:xfrm>
            <a:off x="3078480" y="5509311"/>
            <a:ext cx="5852160" cy="113686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home.eckerd.edu/~guidawc/biochemI/Carbohydrate_Lab/Image7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66"/>
          <a:stretch/>
        </p:blipFill>
        <p:spPr bwMode="auto">
          <a:xfrm>
            <a:off x="3111166" y="4191000"/>
            <a:ext cx="5843702" cy="1104654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8" r="18492" b="45063"/>
          <a:stretch/>
        </p:blipFill>
        <p:spPr>
          <a:xfrm>
            <a:off x="9144479" y="4191000"/>
            <a:ext cx="732647" cy="1182330"/>
          </a:xfrm>
          <a:prstGeom prst="rect">
            <a:avLst/>
          </a:prstGeom>
        </p:spPr>
      </p:pic>
      <p:pic>
        <p:nvPicPr>
          <p:cNvPr id="11" name="صورة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5" r="37460" b="45271"/>
          <a:stretch/>
        </p:blipFill>
        <p:spPr>
          <a:xfrm>
            <a:off x="9144477" y="5458966"/>
            <a:ext cx="667378" cy="118720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2480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1040" y="914401"/>
            <a:ext cx="106070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Put 2 ml of a sample solution in a test tube.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Add 3 ml of </a:t>
            </a:r>
            <a:r>
              <a:rPr lang="en-US" sz="2600" dirty="0" err="1">
                <a:latin typeface="Arabic Typesetting" pitchFamily="66" charset="-78"/>
                <a:cs typeface="Arabic Typesetting" pitchFamily="66" charset="-78"/>
              </a:rPr>
              <a:t>Bial's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reagent (a solution of </a:t>
            </a:r>
            <a:r>
              <a:rPr lang="en-US" sz="2600" dirty="0" err="1">
                <a:latin typeface="Arabic Typesetting" pitchFamily="66" charset="-78"/>
                <a:cs typeface="Arabic Typesetting" pitchFamily="66" charset="-78"/>
              </a:rPr>
              <a:t>orcinol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en-US" sz="2600" dirty="0" err="1">
                <a:latin typeface="Arabic Typesetting" pitchFamily="66" charset="-78"/>
                <a:cs typeface="Arabic Typesetting" pitchFamily="66" charset="-78"/>
              </a:rPr>
              <a:t>HCl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and ferric chloride) to each tube.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Heat the tubes gently in hot water bath for two minutes.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If the color is not obvious, more water can be added to the tube.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152400"/>
            <a:ext cx="1095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Method :</a:t>
            </a:r>
            <a:endParaRPr lang="ar-SA" sz="2800" dirty="0">
              <a:solidFill>
                <a:schemeClr val="bg1">
                  <a:lumMod val="6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1843516"/>
              </p:ext>
            </p:extLst>
          </p:nvPr>
        </p:nvGraphicFramePr>
        <p:xfrm>
          <a:off x="1432560" y="3405554"/>
          <a:ext cx="649224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11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Tube</a:t>
                      </a: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observation</a:t>
                      </a:r>
                    </a:p>
                  </a:txBody>
                  <a:tcPr marL="109728" marR="109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1-glucose</a:t>
                      </a: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09728" marR="109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2-ribose</a:t>
                      </a: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09728" marR="1097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2480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2480" y="176784"/>
            <a:ext cx="987552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5.Seliwanoff's Test: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Objective:</a:t>
            </a:r>
          </a:p>
          <a:p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used to distinguish between aldoses (like glucose) and ketoses  (like fructose).</a:t>
            </a:r>
          </a:p>
          <a:p>
            <a:endParaRPr lang="en-US" sz="2800" b="1" dirty="0">
              <a:solidFill>
                <a:schemeClr val="bg1">
                  <a:lumMod val="6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Principle: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sz="2600" dirty="0" err="1">
                <a:latin typeface="Arabic Typesetting" pitchFamily="66" charset="-78"/>
                <a:cs typeface="Arabic Typesetting" pitchFamily="66" charset="-78"/>
              </a:rPr>
              <a:t>Seliwanoff's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Test uses 6M </a:t>
            </a:r>
            <a:r>
              <a:rPr lang="en-US" sz="2600" dirty="0" err="1">
                <a:latin typeface="Arabic Typesetting" pitchFamily="66" charset="-78"/>
                <a:cs typeface="Arabic Typesetting" pitchFamily="66" charset="-78"/>
              </a:rPr>
              <a:t>HCl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as </a:t>
            </a:r>
            <a:r>
              <a:rPr lang="en-US" sz="2600" u="sng" dirty="0">
                <a:latin typeface="Arabic Typesetting" pitchFamily="66" charset="-78"/>
                <a:cs typeface="Arabic Typesetting" pitchFamily="66" charset="-78"/>
              </a:rPr>
              <a:t>dehydrating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agent and </a:t>
            </a:r>
            <a:r>
              <a:rPr lang="en-US" sz="2600" u="sng" dirty="0" err="1">
                <a:latin typeface="Arabic Typesetting" pitchFamily="66" charset="-78"/>
                <a:cs typeface="Arabic Typesetting" pitchFamily="66" charset="-78"/>
              </a:rPr>
              <a:t>resoncinol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as condensation reagent. The test reagent dehydrates </a:t>
            </a:r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ketohexoses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to form </a:t>
            </a:r>
            <a:r>
              <a:rPr lang="en-US" sz="2600" u="sng" dirty="0">
                <a:latin typeface="Arabic Typesetting" pitchFamily="66" charset="-78"/>
                <a:cs typeface="Arabic Typesetting" pitchFamily="66" charset="-78"/>
              </a:rPr>
              <a:t>5-hydroxymethylfurfural.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 5-hydroxymethylfurfural further condenses with resorcinol present in the test reagent to produce a </a:t>
            </a:r>
            <a:r>
              <a:rPr lang="en-US" sz="2600" b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cherry red product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within two minutes. </a:t>
            </a:r>
          </a:p>
          <a:p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-</a:t>
            </a:r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Aldohexoses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react to form the same product, but do so more slowly giving yellow color. </a:t>
            </a:r>
          </a:p>
          <a:p>
            <a:endParaRPr lang="en-US" sz="26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2" t="63957" r="18414" b="9507"/>
          <a:stretch/>
        </p:blipFill>
        <p:spPr bwMode="auto">
          <a:xfrm>
            <a:off x="3352800" y="5181600"/>
            <a:ext cx="5520706" cy="15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صورة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1" t="23957" r="33809" b="26356"/>
          <a:stretch/>
        </p:blipFill>
        <p:spPr>
          <a:xfrm>
            <a:off x="9096644" y="5262752"/>
            <a:ext cx="807335" cy="14988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2480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840281"/>
            <a:ext cx="93268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One half ml of a sample solution is placed in a test tube.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Two ml of </a:t>
            </a:r>
            <a:r>
              <a:rPr lang="en-US" sz="2600" dirty="0" err="1">
                <a:latin typeface="Arabic Typesetting" pitchFamily="66" charset="-78"/>
                <a:cs typeface="Arabic Typesetting" pitchFamily="66" charset="-78"/>
              </a:rPr>
              <a:t>Seliwanoff's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reagent (a solution of resorcinol and </a:t>
            </a:r>
            <a:r>
              <a:rPr lang="en-US" sz="2600" dirty="0" err="1">
                <a:latin typeface="Arabic Typesetting" pitchFamily="66" charset="-78"/>
                <a:cs typeface="Arabic Typesetting" pitchFamily="66" charset="-78"/>
              </a:rPr>
              <a:t>HCl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) is added.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The solution is then heated in a boiling water bath for two minutes.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273833"/>
            <a:ext cx="1095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Method :</a:t>
            </a:r>
            <a:endParaRPr lang="ar-SA" sz="2800" dirty="0">
              <a:solidFill>
                <a:schemeClr val="bg1">
                  <a:lumMod val="6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9967573"/>
              </p:ext>
            </p:extLst>
          </p:nvPr>
        </p:nvGraphicFramePr>
        <p:xfrm>
          <a:off x="1524000" y="2667000"/>
          <a:ext cx="566928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84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4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Tube</a:t>
                      </a: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observation</a:t>
                      </a:r>
                    </a:p>
                  </a:txBody>
                  <a:tcPr marL="109728" marR="109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1-glucose</a:t>
                      </a: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09728" marR="109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2-fructose</a:t>
                      </a: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09728" marR="1097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2480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Rectangle 1"/>
          <p:cNvSpPr/>
          <p:nvPr/>
        </p:nvSpPr>
        <p:spPr>
          <a:xfrm>
            <a:off x="940192" y="1066801"/>
            <a:ext cx="9966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Carbohydrates are the </a:t>
            </a:r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key source of energy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used by living things.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Also serve as extracellular structural elements as in cell wall of bacteria and plant.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Carbohydrates are defined as the </a:t>
            </a:r>
            <a:r>
              <a:rPr lang="en-US" sz="2600" b="1" u="sng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polyhydroxy aldehydes </a:t>
            </a:r>
            <a:r>
              <a:rPr lang="en-US" sz="2600" b="1" u="sng" dirty="0">
                <a:latin typeface="Arabic Typesetting" pitchFamily="66" charset="-78"/>
                <a:cs typeface="Arabic Typesetting" pitchFamily="66" charset="-78"/>
              </a:rPr>
              <a:t>or </a:t>
            </a:r>
            <a:r>
              <a:rPr lang="en-US" sz="2600" b="1" u="sng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polyhydroxy ketones</a:t>
            </a:r>
            <a:r>
              <a:rPr lang="en-US" sz="2600" u="sng" dirty="0"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pPr>
              <a:defRPr/>
            </a:pPr>
            <a:endParaRPr lang="en-US" sz="2600" b="1" u="sng" dirty="0">
              <a:latin typeface="Arabic Typesetting" pitchFamily="66" charset="-78"/>
              <a:cs typeface="Arabic Typesetting" pitchFamily="66" charset="-78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Most , but not all carbohydrate  have  a formula </a:t>
            </a:r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(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CH</a:t>
            </a:r>
            <a:r>
              <a:rPr lang="en-US" sz="2600" baseline="-25000" dirty="0">
                <a:latin typeface="Arabic Typesetting" pitchFamily="66" charset="-78"/>
                <a:cs typeface="Arabic Typesetting" pitchFamily="66" charset="-78"/>
              </a:rPr>
              <a:t>2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O)</a:t>
            </a:r>
            <a:r>
              <a:rPr lang="en-US" sz="2600" baseline="-25000" dirty="0">
                <a:latin typeface="Arabic Typesetting" pitchFamily="66" charset="-78"/>
                <a:cs typeface="Arabic Typesetting" pitchFamily="66" charset="-78"/>
              </a:rPr>
              <a:t>n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(hence the name hydrate of carbon)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In human body, the D-glucose is used.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Simple sugars ends with –ose.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5" name="Picture 13" descr="Glucose Straight 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977" y="4114802"/>
            <a:ext cx="3749041" cy="2202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5"/>
          <p:cNvSpPr/>
          <p:nvPr/>
        </p:nvSpPr>
        <p:spPr>
          <a:xfrm>
            <a:off x="1271824" y="338261"/>
            <a:ext cx="2876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Carbohydrate :</a:t>
            </a:r>
            <a:endParaRPr lang="ar-SA" sz="4000" b="1" dirty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344" y="5026272"/>
            <a:ext cx="1118136" cy="87629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215" y="5027735"/>
            <a:ext cx="1159746" cy="84853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590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5360" y="571383"/>
            <a:ext cx="1014984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Questions:</a:t>
            </a:r>
          </a:p>
          <a:p>
            <a:endParaRPr lang="en-US" dirty="0"/>
          </a:p>
          <a:p>
            <a:r>
              <a:rPr lang="en-US" dirty="0"/>
              <a:t>1- Name the complex formed by the addition of concentrated sulfuric acid to sugar solution and explain the reaction? </a:t>
            </a:r>
          </a:p>
          <a:p>
            <a:endParaRPr lang="en-US" dirty="0"/>
          </a:p>
          <a:p>
            <a:r>
              <a:rPr lang="en-US" dirty="0"/>
              <a:t>2- Why sucrose gives negative Benedict test? </a:t>
            </a:r>
          </a:p>
          <a:p>
            <a:endParaRPr lang="en-US" dirty="0"/>
          </a:p>
          <a:p>
            <a:r>
              <a:rPr lang="en-US" dirty="0"/>
              <a:t>3- Explain, although starch has free hemiacetal bond it gives negative Benedict test? </a:t>
            </a:r>
          </a:p>
          <a:p>
            <a:endParaRPr lang="en-US" dirty="0"/>
          </a:p>
          <a:p>
            <a:r>
              <a:rPr lang="en-US" dirty="0"/>
              <a:t>4- Why glucose (monosaccharide) and lactose (disaccharide) give positive Benedict test? </a:t>
            </a:r>
          </a:p>
          <a:p>
            <a:endParaRPr lang="en-US" dirty="0"/>
          </a:p>
          <a:p>
            <a:r>
              <a:rPr lang="en-US" dirty="0"/>
              <a:t>5- What is the difference between Benedict and </a:t>
            </a:r>
            <a:r>
              <a:rPr lang="en-US" dirty="0" err="1"/>
              <a:t>Barfoed's</a:t>
            </a:r>
            <a:r>
              <a:rPr lang="en-US" dirty="0"/>
              <a:t> reaction? </a:t>
            </a:r>
          </a:p>
          <a:p>
            <a:endParaRPr lang="en-US" dirty="0"/>
          </a:p>
          <a:p>
            <a:r>
              <a:rPr lang="en-US" dirty="0"/>
              <a:t>6- What are the carbohydrates’ that give positive result with </a:t>
            </a:r>
            <a:r>
              <a:rPr lang="en-US" dirty="0" err="1"/>
              <a:t>Seliwanoff</a:t>
            </a:r>
            <a:r>
              <a:rPr lang="en-US" dirty="0"/>
              <a:t> ? why? </a:t>
            </a:r>
          </a:p>
        </p:txBody>
      </p:sp>
    </p:spTree>
    <p:extLst>
      <p:ext uri="{BB962C8B-B14F-4D97-AF65-F5344CB8AC3E}">
        <p14:creationId xmlns:p14="http://schemas.microsoft.com/office/powerpoint/2010/main" val="2075826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2428" y="228601"/>
            <a:ext cx="92354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Several </a:t>
            </a:r>
            <a:r>
              <a:rPr lang="en-US" sz="26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classifications of carbohydrates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have proven useful, and are outlined in the following table.</a:t>
            </a:r>
            <a:endParaRPr lang="ar-SA" sz="26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" t="28893" r="50575" b="23155"/>
          <a:stretch/>
        </p:blipFill>
        <p:spPr bwMode="auto">
          <a:xfrm>
            <a:off x="1524000" y="1371602"/>
            <a:ext cx="8812296" cy="46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6037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2402"/>
            <a:ext cx="24753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Classification :</a:t>
            </a:r>
            <a:endParaRPr lang="ar-SA" sz="4400" b="1" dirty="0">
              <a:solidFill>
                <a:schemeClr val="bg1">
                  <a:lumMod val="5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2" y="1081804"/>
            <a:ext cx="987460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6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1-Simple sugar</a:t>
            </a:r>
            <a:r>
              <a:rPr lang="en-US" sz="2600" b="1" dirty="0">
                <a:solidFill>
                  <a:srgbClr val="CC0099"/>
                </a:solidFill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 </a:t>
            </a:r>
            <a:r>
              <a:rPr lang="en-US" sz="26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(one unit)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 :</a:t>
            </a:r>
            <a:endParaRPr lang="en-US" sz="2600" b="1" dirty="0">
              <a:solidFill>
                <a:schemeClr val="accent2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pPr>
              <a:buNone/>
            </a:pPr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Monosaccharides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contain </a:t>
            </a:r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one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monosaccharide unit. </a:t>
            </a:r>
          </a:p>
          <a:p>
            <a:pPr>
              <a:buNone/>
            </a:pPr>
            <a:endParaRPr lang="en-US" sz="2600" dirty="0">
              <a:latin typeface="Arabic Typesetting" pitchFamily="66" charset="-78"/>
              <a:cs typeface="Arabic Typesetting" pitchFamily="66" charset="-78"/>
            </a:endParaRPr>
          </a:p>
          <a:p>
            <a:pPr>
              <a:buNone/>
            </a:pPr>
            <a:r>
              <a:rPr lang="en-US" sz="26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2-Complex sugar (more than one) 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Disaccharides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contain </a:t>
            </a:r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two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monosaccharide units.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Oligosaccharides</a:t>
            </a:r>
            <a:r>
              <a:rPr lang="en-US" sz="2600" b="1" dirty="0">
                <a:solidFill>
                  <a:schemeClr val="accent3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contain </a:t>
            </a:r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3-9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monosaccharide units.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Polysaccharides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can contain more than 9 monosaccharide units. </a:t>
            </a:r>
          </a:p>
          <a:p>
            <a:pPr>
              <a:buFontTx/>
              <a:buChar char="-"/>
            </a:pPr>
            <a:endParaRPr lang="en-US" sz="2600" dirty="0">
              <a:latin typeface="Arabic Typesetting" pitchFamily="66" charset="-78"/>
              <a:cs typeface="Arabic Typesetting" pitchFamily="66" charset="-78"/>
            </a:endParaRPr>
          </a:p>
          <a:p>
            <a:pPr>
              <a:buFontTx/>
              <a:buChar char="-"/>
            </a:pP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Complex carbohydrates can be broken down into smaller sugar units through a process known as </a:t>
            </a:r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hydrolysis</a:t>
            </a:r>
            <a:r>
              <a:rPr lang="en-US" dirty="0"/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0" y="5606963"/>
            <a:ext cx="6103620" cy="122324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26616"/>
            <a:ext cx="3200400" cy="131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6037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8242" y="228602"/>
            <a:ext cx="4150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Reducing and non reducing sugars</a:t>
            </a:r>
            <a:endParaRPr lang="ar-SA" sz="3200" dirty="0">
              <a:solidFill>
                <a:schemeClr val="bg1">
                  <a:lumMod val="5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8240" y="914400"/>
            <a:ext cx="96926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Reducing and non reducing sugar :If the </a:t>
            </a:r>
            <a:r>
              <a:rPr lang="en-US" sz="2600" u="sng" dirty="0">
                <a:latin typeface="Arabic Typesetting" pitchFamily="66" charset="-78"/>
                <a:cs typeface="Arabic Typesetting" pitchFamily="66" charset="-78"/>
              </a:rPr>
              <a:t>oxygen on the anomeric carbon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of a sugar is </a:t>
            </a:r>
            <a:r>
              <a:rPr lang="en-US" sz="2600" b="1" u="sng" dirty="0">
                <a:latin typeface="Arabic Typesetting" pitchFamily="66" charset="-78"/>
                <a:cs typeface="Arabic Typesetting" pitchFamily="66" charset="-78"/>
              </a:rPr>
              <a:t>not attached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to any other structure, that sugar can act as a reducing agent and is termed a reducing sugar.</a:t>
            </a:r>
          </a:p>
        </p:txBody>
      </p:sp>
      <p:pic>
        <p:nvPicPr>
          <p:cNvPr id="6" name="Picture 5" descr="https://encrypted-tbn1.gstatic.com/images?q=tbn:ANd9GcTc8MPgi03df1IAOfq8Cs27Cc63FAtmMtgkhyX9bt40-a7h9OO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826" y="2509831"/>
            <a:ext cx="3017520" cy="216131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chem.latech.edu/~upali/chem102/imageB4I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1" r="6940"/>
          <a:stretch/>
        </p:blipFill>
        <p:spPr bwMode="auto">
          <a:xfrm>
            <a:off x="6616506" y="2650107"/>
            <a:ext cx="3086099" cy="201215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039117" y="3438086"/>
            <a:ext cx="54864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TextBox 16"/>
          <p:cNvSpPr txBox="1"/>
          <p:nvPr/>
        </p:nvSpPr>
        <p:spPr>
          <a:xfrm>
            <a:off x="3002501" y="4951275"/>
            <a:ext cx="155448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reducing</a:t>
            </a:r>
          </a:p>
        </p:txBody>
      </p:sp>
      <p:sp>
        <p:nvSpPr>
          <p:cNvPr id="11" name="TextBox 17"/>
          <p:cNvSpPr txBox="1"/>
          <p:nvPr/>
        </p:nvSpPr>
        <p:spPr>
          <a:xfrm>
            <a:off x="7348025" y="4951275"/>
            <a:ext cx="182880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Non-reducing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0256D0F-504B-42A1-BAC5-3BD1D43A660E}"/>
              </a:ext>
            </a:extLst>
          </p:cNvPr>
          <p:cNvSpPr/>
          <p:nvPr/>
        </p:nvSpPr>
        <p:spPr>
          <a:xfrm>
            <a:off x="4127111" y="3048000"/>
            <a:ext cx="54864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22C0E43-A203-4F36-A4E0-D32022BA1B54}"/>
              </a:ext>
            </a:extLst>
          </p:cNvPr>
          <p:cNvSpPr/>
          <p:nvPr/>
        </p:nvSpPr>
        <p:spPr>
          <a:xfrm>
            <a:off x="7573185" y="3653226"/>
            <a:ext cx="54864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037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5360" y="381000"/>
            <a:ext cx="98755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Solubility of sugars [physical property]:</a:t>
            </a:r>
          </a:p>
          <a:p>
            <a:endParaRPr lang="en-US" sz="2600" b="1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600" u="sng" dirty="0">
                <a:latin typeface="Arabic Typesetting" pitchFamily="66" charset="-78"/>
                <a:cs typeface="Arabic Typesetting" pitchFamily="66" charset="-78"/>
              </a:rPr>
              <a:t>Monosaccharide and disaccharide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6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can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be dissolved freely in water because water is a polar substance, while </a:t>
            </a:r>
            <a:r>
              <a:rPr lang="en-US" sz="2600" u="sng" dirty="0">
                <a:latin typeface="Arabic Typesetting" pitchFamily="66" charset="-78"/>
                <a:cs typeface="Arabic Typesetting" pitchFamily="66" charset="-78"/>
              </a:rPr>
              <a:t>polysaccharide </a:t>
            </a:r>
            <a:r>
              <a:rPr lang="en-US" sz="26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cannot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be dissolved easily in water, because, it  has </a:t>
            </a:r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high molecular weight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, which give colloidal solutions in water.</a:t>
            </a:r>
            <a:endParaRPr lang="ar-SA" sz="2600" dirty="0">
              <a:latin typeface="Arabic Typesetting" pitchFamily="66" charset="-78"/>
              <a:cs typeface="Arabic Typesetting" pitchFamily="66" charset="-78"/>
            </a:endParaRPr>
          </a:p>
          <a:p>
            <a:endParaRPr lang="en-US" sz="2600" b="1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93"/>
          <a:stretch/>
        </p:blipFill>
        <p:spPr bwMode="auto">
          <a:xfrm>
            <a:off x="8016240" y="4114800"/>
            <a:ext cx="2184432" cy="2053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913241" y="0"/>
            <a:ext cx="27432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6037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39300"/>
            <a:ext cx="8595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Chemical Properties of Carbohydrates: </a:t>
            </a:r>
            <a:endParaRPr lang="ar-SA" sz="3200" b="1" dirty="0">
              <a:solidFill>
                <a:schemeClr val="bg1">
                  <a:lumMod val="6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143000"/>
            <a:ext cx="9326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1- </a:t>
            </a:r>
            <a:r>
              <a:rPr lang="en-US" sz="26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Molisch Test</a:t>
            </a:r>
            <a:r>
              <a:rPr lang="en-US" sz="26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: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specific for carbohydrates.</a:t>
            </a:r>
          </a:p>
          <a:p>
            <a:endParaRPr lang="en-US" sz="26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2-</a:t>
            </a:r>
            <a:r>
              <a:rPr lang="en-US" sz="26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6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Benedict's Test</a:t>
            </a:r>
            <a:r>
              <a:rPr lang="en-US" sz="26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: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presence of reducing sugars.</a:t>
            </a:r>
          </a:p>
          <a:p>
            <a:endParaRPr lang="en-US" sz="26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3-</a:t>
            </a:r>
            <a:r>
              <a:rPr lang="en-US" sz="26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6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Barfoed's Test</a:t>
            </a:r>
            <a:r>
              <a:rPr lang="en-US" sz="26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: 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test used for detecting the presence of monosaccharides.</a:t>
            </a:r>
          </a:p>
          <a:p>
            <a:endParaRPr lang="en-US" sz="26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4-</a:t>
            </a:r>
            <a:r>
              <a:rPr lang="en-US" sz="26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6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Bial's Test</a:t>
            </a:r>
            <a:r>
              <a:rPr lang="en-US" sz="26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: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used to detect pentose [5C] monosacharides.  </a:t>
            </a:r>
          </a:p>
          <a:p>
            <a:endParaRPr lang="en-US" sz="26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5-</a:t>
            </a:r>
            <a:r>
              <a:rPr lang="en-US" sz="26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 Seliwanoff's Test</a:t>
            </a:r>
            <a:r>
              <a:rPr lang="en-US" sz="26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: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distinguish between aldoses and ketoses.  </a:t>
            </a:r>
          </a:p>
          <a:p>
            <a:endParaRPr lang="ar-SA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04363" y="0"/>
            <a:ext cx="27432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6037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2480" y="76202"/>
            <a:ext cx="1024128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1.Molisch test:</a:t>
            </a:r>
          </a:p>
          <a:p>
            <a:endParaRPr lang="en-US" sz="2600" b="1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This test is specific for all carbohydrates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Monosaccharide gives a </a:t>
            </a:r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rapid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positive test, Disaccharides and polysaccharides react </a:t>
            </a:r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slower</a:t>
            </a:r>
            <a:r>
              <a:rPr lang="en-US" sz="26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.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 </a:t>
            </a:r>
          </a:p>
          <a:p>
            <a:endParaRPr lang="en-US" sz="2600" b="1" dirty="0">
              <a:solidFill>
                <a:schemeClr val="bg1">
                  <a:lumMod val="6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600" b="1" dirty="0">
                <a:solidFill>
                  <a:schemeClr val="bg1">
                    <a:lumMod val="6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Objective:</a:t>
            </a:r>
            <a:endParaRPr lang="en-US" sz="2600" dirty="0">
              <a:solidFill>
                <a:schemeClr val="bg1">
                  <a:lumMod val="6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To identify the carbohydrate from other macromolecules, lipids and proteins.</a:t>
            </a:r>
          </a:p>
          <a:p>
            <a:endParaRPr lang="en-US" sz="26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600" b="1" dirty="0">
                <a:solidFill>
                  <a:schemeClr val="bg1">
                    <a:lumMod val="6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Principle: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The test reagent</a:t>
            </a:r>
            <a:r>
              <a:rPr lang="en-US" sz="2600" u="sng" dirty="0">
                <a:latin typeface="Arabic Typesetting" pitchFamily="66" charset="-78"/>
                <a:cs typeface="Arabic Typesetting" pitchFamily="66" charset="-78"/>
              </a:rPr>
              <a:t>(H2SO4)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dehydrates pentose to form </a:t>
            </a:r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furfural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and dehydrates hexoses to form </a:t>
            </a:r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5- hydroxymethyl furfural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The furfural and  5- hydroxymethyl furfural further react with </a:t>
            </a:r>
            <a:r>
              <a:rPr lang="el-GR" sz="2600" u="sng" dirty="0">
                <a:cs typeface="Arabic Typesetting" pitchFamily="66" charset="-78"/>
              </a:rPr>
              <a:t>α</a:t>
            </a:r>
            <a:r>
              <a:rPr lang="en-US" sz="2600" u="sng" dirty="0">
                <a:latin typeface="Arabic Typesetting" pitchFamily="66" charset="-78"/>
                <a:cs typeface="Arabic Typesetting" pitchFamily="66" charset="-78"/>
              </a:rPr>
              <a:t>-naphthol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present in the test reagent to produce a </a:t>
            </a:r>
            <a:r>
              <a:rPr lang="en-US" sz="2600" b="1" dirty="0">
                <a:solidFill>
                  <a:srgbClr val="7030A0"/>
                </a:solidFill>
                <a:latin typeface="Arabic Typesetting" pitchFamily="66" charset="-78"/>
                <a:cs typeface="Arabic Typesetting" pitchFamily="66" charset="-78"/>
              </a:rPr>
              <a:t>purple ring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. </a:t>
            </a:r>
          </a:p>
          <a:p>
            <a:endParaRPr lang="en-US" sz="26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6037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../Desktop/New%20Folder/New%20Folder%20(2)/Carbohydrates%20-%20The%20Molisch%20Test_files/molrxn1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349" l="2062" r="98282">
                        <a14:foregroundMark x1="21649" y1="13178" x2="2405" y2="55814"/>
                        <a14:foregroundMark x1="10653" y1="33333" x2="19244" y2="59690"/>
                        <a14:foregroundMark x1="15464" y1="47287" x2="12715" y2="93023"/>
                        <a14:foregroundMark x1="12371" y1="73643" x2="10653" y2="97674"/>
                        <a14:foregroundMark x1="12027" y1="35659" x2="5155" y2="0"/>
                        <a14:foregroundMark x1="10309" y1="17829" x2="22680" y2="0"/>
                        <a14:foregroundMark x1="10653" y1="88372" x2="23711" y2="91473"/>
                        <a14:foregroundMark x1="15464" y1="47287" x2="82131" y2="46512"/>
                        <a14:foregroundMark x1="80756" y1="49612" x2="94502" y2="35659"/>
                        <a14:foregroundMark x1="87629" y1="42636" x2="86942" y2="73643"/>
                        <a14:foregroundMark x1="87973" y1="44961" x2="91065" y2="33333"/>
                        <a14:foregroundMark x1="88660" y1="41860" x2="98282" y2="42636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2" y="838200"/>
            <a:ext cx="4206239" cy="1630450"/>
          </a:xfrm>
          <a:prstGeom prst="rect">
            <a:avLst/>
          </a:prstGeom>
          <a:gradFill rotWithShape="1">
            <a:gsLst>
              <a:gs pos="0">
                <a:srgbClr val="FFD9EC"/>
              </a:gs>
              <a:gs pos="50000">
                <a:srgbClr val="FFFFFF"/>
              </a:gs>
              <a:gs pos="100000">
                <a:srgbClr val="FFD9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molrxn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308" y="3886202"/>
            <a:ext cx="4254635" cy="1718015"/>
          </a:xfrm>
          <a:prstGeom prst="rect">
            <a:avLst/>
          </a:prstGeom>
          <a:gradFill rotWithShape="1">
            <a:gsLst>
              <a:gs pos="0">
                <a:srgbClr val="D0F4F3"/>
              </a:gs>
              <a:gs pos="50000">
                <a:srgbClr val="FFFFFF"/>
              </a:gs>
              <a:gs pos="100000">
                <a:srgbClr val="D0F4F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8"/>
          <p:cNvSpPr txBox="1"/>
          <p:nvPr/>
        </p:nvSpPr>
        <p:spPr>
          <a:xfrm>
            <a:off x="5845987" y="1187078"/>
            <a:ext cx="26839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/>
              <a:t>   </a:t>
            </a:r>
            <a:r>
              <a:rPr lang="el-GR" dirty="0"/>
              <a:t>α</a:t>
            </a:r>
            <a:r>
              <a:rPr lang="en-US" dirty="0"/>
              <a:t>-naphthol</a:t>
            </a:r>
          </a:p>
          <a:p>
            <a:pPr algn="l" rtl="0"/>
            <a:endParaRPr lang="en-US" sz="1400" dirty="0"/>
          </a:p>
          <a:p>
            <a:pPr algn="l" rtl="0"/>
            <a:r>
              <a:rPr lang="en-US" sz="1400" dirty="0"/>
              <a:t>[Present in the reagent ]</a:t>
            </a:r>
          </a:p>
          <a:p>
            <a:pPr algn="l" rtl="0"/>
            <a:endParaRPr lang="en-US" dirty="0"/>
          </a:p>
        </p:txBody>
      </p:sp>
      <p:cxnSp>
        <p:nvCxnSpPr>
          <p:cNvPr id="10" name="Straight Arrow Connector 7"/>
          <p:cNvCxnSpPr/>
          <p:nvPr/>
        </p:nvCxnSpPr>
        <p:spPr>
          <a:xfrm>
            <a:off x="5940942" y="1600200"/>
            <a:ext cx="2219801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7"/>
          <p:cNvCxnSpPr/>
          <p:nvPr/>
        </p:nvCxnSpPr>
        <p:spPr>
          <a:xfrm>
            <a:off x="6048325" y="4840144"/>
            <a:ext cx="2219801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9"/>
          <p:cNvSpPr/>
          <p:nvPr/>
        </p:nvSpPr>
        <p:spPr>
          <a:xfrm>
            <a:off x="6278631" y="4375875"/>
            <a:ext cx="1287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α</a:t>
            </a:r>
            <a:r>
              <a:rPr lang="en-US" dirty="0"/>
              <a:t>-naphthol </a:t>
            </a:r>
          </a:p>
        </p:txBody>
      </p:sp>
      <p:sp>
        <p:nvSpPr>
          <p:cNvPr id="13" name="TextBox 10"/>
          <p:cNvSpPr txBox="1"/>
          <p:nvPr/>
        </p:nvSpPr>
        <p:spPr>
          <a:xfrm>
            <a:off x="8268125" y="4643844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/>
              <a:t>Purple ring</a:t>
            </a:r>
          </a:p>
        </p:txBody>
      </p:sp>
      <p:sp>
        <p:nvSpPr>
          <p:cNvPr id="14" name="TextBox 10"/>
          <p:cNvSpPr txBox="1"/>
          <p:nvPr/>
        </p:nvSpPr>
        <p:spPr>
          <a:xfrm>
            <a:off x="8463762" y="1468759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/>
              <a:t>Purple ring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50080" y="2175253"/>
            <a:ext cx="125871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furfural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28598" y="5294827"/>
            <a:ext cx="208204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5- hydroxymethyl furfural </a:t>
            </a:r>
          </a:p>
        </p:txBody>
      </p:sp>
      <p:pic>
        <p:nvPicPr>
          <p:cNvPr id="17" name="Picture 16" descr="http://faculty.ksu.edu.sa/27502/picture%20library/Molisch%20Test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0" t="18033" r="19698" b="15394"/>
          <a:stretch/>
        </p:blipFill>
        <p:spPr bwMode="auto">
          <a:xfrm>
            <a:off x="9306347" y="2068495"/>
            <a:ext cx="1260266" cy="249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1934885" y="15538"/>
            <a:ext cx="27432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6037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20203</TotalTime>
  <Words>1180</Words>
  <Application>Microsoft Office PowerPoint</Application>
  <PresentationFormat>Widescreen</PresentationFormat>
  <Paragraphs>166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Arabic Typesetting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nourah~</dc:creator>
  <cp:lastModifiedBy>nourah khalid</cp:lastModifiedBy>
  <cp:revision>67</cp:revision>
  <dcterms:created xsi:type="dcterms:W3CDTF">2006-08-16T00:00:00Z</dcterms:created>
  <dcterms:modified xsi:type="dcterms:W3CDTF">2018-01-29T07:49:48Z</dcterms:modified>
</cp:coreProperties>
</file>