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38"/>
  </p:sldMasterIdLst>
  <p:notesMasterIdLst>
    <p:notesMasterId r:id="rId84"/>
  </p:notesMasterIdLst>
  <p:handoutMasterIdLst>
    <p:handoutMasterId r:id="rId85"/>
  </p:handoutMasterIdLst>
  <p:sldIdLst>
    <p:sldId id="256" r:id="rId39"/>
    <p:sldId id="363" r:id="rId40"/>
    <p:sldId id="323" r:id="rId41"/>
    <p:sldId id="324" r:id="rId42"/>
    <p:sldId id="325" r:id="rId43"/>
    <p:sldId id="326" r:id="rId44"/>
    <p:sldId id="327" r:id="rId45"/>
    <p:sldId id="328" r:id="rId46"/>
    <p:sldId id="329" r:id="rId47"/>
    <p:sldId id="330" r:id="rId48"/>
    <p:sldId id="331" r:id="rId49"/>
    <p:sldId id="333" r:id="rId50"/>
    <p:sldId id="334" r:id="rId51"/>
    <p:sldId id="335" r:id="rId52"/>
    <p:sldId id="336" r:id="rId53"/>
    <p:sldId id="366" r:id="rId54"/>
    <p:sldId id="337" r:id="rId55"/>
    <p:sldId id="338" r:id="rId56"/>
    <p:sldId id="383" r:id="rId57"/>
    <p:sldId id="340" r:id="rId58"/>
    <p:sldId id="341" r:id="rId59"/>
    <p:sldId id="368" r:id="rId60"/>
    <p:sldId id="343" r:id="rId61"/>
    <p:sldId id="344" r:id="rId62"/>
    <p:sldId id="369" r:id="rId63"/>
    <p:sldId id="346" r:id="rId64"/>
    <p:sldId id="370" r:id="rId65"/>
    <p:sldId id="371" r:id="rId66"/>
    <p:sldId id="347" r:id="rId67"/>
    <p:sldId id="352" r:id="rId68"/>
    <p:sldId id="376" r:id="rId69"/>
    <p:sldId id="353" r:id="rId70"/>
    <p:sldId id="378" r:id="rId71"/>
    <p:sldId id="377" r:id="rId72"/>
    <p:sldId id="354" r:id="rId73"/>
    <p:sldId id="355" r:id="rId74"/>
    <p:sldId id="356" r:id="rId75"/>
    <p:sldId id="379" r:id="rId76"/>
    <p:sldId id="380" r:id="rId77"/>
    <p:sldId id="357" r:id="rId78"/>
    <p:sldId id="358" r:id="rId79"/>
    <p:sldId id="384" r:id="rId80"/>
    <p:sldId id="360" r:id="rId81"/>
    <p:sldId id="382" r:id="rId82"/>
    <p:sldId id="319" r:id="rId8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880" autoAdjust="0"/>
  </p:normalViewPr>
  <p:slideViewPr>
    <p:cSldViewPr snapToGrid="0" showGuides="1">
      <p:cViewPr>
        <p:scale>
          <a:sx n="80" d="100"/>
          <a:sy n="80" d="100"/>
        </p:scale>
        <p:origin x="-1378" y="-120"/>
      </p:cViewPr>
      <p:guideLst>
        <p:guide orient="horz" pos="4038"/>
        <p:guide orient="horz" pos="702"/>
        <p:guide orient="horz" pos="1228"/>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slide" Target="slides/slide17.xml"/><Relationship Id="rId63" Type="http://schemas.openxmlformats.org/officeDocument/2006/relationships/slide" Target="slides/slide25.xml"/><Relationship Id="rId68" Type="http://schemas.openxmlformats.org/officeDocument/2006/relationships/slide" Target="slides/slide30.xml"/><Relationship Id="rId76" Type="http://schemas.openxmlformats.org/officeDocument/2006/relationships/slide" Target="slides/slide38.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slide" Target="slides/slide36.xml"/><Relationship Id="rId79" Type="http://schemas.openxmlformats.org/officeDocument/2006/relationships/slide" Target="slides/slide41.xml"/><Relationship Id="rId87"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23.xml"/><Relationship Id="rId82" Type="http://schemas.openxmlformats.org/officeDocument/2006/relationships/slide" Target="slides/slide44.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8" Type="http://schemas.openxmlformats.org/officeDocument/2006/relationships/customXml" Target="../customXml/item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1.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20" Type="http://schemas.openxmlformats.org/officeDocument/2006/relationships/customXml" Target="../customXml/item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D470EB2-8C36-41ED-AD33-9FF245220DE3}" type="datetimeFigureOut">
              <a:rPr lang="en-US" smtClean="0"/>
              <a:t>4/20/2016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C8C97D86-1F1A-4D72-87FF-61F55063ACCA}" type="slidenum">
              <a:rPr lang="en-US" smtClean="0"/>
              <a:t>‹#›</a:t>
            </a:fld>
            <a:endParaRPr lang="en-US"/>
          </a:p>
        </p:txBody>
      </p:sp>
    </p:spTree>
    <p:extLst>
      <p:ext uri="{BB962C8B-B14F-4D97-AF65-F5344CB8AC3E}">
        <p14:creationId xmlns:p14="http://schemas.microsoft.com/office/powerpoint/2010/main" val="343692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pPr>
              <a:defRPr/>
            </a:pPr>
            <a:fld id="{92E21672-E2E5-4F29-8F29-B25C46FCB0F6}" type="datetime1">
              <a:rPr lang="en-US"/>
              <a:pPr>
                <a:defRPr/>
              </a:pPr>
              <a:t>4/20/2016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pPr>
              <a:defRPr/>
            </a:pPr>
            <a:fld id="{72B0AAB6-4273-4DD0-B470-7A1065AB71B6}" type="slidenum">
              <a:rPr lang="en-US"/>
              <a:pPr>
                <a:defRPr/>
              </a:pPr>
              <a:t>‹#›</a:t>
            </a:fld>
            <a:endParaRPr lang="en-US"/>
          </a:p>
        </p:txBody>
      </p:sp>
    </p:spTree>
    <p:extLst>
      <p:ext uri="{BB962C8B-B14F-4D97-AF65-F5344CB8AC3E}">
        <p14:creationId xmlns:p14="http://schemas.microsoft.com/office/powerpoint/2010/main" val="164988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2C025A6D-FF51-4481-85B4-CDDDB8933BC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11</a:t>
            </a:fld>
            <a:endParaRPr lang="en-US"/>
          </a:p>
        </p:txBody>
      </p:sp>
    </p:spTree>
    <p:extLst>
      <p:ext uri="{BB962C8B-B14F-4D97-AF65-F5344CB8AC3E}">
        <p14:creationId xmlns:p14="http://schemas.microsoft.com/office/powerpoint/2010/main" val="342976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12</a:t>
            </a:fld>
            <a:endParaRPr lang="en-US"/>
          </a:p>
        </p:txBody>
      </p:sp>
    </p:spTree>
    <p:extLst>
      <p:ext uri="{BB962C8B-B14F-4D97-AF65-F5344CB8AC3E}">
        <p14:creationId xmlns:p14="http://schemas.microsoft.com/office/powerpoint/2010/main" val="2320380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13</a:t>
            </a:fld>
            <a:endParaRPr lang="en-US"/>
          </a:p>
        </p:txBody>
      </p:sp>
    </p:spTree>
    <p:extLst>
      <p:ext uri="{BB962C8B-B14F-4D97-AF65-F5344CB8AC3E}">
        <p14:creationId xmlns:p14="http://schemas.microsoft.com/office/powerpoint/2010/main" val="346255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14</a:t>
            </a:fld>
            <a:endParaRPr lang="en-US"/>
          </a:p>
        </p:txBody>
      </p:sp>
    </p:spTree>
    <p:extLst>
      <p:ext uri="{BB962C8B-B14F-4D97-AF65-F5344CB8AC3E}">
        <p14:creationId xmlns:p14="http://schemas.microsoft.com/office/powerpoint/2010/main" val="277459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15</a:t>
            </a:fld>
            <a:endParaRPr lang="en-US"/>
          </a:p>
        </p:txBody>
      </p:sp>
    </p:spTree>
    <p:extLst>
      <p:ext uri="{BB962C8B-B14F-4D97-AF65-F5344CB8AC3E}">
        <p14:creationId xmlns:p14="http://schemas.microsoft.com/office/powerpoint/2010/main" val="229962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17</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18</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20</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21</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23</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3</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24</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26</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29</a:t>
            </a:fld>
            <a:endParaRPr lang="en-US"/>
          </a:p>
        </p:txBody>
      </p:sp>
    </p:spTree>
    <p:extLst>
      <p:ext uri="{BB962C8B-B14F-4D97-AF65-F5344CB8AC3E}">
        <p14:creationId xmlns:p14="http://schemas.microsoft.com/office/powerpoint/2010/main" val="4095847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30</a:t>
            </a:fld>
            <a:endParaRPr lang="en-US"/>
          </a:p>
        </p:txBody>
      </p:sp>
    </p:spTree>
    <p:extLst>
      <p:ext uri="{BB962C8B-B14F-4D97-AF65-F5344CB8AC3E}">
        <p14:creationId xmlns:p14="http://schemas.microsoft.com/office/powerpoint/2010/main" val="4181054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32</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35</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36</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37</a:t>
            </a:fld>
            <a:endParaRPr lang="en-US"/>
          </a:p>
        </p:txBody>
      </p:sp>
    </p:spTree>
    <p:extLst>
      <p:ext uri="{BB962C8B-B14F-4D97-AF65-F5344CB8AC3E}">
        <p14:creationId xmlns:p14="http://schemas.microsoft.com/office/powerpoint/2010/main" val="2749975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40</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41</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4</a:t>
            </a:fld>
            <a:endParaRPr lang="en-US"/>
          </a:p>
        </p:txBody>
      </p:sp>
    </p:spTree>
    <p:extLst>
      <p:ext uri="{BB962C8B-B14F-4D97-AF65-F5344CB8AC3E}">
        <p14:creationId xmlns:p14="http://schemas.microsoft.com/office/powerpoint/2010/main" val="2599550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43</a:t>
            </a:fld>
            <a:endParaRPr lang="en-US"/>
          </a:p>
        </p:txBody>
      </p:sp>
    </p:spTree>
    <p:extLst>
      <p:ext uri="{BB962C8B-B14F-4D97-AF65-F5344CB8AC3E}">
        <p14:creationId xmlns:p14="http://schemas.microsoft.com/office/powerpoint/2010/main" val="3086377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14425" y="703263"/>
            <a:ext cx="4630738" cy="34734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5</a:t>
            </a:fld>
            <a:endParaRPr lang="en-US"/>
          </a:p>
        </p:txBody>
      </p:sp>
    </p:spTree>
    <p:extLst>
      <p:ext uri="{BB962C8B-B14F-4D97-AF65-F5344CB8AC3E}">
        <p14:creationId xmlns:p14="http://schemas.microsoft.com/office/powerpoint/2010/main" val="71516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6</a:t>
            </a:fld>
            <a:endParaRPr lang="en-US"/>
          </a:p>
        </p:txBody>
      </p:sp>
    </p:spTree>
    <p:extLst>
      <p:ext uri="{BB962C8B-B14F-4D97-AF65-F5344CB8AC3E}">
        <p14:creationId xmlns:p14="http://schemas.microsoft.com/office/powerpoint/2010/main" val="57710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7</a:t>
            </a:fld>
            <a:endParaRPr lang="en-US"/>
          </a:p>
        </p:txBody>
      </p:sp>
    </p:spTree>
    <p:extLst>
      <p:ext uri="{BB962C8B-B14F-4D97-AF65-F5344CB8AC3E}">
        <p14:creationId xmlns:p14="http://schemas.microsoft.com/office/powerpoint/2010/main" val="189548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8</a:t>
            </a:fld>
            <a:endParaRPr lang="en-US"/>
          </a:p>
        </p:txBody>
      </p:sp>
    </p:spTree>
    <p:extLst>
      <p:ext uri="{BB962C8B-B14F-4D97-AF65-F5344CB8AC3E}">
        <p14:creationId xmlns:p14="http://schemas.microsoft.com/office/powerpoint/2010/main" val="168552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9</a:t>
            </a:fld>
            <a:endParaRPr lang="en-US"/>
          </a:p>
        </p:txBody>
      </p:sp>
    </p:spTree>
    <p:extLst>
      <p:ext uri="{BB962C8B-B14F-4D97-AF65-F5344CB8AC3E}">
        <p14:creationId xmlns:p14="http://schemas.microsoft.com/office/powerpoint/2010/main" val="140192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A0394-33C6-41AD-9744-EE61B5C4CD11}" type="slidenum">
              <a:rPr lang="en-US" smtClean="0"/>
              <a:pPr/>
              <a:t>10</a:t>
            </a:fld>
            <a:endParaRPr lang="en-US"/>
          </a:p>
        </p:txBody>
      </p:sp>
    </p:spTree>
    <p:extLst>
      <p:ext uri="{BB962C8B-B14F-4D97-AF65-F5344CB8AC3E}">
        <p14:creationId xmlns:p14="http://schemas.microsoft.com/office/powerpoint/2010/main" val="308637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6205A1-EF71-9942-97EE-313A0CC8CADC}"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1CCF8-9EA2-A449-B3CF-326B7D63510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Ch 17</a:t>
            </a:r>
            <a:endParaRPr lang="en-US"/>
          </a:p>
        </p:txBody>
      </p:sp>
      <p:sp>
        <p:nvSpPr>
          <p:cNvPr id="5" name="Footer Placeholder 4"/>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r>
              <a:rPr lang="en-US" smtClean="0"/>
              <a:t>17-</a:t>
            </a:r>
            <a:fld id="{B587FDE5-6BAB-4F6A-852B-900377903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Ch 17</a:t>
            </a:r>
            <a:endParaRPr lang="en-US"/>
          </a:p>
        </p:txBody>
      </p:sp>
      <p:sp>
        <p:nvSpPr>
          <p:cNvPr id="5" name="Footer Placeholder 4"/>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r>
              <a:rPr lang="en-US" smtClean="0"/>
              <a:t>17-</a:t>
            </a:r>
            <a:fld id="{0A9C9972-74E2-40BF-A6DC-28B92EE0737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02"/>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91964"/>
            <a:ext cx="82296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smtClean="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Ch 17</a:t>
            </a:r>
            <a:endParaRPr lang="en-US"/>
          </a:p>
        </p:txBody>
      </p:sp>
      <p:sp>
        <p:nvSpPr>
          <p:cNvPr id="5" name="Footer Placeholder 4"/>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6" name="Slide Number Placeholder 5"/>
          <p:cNvSpPr>
            <a:spLocks noGrp="1"/>
          </p:cNvSpPr>
          <p:nvPr>
            <p:ph type="sldNum" sz="quarter" idx="12"/>
          </p:nvPr>
        </p:nvSpPr>
        <p:spPr/>
        <p:txBody>
          <a:bodyPr/>
          <a:lstStyle/>
          <a:p>
            <a:pPr>
              <a:defRPr/>
            </a:pPr>
            <a:r>
              <a:rPr lang="en-US" smtClean="0"/>
              <a:t>17-</a:t>
            </a:r>
            <a:fld id="{136B64C4-73C1-4BAE-A759-40C7892A2EB0}"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Ch 17</a:t>
            </a:r>
            <a:endParaRPr lang="en-US"/>
          </a:p>
        </p:txBody>
      </p:sp>
      <p:sp>
        <p:nvSpPr>
          <p:cNvPr id="6" name="Footer Placeholder 5"/>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r>
              <a:rPr lang="en-US" smtClean="0"/>
              <a:t>17-</a:t>
            </a:r>
            <a:fld id="{F0C9991D-62AE-4207-9DAC-F7C30F52EE3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Ch 17</a:t>
            </a:r>
            <a:endParaRPr lang="en-US"/>
          </a:p>
        </p:txBody>
      </p:sp>
      <p:sp>
        <p:nvSpPr>
          <p:cNvPr id="8" name="Footer Placeholder 7"/>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9" name="Slide Number Placeholder 8"/>
          <p:cNvSpPr>
            <a:spLocks noGrp="1"/>
          </p:cNvSpPr>
          <p:nvPr>
            <p:ph type="sldNum" sz="quarter" idx="12"/>
          </p:nvPr>
        </p:nvSpPr>
        <p:spPr/>
        <p:txBody>
          <a:bodyPr/>
          <a:lstStyle/>
          <a:p>
            <a:pPr>
              <a:defRPr/>
            </a:pPr>
            <a:r>
              <a:rPr lang="en-US" smtClean="0"/>
              <a:t>17-</a:t>
            </a:r>
            <a:fld id="{C7F1D79F-B803-4D7C-9522-4C0CA6BD56FE}"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C60F12-13BC-4B4D-A4B8-2610AFDFBA57}" type="datetimeFigureOut">
              <a:rPr lang="en-US" smtClean="0"/>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ECC6-B468-422A-BBB1-82908A28DF02}" type="slidenum">
              <a:rPr lang="en-US" smtClean="0"/>
              <a:t>‹#›</a:t>
            </a:fld>
            <a:endParaRPr lang="en-US"/>
          </a:p>
        </p:txBody>
      </p:sp>
      <p:sp>
        <p:nvSpPr>
          <p:cNvPr id="6"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2014 Pearson Education, Inc.</a:t>
            </a:r>
          </a:p>
        </p:txBody>
      </p:sp>
      <p:sp>
        <p:nvSpPr>
          <p:cNvPr id="7"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60F12-13BC-4B4D-A4B8-2610AFDFBA57}" type="datetimeFigureOut">
              <a:rPr lang="en-US" smtClean="0"/>
              <a:t>4/20/2016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7ECC6-B468-422A-BBB1-82908A28DF02}" type="slidenum">
              <a:rPr lang="en-US" smtClean="0"/>
              <a:t>‹#›</a:t>
            </a:fld>
            <a:endParaRPr lang="en-US"/>
          </a:p>
        </p:txBody>
      </p:sp>
      <p:sp>
        <p:nvSpPr>
          <p:cNvPr id="5"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smtClean="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Ch 17</a:t>
            </a:r>
            <a:endParaRPr lang="en-US"/>
          </a:p>
        </p:txBody>
      </p:sp>
      <p:sp>
        <p:nvSpPr>
          <p:cNvPr id="6" name="Footer Placeholder 5"/>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r>
              <a:rPr lang="en-US" smtClean="0"/>
              <a:t>17-</a:t>
            </a:r>
            <a:fld id="{316E9826-F5D6-4824-B8D8-4F6A7E6768C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Ch 17</a:t>
            </a:r>
            <a:endParaRPr lang="en-US"/>
          </a:p>
        </p:txBody>
      </p:sp>
      <p:sp>
        <p:nvSpPr>
          <p:cNvPr id="6" name="Footer Placeholder 5"/>
          <p:cNvSpPr>
            <a:spLocks noGrp="1"/>
          </p:cNvSpPr>
          <p:nvPr>
            <p:ph type="ftr" sz="quarter" idx="11"/>
          </p:nvPr>
        </p:nvSpPr>
        <p:spPr/>
        <p:txBody>
          <a:bodyPr/>
          <a:lstStyle/>
          <a:p>
            <a:pPr>
              <a:defRPr/>
            </a:pPr>
            <a:r>
              <a:rPr lang="en-US" smtClean="0"/>
              <a:t>Copyright © 2010 Pearson Education, Inc. publishing as Prentice Hall</a:t>
            </a:r>
            <a:endParaRPr lang="en-US"/>
          </a:p>
        </p:txBody>
      </p:sp>
      <p:sp>
        <p:nvSpPr>
          <p:cNvPr id="7" name="Slide Number Placeholder 6"/>
          <p:cNvSpPr>
            <a:spLocks noGrp="1"/>
          </p:cNvSpPr>
          <p:nvPr>
            <p:ph type="sldNum" sz="quarter" idx="12"/>
          </p:nvPr>
        </p:nvSpPr>
        <p:spPr/>
        <p:txBody>
          <a:bodyPr/>
          <a:lstStyle/>
          <a:p>
            <a:pPr>
              <a:defRPr/>
            </a:pPr>
            <a:r>
              <a:rPr lang="en-US" smtClean="0"/>
              <a:t>17-</a:t>
            </a:r>
            <a:fld id="{BABC6260-9C45-4200-A2FF-54825FF257F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06205A1-EF71-9942-97EE-313A0CC8CADC}" type="datetimeFigureOut">
              <a:rPr lang="en-US" smtClean="0"/>
              <a:pPr/>
              <a:t>4/20/2016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C81CCF8-9EA2-A449-B3CF-326B7D63510C}" type="slidenum">
              <a:rPr lang="en-US" smtClean="0"/>
              <a:pPr/>
              <a:t>‹#›</a:t>
            </a:fld>
            <a:endParaRPr lang="en-US"/>
          </a:p>
        </p:txBody>
      </p:sp>
      <p:sp>
        <p:nvSpPr>
          <p:cNvPr id="9"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a:t>
            </a:r>
            <a:r>
              <a:rPr lang="en-US" sz="1200" dirty="0" smtClean="0">
                <a:solidFill>
                  <a:schemeClr val="tx2">
                    <a:shade val="90000"/>
                  </a:schemeClr>
                </a:solidFill>
                <a:latin typeface="+mn-lt"/>
                <a:cs typeface="+mn-cs"/>
              </a:rPr>
              <a:t>2017 </a:t>
            </a:r>
            <a:r>
              <a:rPr lang="en-US" sz="1200" dirty="0">
                <a:solidFill>
                  <a:schemeClr val="tx2">
                    <a:shade val="90000"/>
                  </a:schemeClr>
                </a:solidFill>
                <a:latin typeface="+mn-lt"/>
                <a:cs typeface="+mn-cs"/>
              </a:rPr>
              <a:t>Pearson Education, Inc.</a:t>
            </a:r>
          </a:p>
        </p:txBody>
      </p:sp>
      <p:sp>
        <p:nvSpPr>
          <p:cNvPr id="11"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smtClean="0">
                <a:solidFill>
                  <a:schemeClr val="tx2">
                    <a:shade val="90000"/>
                  </a:schemeClr>
                </a:solidFill>
                <a:latin typeface="+mn-lt"/>
                <a:cs typeface="+mn-cs"/>
              </a:rPr>
              <a:t>12-</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p:txBody>
          <a:bodyPr/>
          <a:lstStyle/>
          <a:p>
            <a:r>
              <a:rPr lang="en-US" dirty="0" smtClean="0"/>
              <a:t>Chapter 12</a:t>
            </a:r>
          </a:p>
        </p:txBody>
      </p:sp>
      <p:sp>
        <p:nvSpPr>
          <p:cNvPr id="6" name="Subtitle 5"/>
          <p:cNvSpPr>
            <a:spLocks noGrp="1"/>
          </p:cNvSpPr>
          <p:nvPr>
            <p:ph type="subTitle" idx="1"/>
          </p:nvPr>
        </p:nvSpPr>
        <p:spPr/>
        <p:txBody>
          <a:bodyPr/>
          <a:lstStyle/>
          <a:p>
            <a:r>
              <a:rPr lang="en-US" dirty="0"/>
              <a:t>Using Descriptive Analysis, Performing </a:t>
            </a:r>
          </a:p>
          <a:p>
            <a:r>
              <a:rPr lang="en-US" dirty="0"/>
              <a:t>Population Estimates and Testing Hypotheses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237" y="526685"/>
            <a:ext cx="2071486" cy="2470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127220" y="5617994"/>
            <a:ext cx="8833899" cy="9175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Documents\Burns-Bush 2016\Chapter Folder\Ch 12\Table 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66" y="1299270"/>
            <a:ext cx="8956234" cy="438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55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Data Via </a:t>
            </a:r>
            <a:br>
              <a:rPr lang="en-US" dirty="0" smtClean="0"/>
            </a:br>
            <a:r>
              <a:rPr lang="en-US" dirty="0" smtClean="0"/>
              <a:t>Descriptive Analysis</a:t>
            </a:r>
            <a:endParaRPr lang="en-US" dirty="0"/>
          </a:p>
        </p:txBody>
      </p:sp>
      <p:sp>
        <p:nvSpPr>
          <p:cNvPr id="3" name="Content Placeholder 2"/>
          <p:cNvSpPr>
            <a:spLocks noGrp="1"/>
          </p:cNvSpPr>
          <p:nvPr>
            <p:ph idx="1"/>
          </p:nvPr>
        </p:nvSpPr>
        <p:spPr/>
        <p:txBody>
          <a:bodyPr/>
          <a:lstStyle/>
          <a:p>
            <a:pPr marL="0" indent="0">
              <a:buNone/>
            </a:pPr>
            <a:r>
              <a:rPr lang="en-US" dirty="0" smtClean="0"/>
              <a:t>Two sets of measures are used extensively to describe the information obtained in a sample.</a:t>
            </a:r>
          </a:p>
          <a:p>
            <a:pPr lvl="1"/>
            <a:r>
              <a:rPr lang="en-US" sz="2400" dirty="0" smtClean="0"/>
              <a:t>Measures of </a:t>
            </a:r>
            <a:r>
              <a:rPr lang="en-US" sz="2400" b="1" dirty="0" smtClean="0"/>
              <a:t>central tendency </a:t>
            </a:r>
            <a:r>
              <a:rPr lang="en-US" sz="2400" dirty="0" smtClean="0"/>
              <a:t>or measures that describe the “typical” respondent or response</a:t>
            </a:r>
          </a:p>
          <a:p>
            <a:pPr lvl="1"/>
            <a:r>
              <a:rPr lang="en-US" sz="2400" dirty="0" smtClean="0"/>
              <a:t>Measures of </a:t>
            </a:r>
            <a:r>
              <a:rPr lang="en-US" sz="2400" b="1" dirty="0" smtClean="0"/>
              <a:t>variability</a:t>
            </a:r>
            <a:r>
              <a:rPr lang="en-US" sz="2400" dirty="0" smtClean="0"/>
              <a:t> or measures that describe how similar (dissimilar) respondents or responses are to (from) “typical” respondents or responses</a:t>
            </a:r>
            <a:endParaRPr lang="en-US" sz="2400" dirty="0"/>
          </a:p>
        </p:txBody>
      </p:sp>
    </p:spTree>
    <p:extLst>
      <p:ext uri="{BB962C8B-B14F-4D97-AF65-F5344CB8AC3E}">
        <p14:creationId xmlns:p14="http://schemas.microsoft.com/office/powerpoint/2010/main" val="1810647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4000" dirty="0" smtClean="0"/>
              <a:t>Summarizing the “Typical” Respondent</a:t>
            </a:r>
            <a:endParaRPr lang="en-US" sz="4000" dirty="0"/>
          </a:p>
        </p:txBody>
      </p:sp>
      <p:sp>
        <p:nvSpPr>
          <p:cNvPr id="3" name="Content Placeholder 2"/>
          <p:cNvSpPr>
            <a:spLocks noGrp="1"/>
          </p:cNvSpPr>
          <p:nvPr>
            <p:ph idx="1"/>
          </p:nvPr>
        </p:nvSpPr>
        <p:spPr/>
        <p:txBody>
          <a:bodyPr/>
          <a:lstStyle/>
          <a:p>
            <a:pPr marL="0" indent="0">
              <a:buNone/>
            </a:pPr>
            <a:r>
              <a:rPr lang="en-US" dirty="0" smtClean="0"/>
              <a:t>Measures of </a:t>
            </a:r>
            <a:r>
              <a:rPr lang="en-US" b="1" dirty="0" smtClean="0"/>
              <a:t>central tendency</a:t>
            </a:r>
            <a:r>
              <a:rPr lang="en-US" dirty="0" smtClean="0"/>
              <a:t>:</a:t>
            </a:r>
          </a:p>
          <a:p>
            <a:pPr lvl="1"/>
            <a:r>
              <a:rPr lang="en-US" b="1" dirty="0" smtClean="0"/>
              <a:t>Mode</a:t>
            </a:r>
            <a:r>
              <a:rPr lang="en-US" dirty="0" smtClean="0"/>
              <a:t>:  a descriptive analysis measure defined as that value in a string of numbers that occurs most often.</a:t>
            </a:r>
          </a:p>
          <a:p>
            <a:pPr lvl="1"/>
            <a:r>
              <a:rPr lang="en-US" b="1" dirty="0" smtClean="0"/>
              <a:t>Median</a:t>
            </a:r>
            <a:r>
              <a:rPr lang="en-US" dirty="0" smtClean="0"/>
              <a:t>:  expresses that value whose occurrence lies in the middle of an ordered set of values.</a:t>
            </a:r>
          </a:p>
          <a:p>
            <a:pPr lvl="1"/>
            <a:r>
              <a:rPr lang="en-US" b="1" dirty="0" smtClean="0"/>
              <a:t>Mean</a:t>
            </a:r>
            <a:r>
              <a:rPr lang="en-US" dirty="0" smtClean="0"/>
              <a:t> (or average): </a:t>
            </a:r>
            <a:endParaRPr lang="en-US" dirty="0"/>
          </a:p>
        </p:txBody>
      </p:sp>
      <p:pic>
        <p:nvPicPr>
          <p:cNvPr id="5" name="Picture 4" descr="Screen Shot 2012-11-09 at 9.37.35 AM.png"/>
          <p:cNvPicPr>
            <a:picLocks noChangeAspect="1"/>
          </p:cNvPicPr>
          <p:nvPr/>
        </p:nvPicPr>
        <p:blipFill rotWithShape="1">
          <a:blip r:embed="rId3">
            <a:extLst>
              <a:ext uri="{28A0092B-C50C-407E-A947-70E740481C1C}">
                <a14:useLocalDpi xmlns:a14="http://schemas.microsoft.com/office/drawing/2010/main" val="0"/>
              </a:ext>
            </a:extLst>
          </a:blip>
          <a:srcRect l="35946" t="43390" r="42202" b="48114"/>
          <a:stretch/>
        </p:blipFill>
        <p:spPr>
          <a:xfrm>
            <a:off x="1688496" y="4803849"/>
            <a:ext cx="4695370" cy="1140834"/>
          </a:xfrm>
          <a:prstGeom prst="rect">
            <a:avLst/>
          </a:prstGeom>
        </p:spPr>
      </p:pic>
    </p:spTree>
    <p:extLst>
      <p:ext uri="{BB962C8B-B14F-4D97-AF65-F5344CB8AC3E}">
        <p14:creationId xmlns:p14="http://schemas.microsoft.com/office/powerpoint/2010/main" val="116508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Measures of Variability: Visualizing the Diversity of Respondents</a:t>
            </a:r>
            <a:endParaRPr lang="en-US" dirty="0"/>
          </a:p>
        </p:txBody>
      </p:sp>
      <p:sp>
        <p:nvSpPr>
          <p:cNvPr id="3" name="Content Placeholder 2"/>
          <p:cNvSpPr>
            <a:spLocks noGrp="1"/>
          </p:cNvSpPr>
          <p:nvPr>
            <p:ph idx="1"/>
          </p:nvPr>
        </p:nvSpPr>
        <p:spPr/>
        <p:txBody>
          <a:bodyPr/>
          <a:lstStyle/>
          <a:p>
            <a:r>
              <a:rPr lang="en-US" dirty="0" smtClean="0"/>
              <a:t> All measures of variability are concerned with depicting the “typical” difference between the values in a set of values.</a:t>
            </a:r>
          </a:p>
          <a:p>
            <a:r>
              <a:rPr lang="en-US" dirty="0" smtClean="0"/>
              <a:t>There are three measures of variability:</a:t>
            </a:r>
          </a:p>
          <a:p>
            <a:pPr lvl="1"/>
            <a:r>
              <a:rPr lang="en-US" b="1" dirty="0" smtClean="0"/>
              <a:t>Frequency distribution</a:t>
            </a:r>
          </a:p>
          <a:p>
            <a:pPr lvl="1"/>
            <a:r>
              <a:rPr lang="en-US" b="1" dirty="0" smtClean="0"/>
              <a:t>Range</a:t>
            </a:r>
          </a:p>
          <a:p>
            <a:pPr lvl="1"/>
            <a:r>
              <a:rPr lang="en-US" b="1" dirty="0" smtClean="0"/>
              <a:t>Standard deviation</a:t>
            </a:r>
            <a:endParaRPr lang="en-US" b="1" dirty="0"/>
          </a:p>
        </p:txBody>
      </p:sp>
    </p:spTree>
    <p:extLst>
      <p:ext uri="{BB962C8B-B14F-4D97-AF65-F5344CB8AC3E}">
        <p14:creationId xmlns:p14="http://schemas.microsoft.com/office/powerpoint/2010/main" val="3568127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Measures of Variability: Visualizing the Diversity of Respondents</a:t>
            </a:r>
            <a:endParaRPr lang="en-US" dirty="0"/>
          </a:p>
        </p:txBody>
      </p:sp>
      <p:sp>
        <p:nvSpPr>
          <p:cNvPr id="3" name="Content Placeholder 2"/>
          <p:cNvSpPr>
            <a:spLocks noGrp="1"/>
          </p:cNvSpPr>
          <p:nvPr>
            <p:ph idx="1"/>
          </p:nvPr>
        </p:nvSpPr>
        <p:spPr/>
        <p:txBody>
          <a:bodyPr>
            <a:normAutofit/>
          </a:bodyPr>
          <a:lstStyle/>
          <a:p>
            <a:r>
              <a:rPr lang="en-US" dirty="0" smtClean="0"/>
              <a:t>A </a:t>
            </a:r>
            <a:r>
              <a:rPr lang="en-US" b="1" dirty="0" smtClean="0"/>
              <a:t>frequency distribution </a:t>
            </a:r>
            <a:r>
              <a:rPr lang="en-US" dirty="0" smtClean="0"/>
              <a:t>is a tabulation of the number of times that each different value appears in a particular set of values.</a:t>
            </a:r>
          </a:p>
          <a:p>
            <a:r>
              <a:rPr lang="en-US" dirty="0"/>
              <a:t>T</a:t>
            </a:r>
            <a:r>
              <a:rPr lang="en-US" dirty="0" smtClean="0"/>
              <a:t>he frequency for each value divided by the total number of observations for all values, resulting in a percent, called a </a:t>
            </a:r>
            <a:r>
              <a:rPr lang="en-US" b="1" dirty="0" smtClean="0"/>
              <a:t>percentage distribution</a:t>
            </a:r>
            <a:r>
              <a:rPr lang="en-US" dirty="0" smtClean="0"/>
              <a:t>.</a:t>
            </a:r>
            <a:endParaRPr lang="en-US" dirty="0"/>
          </a:p>
        </p:txBody>
      </p:sp>
    </p:spTree>
    <p:extLst>
      <p:ext uri="{BB962C8B-B14F-4D97-AF65-F5344CB8AC3E}">
        <p14:creationId xmlns:p14="http://schemas.microsoft.com/office/powerpoint/2010/main" val="1571819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Measures of Variability: Visualizing the Diversity of Respondents</a:t>
            </a:r>
            <a:endParaRPr lang="en-US" dirty="0"/>
          </a:p>
        </p:txBody>
      </p:sp>
      <p:sp>
        <p:nvSpPr>
          <p:cNvPr id="3" name="Content Placeholder 2"/>
          <p:cNvSpPr>
            <a:spLocks noGrp="1"/>
          </p:cNvSpPr>
          <p:nvPr>
            <p:ph idx="1"/>
          </p:nvPr>
        </p:nvSpPr>
        <p:spPr/>
        <p:txBody>
          <a:bodyPr/>
          <a:lstStyle/>
          <a:p>
            <a:r>
              <a:rPr lang="en-US" b="1" dirty="0" smtClean="0"/>
              <a:t>Range</a:t>
            </a:r>
            <a:r>
              <a:rPr lang="en-US" dirty="0" smtClean="0"/>
              <a:t>:  identifies the distance between lowest value (minimum) and the highest value (maximum) in an ordered set of values.</a:t>
            </a:r>
          </a:p>
          <a:p>
            <a:r>
              <a:rPr lang="en-US" b="1" dirty="0" smtClean="0"/>
              <a:t>Standard deviation</a:t>
            </a:r>
            <a:r>
              <a:rPr lang="en-US" dirty="0" smtClean="0"/>
              <a:t>:  indicates the degree of variation or diversity in the values in such a way as to be translatable into a normal or bell-shaped curve distribution.</a:t>
            </a:r>
          </a:p>
          <a:p>
            <a:endParaRPr lang="en-US" dirty="0"/>
          </a:p>
        </p:txBody>
      </p:sp>
    </p:spTree>
    <p:extLst>
      <p:ext uri="{BB962C8B-B14F-4D97-AF65-F5344CB8AC3E}">
        <p14:creationId xmlns:p14="http://schemas.microsoft.com/office/powerpoint/2010/main" val="367021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92" y="1727201"/>
            <a:ext cx="7858908"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51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Documents\Burns-Bush 2016\Chapter Folder\Ch 12\Fig 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99" y="1249363"/>
            <a:ext cx="8475663" cy="397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885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Documents\Burns-Bush 2016\Chapter Folder\Ch 12\Table 1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0" y="1647825"/>
            <a:ext cx="8975347"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106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n\Desktop\1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2271"/>
            <a:ext cx="8848725" cy="514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2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512893"/>
            <a:ext cx="4343400" cy="593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20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Documents\Burns-Bush 2016\Chapter Folder\Ch 12\Fig 1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3" y="1130300"/>
            <a:ext cx="8686121"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60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Documents\Burns-Bush 2016\Chapter Folder\Ch 12\Fig 1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974047"/>
            <a:ext cx="9004300" cy="504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385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22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938213"/>
            <a:ext cx="888682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38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 y="2374900"/>
            <a:ext cx="86772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020233"/>
            <a:ext cx="8229600" cy="1143000"/>
          </a:xfrm>
        </p:spPr>
        <p:txBody>
          <a:bodyPr>
            <a:normAutofit/>
          </a:bodyPr>
          <a:lstStyle/>
          <a:p>
            <a:r>
              <a:rPr lang="en-US" dirty="0" smtClean="0"/>
              <a:t>Reporting Scale Data</a:t>
            </a:r>
            <a:endParaRPr lang="en-US" dirty="0"/>
          </a:p>
        </p:txBody>
      </p:sp>
    </p:spTree>
    <p:extLst>
      <p:ext uri="{BB962C8B-B14F-4D97-AF65-F5344CB8AC3E}">
        <p14:creationId xmlns:p14="http://schemas.microsoft.com/office/powerpoint/2010/main" val="873851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1814576"/>
            <a:ext cx="73628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Example Scale Variables Table</a:t>
            </a:r>
            <a:endParaRPr lang="en-US" dirty="0"/>
          </a:p>
        </p:txBody>
      </p:sp>
    </p:spTree>
    <p:extLst>
      <p:ext uri="{BB962C8B-B14F-4D97-AF65-F5344CB8AC3E}">
        <p14:creationId xmlns:p14="http://schemas.microsoft.com/office/powerpoint/2010/main" val="3838329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Reporting Nominal or Categorical data</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5398" y="1663700"/>
            <a:ext cx="7337253" cy="466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81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01" y="2506134"/>
            <a:ext cx="7428215" cy="31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025822"/>
            <a:ext cx="8305800" cy="1143000"/>
          </a:xfrm>
        </p:spPr>
        <p:txBody>
          <a:bodyPr>
            <a:normAutofit fontScale="90000"/>
          </a:bodyPr>
          <a:lstStyle/>
          <a:p>
            <a:r>
              <a:rPr lang="en-US" dirty="0" smtClean="0"/>
              <a:t>Sample Nominal or </a:t>
            </a:r>
            <a:br>
              <a:rPr lang="en-US" dirty="0" smtClean="0"/>
            </a:br>
            <a:r>
              <a:rPr lang="en-US" dirty="0" smtClean="0"/>
              <a:t>Categorical Variable Table</a:t>
            </a:r>
            <a:endParaRPr lang="en-US" dirty="0"/>
          </a:p>
        </p:txBody>
      </p:sp>
    </p:spTree>
    <p:extLst>
      <p:ext uri="{BB962C8B-B14F-4D97-AF65-F5344CB8AC3E}">
        <p14:creationId xmlns:p14="http://schemas.microsoft.com/office/powerpoint/2010/main" val="2731475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Inference</a:t>
            </a:r>
            <a:endParaRPr lang="en-US" dirty="0"/>
          </a:p>
        </p:txBody>
      </p:sp>
      <p:sp>
        <p:nvSpPr>
          <p:cNvPr id="5" name="Content Placeholder 4"/>
          <p:cNvSpPr>
            <a:spLocks noGrp="1"/>
          </p:cNvSpPr>
          <p:nvPr>
            <p:ph idx="1"/>
          </p:nvPr>
        </p:nvSpPr>
        <p:spPr/>
        <p:txBody>
          <a:bodyPr/>
          <a:lstStyle/>
          <a:p>
            <a:r>
              <a:rPr lang="en-US" b="1" dirty="0" smtClean="0"/>
              <a:t>Statistics</a:t>
            </a:r>
            <a:r>
              <a:rPr lang="en-US" dirty="0" smtClean="0"/>
              <a:t> are sample values</a:t>
            </a:r>
          </a:p>
          <a:p>
            <a:r>
              <a:rPr lang="en-US" b="1" dirty="0" smtClean="0"/>
              <a:t>Parameters</a:t>
            </a:r>
            <a:r>
              <a:rPr lang="en-US" dirty="0" smtClean="0"/>
              <a:t> are corresponding population values</a:t>
            </a:r>
          </a:p>
          <a:p>
            <a:r>
              <a:rPr lang="en-US" b="1" dirty="0" smtClean="0"/>
              <a:t>Statistical inference </a:t>
            </a:r>
            <a:r>
              <a:rPr lang="en-US" dirty="0" smtClean="0"/>
              <a:t>is the set of procedures used in which sample statistics are used to estimate population parameters</a:t>
            </a:r>
            <a:endParaRPr lang="en-US" dirty="0"/>
          </a:p>
        </p:txBody>
      </p:sp>
      <p:sp>
        <p:nvSpPr>
          <p:cNvPr id="4" name="Slide Number Placeholder 3"/>
          <p:cNvSpPr>
            <a:spLocks noGrp="1"/>
          </p:cNvSpPr>
          <p:nvPr>
            <p:ph type="sldNum" sz="quarter" idx="4294967295"/>
          </p:nvPr>
        </p:nvSpPr>
        <p:spPr>
          <a:xfrm>
            <a:off x="8077200" y="19050"/>
            <a:ext cx="1066800" cy="328613"/>
          </a:xfrm>
        </p:spPr>
        <p:txBody>
          <a:bodyPr/>
          <a:lstStyle/>
          <a:p>
            <a:fld id="{A3F7ECC6-B468-422A-BBB1-82908A28DF02}" type="slidenum">
              <a:rPr lang="en-US" smtClean="0"/>
              <a:t>27</a:t>
            </a:fld>
            <a:endParaRPr lang="en-US"/>
          </a:p>
        </p:txBody>
      </p:sp>
    </p:spTree>
    <p:extLst>
      <p:ext uri="{BB962C8B-B14F-4D97-AF65-F5344CB8AC3E}">
        <p14:creationId xmlns:p14="http://schemas.microsoft.com/office/powerpoint/2010/main" val="59229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Statistical Inference</a:t>
            </a:r>
            <a:endParaRPr lang="en-US" dirty="0"/>
          </a:p>
        </p:txBody>
      </p:sp>
      <p:sp>
        <p:nvSpPr>
          <p:cNvPr id="3" name="Content Placeholder 2"/>
          <p:cNvSpPr>
            <a:spLocks noGrp="1"/>
          </p:cNvSpPr>
          <p:nvPr>
            <p:ph idx="1"/>
          </p:nvPr>
        </p:nvSpPr>
        <p:spPr/>
        <p:txBody>
          <a:bodyPr/>
          <a:lstStyle/>
          <a:p>
            <a:r>
              <a:rPr lang="en-US" dirty="0" smtClean="0"/>
              <a:t>A </a:t>
            </a:r>
            <a:r>
              <a:rPr lang="en-US" b="1" dirty="0" smtClean="0"/>
              <a:t>parameter estimate </a:t>
            </a:r>
            <a:r>
              <a:rPr lang="en-US" dirty="0" smtClean="0"/>
              <a:t>is used to approximate a parameter using confidence intervals</a:t>
            </a:r>
          </a:p>
          <a:p>
            <a:r>
              <a:rPr lang="en-US" b="1" dirty="0" smtClean="0"/>
              <a:t>Hypothesis testing </a:t>
            </a:r>
            <a:r>
              <a:rPr lang="en-US" dirty="0" smtClean="0"/>
              <a:t>is used to compare sample statistics to hypothesized parameter values.</a:t>
            </a:r>
            <a:endParaRPr lang="en-US" dirty="0"/>
          </a:p>
        </p:txBody>
      </p:sp>
    </p:spTree>
    <p:extLst>
      <p:ext uri="{BB962C8B-B14F-4D97-AF65-F5344CB8AC3E}">
        <p14:creationId xmlns:p14="http://schemas.microsoft.com/office/powerpoint/2010/main" val="95116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Parameter Estimation: Estimating the Population Percent or Mean</a:t>
            </a:r>
            <a:endParaRPr lang="en-US" dirty="0"/>
          </a:p>
        </p:txBody>
      </p:sp>
      <p:sp>
        <p:nvSpPr>
          <p:cNvPr id="3" name="Content Placeholder 2"/>
          <p:cNvSpPr>
            <a:spLocks noGrp="1"/>
          </p:cNvSpPr>
          <p:nvPr>
            <p:ph idx="1"/>
          </p:nvPr>
        </p:nvSpPr>
        <p:spPr/>
        <p:txBody>
          <a:bodyPr>
            <a:normAutofit/>
          </a:bodyPr>
          <a:lstStyle/>
          <a:p>
            <a:r>
              <a:rPr lang="en-US" b="1" dirty="0" smtClean="0"/>
              <a:t>Parameter estimation </a:t>
            </a:r>
            <a:r>
              <a:rPr lang="en-US" dirty="0" smtClean="0"/>
              <a:t>is the process of using sample information to compute an interval that describes the range of a parameter such as the population mean or the population percentage.</a:t>
            </a:r>
          </a:p>
          <a:p>
            <a:r>
              <a:rPr lang="en-US" dirty="0" smtClean="0"/>
              <a:t>It involves the use of three values:</a:t>
            </a:r>
          </a:p>
          <a:p>
            <a:pPr lvl="1"/>
            <a:r>
              <a:rPr lang="en-US" dirty="0" smtClean="0"/>
              <a:t>The </a:t>
            </a:r>
            <a:r>
              <a:rPr lang="en-US" b="1" dirty="0" smtClean="0"/>
              <a:t>sample statistic</a:t>
            </a:r>
          </a:p>
          <a:p>
            <a:pPr lvl="1"/>
            <a:r>
              <a:rPr lang="en-US" dirty="0" smtClean="0"/>
              <a:t>The </a:t>
            </a:r>
            <a:r>
              <a:rPr lang="en-US" b="1" dirty="0" smtClean="0"/>
              <a:t>standard error </a:t>
            </a:r>
            <a:r>
              <a:rPr lang="en-US" dirty="0" smtClean="0"/>
              <a:t>of the statistic</a:t>
            </a:r>
          </a:p>
          <a:p>
            <a:pPr lvl="1"/>
            <a:r>
              <a:rPr lang="en-US" dirty="0" smtClean="0"/>
              <a:t>The desired </a:t>
            </a:r>
            <a:r>
              <a:rPr lang="en-US" b="1" dirty="0" smtClean="0"/>
              <a:t>level of confidence</a:t>
            </a:r>
            <a:endParaRPr lang="en-US" b="1" dirty="0"/>
          </a:p>
        </p:txBody>
      </p:sp>
    </p:spTree>
    <p:extLst>
      <p:ext uri="{BB962C8B-B14F-4D97-AF65-F5344CB8AC3E}">
        <p14:creationId xmlns:p14="http://schemas.microsoft.com/office/powerpoint/2010/main" val="3855263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n\Documents\Burns-Bush 2016\Chapter Folder\Ch 12\Ch 12 whe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371" y="904875"/>
            <a:ext cx="5803043"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622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Statistical Inference: Sample Statistics and Population Parameters</a:t>
            </a:r>
            <a:endParaRPr lang="en-US" sz="4000" dirty="0"/>
          </a:p>
        </p:txBody>
      </p:sp>
      <p:sp>
        <p:nvSpPr>
          <p:cNvPr id="3" name="Content Placeholder 2"/>
          <p:cNvSpPr>
            <a:spLocks noGrp="1"/>
          </p:cNvSpPr>
          <p:nvPr>
            <p:ph idx="1"/>
          </p:nvPr>
        </p:nvSpPr>
        <p:spPr/>
        <p:txBody>
          <a:bodyPr/>
          <a:lstStyle/>
          <a:p>
            <a:r>
              <a:rPr lang="en-US" dirty="0" smtClean="0"/>
              <a:t>A sample statistic is usually a </a:t>
            </a:r>
            <a:r>
              <a:rPr lang="en-US" b="1" dirty="0" smtClean="0"/>
              <a:t>mean</a:t>
            </a:r>
            <a:r>
              <a:rPr lang="en-US" dirty="0" smtClean="0"/>
              <a:t> or </a:t>
            </a:r>
            <a:r>
              <a:rPr lang="en-US" b="1" dirty="0" smtClean="0"/>
              <a:t>percentage.</a:t>
            </a:r>
          </a:p>
          <a:p>
            <a:r>
              <a:rPr lang="en-US" b="1" dirty="0" smtClean="0"/>
              <a:t>Standard error </a:t>
            </a:r>
            <a:r>
              <a:rPr lang="en-US" dirty="0" smtClean="0"/>
              <a:t>is the measure of variability in the sampling distribution.</a:t>
            </a:r>
          </a:p>
          <a:p>
            <a:r>
              <a:rPr lang="en-US" dirty="0" smtClean="0"/>
              <a:t>A </a:t>
            </a:r>
            <a:r>
              <a:rPr lang="en-US" b="1" dirty="0" smtClean="0"/>
              <a:t>confidence interval </a:t>
            </a:r>
            <a:r>
              <a:rPr lang="en-US" dirty="0" smtClean="0"/>
              <a:t>is the degree of accuracy desired by the researcher stated in the form of a range with an upper and lower boundary.</a:t>
            </a:r>
            <a:endParaRPr lang="en-US" dirty="0"/>
          </a:p>
        </p:txBody>
      </p:sp>
    </p:spTree>
    <p:extLst>
      <p:ext uri="{BB962C8B-B14F-4D97-AF65-F5344CB8AC3E}">
        <p14:creationId xmlns:p14="http://schemas.microsoft.com/office/powerpoint/2010/main" val="2665009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6" y="2412445"/>
            <a:ext cx="8104694" cy="1811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452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on\Documents\Burns-Bush 2016\Chapter Folder\Ch 12\Fig 1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284" y="906462"/>
            <a:ext cx="5308654" cy="520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805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98" y="1593652"/>
            <a:ext cx="8252877" cy="375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646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34</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681163"/>
            <a:ext cx="884872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134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on\Documents\Burns-Bush 2016\Chapter Folder\Ch 12\Fig 1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4" y="976248"/>
            <a:ext cx="8696325" cy="496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5154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909638"/>
            <a:ext cx="880110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711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Hypothesis Tests</a:t>
            </a:r>
            <a:endParaRPr lang="en-US" dirty="0"/>
          </a:p>
        </p:txBody>
      </p:sp>
      <p:sp>
        <p:nvSpPr>
          <p:cNvPr id="5" name="Content Placeholder 4"/>
          <p:cNvSpPr>
            <a:spLocks noGrp="1"/>
          </p:cNvSpPr>
          <p:nvPr>
            <p:ph idx="1"/>
          </p:nvPr>
        </p:nvSpPr>
        <p:spPr/>
        <p:txBody>
          <a:bodyPr>
            <a:normAutofit/>
          </a:bodyPr>
          <a:lstStyle/>
          <a:p>
            <a:r>
              <a:rPr lang="en-US" sz="2800" dirty="0" smtClean="0"/>
              <a:t>Tests of an hypothesized population parameter value:</a:t>
            </a:r>
          </a:p>
          <a:p>
            <a:pPr lvl="1"/>
            <a:r>
              <a:rPr lang="en-US" sz="2400" dirty="0" smtClean="0"/>
              <a:t>Test of an hypothesis about a </a:t>
            </a:r>
            <a:r>
              <a:rPr lang="en-US" sz="2400" b="1" dirty="0" smtClean="0"/>
              <a:t>percent</a:t>
            </a:r>
          </a:p>
          <a:p>
            <a:pPr lvl="1"/>
            <a:r>
              <a:rPr lang="en-US" sz="2400" dirty="0" smtClean="0"/>
              <a:t>Test of an hypothesis about a </a:t>
            </a:r>
            <a:r>
              <a:rPr lang="en-US" sz="2400" b="1" dirty="0" smtClean="0"/>
              <a:t>mean</a:t>
            </a:r>
          </a:p>
          <a:p>
            <a:r>
              <a:rPr lang="en-US" dirty="0" smtClean="0"/>
              <a:t>The crux of statistical hypothesis testing is the </a:t>
            </a:r>
            <a:r>
              <a:rPr lang="en-US" b="1" dirty="0" smtClean="0"/>
              <a:t>sampling distribution </a:t>
            </a:r>
            <a:r>
              <a:rPr lang="en-US" dirty="0" smtClean="0"/>
              <a:t>concept.</a:t>
            </a:r>
            <a:endParaRPr lang="en-US" dirty="0"/>
          </a:p>
        </p:txBody>
      </p:sp>
    </p:spTree>
    <p:extLst>
      <p:ext uri="{BB962C8B-B14F-4D97-AF65-F5344CB8AC3E}">
        <p14:creationId xmlns:p14="http://schemas.microsoft.com/office/powerpoint/2010/main" val="267059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089" y="1733550"/>
            <a:ext cx="7185936"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023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39</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19" y="2114550"/>
            <a:ext cx="7057883"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72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Statistical Analyses Used in Marketing Research</a:t>
            </a:r>
            <a:endParaRPr lang="en-US" dirty="0"/>
          </a:p>
        </p:txBody>
      </p:sp>
      <p:sp>
        <p:nvSpPr>
          <p:cNvPr id="3" name="Content Placeholder 2"/>
          <p:cNvSpPr>
            <a:spLocks noGrp="1"/>
          </p:cNvSpPr>
          <p:nvPr>
            <p:ph idx="1"/>
          </p:nvPr>
        </p:nvSpPr>
        <p:spPr/>
        <p:txBody>
          <a:bodyPr/>
          <a:lstStyle/>
          <a:p>
            <a:r>
              <a:rPr lang="en-US" dirty="0" smtClean="0"/>
              <a:t>Descriptive analysis</a:t>
            </a:r>
          </a:p>
          <a:p>
            <a:r>
              <a:rPr lang="en-US" dirty="0" smtClean="0"/>
              <a:t>Inferential analysis</a:t>
            </a:r>
          </a:p>
          <a:p>
            <a:r>
              <a:rPr lang="en-US" dirty="0" smtClean="0"/>
              <a:t>Differences analysis</a:t>
            </a:r>
          </a:p>
          <a:p>
            <a:r>
              <a:rPr lang="en-US" dirty="0" smtClean="0"/>
              <a:t>Associative analysis</a:t>
            </a:r>
          </a:p>
          <a:p>
            <a:r>
              <a:rPr lang="en-US" dirty="0" smtClean="0"/>
              <a:t>Predictive analysis</a:t>
            </a:r>
            <a:endParaRPr lang="en-US" dirty="0"/>
          </a:p>
        </p:txBody>
      </p:sp>
    </p:spTree>
    <p:extLst>
      <p:ext uri="{BB962C8B-B14F-4D97-AF65-F5344CB8AC3E}">
        <p14:creationId xmlns:p14="http://schemas.microsoft.com/office/powerpoint/2010/main" val="3766878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on\Documents\Burns-Bush 2016\Chapter Folder\Ch 12\Fig 1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6" y="1071032"/>
            <a:ext cx="7027863" cy="4274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079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on\Documents\Burns-Bush 2016\Chapter Folder\Ch 12\Table 1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58" y="1123951"/>
            <a:ext cx="877586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3080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09" y="588798"/>
            <a:ext cx="7128365" cy="5419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150" y="4245840"/>
            <a:ext cx="17621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623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on\Documents\Burns-Bush 2016\Chapter Folder\Ch 12\Fig 1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958009"/>
            <a:ext cx="8734425" cy="484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03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47" y="1289075"/>
            <a:ext cx="8408053" cy="425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738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latin typeface="Calibri" charset="0"/>
            </a:endParaRPr>
          </a:p>
        </p:txBody>
      </p:sp>
      <p:pic>
        <p:nvPicPr>
          <p:cNvPr id="59395"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593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Descriptive Analysis</a:t>
            </a:r>
            <a:endParaRPr lang="en-US" dirty="0"/>
          </a:p>
        </p:txBody>
      </p:sp>
      <p:sp>
        <p:nvSpPr>
          <p:cNvPr id="3" name="Content Placeholder 2"/>
          <p:cNvSpPr>
            <a:spLocks noGrp="1"/>
          </p:cNvSpPr>
          <p:nvPr>
            <p:ph idx="1"/>
          </p:nvPr>
        </p:nvSpPr>
        <p:spPr/>
        <p:txBody>
          <a:bodyPr/>
          <a:lstStyle/>
          <a:p>
            <a:r>
              <a:rPr lang="en-US" dirty="0" smtClean="0"/>
              <a:t>Used by marketing researchers to </a:t>
            </a:r>
            <a:r>
              <a:rPr lang="en-US" b="1" dirty="0" smtClean="0"/>
              <a:t>describe the sample data</a:t>
            </a:r>
            <a:r>
              <a:rPr lang="en-US" dirty="0" smtClean="0"/>
              <a:t>set in such  a way as to portray the “typical” respondent and to reveal the general pattern of responses.</a:t>
            </a:r>
            <a:endParaRPr lang="en-US" dirty="0"/>
          </a:p>
        </p:txBody>
      </p:sp>
    </p:spTree>
    <p:extLst>
      <p:ext uri="{BB962C8B-B14F-4D97-AF65-F5344CB8AC3E}">
        <p14:creationId xmlns:p14="http://schemas.microsoft.com/office/powerpoint/2010/main" val="32615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Inference Analysis</a:t>
            </a:r>
            <a:endParaRPr lang="en-US" dirty="0"/>
          </a:p>
        </p:txBody>
      </p:sp>
      <p:sp>
        <p:nvSpPr>
          <p:cNvPr id="3" name="Content Placeholder 2"/>
          <p:cNvSpPr>
            <a:spLocks noGrp="1"/>
          </p:cNvSpPr>
          <p:nvPr>
            <p:ph idx="1"/>
          </p:nvPr>
        </p:nvSpPr>
        <p:spPr/>
        <p:txBody>
          <a:bodyPr/>
          <a:lstStyle/>
          <a:p>
            <a:r>
              <a:rPr lang="en-US" dirty="0" smtClean="0"/>
              <a:t>Used when marketing researchers use statistical procedures to </a:t>
            </a:r>
            <a:r>
              <a:rPr lang="en-US" b="1" dirty="0" smtClean="0"/>
              <a:t>generalize the results of the sample to the target population</a:t>
            </a:r>
            <a:r>
              <a:rPr lang="en-US" dirty="0" smtClean="0"/>
              <a:t> it represents.</a:t>
            </a:r>
            <a:endParaRPr lang="en-US" dirty="0"/>
          </a:p>
        </p:txBody>
      </p:sp>
    </p:spTree>
    <p:extLst>
      <p:ext uri="{BB962C8B-B14F-4D97-AF65-F5344CB8AC3E}">
        <p14:creationId xmlns:p14="http://schemas.microsoft.com/office/powerpoint/2010/main" val="3116293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Difference Analysis</a:t>
            </a:r>
            <a:endParaRPr lang="en-US" dirty="0"/>
          </a:p>
        </p:txBody>
      </p:sp>
      <p:sp>
        <p:nvSpPr>
          <p:cNvPr id="3" name="Content Placeholder 2"/>
          <p:cNvSpPr>
            <a:spLocks noGrp="1"/>
          </p:cNvSpPr>
          <p:nvPr>
            <p:ph idx="1"/>
          </p:nvPr>
        </p:nvSpPr>
        <p:spPr/>
        <p:txBody>
          <a:bodyPr/>
          <a:lstStyle/>
          <a:p>
            <a:r>
              <a:rPr lang="en-US" dirty="0" smtClean="0"/>
              <a:t>Used  to </a:t>
            </a:r>
            <a:r>
              <a:rPr lang="en-US" b="1" dirty="0" smtClean="0"/>
              <a:t>determine the degree to which real and generalizable differences exist in the population </a:t>
            </a:r>
            <a:r>
              <a:rPr lang="en-US" dirty="0" smtClean="0"/>
              <a:t>to help the manager make an enlightened decision on which advertising theme to use.</a:t>
            </a:r>
            <a:endParaRPr lang="en-US" dirty="0"/>
          </a:p>
        </p:txBody>
      </p:sp>
    </p:spTree>
    <p:extLst>
      <p:ext uri="{BB962C8B-B14F-4D97-AF65-F5344CB8AC3E}">
        <p14:creationId xmlns:p14="http://schemas.microsoft.com/office/powerpoint/2010/main" val="281940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Association Analysis</a:t>
            </a:r>
            <a:endParaRPr lang="en-US" dirty="0"/>
          </a:p>
        </p:txBody>
      </p:sp>
      <p:sp>
        <p:nvSpPr>
          <p:cNvPr id="3" name="Content Placeholder 2"/>
          <p:cNvSpPr>
            <a:spLocks noGrp="1"/>
          </p:cNvSpPr>
          <p:nvPr>
            <p:ph idx="1"/>
          </p:nvPr>
        </p:nvSpPr>
        <p:spPr/>
        <p:txBody>
          <a:bodyPr/>
          <a:lstStyle/>
          <a:p>
            <a:r>
              <a:rPr lang="en-US" dirty="0"/>
              <a:t>I</a:t>
            </a:r>
            <a:r>
              <a:rPr lang="en-US" dirty="0" smtClean="0"/>
              <a:t>nvestigates </a:t>
            </a:r>
            <a:r>
              <a:rPr lang="en-US" b="1" dirty="0" smtClean="0"/>
              <a:t>if and how two variables are related</a:t>
            </a:r>
            <a:endParaRPr lang="en-US" dirty="0"/>
          </a:p>
        </p:txBody>
      </p:sp>
    </p:spTree>
    <p:extLst>
      <p:ext uri="{BB962C8B-B14F-4D97-AF65-F5344CB8AC3E}">
        <p14:creationId xmlns:p14="http://schemas.microsoft.com/office/powerpoint/2010/main" val="793108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Analysis</a:t>
            </a:r>
            <a:endParaRPr lang="en-US" dirty="0"/>
          </a:p>
        </p:txBody>
      </p:sp>
      <p:sp>
        <p:nvSpPr>
          <p:cNvPr id="3" name="Content Placeholder 2"/>
          <p:cNvSpPr>
            <a:spLocks noGrp="1"/>
          </p:cNvSpPr>
          <p:nvPr>
            <p:ph idx="1"/>
          </p:nvPr>
        </p:nvSpPr>
        <p:spPr/>
        <p:txBody>
          <a:bodyPr/>
          <a:lstStyle/>
          <a:p>
            <a:r>
              <a:rPr lang="en-US" dirty="0" smtClean="0"/>
              <a:t>Statistical procedures and models to help</a:t>
            </a:r>
            <a:r>
              <a:rPr lang="en-US" b="1" dirty="0" smtClean="0"/>
              <a:t> allow insight into multiple relationships among variables</a:t>
            </a:r>
            <a:endParaRPr lang="en-US" dirty="0"/>
          </a:p>
        </p:txBody>
      </p:sp>
    </p:spTree>
    <p:extLst>
      <p:ext uri="{BB962C8B-B14F-4D97-AF65-F5344CB8AC3E}">
        <p14:creationId xmlns:p14="http://schemas.microsoft.com/office/powerpoint/2010/main" val="21101895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CD751DA-1B83-41EE-ACB8-5C49AE8AF74E}">
  <ds:schemaRefs>
    <ds:schemaRef ds:uri="ESRI.ArcGIS.Mapping.OfficeIntegration.PowerPointInfo"/>
  </ds:schemaRefs>
</ds:datastoreItem>
</file>

<file path=customXml/itemProps10.xml><?xml version="1.0" encoding="utf-8"?>
<ds:datastoreItem xmlns:ds="http://schemas.openxmlformats.org/officeDocument/2006/customXml" ds:itemID="{09C76719-64B4-4094-BFC9-42C10E81FDAE}">
  <ds:schemaRefs>
    <ds:schemaRef ds:uri="ESRI.ArcGIS.Mapping.OfficeIntegration.PowerPointInfo"/>
  </ds:schemaRefs>
</ds:datastoreItem>
</file>

<file path=customXml/itemProps11.xml><?xml version="1.0" encoding="utf-8"?>
<ds:datastoreItem xmlns:ds="http://schemas.openxmlformats.org/officeDocument/2006/customXml" ds:itemID="{49AF32F1-42F2-484B-869E-F13051578F18}">
  <ds:schemaRefs>
    <ds:schemaRef ds:uri="ESRI.ArcGIS.Mapping.OfficeIntegration.PowerPointInfo"/>
  </ds:schemaRefs>
</ds:datastoreItem>
</file>

<file path=customXml/itemProps12.xml><?xml version="1.0" encoding="utf-8"?>
<ds:datastoreItem xmlns:ds="http://schemas.openxmlformats.org/officeDocument/2006/customXml" ds:itemID="{ADAA472E-7B73-4C50-B14A-925EA4A27FD2}">
  <ds:schemaRefs>
    <ds:schemaRef ds:uri="ESRI.ArcGIS.Mapping.OfficeIntegration.PowerPointInfo"/>
  </ds:schemaRefs>
</ds:datastoreItem>
</file>

<file path=customXml/itemProps13.xml><?xml version="1.0" encoding="utf-8"?>
<ds:datastoreItem xmlns:ds="http://schemas.openxmlformats.org/officeDocument/2006/customXml" ds:itemID="{B1718D34-56BA-46DF-BCCB-8C0CD526AA03}">
  <ds:schemaRefs>
    <ds:schemaRef ds:uri="ESRI.ArcGIS.Mapping.OfficeIntegration.PowerPointInfo"/>
  </ds:schemaRefs>
</ds:datastoreItem>
</file>

<file path=customXml/itemProps14.xml><?xml version="1.0" encoding="utf-8"?>
<ds:datastoreItem xmlns:ds="http://schemas.openxmlformats.org/officeDocument/2006/customXml" ds:itemID="{728493E1-D055-4EE4-8A70-894789DBA2BF}">
  <ds:schemaRefs>
    <ds:schemaRef ds:uri="ESRI.ArcGIS.Mapping.OfficeIntegration.PowerPointInfo"/>
  </ds:schemaRefs>
</ds:datastoreItem>
</file>

<file path=customXml/itemProps15.xml><?xml version="1.0" encoding="utf-8"?>
<ds:datastoreItem xmlns:ds="http://schemas.openxmlformats.org/officeDocument/2006/customXml" ds:itemID="{6344D8B9-EA4E-49E7-9F30-30F472BC95B6}">
  <ds:schemaRefs>
    <ds:schemaRef ds:uri="ESRI.ArcGIS.Mapping.OfficeIntegration.PowerPointInfo"/>
  </ds:schemaRefs>
</ds:datastoreItem>
</file>

<file path=customXml/itemProps16.xml><?xml version="1.0" encoding="utf-8"?>
<ds:datastoreItem xmlns:ds="http://schemas.openxmlformats.org/officeDocument/2006/customXml" ds:itemID="{3A41493F-030E-4E82-9369-2DCFCA697672}">
  <ds:schemaRefs>
    <ds:schemaRef ds:uri="ESRI.ArcGIS.Mapping.OfficeIntegration.PowerPointInfo"/>
  </ds:schemaRefs>
</ds:datastoreItem>
</file>

<file path=customXml/itemProps17.xml><?xml version="1.0" encoding="utf-8"?>
<ds:datastoreItem xmlns:ds="http://schemas.openxmlformats.org/officeDocument/2006/customXml" ds:itemID="{4979978F-96A5-4C39-841F-12EF0840E68F}">
  <ds:schemaRefs>
    <ds:schemaRef ds:uri="ESRI.ArcGIS.Mapping.OfficeIntegration.PowerPointInfo"/>
  </ds:schemaRefs>
</ds:datastoreItem>
</file>

<file path=customXml/itemProps18.xml><?xml version="1.0" encoding="utf-8"?>
<ds:datastoreItem xmlns:ds="http://schemas.openxmlformats.org/officeDocument/2006/customXml" ds:itemID="{4B965FF3-FAEF-45F4-B0F5-9CFEBFD5EBD6}">
  <ds:schemaRefs>
    <ds:schemaRef ds:uri="ESRI.ArcGIS.Mapping.OfficeIntegration.PowerPointInfo"/>
  </ds:schemaRefs>
</ds:datastoreItem>
</file>

<file path=customXml/itemProps19.xml><?xml version="1.0" encoding="utf-8"?>
<ds:datastoreItem xmlns:ds="http://schemas.openxmlformats.org/officeDocument/2006/customXml" ds:itemID="{3A7D1071-C9C2-444A-8F02-45F3F0AE4D2D}">
  <ds:schemaRefs>
    <ds:schemaRef ds:uri="ESRI.ArcGIS.Mapping.OfficeIntegration.PowerPointInfo"/>
  </ds:schemaRefs>
</ds:datastoreItem>
</file>

<file path=customXml/itemProps2.xml><?xml version="1.0" encoding="utf-8"?>
<ds:datastoreItem xmlns:ds="http://schemas.openxmlformats.org/officeDocument/2006/customXml" ds:itemID="{45B00415-4A69-4635-B937-75939E89D4FE}">
  <ds:schemaRefs>
    <ds:schemaRef ds:uri="ESRI.ArcGIS.Mapping.OfficeIntegration.PowerPointInfo"/>
  </ds:schemaRefs>
</ds:datastoreItem>
</file>

<file path=customXml/itemProps20.xml><?xml version="1.0" encoding="utf-8"?>
<ds:datastoreItem xmlns:ds="http://schemas.openxmlformats.org/officeDocument/2006/customXml" ds:itemID="{B42CAC7B-0B93-447A-A69E-63539F68F9B3}">
  <ds:schemaRefs>
    <ds:schemaRef ds:uri="ESRI.ArcGIS.Mapping.OfficeIntegration.PowerPointInfo"/>
  </ds:schemaRefs>
</ds:datastoreItem>
</file>

<file path=customXml/itemProps21.xml><?xml version="1.0" encoding="utf-8"?>
<ds:datastoreItem xmlns:ds="http://schemas.openxmlformats.org/officeDocument/2006/customXml" ds:itemID="{37069D19-5605-406D-A4E5-0864B90744B0}">
  <ds:schemaRefs>
    <ds:schemaRef ds:uri="ESRI.ArcGIS.Mapping.OfficeIntegration.PowerPointInfo"/>
  </ds:schemaRefs>
</ds:datastoreItem>
</file>

<file path=customXml/itemProps22.xml><?xml version="1.0" encoding="utf-8"?>
<ds:datastoreItem xmlns:ds="http://schemas.openxmlformats.org/officeDocument/2006/customXml" ds:itemID="{C632A927-B88B-426E-A8D2-E975B8ECC17B}">
  <ds:schemaRefs>
    <ds:schemaRef ds:uri="ESRI.ArcGIS.Mapping.OfficeIntegration.PowerPointInfo"/>
  </ds:schemaRefs>
</ds:datastoreItem>
</file>

<file path=customXml/itemProps23.xml><?xml version="1.0" encoding="utf-8"?>
<ds:datastoreItem xmlns:ds="http://schemas.openxmlformats.org/officeDocument/2006/customXml" ds:itemID="{6B108F71-3C67-4CF2-9C36-707BA1575CAC}">
  <ds:schemaRefs>
    <ds:schemaRef ds:uri="ESRI.ArcGIS.Mapping.OfficeIntegration.PowerPointInfo"/>
  </ds:schemaRefs>
</ds:datastoreItem>
</file>

<file path=customXml/itemProps24.xml><?xml version="1.0" encoding="utf-8"?>
<ds:datastoreItem xmlns:ds="http://schemas.openxmlformats.org/officeDocument/2006/customXml" ds:itemID="{ABAD1EA6-B771-4151-8E24-BB557F211A3D}">
  <ds:schemaRefs>
    <ds:schemaRef ds:uri="ESRI.ArcGIS.Mapping.OfficeIntegration.PowerPointInfo"/>
  </ds:schemaRefs>
</ds:datastoreItem>
</file>

<file path=customXml/itemProps25.xml><?xml version="1.0" encoding="utf-8"?>
<ds:datastoreItem xmlns:ds="http://schemas.openxmlformats.org/officeDocument/2006/customXml" ds:itemID="{BD8E2C5C-0F84-427B-898A-45E1E28AA5B8}">
  <ds:schemaRefs>
    <ds:schemaRef ds:uri="ESRI.ArcGIS.Mapping.OfficeIntegration.PowerPointInfo"/>
  </ds:schemaRefs>
</ds:datastoreItem>
</file>

<file path=customXml/itemProps26.xml><?xml version="1.0" encoding="utf-8"?>
<ds:datastoreItem xmlns:ds="http://schemas.openxmlformats.org/officeDocument/2006/customXml" ds:itemID="{E24E5F0F-7F77-4CF8-9A03-C84A52AC3116}">
  <ds:schemaRefs>
    <ds:schemaRef ds:uri="ESRI.ArcGIS.Mapping.OfficeIntegration.PowerPointInfo"/>
  </ds:schemaRefs>
</ds:datastoreItem>
</file>

<file path=customXml/itemProps27.xml><?xml version="1.0" encoding="utf-8"?>
<ds:datastoreItem xmlns:ds="http://schemas.openxmlformats.org/officeDocument/2006/customXml" ds:itemID="{6CB8538F-78C8-4841-874D-A2BC54F4E20A}">
  <ds:schemaRefs>
    <ds:schemaRef ds:uri="ESRI.ArcGIS.Mapping.OfficeIntegration.PowerPointInfo"/>
  </ds:schemaRefs>
</ds:datastoreItem>
</file>

<file path=customXml/itemProps28.xml><?xml version="1.0" encoding="utf-8"?>
<ds:datastoreItem xmlns:ds="http://schemas.openxmlformats.org/officeDocument/2006/customXml" ds:itemID="{790E223F-1A69-4A58-88C4-8C4C3CC679F8}">
  <ds:schemaRefs>
    <ds:schemaRef ds:uri="ESRI.ArcGIS.Mapping.OfficeIntegration.PowerPointInfo"/>
  </ds:schemaRefs>
</ds:datastoreItem>
</file>

<file path=customXml/itemProps29.xml><?xml version="1.0" encoding="utf-8"?>
<ds:datastoreItem xmlns:ds="http://schemas.openxmlformats.org/officeDocument/2006/customXml" ds:itemID="{2705E916-1EA2-4346-BBD3-C95B65DB4C79}">
  <ds:schemaRefs>
    <ds:schemaRef ds:uri="ESRI.ArcGIS.Mapping.OfficeIntegration.PowerPointInfo"/>
  </ds:schemaRefs>
</ds:datastoreItem>
</file>

<file path=customXml/itemProps3.xml><?xml version="1.0" encoding="utf-8"?>
<ds:datastoreItem xmlns:ds="http://schemas.openxmlformats.org/officeDocument/2006/customXml" ds:itemID="{88F30BC1-4BA2-41DD-A084-7DF014C13EAA}">
  <ds:schemaRefs>
    <ds:schemaRef ds:uri="ESRI.ArcGIS.Mapping.OfficeIntegration.PowerPointInfo"/>
  </ds:schemaRefs>
</ds:datastoreItem>
</file>

<file path=customXml/itemProps30.xml><?xml version="1.0" encoding="utf-8"?>
<ds:datastoreItem xmlns:ds="http://schemas.openxmlformats.org/officeDocument/2006/customXml" ds:itemID="{5994FA01-F437-43E3-BA59-89F6E4340699}">
  <ds:schemaRefs>
    <ds:schemaRef ds:uri="ESRI.ArcGIS.Mapping.OfficeIntegration.PowerPointInfo"/>
  </ds:schemaRefs>
</ds:datastoreItem>
</file>

<file path=customXml/itemProps31.xml><?xml version="1.0" encoding="utf-8"?>
<ds:datastoreItem xmlns:ds="http://schemas.openxmlformats.org/officeDocument/2006/customXml" ds:itemID="{54A4ECB6-5840-4949-8879-0FBC7E80A1CD}">
  <ds:schemaRefs>
    <ds:schemaRef ds:uri="ESRI.ArcGIS.Mapping.OfficeIntegration.PowerPointInfo"/>
  </ds:schemaRefs>
</ds:datastoreItem>
</file>

<file path=customXml/itemProps32.xml><?xml version="1.0" encoding="utf-8"?>
<ds:datastoreItem xmlns:ds="http://schemas.openxmlformats.org/officeDocument/2006/customXml" ds:itemID="{CE983790-5EDE-4FBC-B990-2C615B1FE2D1}">
  <ds:schemaRefs>
    <ds:schemaRef ds:uri="ESRI.ArcGIS.Mapping.OfficeIntegration.PowerPointInfo"/>
  </ds:schemaRefs>
</ds:datastoreItem>
</file>

<file path=customXml/itemProps33.xml><?xml version="1.0" encoding="utf-8"?>
<ds:datastoreItem xmlns:ds="http://schemas.openxmlformats.org/officeDocument/2006/customXml" ds:itemID="{F924ED7D-FA3A-4B4D-9629-10389A7D2C1D}">
  <ds:schemaRefs>
    <ds:schemaRef ds:uri="ESRI.ArcGIS.Mapping.OfficeIntegration.PowerPointInfo"/>
  </ds:schemaRefs>
</ds:datastoreItem>
</file>

<file path=customXml/itemProps34.xml><?xml version="1.0" encoding="utf-8"?>
<ds:datastoreItem xmlns:ds="http://schemas.openxmlformats.org/officeDocument/2006/customXml" ds:itemID="{8D2FEF8B-F5EC-4607-B491-3DC80F6A8F97}">
  <ds:schemaRefs>
    <ds:schemaRef ds:uri="ESRI.ArcGIS.Mapping.OfficeIntegration.PowerPointInfo"/>
  </ds:schemaRefs>
</ds:datastoreItem>
</file>

<file path=customXml/itemProps35.xml><?xml version="1.0" encoding="utf-8"?>
<ds:datastoreItem xmlns:ds="http://schemas.openxmlformats.org/officeDocument/2006/customXml" ds:itemID="{655BA6D9-9044-4126-915D-0CFB77AD7A44}">
  <ds:schemaRefs>
    <ds:schemaRef ds:uri="ESRI.ArcGIS.Mapping.OfficeIntegration.PowerPointInfo"/>
  </ds:schemaRefs>
</ds:datastoreItem>
</file>

<file path=customXml/itemProps36.xml><?xml version="1.0" encoding="utf-8"?>
<ds:datastoreItem xmlns:ds="http://schemas.openxmlformats.org/officeDocument/2006/customXml" ds:itemID="{DD5D51CE-0085-4514-A05B-94BA4A1DCA4F}">
  <ds:schemaRefs>
    <ds:schemaRef ds:uri="ESRI.ArcGIS.Mapping.OfficeIntegration.PowerPointInfo"/>
  </ds:schemaRefs>
</ds:datastoreItem>
</file>

<file path=customXml/itemProps37.xml><?xml version="1.0" encoding="utf-8"?>
<ds:datastoreItem xmlns:ds="http://schemas.openxmlformats.org/officeDocument/2006/customXml" ds:itemID="{1C23A43D-2650-476A-B85F-E9E18BEDD264}">
  <ds:schemaRefs>
    <ds:schemaRef ds:uri="ESRI.ArcGIS.Mapping.OfficeIntegration.PowerPointInfo"/>
  </ds:schemaRefs>
</ds:datastoreItem>
</file>

<file path=customXml/itemProps4.xml><?xml version="1.0" encoding="utf-8"?>
<ds:datastoreItem xmlns:ds="http://schemas.openxmlformats.org/officeDocument/2006/customXml" ds:itemID="{F2B6F460-EF53-4676-BB31-9D0D71C83B2C}">
  <ds:schemaRefs>
    <ds:schemaRef ds:uri="ESRI.ArcGIS.Mapping.OfficeIntegration.PowerPointInfo"/>
  </ds:schemaRefs>
</ds:datastoreItem>
</file>

<file path=customXml/itemProps5.xml><?xml version="1.0" encoding="utf-8"?>
<ds:datastoreItem xmlns:ds="http://schemas.openxmlformats.org/officeDocument/2006/customXml" ds:itemID="{B91EBA0B-C573-4429-B1B4-2C170DA3627C}">
  <ds:schemaRefs>
    <ds:schemaRef ds:uri="ESRI.ArcGIS.Mapping.OfficeIntegration.PowerPointInfo"/>
  </ds:schemaRefs>
</ds:datastoreItem>
</file>

<file path=customXml/itemProps6.xml><?xml version="1.0" encoding="utf-8"?>
<ds:datastoreItem xmlns:ds="http://schemas.openxmlformats.org/officeDocument/2006/customXml" ds:itemID="{1A758F5D-183E-48C5-BC16-612D814233E0}">
  <ds:schemaRefs>
    <ds:schemaRef ds:uri="ESRI.ArcGIS.Mapping.OfficeIntegration.PowerPointInfo"/>
  </ds:schemaRefs>
</ds:datastoreItem>
</file>

<file path=customXml/itemProps7.xml><?xml version="1.0" encoding="utf-8"?>
<ds:datastoreItem xmlns:ds="http://schemas.openxmlformats.org/officeDocument/2006/customXml" ds:itemID="{842D0943-42D8-4BA3-A7F8-2436D0152A7E}">
  <ds:schemaRefs>
    <ds:schemaRef ds:uri="ESRI.ArcGIS.Mapping.OfficeIntegration.PowerPointInfo"/>
  </ds:schemaRefs>
</ds:datastoreItem>
</file>

<file path=customXml/itemProps8.xml><?xml version="1.0" encoding="utf-8"?>
<ds:datastoreItem xmlns:ds="http://schemas.openxmlformats.org/officeDocument/2006/customXml" ds:itemID="{06E7F1CA-1B1D-4BCB-9778-E24BFA0C0C2C}">
  <ds:schemaRefs>
    <ds:schemaRef ds:uri="ESRI.ArcGIS.Mapping.OfficeIntegration.PowerPointInfo"/>
  </ds:schemaRefs>
</ds:datastoreItem>
</file>

<file path=customXml/itemProps9.xml><?xml version="1.0" encoding="utf-8"?>
<ds:datastoreItem xmlns:ds="http://schemas.openxmlformats.org/officeDocument/2006/customXml" ds:itemID="{FEE1381F-4724-4CB7-A6B7-E3E6D176301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5562</TotalTime>
  <Words>740</Words>
  <Application>Microsoft Office PowerPoint</Application>
  <PresentationFormat>On-screen Show (4:3)</PresentationFormat>
  <Paragraphs>101</Paragraphs>
  <Slides>45</Slides>
  <Notes>31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Clarity</vt:lpstr>
      <vt:lpstr>Chapter 12</vt:lpstr>
      <vt:lpstr>PowerPoint Presentation</vt:lpstr>
      <vt:lpstr>PowerPoint Presentation</vt:lpstr>
      <vt:lpstr>Types of Statistical Analyses Used in Marketing Research</vt:lpstr>
      <vt:lpstr>Descriptive Analysis</vt:lpstr>
      <vt:lpstr>Inference Analysis</vt:lpstr>
      <vt:lpstr>Difference Analysis</vt:lpstr>
      <vt:lpstr>Association Analysis</vt:lpstr>
      <vt:lpstr>Relationship Analysis</vt:lpstr>
      <vt:lpstr>PowerPoint Presentation</vt:lpstr>
      <vt:lpstr>Understanding Data Via  Descriptive Analysis</vt:lpstr>
      <vt:lpstr>Summarizing the “Typical” Respondent</vt:lpstr>
      <vt:lpstr>Measures of Variability: Visualizing the Diversity of Respondents</vt:lpstr>
      <vt:lpstr>Measures of Variability: Visualizing the Diversity of Respondents</vt:lpstr>
      <vt:lpstr>Measures of Variability: Visualizing the Diversity of Respondents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Scale Data</vt:lpstr>
      <vt:lpstr>Example Scale Variables Table</vt:lpstr>
      <vt:lpstr>Reporting Nominal or Categorical data</vt:lpstr>
      <vt:lpstr>Sample Nominal or  Categorical Variable Table</vt:lpstr>
      <vt:lpstr>Statistical Inference</vt:lpstr>
      <vt:lpstr>Two Types of Statistical Inference</vt:lpstr>
      <vt:lpstr>Parameter Estimation: Estimating the Population Percent or Mean</vt:lpstr>
      <vt:lpstr>Statistical Inference: Sample Statistics and Population Parameters</vt:lpstr>
      <vt:lpstr>PowerPoint Presentation</vt:lpstr>
      <vt:lpstr>PowerPoint Presentation</vt:lpstr>
      <vt:lpstr>PowerPoint Presentation</vt:lpstr>
      <vt:lpstr>PowerPoint Presentation</vt:lpstr>
      <vt:lpstr>PowerPoint Presentation</vt:lpstr>
      <vt:lpstr>PowerPoint Presentation</vt:lpstr>
      <vt:lpstr>Hypothesis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Don</cp:lastModifiedBy>
  <cp:revision>207</cp:revision>
  <cp:lastPrinted>2012-12-24T17:26:07Z</cp:lastPrinted>
  <dcterms:created xsi:type="dcterms:W3CDTF">2012-12-10T07:00:45Z</dcterms:created>
  <dcterms:modified xsi:type="dcterms:W3CDTF">2016-04-20T15:48:11Z</dcterms:modified>
</cp:coreProperties>
</file>