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26"/>
  </p:sldMasterIdLst>
  <p:notesMasterIdLst>
    <p:notesMasterId r:id="rId71"/>
  </p:notesMasterIdLst>
  <p:handoutMasterIdLst>
    <p:handoutMasterId r:id="rId72"/>
  </p:handoutMasterIdLst>
  <p:sldIdLst>
    <p:sldId id="369" r:id="rId27"/>
    <p:sldId id="420" r:id="rId28"/>
    <p:sldId id="372" r:id="rId29"/>
    <p:sldId id="373" r:id="rId30"/>
    <p:sldId id="374" r:id="rId31"/>
    <p:sldId id="375" r:id="rId32"/>
    <p:sldId id="376" r:id="rId33"/>
    <p:sldId id="422" r:id="rId34"/>
    <p:sldId id="377" r:id="rId35"/>
    <p:sldId id="378" r:id="rId36"/>
    <p:sldId id="379" r:id="rId37"/>
    <p:sldId id="380" r:id="rId38"/>
    <p:sldId id="381" r:id="rId39"/>
    <p:sldId id="382" r:id="rId40"/>
    <p:sldId id="383" r:id="rId41"/>
    <p:sldId id="384" r:id="rId42"/>
    <p:sldId id="385" r:id="rId43"/>
    <p:sldId id="386" r:id="rId44"/>
    <p:sldId id="388" r:id="rId45"/>
    <p:sldId id="389" r:id="rId46"/>
    <p:sldId id="390" r:id="rId47"/>
    <p:sldId id="391" r:id="rId48"/>
    <p:sldId id="392" r:id="rId49"/>
    <p:sldId id="393" r:id="rId50"/>
    <p:sldId id="394" r:id="rId51"/>
    <p:sldId id="395" r:id="rId52"/>
    <p:sldId id="396" r:id="rId53"/>
    <p:sldId id="397" r:id="rId54"/>
    <p:sldId id="423" r:id="rId55"/>
    <p:sldId id="399" r:id="rId56"/>
    <p:sldId id="400" r:id="rId57"/>
    <p:sldId id="401" r:id="rId58"/>
    <p:sldId id="403" r:id="rId59"/>
    <p:sldId id="404" r:id="rId60"/>
    <p:sldId id="424" r:id="rId61"/>
    <p:sldId id="406" r:id="rId62"/>
    <p:sldId id="425" r:id="rId63"/>
    <p:sldId id="407" r:id="rId64"/>
    <p:sldId id="408" r:id="rId65"/>
    <p:sldId id="426" r:id="rId66"/>
    <p:sldId id="410" r:id="rId67"/>
    <p:sldId id="411" r:id="rId68"/>
    <p:sldId id="412" r:id="rId69"/>
    <p:sldId id="319" r:id="rId7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9880" autoAdjust="0"/>
  </p:normalViewPr>
  <p:slideViewPr>
    <p:cSldViewPr snapToGrid="0" showGuides="1">
      <p:cViewPr>
        <p:scale>
          <a:sx n="90" d="100"/>
          <a:sy n="90" d="100"/>
        </p:scale>
        <p:origin x="-1090" y="-29"/>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165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3.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slide" Target="slides/slide3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8" Type="http://schemas.openxmlformats.org/officeDocument/2006/relationships/customXml" Target="../customXml/item8.xml"/><Relationship Id="rId51" Type="http://schemas.openxmlformats.org/officeDocument/2006/relationships/slide" Target="slides/slide2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customXml" Target="../customXml/item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4/20/2016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4/20/2016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12</a:t>
            </a:fld>
            <a:endParaRPr lang="en-US"/>
          </a:p>
        </p:txBody>
      </p:sp>
    </p:spTree>
    <p:extLst>
      <p:ext uri="{BB962C8B-B14F-4D97-AF65-F5344CB8AC3E}">
        <p14:creationId xmlns:p14="http://schemas.microsoft.com/office/powerpoint/2010/main" val="17315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13</a:t>
            </a:fld>
            <a:endParaRPr lang="en-US"/>
          </a:p>
        </p:txBody>
      </p:sp>
    </p:spTree>
    <p:extLst>
      <p:ext uri="{BB962C8B-B14F-4D97-AF65-F5344CB8AC3E}">
        <p14:creationId xmlns:p14="http://schemas.microsoft.com/office/powerpoint/2010/main" val="24100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14</a:t>
            </a:fld>
            <a:endParaRPr lang="en-US"/>
          </a:p>
        </p:txBody>
      </p:sp>
    </p:spTree>
    <p:extLst>
      <p:ext uri="{BB962C8B-B14F-4D97-AF65-F5344CB8AC3E}">
        <p14:creationId xmlns:p14="http://schemas.microsoft.com/office/powerpoint/2010/main" val="170469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15</a:t>
            </a:fld>
            <a:endParaRPr lang="en-US"/>
          </a:p>
        </p:txBody>
      </p:sp>
    </p:spTree>
    <p:extLst>
      <p:ext uri="{BB962C8B-B14F-4D97-AF65-F5344CB8AC3E}">
        <p14:creationId xmlns:p14="http://schemas.microsoft.com/office/powerpoint/2010/main" val="159979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16</a:t>
            </a:fld>
            <a:endParaRPr lang="en-US"/>
          </a:p>
        </p:txBody>
      </p:sp>
    </p:spTree>
    <p:extLst>
      <p:ext uri="{BB962C8B-B14F-4D97-AF65-F5344CB8AC3E}">
        <p14:creationId xmlns:p14="http://schemas.microsoft.com/office/powerpoint/2010/main" val="101820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17</a:t>
            </a:fld>
            <a:endParaRPr lang="en-US"/>
          </a:p>
        </p:txBody>
      </p:sp>
    </p:spTree>
    <p:extLst>
      <p:ext uri="{BB962C8B-B14F-4D97-AF65-F5344CB8AC3E}">
        <p14:creationId xmlns:p14="http://schemas.microsoft.com/office/powerpoint/2010/main" val="395487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18</a:t>
            </a:fld>
            <a:endParaRPr lang="en-US"/>
          </a:p>
        </p:txBody>
      </p:sp>
    </p:spTree>
    <p:extLst>
      <p:ext uri="{BB962C8B-B14F-4D97-AF65-F5344CB8AC3E}">
        <p14:creationId xmlns:p14="http://schemas.microsoft.com/office/powerpoint/2010/main" val="409788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19</a:t>
            </a:fld>
            <a:endParaRPr lang="en-US"/>
          </a:p>
        </p:txBody>
      </p:sp>
    </p:spTree>
    <p:extLst>
      <p:ext uri="{BB962C8B-B14F-4D97-AF65-F5344CB8AC3E}">
        <p14:creationId xmlns:p14="http://schemas.microsoft.com/office/powerpoint/2010/main" val="3932927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20</a:t>
            </a:fld>
            <a:endParaRPr lang="en-US"/>
          </a:p>
        </p:txBody>
      </p:sp>
    </p:spTree>
    <p:extLst>
      <p:ext uri="{BB962C8B-B14F-4D97-AF65-F5344CB8AC3E}">
        <p14:creationId xmlns:p14="http://schemas.microsoft.com/office/powerpoint/2010/main" val="2018523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21</a:t>
            </a:fld>
            <a:endParaRPr lang="en-US"/>
          </a:p>
        </p:txBody>
      </p:sp>
    </p:spTree>
    <p:extLst>
      <p:ext uri="{BB962C8B-B14F-4D97-AF65-F5344CB8AC3E}">
        <p14:creationId xmlns:p14="http://schemas.microsoft.com/office/powerpoint/2010/main" val="194021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a:t>
            </a:fld>
            <a:endParaRPr lang="en-US"/>
          </a:p>
        </p:txBody>
      </p:sp>
    </p:spTree>
    <p:extLst>
      <p:ext uri="{BB962C8B-B14F-4D97-AF65-F5344CB8AC3E}">
        <p14:creationId xmlns:p14="http://schemas.microsoft.com/office/powerpoint/2010/main" val="38503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22</a:t>
            </a:fld>
            <a:endParaRPr lang="en-US"/>
          </a:p>
        </p:txBody>
      </p:sp>
    </p:spTree>
    <p:extLst>
      <p:ext uri="{BB962C8B-B14F-4D97-AF65-F5344CB8AC3E}">
        <p14:creationId xmlns:p14="http://schemas.microsoft.com/office/powerpoint/2010/main" val="1289987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23</a:t>
            </a:fld>
            <a:endParaRPr lang="en-US"/>
          </a:p>
        </p:txBody>
      </p:sp>
    </p:spTree>
    <p:extLst>
      <p:ext uri="{BB962C8B-B14F-4D97-AF65-F5344CB8AC3E}">
        <p14:creationId xmlns:p14="http://schemas.microsoft.com/office/powerpoint/2010/main" val="267444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24</a:t>
            </a:fld>
            <a:endParaRPr lang="en-US"/>
          </a:p>
        </p:txBody>
      </p:sp>
    </p:spTree>
    <p:extLst>
      <p:ext uri="{BB962C8B-B14F-4D97-AF65-F5344CB8AC3E}">
        <p14:creationId xmlns:p14="http://schemas.microsoft.com/office/powerpoint/2010/main" val="3445848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25</a:t>
            </a:fld>
            <a:endParaRPr lang="en-US"/>
          </a:p>
        </p:txBody>
      </p:sp>
    </p:spTree>
    <p:extLst>
      <p:ext uri="{BB962C8B-B14F-4D97-AF65-F5344CB8AC3E}">
        <p14:creationId xmlns:p14="http://schemas.microsoft.com/office/powerpoint/2010/main" val="420911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26</a:t>
            </a:fld>
            <a:endParaRPr lang="en-US"/>
          </a:p>
        </p:txBody>
      </p:sp>
    </p:spTree>
    <p:extLst>
      <p:ext uri="{BB962C8B-B14F-4D97-AF65-F5344CB8AC3E}">
        <p14:creationId xmlns:p14="http://schemas.microsoft.com/office/powerpoint/2010/main" val="123451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27</a:t>
            </a:fld>
            <a:endParaRPr lang="en-US"/>
          </a:p>
        </p:txBody>
      </p:sp>
    </p:spTree>
    <p:extLst>
      <p:ext uri="{BB962C8B-B14F-4D97-AF65-F5344CB8AC3E}">
        <p14:creationId xmlns:p14="http://schemas.microsoft.com/office/powerpoint/2010/main" val="178060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28</a:t>
            </a:fld>
            <a:endParaRPr lang="en-US"/>
          </a:p>
        </p:txBody>
      </p:sp>
    </p:spTree>
    <p:extLst>
      <p:ext uri="{BB962C8B-B14F-4D97-AF65-F5344CB8AC3E}">
        <p14:creationId xmlns:p14="http://schemas.microsoft.com/office/powerpoint/2010/main" val="84383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29</a:t>
            </a:fld>
            <a:endParaRPr lang="en-US"/>
          </a:p>
        </p:txBody>
      </p:sp>
    </p:spTree>
    <p:extLst>
      <p:ext uri="{BB962C8B-B14F-4D97-AF65-F5344CB8AC3E}">
        <p14:creationId xmlns:p14="http://schemas.microsoft.com/office/powerpoint/2010/main" val="38503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30</a:t>
            </a:fld>
            <a:endParaRPr lang="en-US"/>
          </a:p>
        </p:txBody>
      </p:sp>
    </p:spTree>
    <p:extLst>
      <p:ext uri="{BB962C8B-B14F-4D97-AF65-F5344CB8AC3E}">
        <p14:creationId xmlns:p14="http://schemas.microsoft.com/office/powerpoint/2010/main" val="177810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31</a:t>
            </a:fld>
            <a:endParaRPr lang="en-US"/>
          </a:p>
        </p:txBody>
      </p:sp>
    </p:spTree>
    <p:extLst>
      <p:ext uri="{BB962C8B-B14F-4D97-AF65-F5344CB8AC3E}">
        <p14:creationId xmlns:p14="http://schemas.microsoft.com/office/powerpoint/2010/main" val="278633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4</a:t>
            </a:fld>
            <a:endParaRPr lang="en-US"/>
          </a:p>
        </p:txBody>
      </p:sp>
    </p:spTree>
    <p:extLst>
      <p:ext uri="{BB962C8B-B14F-4D97-AF65-F5344CB8AC3E}">
        <p14:creationId xmlns:p14="http://schemas.microsoft.com/office/powerpoint/2010/main" val="3399162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32</a:t>
            </a:fld>
            <a:endParaRPr lang="en-US"/>
          </a:p>
        </p:txBody>
      </p:sp>
    </p:spTree>
    <p:extLst>
      <p:ext uri="{BB962C8B-B14F-4D97-AF65-F5344CB8AC3E}">
        <p14:creationId xmlns:p14="http://schemas.microsoft.com/office/powerpoint/2010/main" val="41145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33</a:t>
            </a:fld>
            <a:endParaRPr lang="en-US"/>
          </a:p>
        </p:txBody>
      </p:sp>
    </p:spTree>
    <p:extLst>
      <p:ext uri="{BB962C8B-B14F-4D97-AF65-F5344CB8AC3E}">
        <p14:creationId xmlns:p14="http://schemas.microsoft.com/office/powerpoint/2010/main" val="44523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34</a:t>
            </a:fld>
            <a:endParaRPr lang="en-US"/>
          </a:p>
        </p:txBody>
      </p:sp>
    </p:spTree>
    <p:extLst>
      <p:ext uri="{BB962C8B-B14F-4D97-AF65-F5344CB8AC3E}">
        <p14:creationId xmlns:p14="http://schemas.microsoft.com/office/powerpoint/2010/main" val="400371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36</a:t>
            </a:fld>
            <a:endParaRPr lang="en-US"/>
          </a:p>
        </p:txBody>
      </p:sp>
    </p:spTree>
    <p:extLst>
      <p:ext uri="{BB962C8B-B14F-4D97-AF65-F5344CB8AC3E}">
        <p14:creationId xmlns:p14="http://schemas.microsoft.com/office/powerpoint/2010/main" val="3542004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38</a:t>
            </a:fld>
            <a:endParaRPr lang="en-US"/>
          </a:p>
        </p:txBody>
      </p:sp>
    </p:spTree>
    <p:extLst>
      <p:ext uri="{BB962C8B-B14F-4D97-AF65-F5344CB8AC3E}">
        <p14:creationId xmlns:p14="http://schemas.microsoft.com/office/powerpoint/2010/main" val="3404137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39</a:t>
            </a:fld>
            <a:endParaRPr lang="en-US"/>
          </a:p>
        </p:txBody>
      </p:sp>
    </p:spTree>
    <p:extLst>
      <p:ext uri="{BB962C8B-B14F-4D97-AF65-F5344CB8AC3E}">
        <p14:creationId xmlns:p14="http://schemas.microsoft.com/office/powerpoint/2010/main" val="2152111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41</a:t>
            </a:fld>
            <a:endParaRPr lang="en-US"/>
          </a:p>
        </p:txBody>
      </p:sp>
    </p:spTree>
    <p:extLst>
      <p:ext uri="{BB962C8B-B14F-4D97-AF65-F5344CB8AC3E}">
        <p14:creationId xmlns:p14="http://schemas.microsoft.com/office/powerpoint/2010/main" val="1057619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42</a:t>
            </a:fld>
            <a:endParaRPr lang="en-US"/>
          </a:p>
        </p:txBody>
      </p:sp>
    </p:spTree>
    <p:extLst>
      <p:ext uri="{BB962C8B-B14F-4D97-AF65-F5344CB8AC3E}">
        <p14:creationId xmlns:p14="http://schemas.microsoft.com/office/powerpoint/2010/main" val="2373485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43</a:t>
            </a:fld>
            <a:endParaRPr lang="en-US"/>
          </a:p>
        </p:txBody>
      </p:sp>
    </p:spTree>
    <p:extLst>
      <p:ext uri="{BB962C8B-B14F-4D97-AF65-F5344CB8AC3E}">
        <p14:creationId xmlns:p14="http://schemas.microsoft.com/office/powerpoint/2010/main" val="385039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5</a:t>
            </a:fld>
            <a:endParaRPr lang="en-US"/>
          </a:p>
        </p:txBody>
      </p:sp>
    </p:spTree>
    <p:extLst>
      <p:ext uri="{BB962C8B-B14F-4D97-AF65-F5344CB8AC3E}">
        <p14:creationId xmlns:p14="http://schemas.microsoft.com/office/powerpoint/2010/main" val="57268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6</a:t>
            </a:fld>
            <a:endParaRPr lang="en-US"/>
          </a:p>
        </p:txBody>
      </p:sp>
    </p:spTree>
    <p:extLst>
      <p:ext uri="{BB962C8B-B14F-4D97-AF65-F5344CB8AC3E}">
        <p14:creationId xmlns:p14="http://schemas.microsoft.com/office/powerpoint/2010/main" val="399388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7</a:t>
            </a:fld>
            <a:endParaRPr lang="en-US"/>
          </a:p>
        </p:txBody>
      </p:sp>
    </p:spTree>
    <p:extLst>
      <p:ext uri="{BB962C8B-B14F-4D97-AF65-F5344CB8AC3E}">
        <p14:creationId xmlns:p14="http://schemas.microsoft.com/office/powerpoint/2010/main" val="399199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9</a:t>
            </a:fld>
            <a:endParaRPr lang="en-US"/>
          </a:p>
        </p:txBody>
      </p:sp>
    </p:spTree>
    <p:extLst>
      <p:ext uri="{BB962C8B-B14F-4D97-AF65-F5344CB8AC3E}">
        <p14:creationId xmlns:p14="http://schemas.microsoft.com/office/powerpoint/2010/main" val="1638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10</a:t>
            </a:fld>
            <a:endParaRPr lang="en-US"/>
          </a:p>
        </p:txBody>
      </p:sp>
    </p:spTree>
    <p:extLst>
      <p:ext uri="{BB962C8B-B14F-4D97-AF65-F5344CB8AC3E}">
        <p14:creationId xmlns:p14="http://schemas.microsoft.com/office/powerpoint/2010/main" val="114705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29139-D8D9-44E2-8593-41DCFDEA0846}" type="slidenum">
              <a:rPr lang="en-US" smtClean="0"/>
              <a:pPr/>
              <a:t>11</a:t>
            </a:fld>
            <a:endParaRPr lang="en-US"/>
          </a:p>
        </p:txBody>
      </p:sp>
    </p:spTree>
    <p:extLst>
      <p:ext uri="{BB962C8B-B14F-4D97-AF65-F5344CB8AC3E}">
        <p14:creationId xmlns:p14="http://schemas.microsoft.com/office/powerpoint/2010/main" val="101594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F06205A1-EF71-9942-97EE-313A0CC8CADC}" type="datetimeFigureOut">
              <a:rPr lang="en-US" smtClean="0"/>
              <a:pPr/>
              <a:t>4/20/2016</a:t>
            </a:fld>
            <a:endParaRPr lang="en-US"/>
          </a:p>
        </p:txBody>
      </p:sp>
      <p:sp>
        <p:nvSpPr>
          <p:cNvPr id="5" name="Footer Placeholder 4"/>
          <p:cNvSpPr>
            <a:spLocks noGrp="1"/>
          </p:cNvSpPr>
          <p:nvPr>
            <p:ph type="ftr" sz="quarter" idx="11"/>
          </p:nvPr>
        </p:nvSpPr>
        <p:spPr>
          <a:xfrm>
            <a:off x="3484660" y="0"/>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7"/>
            <a:ext cx="1066800" cy="697329"/>
          </a:xfrm>
          <a:prstGeom prst="rect">
            <a:avLst/>
          </a:prstGeom>
        </p:spPr>
        <p:txBody>
          <a:body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91964"/>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endParaRPr lang="en-US" dirty="0"/>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smtClean="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2EC60F12-13BC-4B4D-A4B8-2610AFDFBA57}" type="datetimeFigureOut">
              <a:rPr lang="en-US" smtClean="0"/>
              <a:t>4/20/2016</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EC60F12-13BC-4B4D-A4B8-2610AFDFBA57}" type="datetimeFigureOut">
              <a:rPr lang="en-US" smtClean="0"/>
              <a:t>4/20/2016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smtClean="0"/>
              <a:t>Ch 17</a:t>
            </a:r>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smtClean="0"/>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a:t>
            </a:r>
            <a:r>
              <a:rPr lang="en-US" sz="1200" dirty="0" smtClean="0">
                <a:solidFill>
                  <a:schemeClr val="tx2">
                    <a:shade val="90000"/>
                  </a:schemeClr>
                </a:solidFill>
                <a:latin typeface="+mn-lt"/>
                <a:cs typeface="+mn-cs"/>
              </a:rPr>
              <a:t>2017 </a:t>
            </a:r>
            <a:r>
              <a:rPr lang="en-US" sz="1200" dirty="0">
                <a:solidFill>
                  <a:schemeClr val="tx2">
                    <a:shade val="90000"/>
                  </a:schemeClr>
                </a:solidFill>
                <a:latin typeface="+mn-lt"/>
                <a:cs typeface="+mn-cs"/>
              </a:rPr>
              <a:t>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smtClean="0">
                <a:solidFill>
                  <a:schemeClr val="tx2">
                    <a:shade val="90000"/>
                  </a:schemeClr>
                </a:solidFill>
                <a:latin typeface="+mn-lt"/>
                <a:cs typeface="+mn-cs"/>
              </a:rPr>
              <a:t>11-</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smtClean="0"/>
              <a:t>Chapter 11</a:t>
            </a:r>
          </a:p>
        </p:txBody>
      </p:sp>
      <p:sp>
        <p:nvSpPr>
          <p:cNvPr id="6" name="Subtitle 5"/>
          <p:cNvSpPr>
            <a:spLocks noGrp="1"/>
          </p:cNvSpPr>
          <p:nvPr>
            <p:ph type="subTitle" idx="1"/>
          </p:nvPr>
        </p:nvSpPr>
        <p:spPr/>
        <p:txBody>
          <a:bodyPr/>
          <a:lstStyle/>
          <a:p>
            <a:r>
              <a:rPr lang="en-US" dirty="0"/>
              <a:t>Dealing with Field Work</a:t>
            </a:r>
            <a:br>
              <a:rPr lang="en-US" dirty="0"/>
            </a:b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717516"/>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extLst>
      <p:ext uri="{BB962C8B-B14F-4D97-AF65-F5344CB8AC3E}">
        <p14:creationId xmlns:p14="http://schemas.microsoft.com/office/powerpoint/2010/main" val="242165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Intentional Fieldworker Errors</a:t>
            </a:r>
            <a:endParaRPr lang="en-US" dirty="0" smtClean="0"/>
          </a:p>
        </p:txBody>
      </p:sp>
      <p:sp>
        <p:nvSpPr>
          <p:cNvPr id="18435" name="Content Placeholder 2"/>
          <p:cNvSpPr>
            <a:spLocks noGrp="1"/>
          </p:cNvSpPr>
          <p:nvPr>
            <p:ph idx="1"/>
          </p:nvPr>
        </p:nvSpPr>
        <p:spPr/>
        <p:txBody>
          <a:bodyPr/>
          <a:lstStyle/>
          <a:p>
            <a:r>
              <a:rPr lang="en-US" b="1" dirty="0" smtClean="0"/>
              <a:t>Intentional fieldworker error</a:t>
            </a:r>
            <a:r>
              <a:rPr lang="en-US" dirty="0" smtClean="0"/>
              <a:t>: errors committed when a data collection person willfully violates the data collection requirements set forth by the researcher</a:t>
            </a:r>
          </a:p>
          <a:p>
            <a:endParaRPr lang="en-US" dirty="0" smtClean="0"/>
          </a:p>
        </p:txBody>
      </p:sp>
    </p:spTree>
    <p:extLst>
      <p:ext uri="{BB962C8B-B14F-4D97-AF65-F5344CB8AC3E}">
        <p14:creationId xmlns:p14="http://schemas.microsoft.com/office/powerpoint/2010/main" val="3198942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Intentional Fieldworker Errors</a:t>
            </a:r>
            <a:endParaRPr lang="en-US" dirty="0" smtClean="0"/>
          </a:p>
        </p:txBody>
      </p:sp>
      <p:sp>
        <p:nvSpPr>
          <p:cNvPr id="3" name="Content Placeholder 2"/>
          <p:cNvSpPr>
            <a:spLocks noGrp="1"/>
          </p:cNvSpPr>
          <p:nvPr>
            <p:ph idx="1"/>
          </p:nvPr>
        </p:nvSpPr>
        <p:spPr/>
        <p:txBody>
          <a:bodyPr/>
          <a:lstStyle/>
          <a:p>
            <a:r>
              <a:rPr lang="en-US" b="1" dirty="0" smtClean="0"/>
              <a:t>Interviewer cheating </a:t>
            </a:r>
            <a:r>
              <a:rPr lang="en-US" dirty="0" smtClean="0"/>
              <a:t>occurs when the interviewer intentionally misrepresents respondents</a:t>
            </a:r>
          </a:p>
          <a:p>
            <a:r>
              <a:rPr lang="en-US" b="1" dirty="0" smtClean="0"/>
              <a:t>Leading respondents </a:t>
            </a:r>
            <a:r>
              <a:rPr lang="en-US" dirty="0" smtClean="0"/>
              <a:t>occurs when the interviewer influences respondent’s answers through wording, voice inflection, or body language</a:t>
            </a:r>
          </a:p>
          <a:p>
            <a:endParaRPr lang="en-US" dirty="0"/>
          </a:p>
        </p:txBody>
      </p:sp>
    </p:spTree>
    <p:extLst>
      <p:ext uri="{BB962C8B-B14F-4D97-AF65-F5344CB8AC3E}">
        <p14:creationId xmlns:p14="http://schemas.microsoft.com/office/powerpoint/2010/main" val="3618187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Unintentional Fieldworker Error</a:t>
            </a:r>
            <a:endParaRPr lang="en-US" dirty="0" smtClean="0"/>
          </a:p>
        </p:txBody>
      </p:sp>
      <p:sp>
        <p:nvSpPr>
          <p:cNvPr id="3" name="Content Placeholder 2"/>
          <p:cNvSpPr>
            <a:spLocks noGrp="1"/>
          </p:cNvSpPr>
          <p:nvPr>
            <p:ph idx="1"/>
          </p:nvPr>
        </p:nvSpPr>
        <p:spPr/>
        <p:txBody>
          <a:bodyPr/>
          <a:lstStyle/>
          <a:p>
            <a:r>
              <a:rPr lang="en-US" b="1" dirty="0" smtClean="0"/>
              <a:t>Unintentional fieldworker error</a:t>
            </a:r>
            <a:r>
              <a:rPr lang="en-US" dirty="0" smtClean="0"/>
              <a:t>: errors committed when an interviewer believes he or she is performing correctly</a:t>
            </a:r>
          </a:p>
          <a:p>
            <a:endParaRPr lang="en-US" dirty="0"/>
          </a:p>
        </p:txBody>
      </p:sp>
    </p:spTree>
    <p:extLst>
      <p:ext uri="{BB962C8B-B14F-4D97-AF65-F5344CB8AC3E}">
        <p14:creationId xmlns:p14="http://schemas.microsoft.com/office/powerpoint/2010/main" val="1451517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Unintentional Fieldworker Error</a:t>
            </a:r>
            <a:endParaRPr lang="en-US" dirty="0"/>
          </a:p>
        </p:txBody>
      </p:sp>
      <p:sp>
        <p:nvSpPr>
          <p:cNvPr id="3" name="Content Placeholder 2"/>
          <p:cNvSpPr>
            <a:spLocks noGrp="1"/>
          </p:cNvSpPr>
          <p:nvPr>
            <p:ph idx="1"/>
          </p:nvPr>
        </p:nvSpPr>
        <p:spPr/>
        <p:txBody>
          <a:bodyPr>
            <a:normAutofit/>
          </a:bodyPr>
          <a:lstStyle/>
          <a:p>
            <a:r>
              <a:rPr lang="en-US" smtClean="0"/>
              <a:t>Interviewer personal characteristics occurs because of the interviewer’s personal characteristics such as accent, sex, and demeanor.</a:t>
            </a:r>
          </a:p>
          <a:p>
            <a:r>
              <a:rPr lang="en-US" smtClean="0"/>
              <a:t>Interviewer misunderstanding occurs when the interviewer believes he or she knows how to administer a survey but instead does it incorrectly.</a:t>
            </a:r>
          </a:p>
          <a:p>
            <a:r>
              <a:rPr lang="en-US" smtClean="0"/>
              <a:t>Fatigue-related mistakes occur when interviewer becomes tired.</a:t>
            </a:r>
          </a:p>
          <a:p>
            <a:endParaRPr lang="en-US" smtClean="0"/>
          </a:p>
          <a:p>
            <a:endParaRPr lang="en-US" smtClean="0"/>
          </a:p>
          <a:p>
            <a:endParaRPr lang="en-US" dirty="0"/>
          </a:p>
        </p:txBody>
      </p:sp>
    </p:spTree>
    <p:extLst>
      <p:ext uri="{BB962C8B-B14F-4D97-AF65-F5344CB8AC3E}">
        <p14:creationId xmlns:p14="http://schemas.microsoft.com/office/powerpoint/2010/main" val="4253190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Intentional Respondent Error</a:t>
            </a:r>
            <a:endParaRPr lang="en-US" dirty="0" smtClean="0"/>
          </a:p>
        </p:txBody>
      </p:sp>
      <p:sp>
        <p:nvSpPr>
          <p:cNvPr id="22531" name="Content Placeholder 2"/>
          <p:cNvSpPr>
            <a:spLocks noGrp="1"/>
          </p:cNvSpPr>
          <p:nvPr>
            <p:ph idx="1"/>
          </p:nvPr>
        </p:nvSpPr>
        <p:spPr/>
        <p:txBody>
          <a:bodyPr/>
          <a:lstStyle/>
          <a:p>
            <a:r>
              <a:rPr lang="en-US" b="1" dirty="0" smtClean="0"/>
              <a:t>Intentional respondent error</a:t>
            </a:r>
            <a:r>
              <a:rPr lang="en-US" dirty="0" smtClean="0"/>
              <a:t>: errors committed when there are respondents that willfully misrepresent themselves in surveys</a:t>
            </a:r>
          </a:p>
        </p:txBody>
      </p:sp>
      <p:sp>
        <p:nvSpPr>
          <p:cNvPr id="6" name="Slide Number Placeholder 5"/>
          <p:cNvSpPr>
            <a:spLocks noGrp="1"/>
          </p:cNvSpPr>
          <p:nvPr>
            <p:ph type="sldNum" sz="quarter" idx="4294967295"/>
          </p:nvPr>
        </p:nvSpPr>
        <p:spPr>
          <a:xfrm>
            <a:off x="7924800" y="6356350"/>
            <a:ext cx="762000" cy="365125"/>
          </a:xfrm>
          <a:prstGeom prst="rect">
            <a:avLst/>
          </a:prstGeom>
        </p:spPr>
        <p:txBody>
          <a:bodyPr/>
          <a:lstStyle/>
          <a:p>
            <a:pPr>
              <a:defRPr/>
            </a:pPr>
            <a:r>
              <a:rPr lang="en-US" dirty="0" smtClean="0"/>
              <a:t>14-</a:t>
            </a:r>
            <a:endParaRPr lang="en-US" dirty="0"/>
          </a:p>
        </p:txBody>
      </p:sp>
    </p:spTree>
    <p:extLst>
      <p:ext uri="{BB962C8B-B14F-4D97-AF65-F5344CB8AC3E}">
        <p14:creationId xmlns:p14="http://schemas.microsoft.com/office/powerpoint/2010/main" val="161779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Intentional Respondent Error</a:t>
            </a:r>
            <a:endParaRPr lang="en-US" dirty="0" smtClean="0"/>
          </a:p>
        </p:txBody>
      </p:sp>
      <p:sp>
        <p:nvSpPr>
          <p:cNvPr id="23555" name="Content Placeholder 2"/>
          <p:cNvSpPr>
            <a:spLocks noGrp="1"/>
          </p:cNvSpPr>
          <p:nvPr>
            <p:ph idx="1"/>
          </p:nvPr>
        </p:nvSpPr>
        <p:spPr/>
        <p:txBody>
          <a:bodyPr/>
          <a:lstStyle/>
          <a:p>
            <a:pPr marL="484632" indent="-457200"/>
            <a:r>
              <a:rPr lang="en-US" b="1" dirty="0" smtClean="0"/>
              <a:t>Falsehoods</a:t>
            </a:r>
            <a:r>
              <a:rPr lang="en-US" dirty="0" smtClean="0"/>
              <a:t> occur when respondents fail to tell the truth in surveys.</a:t>
            </a:r>
          </a:p>
          <a:p>
            <a:pPr marL="484632" indent="-457200"/>
            <a:r>
              <a:rPr lang="en-US" b="1" dirty="0" smtClean="0"/>
              <a:t>Nonresponse</a:t>
            </a:r>
            <a:r>
              <a:rPr lang="en-US" dirty="0" smtClean="0"/>
              <a:t> occurs when the prospective respondent fails to take part in a survey or to answer specific questions on the survey.</a:t>
            </a:r>
          </a:p>
        </p:txBody>
      </p:sp>
    </p:spTree>
    <p:extLst>
      <p:ext uri="{BB962C8B-B14F-4D97-AF65-F5344CB8AC3E}">
        <p14:creationId xmlns:p14="http://schemas.microsoft.com/office/powerpoint/2010/main" val="2979489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Unintentional Respondent Error</a:t>
            </a:r>
            <a:endParaRPr lang="en-US" dirty="0" smtClean="0"/>
          </a:p>
        </p:txBody>
      </p:sp>
      <p:sp>
        <p:nvSpPr>
          <p:cNvPr id="24579" name="Content Placeholder 2"/>
          <p:cNvSpPr>
            <a:spLocks noGrp="1"/>
          </p:cNvSpPr>
          <p:nvPr>
            <p:ph idx="1"/>
          </p:nvPr>
        </p:nvSpPr>
        <p:spPr/>
        <p:txBody>
          <a:bodyPr/>
          <a:lstStyle/>
          <a:p>
            <a:r>
              <a:rPr lang="en-US" b="1" dirty="0" smtClean="0"/>
              <a:t>Unintentional respondent error</a:t>
            </a:r>
            <a:r>
              <a:rPr lang="en-US" dirty="0" smtClean="0"/>
              <a:t>: errors committed when a respondent gives a response that is not valid but that he or she believes is the truth</a:t>
            </a:r>
          </a:p>
          <a:p>
            <a:endParaRPr lang="en-US" dirty="0" smtClean="0"/>
          </a:p>
        </p:txBody>
      </p:sp>
    </p:spTree>
    <p:extLst>
      <p:ext uri="{BB962C8B-B14F-4D97-AF65-F5344CB8AC3E}">
        <p14:creationId xmlns:p14="http://schemas.microsoft.com/office/powerpoint/2010/main" val="401494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Unintentional Respondent Error</a:t>
            </a:r>
            <a:endParaRPr lang="en-US" dirty="0" smtClean="0"/>
          </a:p>
        </p:txBody>
      </p:sp>
      <p:sp>
        <p:nvSpPr>
          <p:cNvPr id="25603" name="Content Placeholder 2"/>
          <p:cNvSpPr>
            <a:spLocks noGrp="1"/>
          </p:cNvSpPr>
          <p:nvPr>
            <p:ph idx="1"/>
          </p:nvPr>
        </p:nvSpPr>
        <p:spPr/>
        <p:txBody>
          <a:bodyPr/>
          <a:lstStyle/>
          <a:p>
            <a:r>
              <a:rPr lang="en-US" b="1" dirty="0" smtClean="0"/>
              <a:t>Respondent misunderstanding </a:t>
            </a:r>
            <a:r>
              <a:rPr lang="en-US" dirty="0" smtClean="0"/>
              <a:t>occurs when a respondent gives an answer without comprehending the question and/or the accompanying instructions.</a:t>
            </a:r>
          </a:p>
          <a:p>
            <a:r>
              <a:rPr lang="en-US" b="1" dirty="0" smtClean="0"/>
              <a:t>Guessing</a:t>
            </a:r>
            <a:r>
              <a:rPr lang="en-US" dirty="0" smtClean="0"/>
              <a:t> occurs when a respondent gives an answer when he or she is uncertain of its accuracy.</a:t>
            </a:r>
          </a:p>
          <a:p>
            <a:endParaRPr lang="en-US" dirty="0" smtClean="0"/>
          </a:p>
          <a:p>
            <a:endParaRPr lang="en-US" dirty="0" smtClean="0"/>
          </a:p>
        </p:txBody>
      </p:sp>
    </p:spTree>
    <p:extLst>
      <p:ext uri="{BB962C8B-B14F-4D97-AF65-F5344CB8AC3E}">
        <p14:creationId xmlns:p14="http://schemas.microsoft.com/office/powerpoint/2010/main" val="3441197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Unintentional Respondent Error</a:t>
            </a:r>
            <a:endParaRPr lang="en-US" dirty="0" smtClean="0"/>
          </a:p>
        </p:txBody>
      </p:sp>
      <p:sp>
        <p:nvSpPr>
          <p:cNvPr id="26627" name="Content Placeholder 2"/>
          <p:cNvSpPr>
            <a:spLocks noGrp="1"/>
          </p:cNvSpPr>
          <p:nvPr>
            <p:ph idx="1"/>
          </p:nvPr>
        </p:nvSpPr>
        <p:spPr/>
        <p:txBody>
          <a:bodyPr/>
          <a:lstStyle/>
          <a:p>
            <a:r>
              <a:rPr lang="en-US" b="1" dirty="0" smtClean="0"/>
              <a:t>Attention loss</a:t>
            </a:r>
            <a:r>
              <a:rPr lang="en-US" dirty="0" smtClean="0"/>
              <a:t> occurs when a respondent’s interest in the survey wanes</a:t>
            </a:r>
          </a:p>
          <a:p>
            <a:r>
              <a:rPr lang="en-US" b="1" dirty="0" smtClean="0"/>
              <a:t>Distractions</a:t>
            </a:r>
            <a:r>
              <a:rPr lang="en-US" dirty="0" smtClean="0"/>
              <a:t> (such as interruptions) may occur while questionnaire administration takes place</a:t>
            </a:r>
          </a:p>
          <a:p>
            <a:r>
              <a:rPr lang="en-US" b="1" dirty="0" smtClean="0"/>
              <a:t>Fatigue</a:t>
            </a:r>
            <a:r>
              <a:rPr lang="en-US" dirty="0" smtClean="0"/>
              <a:t> occurs when a respondent becomes tired of participating in a survey</a:t>
            </a:r>
          </a:p>
        </p:txBody>
      </p:sp>
    </p:spTree>
    <p:extLst>
      <p:ext uri="{BB962C8B-B14F-4D97-AF65-F5344CB8AC3E}">
        <p14:creationId xmlns:p14="http://schemas.microsoft.com/office/powerpoint/2010/main" val="187640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on\Documents\Burns-Bush 2016\Chapter Folder\Ch 11\Table 1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551" y="508121"/>
            <a:ext cx="7011116" cy="595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94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861" y="1390650"/>
            <a:ext cx="50292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87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Data Collection Quality Controls</a:t>
            </a:r>
            <a:endParaRPr lang="en-US" dirty="0"/>
          </a:p>
        </p:txBody>
      </p:sp>
      <p:sp>
        <p:nvSpPr>
          <p:cNvPr id="29699" name="Content Placeholder 2"/>
          <p:cNvSpPr>
            <a:spLocks noGrp="1"/>
          </p:cNvSpPr>
          <p:nvPr>
            <p:ph idx="1"/>
          </p:nvPr>
        </p:nvSpPr>
        <p:spPr/>
        <p:txBody>
          <a:bodyPr/>
          <a:lstStyle/>
          <a:p>
            <a:pPr marL="0" indent="0">
              <a:buNone/>
            </a:pPr>
            <a:r>
              <a:rPr lang="en-US" dirty="0" smtClean="0"/>
              <a:t>Control of intentional fieldworker error</a:t>
            </a:r>
          </a:p>
          <a:p>
            <a:pPr lvl="1"/>
            <a:r>
              <a:rPr lang="en-US" b="1" dirty="0" smtClean="0"/>
              <a:t>Supervision</a:t>
            </a:r>
            <a:r>
              <a:rPr lang="en-US" dirty="0" smtClean="0"/>
              <a:t> uses administrators to oversee the work of field data collection workers.</a:t>
            </a:r>
          </a:p>
          <a:p>
            <a:pPr lvl="1"/>
            <a:r>
              <a:rPr lang="en-US" b="1" dirty="0" smtClean="0"/>
              <a:t>Validation</a:t>
            </a:r>
            <a:r>
              <a:rPr lang="en-US" dirty="0" smtClean="0"/>
              <a:t> verifies that the interviewer did the work.</a:t>
            </a:r>
          </a:p>
        </p:txBody>
      </p:sp>
    </p:spTree>
    <p:extLst>
      <p:ext uri="{BB962C8B-B14F-4D97-AF65-F5344CB8AC3E}">
        <p14:creationId xmlns:p14="http://schemas.microsoft.com/office/powerpoint/2010/main" val="2065930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Data Collection Quality Controls</a:t>
            </a:r>
            <a:endParaRPr lang="en-US" dirty="0"/>
          </a:p>
        </p:txBody>
      </p:sp>
      <p:sp>
        <p:nvSpPr>
          <p:cNvPr id="30723" name="Content Placeholder 2"/>
          <p:cNvSpPr>
            <a:spLocks noGrp="1"/>
          </p:cNvSpPr>
          <p:nvPr>
            <p:ph idx="1"/>
          </p:nvPr>
        </p:nvSpPr>
        <p:spPr/>
        <p:txBody>
          <a:bodyPr/>
          <a:lstStyle/>
          <a:p>
            <a:pPr marL="0" indent="0">
              <a:buNone/>
            </a:pPr>
            <a:r>
              <a:rPr lang="en-US" dirty="0" smtClean="0"/>
              <a:t>Control of unintentional fieldworker error</a:t>
            </a:r>
          </a:p>
          <a:p>
            <a:pPr lvl="1"/>
            <a:r>
              <a:rPr lang="en-US" b="1" dirty="0" smtClean="0"/>
              <a:t>Orientation sessions </a:t>
            </a:r>
            <a:r>
              <a:rPr lang="en-US" dirty="0" smtClean="0"/>
              <a:t>are meetings in which the supervisor introduces the survey and questionnaire administration.</a:t>
            </a:r>
          </a:p>
          <a:p>
            <a:pPr lvl="1"/>
            <a:r>
              <a:rPr lang="en-US" b="1" dirty="0" smtClean="0"/>
              <a:t>Role-playing sessions</a:t>
            </a:r>
            <a:r>
              <a:rPr lang="en-US" dirty="0" smtClean="0"/>
              <a:t>, which are dry runs or dress rehearsals of the questionnaire with the supervisor or some other interviewer playing the respondent’s role.</a:t>
            </a:r>
          </a:p>
        </p:txBody>
      </p:sp>
    </p:spTree>
    <p:extLst>
      <p:ext uri="{BB962C8B-B14F-4D97-AF65-F5344CB8AC3E}">
        <p14:creationId xmlns:p14="http://schemas.microsoft.com/office/powerpoint/2010/main" val="3541433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Data Collection Quality Controls</a:t>
            </a:r>
            <a:endParaRPr lang="en-US" dirty="0"/>
          </a:p>
        </p:txBody>
      </p:sp>
      <p:sp>
        <p:nvSpPr>
          <p:cNvPr id="31747" name="Content Placeholder 2"/>
          <p:cNvSpPr>
            <a:spLocks noGrp="1"/>
          </p:cNvSpPr>
          <p:nvPr>
            <p:ph idx="1"/>
          </p:nvPr>
        </p:nvSpPr>
        <p:spPr/>
        <p:txBody>
          <a:bodyPr/>
          <a:lstStyle/>
          <a:p>
            <a:pPr marL="0" indent="0">
              <a:buNone/>
            </a:pPr>
            <a:r>
              <a:rPr lang="en-US" dirty="0" smtClean="0"/>
              <a:t>Control of intentional respondent error</a:t>
            </a:r>
          </a:p>
          <a:p>
            <a:pPr lvl="1"/>
            <a:r>
              <a:rPr lang="en-US" b="1" dirty="0" smtClean="0"/>
              <a:t>Anonymity</a:t>
            </a:r>
            <a:r>
              <a:rPr lang="en-US" dirty="0" smtClean="0"/>
              <a:t> occurs when the respondent is assured that his or her name will not be associated with his or her answers.</a:t>
            </a:r>
          </a:p>
          <a:p>
            <a:pPr lvl="1"/>
            <a:r>
              <a:rPr lang="en-US" b="1" dirty="0" smtClean="0"/>
              <a:t>Confidentiality</a:t>
            </a:r>
            <a:r>
              <a:rPr lang="en-US" dirty="0" smtClean="0"/>
              <a:t> occurs when the respondent is given assurances that his or her answers will remain private. Both assurances are believed to be helpful in forestalling falsehoods.</a:t>
            </a:r>
          </a:p>
        </p:txBody>
      </p:sp>
    </p:spTree>
    <p:extLst>
      <p:ext uri="{BB962C8B-B14F-4D97-AF65-F5344CB8AC3E}">
        <p14:creationId xmlns:p14="http://schemas.microsoft.com/office/powerpoint/2010/main" val="2820093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Data Collection Quality Controls</a:t>
            </a:r>
            <a:endParaRPr lang="en-US" dirty="0"/>
          </a:p>
        </p:txBody>
      </p:sp>
      <p:sp>
        <p:nvSpPr>
          <p:cNvPr id="32771" name="Content Placeholder 2"/>
          <p:cNvSpPr>
            <a:spLocks noGrp="1"/>
          </p:cNvSpPr>
          <p:nvPr>
            <p:ph idx="1"/>
          </p:nvPr>
        </p:nvSpPr>
        <p:spPr/>
        <p:txBody>
          <a:bodyPr/>
          <a:lstStyle/>
          <a:p>
            <a:pPr marL="0" indent="0">
              <a:buNone/>
            </a:pPr>
            <a:r>
              <a:rPr lang="en-US" dirty="0" smtClean="0"/>
              <a:t>Control of intentional respondent error</a:t>
            </a:r>
          </a:p>
          <a:p>
            <a:pPr lvl="1"/>
            <a:r>
              <a:rPr lang="en-US" dirty="0" smtClean="0"/>
              <a:t>One tactic for reducing falsehoods and nonresponse error is the use of </a:t>
            </a:r>
            <a:r>
              <a:rPr lang="en-US" b="1" dirty="0" smtClean="0"/>
              <a:t>incentives</a:t>
            </a:r>
            <a:r>
              <a:rPr lang="en-US" dirty="0" smtClean="0"/>
              <a:t>, which are cash payments, gifts, or something of value promised to respondents in return for their participation.</a:t>
            </a:r>
          </a:p>
          <a:p>
            <a:pPr marL="393192" lvl="1" indent="0">
              <a:buNone/>
            </a:pPr>
            <a:endParaRPr lang="en-US" dirty="0" smtClean="0"/>
          </a:p>
        </p:txBody>
      </p:sp>
    </p:spTree>
    <p:extLst>
      <p:ext uri="{BB962C8B-B14F-4D97-AF65-F5344CB8AC3E}">
        <p14:creationId xmlns:p14="http://schemas.microsoft.com/office/powerpoint/2010/main" val="618686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Data Collection Quality Controls</a:t>
            </a:r>
            <a:endParaRPr lang="en-US" dirty="0"/>
          </a:p>
        </p:txBody>
      </p:sp>
      <p:sp>
        <p:nvSpPr>
          <p:cNvPr id="34819" name="Content Placeholder 2"/>
          <p:cNvSpPr>
            <a:spLocks noGrp="1"/>
          </p:cNvSpPr>
          <p:nvPr>
            <p:ph idx="1"/>
          </p:nvPr>
        </p:nvSpPr>
        <p:spPr/>
        <p:txBody>
          <a:bodyPr>
            <a:normAutofit/>
          </a:bodyPr>
          <a:lstStyle/>
          <a:p>
            <a:pPr marL="0" indent="0">
              <a:buNone/>
            </a:pPr>
            <a:r>
              <a:rPr lang="en-US" dirty="0" smtClean="0"/>
              <a:t>Control of intentional respondent error</a:t>
            </a:r>
          </a:p>
          <a:p>
            <a:pPr lvl="1"/>
            <a:r>
              <a:rPr lang="en-US" dirty="0" smtClean="0"/>
              <a:t>Another approach for reducing falsehoods is the use of </a:t>
            </a:r>
            <a:r>
              <a:rPr lang="en-US" b="1" dirty="0" smtClean="0"/>
              <a:t>validation checks</a:t>
            </a:r>
            <a:r>
              <a:rPr lang="en-US" dirty="0" smtClean="0"/>
              <a:t>, in which information provided by a respondent is confirmed during the interview.</a:t>
            </a:r>
          </a:p>
          <a:p>
            <a:pPr lvl="1"/>
            <a:r>
              <a:rPr lang="en-US" dirty="0" smtClean="0"/>
              <a:t>A </a:t>
            </a:r>
            <a:r>
              <a:rPr lang="en-US" b="1" dirty="0" smtClean="0"/>
              <a:t>third-person technique </a:t>
            </a:r>
            <a:r>
              <a:rPr lang="en-US" dirty="0" smtClean="0"/>
              <a:t>can be used in a question, in which instead of directly quizzing the respondent, the question is couched in terms of a third person who is similar to the respondent.</a:t>
            </a:r>
          </a:p>
          <a:p>
            <a:endParaRPr lang="en-US" dirty="0" smtClean="0"/>
          </a:p>
        </p:txBody>
      </p:sp>
    </p:spTree>
    <p:extLst>
      <p:ext uri="{BB962C8B-B14F-4D97-AF65-F5344CB8AC3E}">
        <p14:creationId xmlns:p14="http://schemas.microsoft.com/office/powerpoint/2010/main" val="3002257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of Unintentional Respondent Error</a:t>
            </a:r>
            <a:endParaRPr lang="en-US" dirty="0"/>
          </a:p>
        </p:txBody>
      </p:sp>
      <p:sp>
        <p:nvSpPr>
          <p:cNvPr id="3" name="Content Placeholder 2"/>
          <p:cNvSpPr>
            <a:spLocks noGrp="1"/>
          </p:cNvSpPr>
          <p:nvPr>
            <p:ph idx="1"/>
          </p:nvPr>
        </p:nvSpPr>
        <p:spPr/>
        <p:txBody>
          <a:bodyPr/>
          <a:lstStyle/>
          <a:p>
            <a:r>
              <a:rPr lang="en-US" dirty="0" smtClean="0"/>
              <a:t>Well-drafted </a:t>
            </a:r>
            <a:r>
              <a:rPr lang="en-US" b="1" dirty="0" smtClean="0"/>
              <a:t>questionnaire instructions </a:t>
            </a:r>
            <a:r>
              <a:rPr lang="en-US" dirty="0" smtClean="0"/>
              <a:t>and </a:t>
            </a:r>
            <a:r>
              <a:rPr lang="en-US" b="1" dirty="0" smtClean="0"/>
              <a:t>examples</a:t>
            </a:r>
            <a:r>
              <a:rPr lang="en-US" dirty="0" smtClean="0"/>
              <a:t> are commonly used as a way of avoiding respondent confusion.</a:t>
            </a:r>
          </a:p>
        </p:txBody>
      </p:sp>
    </p:spTree>
    <p:extLst>
      <p:ext uri="{BB962C8B-B14F-4D97-AF65-F5344CB8AC3E}">
        <p14:creationId xmlns:p14="http://schemas.microsoft.com/office/powerpoint/2010/main" val="2049808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of Unintentional Respondent Error</a:t>
            </a:r>
            <a:endParaRPr lang="en-US" dirty="0"/>
          </a:p>
        </p:txBody>
      </p:sp>
      <p:sp>
        <p:nvSpPr>
          <p:cNvPr id="3" name="Content Placeholder 2"/>
          <p:cNvSpPr>
            <a:spLocks noGrp="1"/>
          </p:cNvSpPr>
          <p:nvPr>
            <p:ph idx="1"/>
          </p:nvPr>
        </p:nvSpPr>
        <p:spPr/>
        <p:txBody>
          <a:bodyPr/>
          <a:lstStyle/>
          <a:p>
            <a:r>
              <a:rPr lang="en-US" dirty="0" smtClean="0"/>
              <a:t>The researcher can switch the positions of a few items on a scale, called </a:t>
            </a:r>
            <a:r>
              <a:rPr lang="en-US" b="1" dirty="0" smtClean="0"/>
              <a:t>reversals of scale endpoints</a:t>
            </a:r>
            <a:r>
              <a:rPr lang="en-US" dirty="0" smtClean="0"/>
              <a:t>, instead of putting all of the negative adjectives on one side and all the positive ones on the other side. </a:t>
            </a:r>
          </a:p>
          <a:p>
            <a:r>
              <a:rPr lang="en-US" b="1" dirty="0" smtClean="0"/>
              <a:t>Prompters</a:t>
            </a:r>
            <a:r>
              <a:rPr lang="en-US" dirty="0" smtClean="0"/>
              <a:t> are used to keep respondents on task and alert.</a:t>
            </a:r>
          </a:p>
          <a:p>
            <a:endParaRPr lang="en-US" dirty="0"/>
          </a:p>
        </p:txBody>
      </p:sp>
    </p:spTree>
    <p:extLst>
      <p:ext uri="{BB962C8B-B14F-4D97-AF65-F5344CB8AC3E}">
        <p14:creationId xmlns:p14="http://schemas.microsoft.com/office/powerpoint/2010/main" val="3788593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Data Collection Errors with </a:t>
            </a:r>
            <a:br>
              <a:rPr lang="en-US" dirty="0" smtClean="0"/>
            </a:br>
            <a:r>
              <a:rPr lang="en-US" dirty="0" smtClean="0"/>
              <a:t>Online Surveys</a:t>
            </a:r>
          </a:p>
        </p:txBody>
      </p:sp>
      <p:sp>
        <p:nvSpPr>
          <p:cNvPr id="35843" name="Content Placeholder 2"/>
          <p:cNvSpPr>
            <a:spLocks noGrp="1"/>
          </p:cNvSpPr>
          <p:nvPr>
            <p:ph idx="1"/>
          </p:nvPr>
        </p:nvSpPr>
        <p:spPr/>
        <p:txBody>
          <a:bodyPr/>
          <a:lstStyle/>
          <a:p>
            <a:r>
              <a:rPr lang="en-US" dirty="0" smtClean="0"/>
              <a:t>Multiple submissions by the same respondent</a:t>
            </a:r>
          </a:p>
          <a:p>
            <a:r>
              <a:rPr lang="en-US" dirty="0" smtClean="0"/>
              <a:t>Bogus respondents and/or responses</a:t>
            </a:r>
          </a:p>
          <a:p>
            <a:r>
              <a:rPr lang="en-US" dirty="0" smtClean="0"/>
              <a:t>Misrepresentation of the population</a:t>
            </a:r>
          </a:p>
          <a:p>
            <a:endParaRPr lang="en-US" dirty="0" smtClean="0"/>
          </a:p>
        </p:txBody>
      </p:sp>
    </p:spTree>
    <p:extLst>
      <p:ext uri="{BB962C8B-B14F-4D97-AF65-F5344CB8AC3E}">
        <p14:creationId xmlns:p14="http://schemas.microsoft.com/office/powerpoint/2010/main" val="2100873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Nonresponse Error</a:t>
            </a:r>
            <a:endParaRPr lang="en-US" dirty="0" smtClean="0"/>
          </a:p>
        </p:txBody>
      </p:sp>
      <p:sp>
        <p:nvSpPr>
          <p:cNvPr id="36867" name="Content Placeholder 2"/>
          <p:cNvSpPr>
            <a:spLocks noGrp="1"/>
          </p:cNvSpPr>
          <p:nvPr>
            <p:ph idx="1"/>
          </p:nvPr>
        </p:nvSpPr>
        <p:spPr/>
        <p:txBody>
          <a:bodyPr/>
          <a:lstStyle/>
          <a:p>
            <a:r>
              <a:rPr lang="en-US" b="1" dirty="0" smtClean="0"/>
              <a:t>Nonresponse</a:t>
            </a:r>
            <a:r>
              <a:rPr lang="en-US" dirty="0" smtClean="0"/>
              <a:t>: failure on the part of a prospective respondent to take part in a survey or to answer specific questions on the survey</a:t>
            </a:r>
          </a:p>
          <a:p>
            <a:endParaRPr lang="en-US" dirty="0" smtClean="0"/>
          </a:p>
        </p:txBody>
      </p:sp>
    </p:spTree>
    <p:extLst>
      <p:ext uri="{BB962C8B-B14F-4D97-AF65-F5344CB8AC3E}">
        <p14:creationId xmlns:p14="http://schemas.microsoft.com/office/powerpoint/2010/main" val="750909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on\Documents\Burns-Bush 2016\Chapter Folder\Ch 11\table 1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35" y="1651000"/>
            <a:ext cx="8722534" cy="237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8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1\wh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444" y="688355"/>
            <a:ext cx="45339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37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Refusals to Participate</a:t>
            </a:r>
            <a:endParaRPr lang="en-US" dirty="0"/>
          </a:p>
        </p:txBody>
      </p:sp>
      <p:sp>
        <p:nvSpPr>
          <p:cNvPr id="3" name="Content Placeholder 2"/>
          <p:cNvSpPr>
            <a:spLocks noGrp="1"/>
          </p:cNvSpPr>
          <p:nvPr>
            <p:ph idx="1"/>
          </p:nvPr>
        </p:nvSpPr>
        <p:spPr/>
        <p:txBody>
          <a:bodyPr/>
          <a:lstStyle/>
          <a:p>
            <a:r>
              <a:rPr lang="en-US" dirty="0" smtClean="0"/>
              <a:t>A </a:t>
            </a:r>
            <a:r>
              <a:rPr lang="en-US" b="1" dirty="0" smtClean="0"/>
              <a:t>refusal </a:t>
            </a:r>
            <a:r>
              <a:rPr lang="en-US" dirty="0" smtClean="0"/>
              <a:t>occurs when a potential respondent declines to take part in the survey. Refusal rates differ by area of the country as well as by demographic differences.</a:t>
            </a:r>
            <a:endParaRPr lang="en-US" dirty="0"/>
          </a:p>
        </p:txBody>
      </p:sp>
    </p:spTree>
    <p:extLst>
      <p:ext uri="{BB962C8B-B14F-4D97-AF65-F5344CB8AC3E}">
        <p14:creationId xmlns:p14="http://schemas.microsoft.com/office/powerpoint/2010/main" val="34428303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Break-Offs During the Interview</a:t>
            </a:r>
            <a:endParaRPr lang="en-US" dirty="0"/>
          </a:p>
        </p:txBody>
      </p:sp>
      <p:sp>
        <p:nvSpPr>
          <p:cNvPr id="3" name="Content Placeholder 2"/>
          <p:cNvSpPr>
            <a:spLocks noGrp="1"/>
          </p:cNvSpPr>
          <p:nvPr>
            <p:ph idx="1"/>
          </p:nvPr>
        </p:nvSpPr>
        <p:spPr/>
        <p:txBody>
          <a:bodyPr/>
          <a:lstStyle/>
          <a:p>
            <a:r>
              <a:rPr lang="en-US" dirty="0" smtClean="0"/>
              <a:t>A </a:t>
            </a:r>
            <a:r>
              <a:rPr lang="en-US" b="1" dirty="0" smtClean="0"/>
              <a:t>break-off</a:t>
            </a:r>
            <a:r>
              <a:rPr lang="en-US" dirty="0" smtClean="0"/>
              <a:t> occurs when a respondent reaches a certain point and then decides not to answer any more questions in the survey.</a:t>
            </a:r>
            <a:endParaRPr lang="en-US" dirty="0"/>
          </a:p>
        </p:txBody>
      </p:sp>
    </p:spTree>
    <p:extLst>
      <p:ext uri="{BB962C8B-B14F-4D97-AF65-F5344CB8AC3E}">
        <p14:creationId xmlns:p14="http://schemas.microsoft.com/office/powerpoint/2010/main" val="1429571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Refusals to Answer Specific</a:t>
            </a:r>
            <a:br>
              <a:rPr lang="en-US" dirty="0" smtClean="0"/>
            </a:br>
            <a:r>
              <a:rPr lang="en-US" dirty="0" smtClean="0"/>
              <a:t>Questions</a:t>
            </a:r>
            <a:endParaRPr lang="en-US" dirty="0"/>
          </a:p>
        </p:txBody>
      </p:sp>
      <p:sp>
        <p:nvSpPr>
          <p:cNvPr id="3" name="Content Placeholder 2"/>
          <p:cNvSpPr>
            <a:spLocks noGrp="1"/>
          </p:cNvSpPr>
          <p:nvPr>
            <p:ph idx="1"/>
          </p:nvPr>
        </p:nvSpPr>
        <p:spPr/>
        <p:txBody>
          <a:bodyPr/>
          <a:lstStyle/>
          <a:p>
            <a:r>
              <a:rPr lang="en-US" b="1" dirty="0" smtClean="0"/>
              <a:t>Item omission </a:t>
            </a:r>
            <a:r>
              <a:rPr lang="en-US" dirty="0" smtClean="0"/>
              <a:t>is the phrase sometimes used to identify the percentage of the sample that did not answer a particular question.</a:t>
            </a:r>
            <a:endParaRPr lang="en-US" dirty="0"/>
          </a:p>
        </p:txBody>
      </p:sp>
    </p:spTree>
    <p:extLst>
      <p:ext uri="{BB962C8B-B14F-4D97-AF65-F5344CB8AC3E}">
        <p14:creationId xmlns:p14="http://schemas.microsoft.com/office/powerpoint/2010/main" val="18755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What Is a Completed Interview?</a:t>
            </a:r>
            <a:endParaRPr lang="en-US" dirty="0"/>
          </a:p>
        </p:txBody>
      </p:sp>
      <p:sp>
        <p:nvSpPr>
          <p:cNvPr id="3" name="Content Placeholder 2"/>
          <p:cNvSpPr>
            <a:spLocks noGrp="1"/>
          </p:cNvSpPr>
          <p:nvPr>
            <p:ph idx="1"/>
          </p:nvPr>
        </p:nvSpPr>
        <p:spPr/>
        <p:txBody>
          <a:bodyPr/>
          <a:lstStyle/>
          <a:p>
            <a:r>
              <a:rPr lang="en-US" dirty="0" smtClean="0"/>
              <a:t>The marketing researcher must define what is a “completed” interview.</a:t>
            </a:r>
          </a:p>
          <a:p>
            <a:r>
              <a:rPr lang="en-US" dirty="0" smtClean="0"/>
              <a:t>A completed interview is often defined as one in which all the primary questions have been answered.</a:t>
            </a:r>
            <a:endParaRPr lang="en-US" dirty="0"/>
          </a:p>
        </p:txBody>
      </p:sp>
    </p:spTree>
    <p:extLst>
      <p:ext uri="{BB962C8B-B14F-4D97-AF65-F5344CB8AC3E}">
        <p14:creationId xmlns:p14="http://schemas.microsoft.com/office/powerpoint/2010/main" val="128335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Measuring Nonresponse Error</a:t>
            </a:r>
            <a:endParaRPr lang="en-US" dirty="0" smtClean="0"/>
          </a:p>
        </p:txBody>
      </p:sp>
      <p:sp>
        <p:nvSpPr>
          <p:cNvPr id="38915" name="Content Placeholder 2"/>
          <p:cNvSpPr>
            <a:spLocks noGrp="1"/>
          </p:cNvSpPr>
          <p:nvPr>
            <p:ph idx="1"/>
          </p:nvPr>
        </p:nvSpPr>
        <p:spPr/>
        <p:txBody>
          <a:bodyPr/>
          <a:lstStyle/>
          <a:p>
            <a:r>
              <a:rPr lang="en-US" smtClean="0"/>
              <a:t>The marketing research industry has an accepted way to calculate a survey’s response rate.</a:t>
            </a:r>
            <a:endParaRPr lang="en-US" dirty="0" smtClean="0"/>
          </a:p>
        </p:txBody>
      </p:sp>
    </p:spTree>
    <p:extLst>
      <p:ext uri="{BB962C8B-B14F-4D97-AF65-F5344CB8AC3E}">
        <p14:creationId xmlns:p14="http://schemas.microsoft.com/office/powerpoint/2010/main" val="1232760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9275"/>
            <a:ext cx="8229600" cy="990600"/>
          </a:xfrm>
        </p:spPr>
        <p:txBody>
          <a:bodyPr/>
          <a:lstStyle/>
          <a:p>
            <a:r>
              <a:rPr lang="en-US" dirty="0" smtClean="0"/>
              <a:t>  Response Rate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20" y="3152775"/>
            <a:ext cx="7687772" cy="104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695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549275"/>
            <a:ext cx="8229600" cy="990600"/>
          </a:xfrm>
        </p:spPr>
        <p:txBody>
          <a:bodyPr/>
          <a:lstStyle/>
          <a:p>
            <a:r>
              <a:rPr lang="en-US" smtClean="0"/>
              <a:t>Nonresponse Error</a:t>
            </a:r>
            <a:endParaRPr lang="en-US" dirty="0" smtClean="0"/>
          </a:p>
        </p:txBody>
      </p:sp>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67" y="2040467"/>
            <a:ext cx="8069779" cy="8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310" y="3776134"/>
            <a:ext cx="617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47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399" y="473506"/>
            <a:ext cx="6555199" cy="60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875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Dataset, Coding Data and the Data Code Book</a:t>
            </a:r>
            <a:endParaRPr lang="en-US" dirty="0"/>
          </a:p>
        </p:txBody>
      </p:sp>
      <p:sp>
        <p:nvSpPr>
          <p:cNvPr id="3" name="Content Placeholder 2"/>
          <p:cNvSpPr>
            <a:spLocks noGrp="1"/>
          </p:cNvSpPr>
          <p:nvPr>
            <p:ph idx="1"/>
          </p:nvPr>
        </p:nvSpPr>
        <p:spPr/>
        <p:txBody>
          <a:bodyPr/>
          <a:lstStyle/>
          <a:p>
            <a:r>
              <a:rPr lang="en-US" dirty="0" smtClean="0"/>
              <a:t>A </a:t>
            </a:r>
            <a:r>
              <a:rPr lang="en-US" b="1" dirty="0" smtClean="0"/>
              <a:t>dataset</a:t>
            </a:r>
            <a:r>
              <a:rPr lang="en-US" dirty="0" smtClean="0"/>
              <a:t> is an arrangement of numbers (mainly) in rows and columns.</a:t>
            </a:r>
          </a:p>
          <a:p>
            <a:r>
              <a:rPr lang="en-US" dirty="0" smtClean="0"/>
              <a:t>The dataset is created by an operation called </a:t>
            </a:r>
            <a:r>
              <a:rPr lang="en-US" b="1" dirty="0" smtClean="0"/>
              <a:t>data coding</a:t>
            </a:r>
            <a:r>
              <a:rPr lang="en-US" dirty="0" smtClean="0"/>
              <a:t>, defined as the identification of code values that are associated with the possible responses for each question on the questionnaire.</a:t>
            </a:r>
            <a:endParaRPr lang="en-US" dirty="0"/>
          </a:p>
        </p:txBody>
      </p:sp>
    </p:spTree>
    <p:extLst>
      <p:ext uri="{BB962C8B-B14F-4D97-AF65-F5344CB8AC3E}">
        <p14:creationId xmlns:p14="http://schemas.microsoft.com/office/powerpoint/2010/main" val="1545703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Dataset, Coding Data and the Data Code Book</a:t>
            </a:r>
            <a:endParaRPr lang="en-US" dirty="0"/>
          </a:p>
        </p:txBody>
      </p:sp>
      <p:sp>
        <p:nvSpPr>
          <p:cNvPr id="3" name="Content Placeholder 2"/>
          <p:cNvSpPr>
            <a:spLocks noGrp="1"/>
          </p:cNvSpPr>
          <p:nvPr>
            <p:ph idx="1"/>
          </p:nvPr>
        </p:nvSpPr>
        <p:spPr/>
        <p:txBody>
          <a:bodyPr/>
          <a:lstStyle/>
          <a:p>
            <a:pPr marL="0" indent="0">
              <a:buNone/>
            </a:pPr>
            <a:r>
              <a:rPr lang="en-US" dirty="0" smtClean="0"/>
              <a:t>In large-scale projects, and especially in cases in which the data entry is performed by a subcontractor, researchers use a data </a:t>
            </a:r>
            <a:r>
              <a:rPr lang="en-US" b="1" dirty="0" smtClean="0"/>
              <a:t>code book </a:t>
            </a:r>
            <a:r>
              <a:rPr lang="en-US" dirty="0" smtClean="0"/>
              <a:t>which identifies:</a:t>
            </a:r>
          </a:p>
          <a:p>
            <a:pPr lvl="1"/>
            <a:r>
              <a:rPr lang="en-US" dirty="0" smtClean="0"/>
              <a:t>The questions on the questionnaire</a:t>
            </a:r>
          </a:p>
          <a:p>
            <a:pPr lvl="1"/>
            <a:r>
              <a:rPr lang="en-US" dirty="0" smtClean="0"/>
              <a:t>The variable name or label that is associated with each question or question part </a:t>
            </a:r>
          </a:p>
          <a:p>
            <a:pPr lvl="1"/>
            <a:r>
              <a:rPr lang="en-US" dirty="0" smtClean="0"/>
              <a:t>The code numbers associated with each possible response to each question</a:t>
            </a:r>
          </a:p>
          <a:p>
            <a:pPr lvl="1"/>
            <a:endParaRPr lang="en-US" dirty="0"/>
          </a:p>
        </p:txBody>
      </p:sp>
    </p:spTree>
    <p:extLst>
      <p:ext uri="{BB962C8B-B14F-4D97-AF65-F5344CB8AC3E}">
        <p14:creationId xmlns:p14="http://schemas.microsoft.com/office/powerpoint/2010/main" val="97956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Dealing with Field Work</a:t>
            </a:r>
            <a:endParaRPr lang="en-US" dirty="0"/>
          </a:p>
        </p:txBody>
      </p:sp>
      <p:sp>
        <p:nvSpPr>
          <p:cNvPr id="3" name="Content Placeholder 2"/>
          <p:cNvSpPr>
            <a:spLocks noGrp="1"/>
          </p:cNvSpPr>
          <p:nvPr>
            <p:ph idx="1"/>
          </p:nvPr>
        </p:nvSpPr>
        <p:spPr/>
        <p:txBody>
          <a:bodyPr>
            <a:normAutofit/>
          </a:bodyPr>
          <a:lstStyle/>
          <a:p>
            <a:r>
              <a:rPr lang="en-US" sz="2800" dirty="0" smtClean="0"/>
              <a:t>There are two main types of errors in survey research:</a:t>
            </a:r>
          </a:p>
          <a:p>
            <a:pPr lvl="1"/>
            <a:r>
              <a:rPr lang="en-US" sz="2400" b="1" dirty="0" smtClean="0"/>
              <a:t>Sampling</a:t>
            </a:r>
            <a:r>
              <a:rPr lang="en-US" sz="2400" dirty="0" smtClean="0"/>
              <a:t> error</a:t>
            </a:r>
          </a:p>
          <a:p>
            <a:pPr lvl="1"/>
            <a:r>
              <a:rPr lang="en-US" sz="2400" b="1" dirty="0" smtClean="0"/>
              <a:t>Non-sampling</a:t>
            </a:r>
            <a:r>
              <a:rPr lang="en-US" sz="2400" dirty="0" smtClean="0"/>
              <a:t> error</a:t>
            </a:r>
          </a:p>
          <a:p>
            <a:r>
              <a:rPr lang="en-US" sz="2800" dirty="0" smtClean="0"/>
              <a:t>Non-sampling error includes all errors in a survey except those due to the sampling plan or sample size.</a:t>
            </a:r>
            <a:endParaRPr lang="en-US" sz="2800" dirty="0"/>
          </a:p>
        </p:txBody>
      </p:sp>
    </p:spTree>
    <p:extLst>
      <p:ext uri="{BB962C8B-B14F-4D97-AF65-F5344CB8AC3E}">
        <p14:creationId xmlns:p14="http://schemas.microsoft.com/office/powerpoint/2010/main" val="2093470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esktop\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7" y="998491"/>
            <a:ext cx="8957733" cy="508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04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Quality Issues</a:t>
            </a:r>
            <a:endParaRPr lang="en-US" dirty="0"/>
          </a:p>
        </p:txBody>
      </p:sp>
      <p:sp>
        <p:nvSpPr>
          <p:cNvPr id="3" name="Content Placeholder 2"/>
          <p:cNvSpPr>
            <a:spLocks noGrp="1"/>
          </p:cNvSpPr>
          <p:nvPr>
            <p:ph idx="1"/>
          </p:nvPr>
        </p:nvSpPr>
        <p:spPr/>
        <p:txBody>
          <a:bodyPr/>
          <a:lstStyle/>
          <a:p>
            <a:pPr marL="0" indent="0">
              <a:buNone/>
            </a:pPr>
            <a:r>
              <a:rPr lang="en-US" dirty="0" smtClean="0"/>
              <a:t>What to look for in raw data inspection: </a:t>
            </a:r>
          </a:p>
          <a:p>
            <a:pPr lvl="1"/>
            <a:r>
              <a:rPr lang="en-US" sz="2400" b="1" dirty="0" smtClean="0"/>
              <a:t>Incomplete response</a:t>
            </a:r>
            <a:r>
              <a:rPr lang="en-US" sz="2400" dirty="0" smtClean="0"/>
              <a:t>:  an incomplete response is a break-off where the respondent stops answering in the middle of the questionnaire.</a:t>
            </a:r>
          </a:p>
          <a:p>
            <a:pPr lvl="1"/>
            <a:r>
              <a:rPr lang="en-US" sz="2400" b="1" dirty="0" smtClean="0"/>
              <a:t>Nonresponses to specific questions </a:t>
            </a:r>
            <a:r>
              <a:rPr lang="en-US" sz="2400" dirty="0" smtClean="0"/>
              <a:t>(item </a:t>
            </a:r>
            <a:r>
              <a:rPr lang="en-US" sz="2400" dirty="0"/>
              <a:t>o</a:t>
            </a:r>
            <a:r>
              <a:rPr lang="en-US" sz="2400" dirty="0" smtClean="0"/>
              <a:t>missions)</a:t>
            </a:r>
          </a:p>
          <a:p>
            <a:pPr lvl="1"/>
            <a:endParaRPr lang="en-US" sz="2400" dirty="0"/>
          </a:p>
        </p:txBody>
      </p:sp>
    </p:spTree>
    <p:extLst>
      <p:ext uri="{BB962C8B-B14F-4D97-AF65-F5344CB8AC3E}">
        <p14:creationId xmlns:p14="http://schemas.microsoft.com/office/powerpoint/2010/main" val="2758752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Issues</a:t>
            </a:r>
            <a:endParaRPr lang="en-US" dirty="0"/>
          </a:p>
        </p:txBody>
      </p:sp>
      <p:sp>
        <p:nvSpPr>
          <p:cNvPr id="3" name="Content Placeholder 2"/>
          <p:cNvSpPr>
            <a:spLocks noGrp="1"/>
          </p:cNvSpPr>
          <p:nvPr>
            <p:ph idx="1"/>
          </p:nvPr>
        </p:nvSpPr>
        <p:spPr>
          <a:xfrm>
            <a:off x="397933" y="2148031"/>
            <a:ext cx="8229600" cy="4876800"/>
          </a:xfrm>
        </p:spPr>
        <p:txBody>
          <a:bodyPr>
            <a:noAutofit/>
          </a:bodyPr>
          <a:lstStyle/>
          <a:p>
            <a:pPr marL="0" indent="0">
              <a:buNone/>
            </a:pPr>
            <a:r>
              <a:rPr lang="en-US" dirty="0" smtClean="0"/>
              <a:t>What to look for in raw data inspection: </a:t>
            </a:r>
          </a:p>
          <a:p>
            <a:pPr lvl="1"/>
            <a:r>
              <a:rPr lang="en-US" sz="2400" b="1" dirty="0"/>
              <a:t>Yea-saying</a:t>
            </a:r>
            <a:r>
              <a:rPr lang="en-US" sz="2400" dirty="0"/>
              <a:t> </a:t>
            </a:r>
            <a:r>
              <a:rPr lang="en-US" sz="2400" dirty="0" smtClean="0"/>
              <a:t>or </a:t>
            </a:r>
            <a:r>
              <a:rPr lang="en-US" sz="2400" b="1" dirty="0" smtClean="0"/>
              <a:t>nay-saying</a:t>
            </a:r>
            <a:r>
              <a:rPr lang="en-US" sz="2400" dirty="0" smtClean="0"/>
              <a:t>:</a:t>
            </a:r>
          </a:p>
          <a:p>
            <a:pPr lvl="2"/>
            <a:r>
              <a:rPr lang="en-US" sz="2400" dirty="0" smtClean="0"/>
              <a:t>A yea-saying pattern may be evident in the form of all “yes” or “strongly agree” answers.</a:t>
            </a:r>
          </a:p>
          <a:p>
            <a:pPr lvl="2"/>
            <a:r>
              <a:rPr lang="en-US" sz="2400" dirty="0" smtClean="0"/>
              <a:t>The negative counterpart to the yea-saying is nay-saying, identifiable as persistent responses in the negative, or all “1” codes.</a:t>
            </a:r>
          </a:p>
          <a:p>
            <a:pPr lvl="1"/>
            <a:r>
              <a:rPr lang="en-US" sz="2400" b="1" dirty="0" smtClean="0"/>
              <a:t>Middle-of-the-road</a:t>
            </a:r>
            <a:r>
              <a:rPr lang="en-US" sz="2400" dirty="0" smtClean="0"/>
              <a:t> patterns: The middle-of-the-road pattern is seen as a preponderance of “no opinion” responses or “3” codes.</a:t>
            </a:r>
            <a:endParaRPr lang="en-US" sz="2400" dirty="0"/>
          </a:p>
        </p:txBody>
      </p:sp>
    </p:spTree>
    <p:extLst>
      <p:ext uri="{BB962C8B-B14F-4D97-AF65-F5344CB8AC3E}">
        <p14:creationId xmlns:p14="http://schemas.microsoft.com/office/powerpoint/2010/main" val="389702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69" y="1473200"/>
            <a:ext cx="856782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278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Nonsampling Error  </a:t>
            </a:r>
            <a:endParaRPr lang="en-US" dirty="0" smtClean="0"/>
          </a:p>
        </p:txBody>
      </p:sp>
      <p:sp>
        <p:nvSpPr>
          <p:cNvPr id="6147" name="Rectangle 3"/>
          <p:cNvSpPr>
            <a:spLocks noGrp="1" noChangeArrowheads="1"/>
          </p:cNvSpPr>
          <p:nvPr>
            <p:ph idx="1"/>
          </p:nvPr>
        </p:nvSpPr>
        <p:spPr/>
        <p:txBody>
          <a:bodyPr/>
          <a:lstStyle/>
          <a:p>
            <a:pPr marL="0" indent="0">
              <a:buNone/>
            </a:pPr>
            <a:r>
              <a:rPr lang="en-US" b="1" dirty="0" err="1" smtClean="0"/>
              <a:t>Nonsampling</a:t>
            </a:r>
            <a:r>
              <a:rPr lang="en-US" b="1" dirty="0" smtClean="0"/>
              <a:t> error </a:t>
            </a:r>
            <a:r>
              <a:rPr lang="en-US" dirty="0" smtClean="0"/>
              <a:t>includes:</a:t>
            </a:r>
          </a:p>
          <a:p>
            <a:r>
              <a:rPr lang="en-US" dirty="0" smtClean="0"/>
              <a:t>All types of nonresponse error</a:t>
            </a:r>
          </a:p>
          <a:p>
            <a:r>
              <a:rPr lang="en-US" dirty="0" smtClean="0"/>
              <a:t>Data gathering errors</a:t>
            </a:r>
          </a:p>
          <a:p>
            <a:r>
              <a:rPr lang="en-US" dirty="0" smtClean="0"/>
              <a:t>Data handling errors</a:t>
            </a:r>
          </a:p>
          <a:p>
            <a:r>
              <a:rPr lang="en-US" dirty="0" smtClean="0"/>
              <a:t>Data analysis errors</a:t>
            </a:r>
          </a:p>
          <a:p>
            <a:r>
              <a:rPr lang="en-US" dirty="0" smtClean="0"/>
              <a:t>Interpretation errors</a:t>
            </a:r>
          </a:p>
          <a:p>
            <a:endParaRPr lang="en-US" dirty="0" smtClean="0"/>
          </a:p>
        </p:txBody>
      </p:sp>
    </p:spTree>
    <p:extLst>
      <p:ext uri="{BB962C8B-B14F-4D97-AF65-F5344CB8AC3E}">
        <p14:creationId xmlns:p14="http://schemas.microsoft.com/office/powerpoint/2010/main" val="53448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Data Collection</a:t>
            </a:r>
            <a:endParaRPr lang="en-US" dirty="0" smtClean="0"/>
          </a:p>
        </p:txBody>
      </p:sp>
      <p:sp>
        <p:nvSpPr>
          <p:cNvPr id="15363" name="Content Placeholder 2"/>
          <p:cNvSpPr>
            <a:spLocks noGrp="1"/>
          </p:cNvSpPr>
          <p:nvPr>
            <p:ph idx="1"/>
          </p:nvPr>
        </p:nvSpPr>
        <p:spPr/>
        <p:txBody>
          <a:bodyPr/>
          <a:lstStyle/>
          <a:p>
            <a:r>
              <a:rPr lang="en-US" b="1" dirty="0" smtClean="0"/>
              <a:t>Data collection </a:t>
            </a:r>
            <a:r>
              <a:rPr lang="en-US" dirty="0" smtClean="0"/>
              <a:t>is the phase of the marketing research process during which respondents provide their answers or information to inquiries posed to them by the researcher.</a:t>
            </a:r>
          </a:p>
        </p:txBody>
      </p:sp>
    </p:spTree>
    <p:extLst>
      <p:ext uri="{BB962C8B-B14F-4D97-AF65-F5344CB8AC3E}">
        <p14:creationId xmlns:p14="http://schemas.microsoft.com/office/powerpoint/2010/main" val="306885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t>Possible Errors in </a:t>
            </a:r>
            <a:br>
              <a:rPr lang="en-US" dirty="0" smtClean="0"/>
            </a:br>
            <a:r>
              <a:rPr lang="en-US" dirty="0" smtClean="0"/>
              <a:t>Field Data Collection</a:t>
            </a:r>
          </a:p>
        </p:txBody>
      </p:sp>
      <p:sp>
        <p:nvSpPr>
          <p:cNvPr id="9219" name="Rectangle 3"/>
          <p:cNvSpPr>
            <a:spLocks noGrp="1" noChangeArrowheads="1"/>
          </p:cNvSpPr>
          <p:nvPr>
            <p:ph idx="1"/>
          </p:nvPr>
        </p:nvSpPr>
        <p:spPr/>
        <p:txBody>
          <a:bodyPr/>
          <a:lstStyle/>
          <a:p>
            <a:r>
              <a:rPr lang="en-US" b="1" dirty="0" smtClean="0"/>
              <a:t>Fieldworker error</a:t>
            </a:r>
            <a:r>
              <a:rPr lang="en-US" dirty="0" smtClean="0"/>
              <a:t>: errors committed by the persons who administer the questionnaires</a:t>
            </a:r>
          </a:p>
          <a:p>
            <a:r>
              <a:rPr lang="en-US" b="1" dirty="0" smtClean="0"/>
              <a:t>Respondent error</a:t>
            </a:r>
            <a:r>
              <a:rPr lang="en-US" dirty="0" smtClean="0"/>
              <a:t>: errors committed on the part of the respondent</a:t>
            </a:r>
          </a:p>
          <a:p>
            <a:r>
              <a:rPr lang="en-US" dirty="0" smtClean="0"/>
              <a:t>Errors may be either intentional or unintentional.</a:t>
            </a:r>
          </a:p>
          <a:p>
            <a:endParaRPr lang="en-US" dirty="0" smtClean="0"/>
          </a:p>
        </p:txBody>
      </p:sp>
    </p:spTree>
    <p:extLst>
      <p:ext uri="{BB962C8B-B14F-4D97-AF65-F5344CB8AC3E}">
        <p14:creationId xmlns:p14="http://schemas.microsoft.com/office/powerpoint/2010/main" val="242227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31" y="1617133"/>
            <a:ext cx="8220710" cy="320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6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720" y="958645"/>
            <a:ext cx="8516818" cy="519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562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10.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11.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12.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13.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14.xml><?xml version="1.0" encoding="utf-8"?>
<ds:datastoreItem xmlns:ds="http://schemas.openxmlformats.org/officeDocument/2006/customXml" ds:itemID="{56ABD464-0EA9-42D8-896B-F6DF54EFBD87}">
  <ds:schemaRefs>
    <ds:schemaRef ds:uri="ESRI.ArcGIS.Mapping.OfficeIntegration.PowerPointInfo"/>
  </ds:schemaRefs>
</ds:datastoreItem>
</file>

<file path=customXml/itemProps15.xml><?xml version="1.0" encoding="utf-8"?>
<ds:datastoreItem xmlns:ds="http://schemas.openxmlformats.org/officeDocument/2006/customXml" ds:itemID="{8AD0C909-07D8-4478-B5C3-AFB12E4680E2}">
  <ds:schemaRefs>
    <ds:schemaRef ds:uri="ESRI.ArcGIS.Mapping.OfficeIntegration.PowerPointInfo"/>
  </ds:schemaRefs>
</ds:datastoreItem>
</file>

<file path=customXml/itemProps16.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17.xml><?xml version="1.0" encoding="utf-8"?>
<ds:datastoreItem xmlns:ds="http://schemas.openxmlformats.org/officeDocument/2006/customXml" ds:itemID="{BAA274AE-3B9F-42E8-AF40-62A6CBEEDDA4}">
  <ds:schemaRefs>
    <ds:schemaRef ds:uri="ESRI.ArcGIS.Mapping.OfficeIntegration.PowerPointInfo"/>
  </ds:schemaRefs>
</ds:datastoreItem>
</file>

<file path=customXml/itemProps18.xml><?xml version="1.0" encoding="utf-8"?>
<ds:datastoreItem xmlns:ds="http://schemas.openxmlformats.org/officeDocument/2006/customXml" ds:itemID="{DE63A8E2-1479-4C8E-A03A-2BF8C3C49775}">
  <ds:schemaRefs>
    <ds:schemaRef ds:uri="ESRI.ArcGIS.Mapping.OfficeIntegration.PowerPointInfo"/>
  </ds:schemaRefs>
</ds:datastoreItem>
</file>

<file path=customXml/itemProps19.xml><?xml version="1.0" encoding="utf-8"?>
<ds:datastoreItem xmlns:ds="http://schemas.openxmlformats.org/officeDocument/2006/customXml" ds:itemID="{99C982DD-404E-49E2-A928-1F8CF4C1DC11}">
  <ds:schemaRefs>
    <ds:schemaRef ds:uri="ESRI.ArcGIS.Mapping.OfficeIntegration.PowerPointInfo"/>
  </ds:schemaRefs>
</ds:datastoreItem>
</file>

<file path=customXml/itemProps2.xml><?xml version="1.0" encoding="utf-8"?>
<ds:datastoreItem xmlns:ds="http://schemas.openxmlformats.org/officeDocument/2006/customXml" ds:itemID="{FE3B94D1-76BB-4AA1-A6C0-119DB7D43E34}">
  <ds:schemaRefs>
    <ds:schemaRef ds:uri="ESRI.ArcGIS.Mapping.OfficeIntegration.PowerPointInfo"/>
  </ds:schemaRefs>
</ds:datastoreItem>
</file>

<file path=customXml/itemProps20.xml><?xml version="1.0" encoding="utf-8"?>
<ds:datastoreItem xmlns:ds="http://schemas.openxmlformats.org/officeDocument/2006/customXml" ds:itemID="{8AF0694E-F303-4973-A10B-C3D97A5C647C}">
  <ds:schemaRefs>
    <ds:schemaRef ds:uri="ESRI.ArcGIS.Mapping.OfficeIntegration.PowerPointInfo"/>
  </ds:schemaRefs>
</ds:datastoreItem>
</file>

<file path=customXml/itemProps21.xml><?xml version="1.0" encoding="utf-8"?>
<ds:datastoreItem xmlns:ds="http://schemas.openxmlformats.org/officeDocument/2006/customXml" ds:itemID="{DEE22E87-3470-4A97-9454-BF62D639085F}">
  <ds:schemaRefs>
    <ds:schemaRef ds:uri="ESRI.ArcGIS.Mapping.OfficeIntegration.PowerPointInfo"/>
  </ds:schemaRefs>
</ds:datastoreItem>
</file>

<file path=customXml/itemProps22.xml><?xml version="1.0" encoding="utf-8"?>
<ds:datastoreItem xmlns:ds="http://schemas.openxmlformats.org/officeDocument/2006/customXml" ds:itemID="{4AFCBEE8-4459-4331-B06A-8093DA088849}">
  <ds:schemaRefs>
    <ds:schemaRef ds:uri="ESRI.ArcGIS.Mapping.OfficeIntegration.PowerPointInfo"/>
  </ds:schemaRefs>
</ds:datastoreItem>
</file>

<file path=customXml/itemProps23.xml><?xml version="1.0" encoding="utf-8"?>
<ds:datastoreItem xmlns:ds="http://schemas.openxmlformats.org/officeDocument/2006/customXml" ds:itemID="{090446B0-BAEC-4908-8210-DE8FDE56146C}">
  <ds:schemaRefs>
    <ds:schemaRef ds:uri="ESRI.ArcGIS.Mapping.OfficeIntegration.PowerPointInfo"/>
  </ds:schemaRefs>
</ds:datastoreItem>
</file>

<file path=customXml/itemProps24.xml><?xml version="1.0" encoding="utf-8"?>
<ds:datastoreItem xmlns:ds="http://schemas.openxmlformats.org/officeDocument/2006/customXml" ds:itemID="{2342DA03-A7E5-4B06-9471-72B50ACD1BAF}">
  <ds:schemaRefs>
    <ds:schemaRef ds:uri="ESRI.ArcGIS.Mapping.OfficeIntegration.PowerPointInfo"/>
  </ds:schemaRefs>
</ds:datastoreItem>
</file>

<file path=customXml/itemProps25.xml><?xml version="1.0" encoding="utf-8"?>
<ds:datastoreItem xmlns:ds="http://schemas.openxmlformats.org/officeDocument/2006/customXml" ds:itemID="{FC7FCD37-3844-4676-942F-7583BFC4CC2F}">
  <ds:schemaRefs>
    <ds:schemaRef ds:uri="ESRI.ArcGIS.Mapping.OfficeIntegration.PowerPointInfo"/>
  </ds:schemaRefs>
</ds:datastoreItem>
</file>

<file path=customXml/itemProps3.xml><?xml version="1.0" encoding="utf-8"?>
<ds:datastoreItem xmlns:ds="http://schemas.openxmlformats.org/officeDocument/2006/customXml" ds:itemID="{03D62DE1-D25A-4761-95DE-A2B17A6AD6F8}">
  <ds:schemaRefs>
    <ds:schemaRef ds:uri="ESRI.ArcGIS.Mapping.OfficeIntegration.PowerPointInfo"/>
  </ds:schemaRefs>
</ds:datastoreItem>
</file>

<file path=customXml/itemProps4.xml><?xml version="1.0" encoding="utf-8"?>
<ds:datastoreItem xmlns:ds="http://schemas.openxmlformats.org/officeDocument/2006/customXml" ds:itemID="{1C0DB3FE-D17A-46C5-AD00-1902F981EFA0}">
  <ds:schemaRefs>
    <ds:schemaRef ds:uri="ESRI.ArcGIS.Mapping.OfficeIntegration.PowerPointInfo"/>
  </ds:schemaRefs>
</ds:datastoreItem>
</file>

<file path=customXml/itemProps5.xml><?xml version="1.0" encoding="utf-8"?>
<ds:datastoreItem xmlns:ds="http://schemas.openxmlformats.org/officeDocument/2006/customXml" ds:itemID="{D3934A80-EA59-4A54-A244-CD5F1E2E721C}">
  <ds:schemaRefs>
    <ds:schemaRef ds:uri="ESRI.ArcGIS.Mapping.OfficeIntegration.PowerPointInfo"/>
  </ds:schemaRefs>
</ds:datastoreItem>
</file>

<file path=customXml/itemProps6.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7.xml><?xml version="1.0" encoding="utf-8"?>
<ds:datastoreItem xmlns:ds="http://schemas.openxmlformats.org/officeDocument/2006/customXml" ds:itemID="{AD13ADF2-6E57-42A1-B62E-E05111864E07}">
  <ds:schemaRefs>
    <ds:schemaRef ds:uri="ESRI.ArcGIS.Mapping.OfficeIntegration.PowerPointInfo"/>
  </ds:schemaRefs>
</ds:datastoreItem>
</file>

<file path=customXml/itemProps8.xml><?xml version="1.0" encoding="utf-8"?>
<ds:datastoreItem xmlns:ds="http://schemas.openxmlformats.org/officeDocument/2006/customXml" ds:itemID="{85E23FCE-2769-40A9-B240-CFF418FF5E41}">
  <ds:schemaRefs>
    <ds:schemaRef ds:uri="ESRI.ArcGIS.Mapping.OfficeIntegration.PowerPointInfo"/>
  </ds:schemaRefs>
</ds:datastoreItem>
</file>

<file path=customXml/itemProps9.xml><?xml version="1.0" encoding="utf-8"?>
<ds:datastoreItem xmlns:ds="http://schemas.openxmlformats.org/officeDocument/2006/customXml" ds:itemID="{EAA2A349-E2E3-483F-BA7A-EF957920003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6234</TotalTime>
  <Words>1287</Words>
  <Application>Microsoft Office PowerPoint</Application>
  <PresentationFormat>On-screen Show (4:3)</PresentationFormat>
  <Paragraphs>147</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Clarity</vt:lpstr>
      <vt:lpstr>Chapter 11</vt:lpstr>
      <vt:lpstr>PowerPoint Presentation</vt:lpstr>
      <vt:lpstr>PowerPoint Presentation</vt:lpstr>
      <vt:lpstr>Dealing with Field Work</vt:lpstr>
      <vt:lpstr>Nonsampling Error  </vt:lpstr>
      <vt:lpstr>Data Collection</vt:lpstr>
      <vt:lpstr>Possible Errors in  Field Data Collection</vt:lpstr>
      <vt:lpstr>PowerPoint Presentation</vt:lpstr>
      <vt:lpstr>PowerPoint Presentation</vt:lpstr>
      <vt:lpstr>Intentional Fieldworker Errors</vt:lpstr>
      <vt:lpstr>Intentional Fieldworker Errors</vt:lpstr>
      <vt:lpstr>Unintentional Fieldworker Error</vt:lpstr>
      <vt:lpstr>Unintentional Fieldworker Error</vt:lpstr>
      <vt:lpstr>Intentional Respondent Error</vt:lpstr>
      <vt:lpstr>Intentional Respondent Error</vt:lpstr>
      <vt:lpstr>Unintentional Respondent Error</vt:lpstr>
      <vt:lpstr>Unintentional Respondent Error</vt:lpstr>
      <vt:lpstr>Unintentional Respondent Error</vt:lpstr>
      <vt:lpstr>PowerPoint Presentation</vt:lpstr>
      <vt:lpstr>Field Data Collection Quality Controls</vt:lpstr>
      <vt:lpstr>Field Data Collection Quality Controls</vt:lpstr>
      <vt:lpstr>Field Data Collection Quality Controls</vt:lpstr>
      <vt:lpstr>Field Data Collection Quality Controls</vt:lpstr>
      <vt:lpstr>Field Data Collection Quality Controls</vt:lpstr>
      <vt:lpstr>Control of Unintentional Respondent Error</vt:lpstr>
      <vt:lpstr>Control of Unintentional Respondent Error</vt:lpstr>
      <vt:lpstr>Data Collection Errors with  Online Surveys</vt:lpstr>
      <vt:lpstr>Nonresponse Error</vt:lpstr>
      <vt:lpstr>PowerPoint Presentation</vt:lpstr>
      <vt:lpstr>Refusals to Participate</vt:lpstr>
      <vt:lpstr>Break-Offs During the Interview</vt:lpstr>
      <vt:lpstr>Refusals to Answer Specific Questions</vt:lpstr>
      <vt:lpstr>What Is a Completed Interview?</vt:lpstr>
      <vt:lpstr>Measuring Nonresponse Error</vt:lpstr>
      <vt:lpstr>  Response Rate</vt:lpstr>
      <vt:lpstr>Nonresponse Error</vt:lpstr>
      <vt:lpstr>PowerPoint Presentation</vt:lpstr>
      <vt:lpstr>Dataset, Coding Data and the Data Code Book</vt:lpstr>
      <vt:lpstr>Dataset, Coding Data and the Data Code Book</vt:lpstr>
      <vt:lpstr>PowerPoint Presentation</vt:lpstr>
      <vt:lpstr>Data Quality Issues</vt:lpstr>
      <vt:lpstr>Data Quality Issues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Don</cp:lastModifiedBy>
  <cp:revision>187</cp:revision>
  <cp:lastPrinted>2012-12-24T17:26:07Z</cp:lastPrinted>
  <dcterms:created xsi:type="dcterms:W3CDTF">2012-12-10T07:00:45Z</dcterms:created>
  <dcterms:modified xsi:type="dcterms:W3CDTF">2016-04-20T15:34:44Z</dcterms:modified>
</cp:coreProperties>
</file>