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0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D25B76C-F343-4141-BA97-5B3757D4154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B76C-F343-4141-BA97-5B3757D4154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B37-74D8-4DE3-96FD-F910D794CF3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B76C-F343-4141-BA97-5B3757D4154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B37-74D8-4DE3-96FD-F910D794C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B76C-F343-4141-BA97-5B3757D4154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B37-74D8-4DE3-96FD-F910D794C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25B76C-F343-4141-BA97-5B3757D4154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25B76C-F343-4141-BA97-5B3757D4154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B37-74D8-4DE3-96FD-F910D794CF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B76C-F343-4141-BA97-5B3757D4154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B37-74D8-4DE3-96FD-F910D794CF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25B76C-F343-4141-BA97-5B3757D4154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B37-74D8-4DE3-96FD-F910D794CF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25B76C-F343-4141-BA97-5B3757D4154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B37-74D8-4DE3-96FD-F910D794CF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25B76C-F343-4141-BA97-5B3757D4154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B37-74D8-4DE3-96FD-F910D794CF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B76C-F343-4141-BA97-5B3757D4154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B37-74D8-4DE3-96FD-F910D794C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B76C-F343-4141-BA97-5B3757D4154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B37-74D8-4DE3-96FD-F910D794CF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B76C-F343-4141-BA97-5B3757D4154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B37-74D8-4DE3-96FD-F910D794CF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B76C-F343-4141-BA97-5B3757D4154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B37-74D8-4DE3-96FD-F910D794CF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D25B76C-F343-4141-BA97-5B3757D4154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2D25B76C-F343-4141-BA97-5B3757D4154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55140B37-74D8-4DE3-96FD-F910D794CF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B76C-F343-4141-BA97-5B3757D4154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B37-74D8-4DE3-96FD-F910D794C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B76C-F343-4141-BA97-5B3757D4154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B37-74D8-4DE3-96FD-F910D794CF3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B76C-F343-4141-BA97-5B3757D4154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55140B37-74D8-4DE3-96FD-F910D794C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B76C-F343-4141-BA97-5B3757D4154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B37-74D8-4DE3-96FD-F910D794CF3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D25B76C-F343-4141-BA97-5B3757D41548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5140B37-74D8-4DE3-96FD-F910D794CF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  <p:sldLayoutId id="2147483738" r:id="rId18"/>
    <p:sldLayoutId id="2147483739" r:id="rId19"/>
    <p:sldLayoutId id="214748374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39624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Buffer Capacity </a:t>
            </a:r>
            <a:br>
              <a:rPr lang="en-US" sz="4400" dirty="0" smtClean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11" y="6096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BCH 312</a:t>
            </a:r>
          </a:p>
          <a:p>
            <a:pPr algn="ctr"/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Experiment 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(7)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04800"/>
            <a:ext cx="19812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576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11" y="1981200"/>
            <a:ext cx="8915400" cy="4144963"/>
          </a:xfrm>
        </p:spPr>
        <p:txBody>
          <a:bodyPr/>
          <a:lstStyle/>
          <a:p>
            <a:r>
              <a:rPr lang="en-US" dirty="0" smtClean="0"/>
              <a:t>To understand the concept of buffer capacity. </a:t>
            </a:r>
          </a:p>
          <a:p>
            <a:r>
              <a:rPr lang="en-US" dirty="0" smtClean="0"/>
              <a:t>To determine the maximum buffer capacity of a number of buffer solutions. </a:t>
            </a:r>
          </a:p>
          <a:p>
            <a:r>
              <a:rPr lang="en-US" dirty="0" smtClean="0"/>
              <a:t>To establish the relationship between buffer capacity and buffer concentration.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618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556313" cy="1116106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Introduction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991600" cy="5410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900" dirty="0" smtClean="0"/>
              <a:t>Common </a:t>
            </a:r>
            <a:r>
              <a:rPr lang="en-US" sz="1900" dirty="0" smtClean="0"/>
              <a:t>buffer mixtures contain two substances, a conjugate acid and a conjugate base .</a:t>
            </a:r>
          </a:p>
          <a:p>
            <a:pPr algn="just">
              <a:lnSpc>
                <a:spcPct val="150000"/>
              </a:lnSpc>
            </a:pPr>
            <a:r>
              <a:rPr lang="en-US" sz="1900" dirty="0" smtClean="0"/>
              <a:t>Together the two species (conjugate acid and conjugate base) resist large changes in pH by absorbing the H+ ions or OH- ions added to the system. </a:t>
            </a:r>
            <a:endParaRPr lang="en-US" sz="1900" dirty="0" smtClean="0"/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When </a:t>
            </a:r>
            <a:r>
              <a:rPr lang="en-US" dirty="0" smtClean="0"/>
              <a:t>H+ ions are added to the system they will react with the conjugate base in the buffer </a:t>
            </a:r>
            <a:r>
              <a:rPr lang="en-US" dirty="0" smtClean="0"/>
              <a:t>.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When </a:t>
            </a:r>
            <a:r>
              <a:rPr lang="en-US" dirty="0" smtClean="0"/>
              <a:t>OH- ions are added they will react with the conjugate acid in the buffer </a:t>
            </a:r>
            <a:endParaRPr lang="en-US" dirty="0" smtClean="0"/>
          </a:p>
          <a:p>
            <a:pPr marL="228600" lvl="1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  <a:sym typeface="Wingdings"/>
              </a:rPr>
              <a:t> </a:t>
            </a:r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Thus </a:t>
            </a:r>
            <a:r>
              <a:rPr lang="en-US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the buffer is effective as long as it does not run out of one of its components.</a:t>
            </a:r>
          </a:p>
          <a:p>
            <a:pPr lvl="1" algn="just">
              <a:lnSpc>
                <a:spcPct val="15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8013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7772400" cy="54102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2500" dirty="0" smtClean="0"/>
              <a:t>Quantitative </a:t>
            </a:r>
            <a:r>
              <a:rPr lang="en-US" sz="2500" dirty="0"/>
              <a:t>measure of this resistance to pH changes is called buffer capacity. </a:t>
            </a:r>
            <a:endParaRPr lang="en-US" sz="2500" dirty="0" smtClean="0"/>
          </a:p>
          <a:p>
            <a:pPr algn="just">
              <a:lnSpc>
                <a:spcPct val="170000"/>
              </a:lnSpc>
            </a:pPr>
            <a:r>
              <a:rPr lang="en-US" sz="2500" b="1" dirty="0" smtClean="0">
                <a:solidFill>
                  <a:srgbClr val="FF0000"/>
                </a:solidFill>
              </a:rPr>
              <a:t>Buffer </a:t>
            </a:r>
            <a:r>
              <a:rPr lang="en-US" sz="2500" b="1" dirty="0">
                <a:solidFill>
                  <a:srgbClr val="FF0000"/>
                </a:solidFill>
              </a:rPr>
              <a:t>capacity </a:t>
            </a:r>
            <a:r>
              <a:rPr lang="en-US" sz="2500" dirty="0"/>
              <a:t>can be </a:t>
            </a:r>
            <a:r>
              <a:rPr lang="en-US" sz="2500" dirty="0" smtClean="0"/>
              <a:t>defined </a:t>
            </a:r>
            <a:r>
              <a:rPr lang="en-US" sz="2500" dirty="0"/>
              <a:t>as the number of moles of H+/OH- ions that must be added to one liter of the buffer in order to decrease /increase the pH by one unit respectively. </a:t>
            </a:r>
            <a:endParaRPr lang="en-US" sz="2500" dirty="0" smtClean="0"/>
          </a:p>
          <a:p>
            <a:pPr algn="just">
              <a:lnSpc>
                <a:spcPct val="170000"/>
              </a:lnSpc>
              <a:buFont typeface="Wingdings" charset="2"/>
              <a:buChar char="§"/>
            </a:pPr>
            <a:endParaRPr lang="en-US" sz="2500" dirty="0" smtClean="0"/>
          </a:p>
          <a:p>
            <a:pPr marL="0" indent="0">
              <a:lnSpc>
                <a:spcPct val="170000"/>
              </a:lnSpc>
              <a:buNone/>
            </a:pPr>
            <a:endParaRPr lang="en-US" sz="2500" dirty="0" smtClean="0">
              <a:cs typeface="Aparajita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500" dirty="0" smtClean="0">
                <a:cs typeface="Aparajita" pitchFamily="34" charset="0"/>
              </a:rPr>
              <a:t>Where </a:t>
            </a:r>
            <a:r>
              <a:rPr lang="en-US" sz="2500" dirty="0">
                <a:cs typeface="Aparajita" pitchFamily="34" charset="0"/>
              </a:rPr>
              <a:t>[H</a:t>
            </a:r>
            <a:r>
              <a:rPr lang="en-US" sz="2500" baseline="30000" dirty="0">
                <a:cs typeface="Aparajita" pitchFamily="34" charset="0"/>
              </a:rPr>
              <a:t>+</a:t>
            </a:r>
            <a:r>
              <a:rPr lang="en-US" sz="2500" dirty="0">
                <a:cs typeface="Aparajita" pitchFamily="34" charset="0"/>
              </a:rPr>
              <a:t>] = the hydrogen ion concentration of the buffer ,β is the buffer capacity , [C] is </a:t>
            </a:r>
            <a:r>
              <a:rPr lang="en-US" sz="2500" dirty="0" err="1">
                <a:cs typeface="Aparajita" pitchFamily="34" charset="0"/>
              </a:rPr>
              <a:t>Bffer</a:t>
            </a:r>
            <a:r>
              <a:rPr lang="en-US" sz="2500" dirty="0">
                <a:cs typeface="Aparajita" pitchFamily="34" charset="0"/>
              </a:rPr>
              <a:t> capacity.</a:t>
            </a:r>
          </a:p>
          <a:p>
            <a:pPr>
              <a:lnSpc>
                <a:spcPct val="170000"/>
              </a:lnSpc>
            </a:pPr>
            <a:r>
              <a:rPr lang="en-US" sz="2500" dirty="0" smtClean="0">
                <a:cs typeface="Aparajita" pitchFamily="34" charset="0"/>
              </a:rPr>
              <a:t>From </a:t>
            </a:r>
            <a:r>
              <a:rPr lang="en-US" sz="2500" dirty="0">
                <a:cs typeface="Aparajita" pitchFamily="34" charset="0"/>
              </a:rPr>
              <a:t>the equation that the buffer capacity </a:t>
            </a:r>
            <a:r>
              <a:rPr lang="en-US" sz="2500" b="1" i="1" dirty="0">
                <a:solidFill>
                  <a:srgbClr val="FF0000"/>
                </a:solidFill>
                <a:cs typeface="Aparajita" pitchFamily="34" charset="0"/>
              </a:rPr>
              <a:t>is directly proportional </a:t>
            </a:r>
            <a:r>
              <a:rPr lang="en-US" sz="2500" dirty="0">
                <a:cs typeface="Aparajita" pitchFamily="34" charset="0"/>
              </a:rPr>
              <a:t>to the buffer concentration.</a:t>
            </a:r>
          </a:p>
          <a:p>
            <a:pPr marL="0" indent="0">
              <a:lnSpc>
                <a:spcPct val="170000"/>
              </a:lnSpc>
              <a:buNone/>
            </a:pPr>
            <a:endParaRPr lang="en-US" sz="2500" dirty="0"/>
          </a:p>
          <a:p>
            <a:pPr>
              <a:lnSpc>
                <a:spcPct val="170000"/>
              </a:lnSpc>
              <a:buFontTx/>
              <a:buChar char="-"/>
            </a:pPr>
            <a:endParaRPr lang="en-US" sz="2500" dirty="0">
              <a:latin typeface="Aparajita" pitchFamily="34" charset="0"/>
              <a:cs typeface="Aparajita" pitchFamily="34" charset="0"/>
            </a:endParaRPr>
          </a:p>
          <a:p>
            <a:pPr>
              <a:buFontTx/>
              <a:buChar char="-"/>
            </a:pPr>
            <a:endParaRPr lang="en-US" dirty="0">
              <a:latin typeface="Aparajita" pitchFamily="34" charset="0"/>
              <a:cs typeface="Aparajita" pitchFamily="34" charset="0"/>
            </a:endParaRPr>
          </a:p>
          <a:p>
            <a:pPr>
              <a:buFontTx/>
              <a:buChar char="-"/>
            </a:pPr>
            <a:endParaRPr lang="en-US" dirty="0">
              <a:latin typeface="Aparajita" pitchFamily="34" charset="0"/>
              <a:cs typeface="Aparajita" pitchFamily="34" charset="0"/>
            </a:endParaRPr>
          </a:p>
          <a:p>
            <a:endParaRPr lang="en-US" dirty="0">
              <a:latin typeface="Aparajita" pitchFamily="34" charset="0"/>
              <a:cs typeface="Aparajita" pitchFamily="34" charset="0"/>
            </a:endParaRPr>
          </a:p>
          <a:p>
            <a:endParaRPr lang="x-none" dirty="0">
              <a:latin typeface="Aparajita" pitchFamily="34" charset="0"/>
            </a:endParaRPr>
          </a:p>
          <a:p>
            <a:pPr algn="just">
              <a:lnSpc>
                <a:spcPct val="140000"/>
              </a:lnSpc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Buffer Capacity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80" t="59048" r="58915" b="32444"/>
          <a:stretch/>
        </p:blipFill>
        <p:spPr bwMode="auto">
          <a:xfrm>
            <a:off x="2819400" y="3505200"/>
            <a:ext cx="1972807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873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7556313" cy="1116106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Method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74837"/>
            <a:ext cx="8915400" cy="49069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>
                <a:cs typeface="Aparajita" pitchFamily="34" charset="0"/>
              </a:rPr>
              <a:t>You </a:t>
            </a:r>
            <a:r>
              <a:rPr lang="en-US" sz="1800" dirty="0">
                <a:cs typeface="Aparajita" pitchFamily="34" charset="0"/>
              </a:rPr>
              <a:t>are provided with 2 </a:t>
            </a:r>
            <a:r>
              <a:rPr lang="en-US" sz="1800" dirty="0" smtClean="0">
                <a:cs typeface="Aparajita" pitchFamily="34" charset="0"/>
              </a:rPr>
              <a:t>acetate buffers, pH=5. Each with different concentrations </a:t>
            </a:r>
            <a:r>
              <a:rPr lang="en-US" sz="1800" dirty="0">
                <a:cs typeface="Aparajita" pitchFamily="34" charset="0"/>
              </a:rPr>
              <a:t>; 0.1 M </a:t>
            </a:r>
            <a:r>
              <a:rPr lang="en-US" sz="1800" dirty="0" smtClean="0">
                <a:cs typeface="Aparajita" pitchFamily="34" charset="0"/>
              </a:rPr>
              <a:t> </a:t>
            </a:r>
            <a:r>
              <a:rPr lang="en-US" sz="1800" dirty="0">
                <a:cs typeface="Aparajita" pitchFamily="34" charset="0"/>
              </a:rPr>
              <a:t>and 0.2 </a:t>
            </a:r>
            <a:r>
              <a:rPr lang="en-US" sz="1800" dirty="0" smtClean="0">
                <a:cs typeface="Aparajita" pitchFamily="34" charset="0"/>
              </a:rPr>
              <a:t>M .</a:t>
            </a:r>
          </a:p>
          <a:p>
            <a:pPr lvl="1" algn="just"/>
            <a:r>
              <a:rPr lang="en-US" dirty="0" smtClean="0">
                <a:cs typeface="Aparajita" pitchFamily="34" charset="0"/>
              </a:rPr>
              <a:t>Transfer 8 ml of each buffer into a 50 ml beaker.</a:t>
            </a:r>
          </a:p>
          <a:p>
            <a:pPr lvl="1" algn="just"/>
            <a:r>
              <a:rPr lang="en-US" dirty="0"/>
              <a:t>Add 0.5 ml of ( 0.1 M) </a:t>
            </a:r>
            <a:r>
              <a:rPr lang="en-US" dirty="0" err="1"/>
              <a:t>HCl</a:t>
            </a:r>
            <a:r>
              <a:rPr lang="en-US" dirty="0"/>
              <a:t> from the burette and determine the pH of the solution after each </a:t>
            </a:r>
            <a:r>
              <a:rPr lang="en-US" dirty="0" smtClean="0"/>
              <a:t>addition</a:t>
            </a:r>
          </a:p>
          <a:p>
            <a:pPr lvl="1" algn="just"/>
            <a:r>
              <a:rPr lang="en-US" dirty="0"/>
              <a:t>Continue adding acid in until pH falls to about </a:t>
            </a:r>
            <a:r>
              <a:rPr lang="en-US" dirty="0" smtClean="0"/>
              <a:t>2 pH units from your starting pH </a:t>
            </a:r>
            <a:r>
              <a:rPr lang="en-US" dirty="0"/>
              <a:t>. </a:t>
            </a:r>
          </a:p>
          <a:p>
            <a:pPr marL="228600" lvl="1" indent="0" algn="just">
              <a:buNone/>
            </a:pPr>
            <a:endParaRPr lang="en-US" dirty="0" smtClean="0"/>
          </a:p>
          <a:p>
            <a:pPr algn="just"/>
            <a:r>
              <a:rPr lang="en-US" sz="1800" dirty="0" smtClean="0">
                <a:solidFill>
                  <a:srgbClr val="FF0000"/>
                </a:solidFill>
                <a:cs typeface="Aparajita" pitchFamily="34" charset="0"/>
              </a:rPr>
              <a:t>Plot </a:t>
            </a:r>
            <a:r>
              <a:rPr lang="en-US" sz="1800" dirty="0">
                <a:solidFill>
                  <a:srgbClr val="FF0000"/>
                </a:solidFill>
                <a:cs typeface="Aparajita" pitchFamily="34" charset="0"/>
              </a:rPr>
              <a:t>a Curve of  pH versus ml of </a:t>
            </a:r>
            <a:r>
              <a:rPr lang="en-US" sz="1800" dirty="0" err="1" smtClean="0">
                <a:solidFill>
                  <a:srgbClr val="FF0000"/>
                </a:solidFill>
                <a:cs typeface="Aparajita" pitchFamily="34" charset="0"/>
              </a:rPr>
              <a:t>HCl</a:t>
            </a:r>
            <a:r>
              <a:rPr lang="en-US" sz="1800" dirty="0" smtClean="0">
                <a:solidFill>
                  <a:srgbClr val="FF0000"/>
                </a:solidFill>
                <a:cs typeface="Aparajita" pitchFamily="34" charset="0"/>
              </a:rPr>
              <a:t> added and calculate </a:t>
            </a:r>
            <a:r>
              <a:rPr lang="en-US" sz="1800" dirty="0">
                <a:solidFill>
                  <a:srgbClr val="FF0000"/>
                </a:solidFill>
                <a:cs typeface="Aparajita" pitchFamily="34" charset="0"/>
              </a:rPr>
              <a:t>the Buffer capacity </a:t>
            </a:r>
            <a:endParaRPr lang="en-US" sz="1800" dirty="0">
              <a:cs typeface="Aparajita" pitchFamily="34" charset="0"/>
            </a:endParaRPr>
          </a:p>
          <a:p>
            <a:pPr algn="just"/>
            <a:r>
              <a:rPr lang="en-US" sz="1800" dirty="0" smtClean="0">
                <a:solidFill>
                  <a:srgbClr val="FF0000"/>
                </a:solidFill>
                <a:cs typeface="Aparajita" pitchFamily="34" charset="0"/>
              </a:rPr>
              <a:t>Then </a:t>
            </a:r>
            <a:r>
              <a:rPr lang="en-US" sz="1800" dirty="0">
                <a:solidFill>
                  <a:srgbClr val="FF0000"/>
                </a:solidFill>
                <a:cs typeface="Aparajita" pitchFamily="34" charset="0"/>
              </a:rPr>
              <a:t>compare between two buffer which one has higher buffer capacity and </a:t>
            </a:r>
            <a:r>
              <a:rPr lang="en-US" sz="1800" dirty="0" smtClean="0">
                <a:solidFill>
                  <a:srgbClr val="FF0000"/>
                </a:solidFill>
                <a:cs typeface="Aparajita" pitchFamily="34" charset="0"/>
              </a:rPr>
              <a:t>why</a:t>
            </a:r>
            <a:r>
              <a:rPr lang="en-US" sz="1800" dirty="0">
                <a:solidFill>
                  <a:srgbClr val="FF0000"/>
                </a:solidFill>
                <a:cs typeface="Aparajita" pitchFamily="34" charset="0"/>
              </a:rPr>
              <a:t>?</a:t>
            </a:r>
            <a:endParaRPr lang="x-none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076330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40</TotalTime>
  <Words>346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Advantage</vt:lpstr>
      <vt:lpstr>Buffer Capacity  </vt:lpstr>
      <vt:lpstr> Objectives</vt:lpstr>
      <vt:lpstr>Introduction</vt:lpstr>
      <vt:lpstr>Buffer Capacity</vt:lpstr>
      <vt:lpstr>Method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Capacity  </dc:title>
  <dc:creator>first first</dc:creator>
  <cp:lastModifiedBy>Nora Saleh</cp:lastModifiedBy>
  <cp:revision>5</cp:revision>
  <dcterms:created xsi:type="dcterms:W3CDTF">2013-10-12T11:23:37Z</dcterms:created>
  <dcterms:modified xsi:type="dcterms:W3CDTF">2014-11-19T16:31:15Z</dcterms:modified>
</cp:coreProperties>
</file>