
<file path=[Content_Types].xml><?xml version="1.0" encoding="utf-8"?>
<Types xmlns="http://schemas.openxmlformats.org/package/2006/content-types">
  <Default Extension="png" ContentType="image/png"/>
  <Default Extension="jfif" ContentType="image/jpeg"/>
  <Default Extension="m4a" ContentType="audio/unknown"/>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3366FF"/>
    <a:srgbClr val="00FF00"/>
    <a:srgbClr val="469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4" d="100"/>
          <a:sy n="64" d="100"/>
        </p:scale>
        <p:origin x="-108"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2D549B5-AAFF-4BDC-90C4-4090F2BAB76A}" type="datetimeFigureOut">
              <a:rPr lang="ar-SA" smtClean="0"/>
              <a:t>01/03/1436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1CCB6B9-2571-463D-AA3A-34636960C85B}" type="slidenum">
              <a:rPr lang="ar-SA" smtClean="0"/>
              <a:t>‹#›</a:t>
            </a:fld>
            <a:endParaRPr lang="ar-SA"/>
          </a:p>
        </p:txBody>
      </p:sp>
    </p:spTree>
    <p:extLst>
      <p:ext uri="{BB962C8B-B14F-4D97-AF65-F5344CB8AC3E}">
        <p14:creationId xmlns:p14="http://schemas.microsoft.com/office/powerpoint/2010/main" val="1083198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11CCB6B9-2571-463D-AA3A-34636960C85B}" type="slidenum">
              <a:rPr lang="ar-SA" smtClean="0"/>
              <a:t>8</a:t>
            </a:fld>
            <a:endParaRPr lang="ar-SA"/>
          </a:p>
        </p:txBody>
      </p:sp>
    </p:spTree>
    <p:extLst>
      <p:ext uri="{BB962C8B-B14F-4D97-AF65-F5344CB8AC3E}">
        <p14:creationId xmlns:p14="http://schemas.microsoft.com/office/powerpoint/2010/main" val="45872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B5C7FB9-1DA4-4921-A40C-CA8F0AE6D571}" type="datetimeFigureOut">
              <a:rPr lang="ar-SA" smtClean="0"/>
              <a:t>01/03/1436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8478620-0131-4A7C-A86A-2CCBFA08B18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1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5C7FB9-1DA4-4921-A40C-CA8F0AE6D571}" type="datetimeFigureOut">
              <a:rPr lang="ar-SA" smtClean="0"/>
              <a:t>01/03/1436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212680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5C7FB9-1DA4-4921-A40C-CA8F0AE6D571}" type="datetimeFigureOut">
              <a:rPr lang="ar-SA" smtClean="0"/>
              <a:t>01/03/1436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38630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5C7FB9-1DA4-4921-A40C-CA8F0AE6D571}" type="datetimeFigureOut">
              <a:rPr lang="ar-SA" smtClean="0"/>
              <a:t>01/03/1436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333004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5C7FB9-1DA4-4921-A40C-CA8F0AE6D571}" type="datetimeFigureOut">
              <a:rPr lang="ar-SA" smtClean="0"/>
              <a:t>01/03/1436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8478620-0131-4A7C-A86A-2CCBFA08B18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0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5C7FB9-1DA4-4921-A40C-CA8F0AE6D571}" type="datetimeFigureOut">
              <a:rPr lang="ar-SA" smtClean="0"/>
              <a:t>01/03/1436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391648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B5C7FB9-1DA4-4921-A40C-CA8F0AE6D571}" type="datetimeFigureOut">
              <a:rPr lang="ar-SA" smtClean="0"/>
              <a:t>01/03/1436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126256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B5C7FB9-1DA4-4921-A40C-CA8F0AE6D571}" type="datetimeFigureOut">
              <a:rPr lang="ar-SA" smtClean="0"/>
              <a:t>01/03/1436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22188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5C7FB9-1DA4-4921-A40C-CA8F0AE6D571}" type="datetimeFigureOut">
              <a:rPr lang="ar-SA" smtClean="0"/>
              <a:t>01/03/1436</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7669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5C7FB9-1DA4-4921-A40C-CA8F0AE6D571}" type="datetimeFigureOut">
              <a:rPr lang="ar-SA" smtClean="0"/>
              <a:t>01/03/1436</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478620-0131-4A7C-A86A-2CCBFA08B182}" type="slidenum">
              <a:rPr lang="ar-SA" smtClean="0"/>
              <a:t>‹#›</a:t>
            </a:fld>
            <a:endParaRPr lang="ar-SA"/>
          </a:p>
        </p:txBody>
      </p:sp>
    </p:spTree>
    <p:extLst>
      <p:ext uri="{BB962C8B-B14F-4D97-AF65-F5344CB8AC3E}">
        <p14:creationId xmlns:p14="http://schemas.microsoft.com/office/powerpoint/2010/main" val="183637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5C7FB9-1DA4-4921-A40C-CA8F0AE6D571}" type="datetimeFigureOut">
              <a:rPr lang="ar-SA" smtClean="0"/>
              <a:t>01/03/1436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8478620-0131-4A7C-A86A-2CCBFA08B182}" type="slidenum">
              <a:rPr lang="ar-SA" smtClean="0"/>
              <a:t>‹#›</a:t>
            </a:fld>
            <a:endParaRPr lang="ar-SA"/>
          </a:p>
        </p:txBody>
      </p:sp>
    </p:spTree>
    <p:extLst>
      <p:ext uri="{BB962C8B-B14F-4D97-AF65-F5344CB8AC3E}">
        <p14:creationId xmlns:p14="http://schemas.microsoft.com/office/powerpoint/2010/main" val="222454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5C7FB9-1DA4-4921-A40C-CA8F0AE6D571}" type="datetimeFigureOut">
              <a:rPr lang="ar-SA" smtClean="0"/>
              <a:t>01/03/1436</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478620-0131-4A7C-A86A-2CCBFA08B182}"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99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jf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4.emf"/><Relationship Id="rId7" Type="http://schemas.openxmlformats.org/officeDocument/2006/relationships/slide" Target="slide15.xml"/><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jf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19.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slide" Target="slide21.xml"/><Relationship Id="rId5" Type="http://schemas.openxmlformats.org/officeDocument/2006/relationships/image" Target="../media/image5.pn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20.xml"/><Relationship Id="rId5" Type="http://schemas.openxmlformats.org/officeDocument/2006/relationships/image" Target="../media/image5.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7" Type="http://schemas.openxmlformats.org/officeDocument/2006/relationships/audio" Target="../media/audio1.wav"/><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audio" Target="../media/audio1.wav"/><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7.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slide" Target="slide25.xml"/><Relationship Id="rId5" Type="http://schemas.openxmlformats.org/officeDocument/2006/relationships/image" Target="../media/image5.png"/><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28.xml"/><Relationship Id="rId5" Type="http://schemas.openxmlformats.org/officeDocument/2006/relationships/image" Target="../media/image5.png"/><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27.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21.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slide" Target="slide29.xml"/><Relationship Id="rId5" Type="http://schemas.openxmlformats.org/officeDocument/2006/relationships/image" Target="../media/image5.png"/><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28.xml"/><Relationship Id="rId5" Type="http://schemas.openxmlformats.org/officeDocument/2006/relationships/image" Target="../media/image5.png"/><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6.jf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jpg"/><Relationship Id="rId7" Type="http://schemas.openxmlformats.org/officeDocument/2006/relationships/slide" Target="slide2.xml"/><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11.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8.jf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7.xml"/></Relationships>
</file>

<file path=ppt/slides/_rels/slide3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38.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5.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slide" Target="slide39.xml"/><Relationship Id="rId5" Type="http://schemas.openxmlformats.org/officeDocument/2006/relationships/image" Target="../media/image5.png"/><Relationship Id="rId4" Type="http://schemas.openxmlformats.org/officeDocument/2006/relationships/image" Target="../media/image20.gi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39.xml"/><Relationship Id="rId5" Type="http://schemas.openxmlformats.org/officeDocument/2006/relationships/image" Target="../media/image5.png"/><Relationship Id="rId4" Type="http://schemas.openxmlformats.org/officeDocument/2006/relationships/image" Target="../media/image21.gif"/></Relationships>
</file>

<file path=ppt/slides/_rels/slide3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41.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36.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slide" Target="slide42.xml"/><Relationship Id="rId5" Type="http://schemas.openxmlformats.org/officeDocument/2006/relationships/image" Target="../media/image5.png"/><Relationship Id="rId4" Type="http://schemas.openxmlformats.org/officeDocument/2006/relationships/image" Target="../media/image20.gi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42.xml"/><Relationship Id="rId5" Type="http://schemas.openxmlformats.org/officeDocument/2006/relationships/image" Target="../media/image5.png"/><Relationship Id="rId4" Type="http://schemas.openxmlformats.org/officeDocument/2006/relationships/image" Target="../media/image21.gif"/></Relationships>
</file>

<file path=ppt/slides/_rels/slide4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44.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slide" Target="slide39.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45.xml"/><Relationship Id="rId4" Type="http://schemas.openxmlformats.org/officeDocument/2006/relationships/image" Target="../media/image20.gi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45.xml"/><Relationship Id="rId5" Type="http://schemas.openxmlformats.org/officeDocument/2006/relationships/image" Target="../media/image5.png"/><Relationship Id="rId4" Type="http://schemas.openxmlformats.org/officeDocument/2006/relationships/image" Target="../media/image21.gif"/></Relationships>
</file>

<file path=ppt/slides/_rels/slide4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47.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48.xml"/><Relationship Id="rId4" Type="http://schemas.openxmlformats.org/officeDocument/2006/relationships/image" Target="../media/image20.gi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48.xml"/><Relationship Id="rId5" Type="http://schemas.openxmlformats.org/officeDocument/2006/relationships/image" Target="../media/image5.png"/><Relationship Id="rId4" Type="http://schemas.openxmlformats.org/officeDocument/2006/relationships/image" Target="../media/image21.gif"/></Relationships>
</file>

<file path=ppt/slides/_rels/slide4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50.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45.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51.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6.jfif"/><Relationship Id="rId7" Type="http://schemas.openxmlformats.org/officeDocument/2006/relationships/slide" Target="slide2.xml"/><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7.jfif"/><Relationship Id="rId5" Type="http://schemas.openxmlformats.org/officeDocument/2006/relationships/slide" Target="slide11.xml"/><Relationship Id="rId4" Type="http://schemas.openxmlformats.org/officeDocument/2006/relationships/slide" Target="slide3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51.xml"/><Relationship Id="rId5" Type="http://schemas.openxmlformats.org/officeDocument/2006/relationships/image" Target="../media/image5.png"/><Relationship Id="rId4" Type="http://schemas.openxmlformats.org/officeDocument/2006/relationships/image" Target="../media/image21.gif"/></Relationships>
</file>

<file path=ppt/slides/_rels/slide5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53.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54.xml"/><Relationship Id="rId5" Type="http://schemas.openxmlformats.org/officeDocument/2006/relationships/slide" Target="slide48.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54.xml"/><Relationship Id="rId4" Type="http://schemas.openxmlformats.org/officeDocument/2006/relationships/image" Target="../media/image20.gi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54.xml"/><Relationship Id="rId5" Type="http://schemas.openxmlformats.org/officeDocument/2006/relationships/image" Target="../media/image5.png"/><Relationship Id="rId4" Type="http://schemas.openxmlformats.org/officeDocument/2006/relationships/image" Target="../media/image21.gif"/></Relationships>
</file>

<file path=ppt/slides/_rels/slide5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56.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57.xml"/><Relationship Id="rId5" Type="http://schemas.openxmlformats.org/officeDocument/2006/relationships/slide" Target="slide51.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54.xml"/><Relationship Id="rId4" Type="http://schemas.openxmlformats.org/officeDocument/2006/relationships/image" Target="../media/image20.gif"/></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54.xml"/><Relationship Id="rId5" Type="http://schemas.openxmlformats.org/officeDocument/2006/relationships/image" Target="../media/image5.png"/><Relationship Id="rId4" Type="http://schemas.openxmlformats.org/officeDocument/2006/relationships/image" Target="../media/image21.gif"/></Relationships>
</file>

<file path=ppt/slides/_rels/slide5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 Target="slide59.xml"/><Relationship Id="rId7"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4.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3.wav"/><Relationship Id="rId5" Type="http://schemas.openxmlformats.org/officeDocument/2006/relationships/slide" Target="slide60.xml"/><Relationship Id="rId4" Type="http://schemas.openxmlformats.org/officeDocument/2006/relationships/image" Target="../media/image20.gi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60.xml"/><Relationship Id="rId5" Type="http://schemas.openxmlformats.org/officeDocument/2006/relationships/image" Target="../media/image5.png"/><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7.jf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slide" Target="slide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5100" y="-5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2049" name="صورة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800"/>
            <a:ext cx="1943100" cy="172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482878" y="85636"/>
            <a:ext cx="1709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2400" b="1" i="0" u="none" strike="noStrike" cap="none" normalizeH="0" baseline="0" dirty="0" smtClean="0">
                <a:ln>
                  <a:noFill/>
                </a:ln>
                <a:solidFill>
                  <a:srgbClr val="0070C0"/>
                </a:solidFill>
                <a:effectLst/>
                <a:latin typeface="Traditional Arabic" panose="02020603050405020304" pitchFamily="18" charset="-78"/>
                <a:ea typeface="Calibri" panose="020F0502020204030204" pitchFamily="34" charset="0"/>
                <a:cs typeface="Traditional Arabic" panose="02020603050405020304" pitchFamily="18" charset="-78"/>
              </a:rPr>
              <a:t>وزارة التعليـم العـالي</a:t>
            </a:r>
            <a:endParaRPr kumimoji="0" lang="en-US" altLang="ar-SA" sz="2400" b="0" i="0" u="none" strike="noStrike" cap="none" normalizeH="0" baseline="0" dirty="0" smtClean="0">
              <a:ln>
                <a:noFill/>
              </a:ln>
              <a:solidFill>
                <a:srgbClr val="0070C0"/>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2400" b="1" i="0" u="none" strike="noStrike" cap="none" normalizeH="0" baseline="0" dirty="0" smtClean="0">
                <a:ln>
                  <a:noFill/>
                </a:ln>
                <a:solidFill>
                  <a:srgbClr val="0070C0"/>
                </a:solidFill>
                <a:effectLst/>
                <a:latin typeface="Traditional Arabic" panose="02020603050405020304" pitchFamily="18" charset="-78"/>
                <a:ea typeface="Calibri" panose="020F0502020204030204" pitchFamily="34" charset="0"/>
                <a:cs typeface="Traditional Arabic" panose="02020603050405020304" pitchFamily="18" charset="-78"/>
              </a:rPr>
              <a:t>جامعة الملك سعود</a:t>
            </a:r>
            <a:endParaRPr kumimoji="0" lang="en-US" altLang="ar-SA" sz="2400" b="0" i="0" u="none" strike="noStrike" cap="none" normalizeH="0" baseline="0" dirty="0" smtClean="0">
              <a:ln>
                <a:noFill/>
              </a:ln>
              <a:solidFill>
                <a:srgbClr val="0070C0"/>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2400" b="1" i="0" u="none" strike="noStrike" cap="none" normalizeH="0" baseline="0" dirty="0" smtClean="0">
                <a:ln>
                  <a:noFill/>
                </a:ln>
                <a:solidFill>
                  <a:srgbClr val="0070C0"/>
                </a:solidFill>
                <a:effectLst/>
                <a:latin typeface="Traditional Arabic" panose="02020603050405020304" pitchFamily="18" charset="-78"/>
                <a:ea typeface="Calibri" panose="020F0502020204030204" pitchFamily="34" charset="0"/>
                <a:cs typeface="Traditional Arabic" panose="02020603050405020304" pitchFamily="18" charset="-78"/>
              </a:rPr>
              <a:t>كلية التربية</a:t>
            </a:r>
            <a:endParaRPr kumimoji="0" lang="ar-SA" altLang="ar-SA" sz="2400" b="0"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endParaRPr>
          </a:p>
        </p:txBody>
      </p:sp>
      <p:sp>
        <p:nvSpPr>
          <p:cNvPr id="4" name="مربع نص 3"/>
          <p:cNvSpPr txBox="1"/>
          <p:nvPr/>
        </p:nvSpPr>
        <p:spPr>
          <a:xfrm>
            <a:off x="3702571" y="266700"/>
            <a:ext cx="4646950" cy="400110"/>
          </a:xfrm>
          <a:prstGeom prst="rect">
            <a:avLst/>
          </a:prstGeom>
          <a:noFill/>
        </p:spPr>
        <p:txBody>
          <a:bodyPr wrap="square" rtlCol="1">
            <a:spAutoFit/>
          </a:bodyPr>
          <a:lstStyle/>
          <a:p>
            <a:r>
              <a:rPr lang="ar-SA" sz="2000" b="1" dirty="0" smtClean="0">
                <a:latin typeface="Aldhabi" panose="01000000000000000000" pitchFamily="2" charset="-78"/>
                <a:cs typeface="Aldhabi" panose="01000000000000000000" pitchFamily="2" charset="-78"/>
              </a:rPr>
              <a:t>     بسم الله الرحمن الرحيم</a:t>
            </a:r>
            <a:endParaRPr lang="ar-SA" sz="2000" b="1" dirty="0">
              <a:latin typeface="Aldhabi" panose="01000000000000000000" pitchFamily="2" charset="-78"/>
              <a:cs typeface="Aldhabi" panose="01000000000000000000" pitchFamily="2" charset="-78"/>
            </a:endParaRPr>
          </a:p>
        </p:txBody>
      </p:sp>
      <p:sp>
        <p:nvSpPr>
          <p:cNvPr id="5" name="مربع نص 4"/>
          <p:cNvSpPr txBox="1"/>
          <p:nvPr/>
        </p:nvSpPr>
        <p:spPr>
          <a:xfrm>
            <a:off x="1206500" y="1701800"/>
            <a:ext cx="10045700" cy="4001095"/>
          </a:xfrm>
          <a:prstGeom prst="rect">
            <a:avLst/>
          </a:prstGeom>
          <a:noFill/>
        </p:spPr>
        <p:txBody>
          <a:bodyPr wrap="square" rtlCol="1">
            <a:spAutoFit/>
          </a:bodyPr>
          <a:lstStyle/>
          <a:p>
            <a:pPr algn="ctr"/>
            <a:r>
              <a:rPr lang="ar-SA" sz="4000" b="1" dirty="0" smtClean="0"/>
              <a:t> (الضربة الساحقة) في الكرة الطائرة</a:t>
            </a:r>
          </a:p>
          <a:p>
            <a:pPr algn="ctr"/>
            <a:endParaRPr lang="ar-SA" sz="3200" b="1" dirty="0" smtClean="0"/>
          </a:p>
          <a:p>
            <a:pPr algn="ctr"/>
            <a:r>
              <a:rPr lang="ar-SA" sz="3200" b="1" dirty="0" smtClean="0"/>
              <a:t>برمجية تعليمية للصف الأول ثانوي (بنين)</a:t>
            </a:r>
            <a:endParaRPr lang="ar-SA" sz="3200" b="1" dirty="0"/>
          </a:p>
          <a:p>
            <a:pPr algn="ctr"/>
            <a:endParaRPr lang="ar-SA" dirty="0" smtClean="0"/>
          </a:p>
          <a:p>
            <a:pPr algn="ctr"/>
            <a:endParaRPr lang="ar-SA" dirty="0"/>
          </a:p>
          <a:p>
            <a:pPr algn="ctr"/>
            <a:endParaRPr lang="ar-SA" sz="2400" b="1" dirty="0"/>
          </a:p>
          <a:p>
            <a:pPr algn="ctr"/>
            <a:r>
              <a:rPr lang="ar-SA" sz="2400" b="1" dirty="0" smtClean="0"/>
              <a:t>اعداد الطالب: فهد بن علي حسن القرني </a:t>
            </a:r>
          </a:p>
          <a:p>
            <a:pPr algn="ctr"/>
            <a:r>
              <a:rPr lang="ar-SA" sz="2400" b="1" dirty="0" smtClean="0"/>
              <a:t>اشراف الدكتور: محمد بن راشد الجساس</a:t>
            </a:r>
          </a:p>
          <a:p>
            <a:pPr algn="ctr"/>
            <a:endParaRPr lang="ar-SA" sz="2400" b="1" dirty="0"/>
          </a:p>
          <a:p>
            <a:pPr algn="ctr"/>
            <a:r>
              <a:rPr lang="ar-SA" b="1" dirty="0" smtClean="0"/>
              <a:t>العام الدراسي 1435-1436هـ </a:t>
            </a:r>
            <a:endParaRPr lang="ar-SA" b="1" dirty="0"/>
          </a:p>
        </p:txBody>
      </p:sp>
      <p:sp>
        <p:nvSpPr>
          <p:cNvPr id="6" name="مخطط انسيابي: إدخال يدوي 5">
            <a:hlinkClick r:id="rId3" action="ppaction://hlinksldjump"/>
          </p:cNvPr>
          <p:cNvSpPr/>
          <p:nvPr/>
        </p:nvSpPr>
        <p:spPr>
          <a:xfrm>
            <a:off x="0" y="6197600"/>
            <a:ext cx="1943100" cy="660400"/>
          </a:xfrm>
          <a:prstGeom prst="flowChartManualInpu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انقر هنا للبدء</a:t>
            </a:r>
            <a:endParaRPr lang="ar-SA" sz="2400" b="1" dirty="0">
              <a:solidFill>
                <a:schemeClr val="bg1"/>
              </a:solidFill>
            </a:endParaRPr>
          </a:p>
        </p:txBody>
      </p:sp>
    </p:spTree>
    <p:extLst>
      <p:ext uri="{BB962C8B-B14F-4D97-AF65-F5344CB8AC3E}">
        <p14:creationId xmlns:p14="http://schemas.microsoft.com/office/powerpoint/2010/main" val="3611991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1000"/>
                                        <p:tgtEl>
                                          <p:spTgt spid="2049"/>
                                        </p:tgtEl>
                                      </p:cBhvr>
                                    </p:animEffect>
                                    <p:anim calcmode="lin" valueType="num">
                                      <p:cBhvr>
                                        <p:cTn id="12" dur="1000" fill="hold"/>
                                        <p:tgtEl>
                                          <p:spTgt spid="2049"/>
                                        </p:tgtEl>
                                        <p:attrNameLst>
                                          <p:attrName>ppt_x</p:attrName>
                                        </p:attrNameLst>
                                      </p:cBhvr>
                                      <p:tavLst>
                                        <p:tav tm="0">
                                          <p:val>
                                            <p:strVal val="#ppt_x"/>
                                          </p:val>
                                        </p:tav>
                                        <p:tav tm="100000">
                                          <p:val>
                                            <p:strVal val="#ppt_x"/>
                                          </p:val>
                                        </p:tav>
                                      </p:tavLst>
                                    </p:anim>
                                    <p:anim calcmode="lin" valueType="num">
                                      <p:cBhvr>
                                        <p:cTn id="13" dur="1000" fill="hold"/>
                                        <p:tgtEl>
                                          <p:spTgt spid="204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6" presetClass="entr" presetSubtype="16" fill="hold"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circle(in)">
                                      <p:cBhvr>
                                        <p:cTn id="35" dur="2000"/>
                                        <p:tgtEl>
                                          <p:spTgt spid="5">
                                            <p:txEl>
                                              <p:pRg st="0" end="0"/>
                                            </p:txEl>
                                          </p:spTgt>
                                        </p:tgtEl>
                                      </p:cBhvr>
                                    </p:animEffect>
                                  </p:childTnLst>
                                </p:cTn>
                              </p:par>
                            </p:childTnLst>
                          </p:cTn>
                        </p:par>
                        <p:par>
                          <p:cTn id="36" fill="hold">
                            <p:stCondLst>
                              <p:cond delay="8000"/>
                            </p:stCondLst>
                            <p:childTnLst>
                              <p:par>
                                <p:cTn id="37" presetID="6" presetClass="entr" presetSubtype="16" fill="hold" nodeType="after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circle(in)">
                                      <p:cBhvr>
                                        <p:cTn id="39" dur="2000"/>
                                        <p:tgtEl>
                                          <p:spTgt spid="5">
                                            <p:txEl>
                                              <p:pRg st="2" end="2"/>
                                            </p:txEl>
                                          </p:spTgt>
                                        </p:tgtEl>
                                      </p:cBhvr>
                                    </p:animEffect>
                                  </p:childTnLst>
                                </p:cTn>
                              </p:par>
                            </p:childTnLst>
                          </p:cTn>
                        </p:par>
                        <p:par>
                          <p:cTn id="40" fill="hold">
                            <p:stCondLst>
                              <p:cond delay="10000"/>
                            </p:stCondLst>
                            <p:childTnLst>
                              <p:par>
                                <p:cTn id="41" presetID="6" presetClass="entr" presetSubtype="16"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circle(in)">
                                      <p:cBhvr>
                                        <p:cTn id="43" dur="2000"/>
                                        <p:tgtEl>
                                          <p:spTgt spid="5">
                                            <p:txEl>
                                              <p:pRg st="6" end="6"/>
                                            </p:txEl>
                                          </p:spTgt>
                                        </p:tgtEl>
                                      </p:cBhvr>
                                    </p:animEffect>
                                  </p:childTnLst>
                                </p:cTn>
                              </p:par>
                            </p:childTnLst>
                          </p:cTn>
                        </p:par>
                        <p:par>
                          <p:cTn id="44" fill="hold">
                            <p:stCondLst>
                              <p:cond delay="12000"/>
                            </p:stCondLst>
                            <p:childTnLst>
                              <p:par>
                                <p:cTn id="45" presetID="6" presetClass="entr" presetSubtype="16" fill="hold"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ircle(in)">
                                      <p:cBhvr>
                                        <p:cTn id="47" dur="2000"/>
                                        <p:tgtEl>
                                          <p:spTgt spid="5">
                                            <p:txEl>
                                              <p:pRg st="7" end="7"/>
                                            </p:txEl>
                                          </p:spTgt>
                                        </p:tgtEl>
                                      </p:cBhvr>
                                    </p:animEffect>
                                  </p:childTnLst>
                                </p:cTn>
                              </p:par>
                            </p:childTnLst>
                          </p:cTn>
                        </p:par>
                        <p:par>
                          <p:cTn id="48" fill="hold">
                            <p:stCondLst>
                              <p:cond delay="14000"/>
                            </p:stCondLst>
                            <p:childTnLst>
                              <p:par>
                                <p:cTn id="49" presetID="6" presetClass="entr" presetSubtype="16" fill="hold" nodeType="after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circle(in)">
                                      <p:cBhvr>
                                        <p:cTn id="51" dur="2000"/>
                                        <p:tgtEl>
                                          <p:spTgt spid="5">
                                            <p:txEl>
                                              <p:pRg st="9" end="9"/>
                                            </p:txEl>
                                          </p:spTgt>
                                        </p:tgtEl>
                                      </p:cBhvr>
                                    </p:animEffect>
                                  </p:childTnLst>
                                </p:cTn>
                              </p:par>
                            </p:childTnLst>
                          </p:cTn>
                        </p:par>
                        <p:par>
                          <p:cTn id="52" fill="hold">
                            <p:stCondLst>
                              <p:cond delay="16000"/>
                            </p:stCondLst>
                            <p:childTnLst>
                              <p:par>
                                <p:cTn id="53" presetID="21"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heel(1)">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513006" y="192497"/>
            <a:ext cx="7064477" cy="4247317"/>
          </a:xfrm>
          <a:prstGeom prst="rect">
            <a:avLst/>
          </a:prstGeom>
          <a:noFill/>
        </p:spPr>
        <p:txBody>
          <a:bodyPr wrap="square" rtlCol="1">
            <a:spAutoFit/>
          </a:bodyPr>
          <a:lstStyle/>
          <a:p>
            <a:pPr algn="ctr"/>
            <a:r>
              <a:rPr lang="ar-SA" sz="5400" b="1" dirty="0" smtClean="0">
                <a:solidFill>
                  <a:srgbClr val="0070C0"/>
                </a:solidFill>
              </a:rPr>
              <a:t>صديقي هل أنت مستعد للبدء في التعلم...</a:t>
            </a:r>
          </a:p>
          <a:p>
            <a:pPr algn="ctr"/>
            <a:endParaRPr lang="ar-SA" sz="5400" b="1" dirty="0"/>
          </a:p>
          <a:p>
            <a:pPr algn="ctr"/>
            <a:r>
              <a:rPr lang="ar-SA" sz="5400" b="1" dirty="0" smtClean="0">
                <a:solidFill>
                  <a:srgbClr val="FF0066"/>
                </a:solidFill>
              </a:rPr>
              <a:t>اذا هيا بنا لنتعلم .. انقر على زر </a:t>
            </a:r>
            <a:r>
              <a:rPr lang="ar-SA" sz="5400" b="1" dirty="0" smtClean="0"/>
              <a:t>التالي</a:t>
            </a:r>
            <a:endParaRPr lang="ar-SA" sz="5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497"/>
            <a:ext cx="4689987" cy="5692109"/>
          </a:xfrm>
          <a:prstGeom prst="rect">
            <a:avLst/>
          </a:prstGeom>
        </p:spPr>
      </p:pic>
      <p:sp>
        <p:nvSpPr>
          <p:cNvPr id="5" name="سهم إلى اليمين 4">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6" name="سهم إلى اليسار 5">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8" name="زر إجراء: معلومات 7">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4115596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896" y="1034254"/>
            <a:ext cx="5206181" cy="4100051"/>
          </a:xfrm>
          <a:prstGeom prst="rect">
            <a:avLst/>
          </a:prstGeom>
        </p:spPr>
      </p:pic>
      <p:sp>
        <p:nvSpPr>
          <p:cNvPr id="3" name="مربع نص 2"/>
          <p:cNvSpPr txBox="1"/>
          <p:nvPr/>
        </p:nvSpPr>
        <p:spPr>
          <a:xfrm>
            <a:off x="3569108" y="2530281"/>
            <a:ext cx="4527755" cy="1107996"/>
          </a:xfrm>
          <a:prstGeom prst="rect">
            <a:avLst/>
          </a:prstGeom>
          <a:noFill/>
        </p:spPr>
        <p:txBody>
          <a:bodyPr wrap="square" rtlCol="1">
            <a:spAutoFit/>
          </a:bodyPr>
          <a:lstStyle/>
          <a:p>
            <a:r>
              <a:rPr lang="ar-SA" sz="6600" b="1" dirty="0" smtClean="0">
                <a:solidFill>
                  <a:srgbClr val="7030A0"/>
                </a:solidFill>
              </a:rPr>
              <a:t>الضربة الساحقة</a:t>
            </a:r>
            <a:endParaRPr lang="ar-SA" sz="6600" b="1" dirty="0">
              <a:solidFill>
                <a:srgbClr val="7030A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8" name="زر إجراء: معلومات 7">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95776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9800" cy="6327058"/>
          </a:xfrm>
          <a:prstGeom prst="rect">
            <a:avLst/>
          </a:prstGeom>
        </p:spPr>
      </p:pic>
      <p:sp>
        <p:nvSpPr>
          <p:cNvPr id="4" name="مربع نص 3"/>
          <p:cNvSpPr txBox="1"/>
          <p:nvPr/>
        </p:nvSpPr>
        <p:spPr>
          <a:xfrm>
            <a:off x="4749800" y="916760"/>
            <a:ext cx="7167716" cy="4493538"/>
          </a:xfrm>
          <a:prstGeom prst="rect">
            <a:avLst/>
          </a:prstGeom>
          <a:noFill/>
        </p:spPr>
        <p:txBody>
          <a:bodyPr wrap="square" rtlCol="1">
            <a:spAutoFit/>
          </a:bodyPr>
          <a:lstStyle/>
          <a:p>
            <a:pPr algn="ctr"/>
            <a:r>
              <a:rPr lang="ar-SA" sz="4400" b="1" dirty="0" smtClean="0">
                <a:solidFill>
                  <a:srgbClr val="C00000"/>
                </a:solidFill>
              </a:rPr>
              <a:t>الضربة الساحقة</a:t>
            </a:r>
          </a:p>
          <a:p>
            <a:endParaRPr lang="ar-SA" dirty="0"/>
          </a:p>
          <a:p>
            <a:r>
              <a:rPr lang="ar-SA" sz="3200" b="1" dirty="0" smtClean="0">
                <a:solidFill>
                  <a:srgbClr val="002060"/>
                </a:solidFill>
              </a:rPr>
              <a:t>تعتبر الضربة الساحقة روح الكرة الطائرة ورونقها والغرض منها هو ضرب الكرة او ارسالها الى ملعب الفريق المنافس بطريقة قانونية بحيث يفشل المنافس في اعادتها.</a:t>
            </a:r>
          </a:p>
          <a:p>
            <a:r>
              <a:rPr lang="ar-SA" sz="3200" b="1" dirty="0" smtClean="0">
                <a:solidFill>
                  <a:srgbClr val="002060"/>
                </a:solidFill>
              </a:rPr>
              <a:t>وهي توجيه قوي للكرة يؤديه اللاعب وهو في الهواء بعد ارتقاء عمودي بمحاذاة الشبكة وتكون حركاته منسجمة</a:t>
            </a:r>
            <a:endParaRPr lang="ar-SA" sz="3200" b="1" dirty="0">
              <a:solidFill>
                <a:srgbClr val="002060"/>
              </a:solidFill>
            </a:endParaRPr>
          </a:p>
        </p:txBody>
      </p:sp>
      <p:sp>
        <p:nvSpPr>
          <p:cNvPr id="5" name="سهم إلى اليمين 4">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6" name="سهم إلى اليسار 5">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10" name="زر إجراء: معلومات 9">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081466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9800" cy="6327058"/>
          </a:xfrm>
          <a:prstGeom prst="rect">
            <a:avLst/>
          </a:prstGeom>
        </p:spPr>
      </p:pic>
      <p:sp>
        <p:nvSpPr>
          <p:cNvPr id="3" name="مستطيل 2"/>
          <p:cNvSpPr/>
          <p:nvPr/>
        </p:nvSpPr>
        <p:spPr>
          <a:xfrm>
            <a:off x="4602316" y="916760"/>
            <a:ext cx="7442200" cy="4493538"/>
          </a:xfrm>
          <a:prstGeom prst="rect">
            <a:avLst/>
          </a:prstGeom>
        </p:spPr>
        <p:txBody>
          <a:bodyPr wrap="square">
            <a:spAutoFit/>
          </a:bodyPr>
          <a:lstStyle/>
          <a:p>
            <a:pPr lvl="0" algn="ctr"/>
            <a:r>
              <a:rPr lang="ar-SA" sz="4400" b="1" dirty="0" smtClean="0">
                <a:solidFill>
                  <a:srgbClr val="C00000"/>
                </a:solidFill>
              </a:rPr>
              <a:t>أهمية الضربة </a:t>
            </a:r>
            <a:r>
              <a:rPr lang="ar-SA" sz="4400" b="1" dirty="0">
                <a:solidFill>
                  <a:srgbClr val="C00000"/>
                </a:solidFill>
              </a:rPr>
              <a:t>الساحقة</a:t>
            </a:r>
          </a:p>
          <a:p>
            <a:pPr lvl="0"/>
            <a:endParaRPr lang="ar-SA" dirty="0">
              <a:solidFill>
                <a:prstClr val="black"/>
              </a:solidFill>
            </a:endParaRPr>
          </a:p>
          <a:p>
            <a:pPr lvl="0"/>
            <a:r>
              <a:rPr lang="ar-SA" sz="3200" b="1" dirty="0" smtClean="0">
                <a:solidFill>
                  <a:srgbClr val="002060"/>
                </a:solidFill>
              </a:rPr>
              <a:t>تكمن أهميتها بالحصول على نقاط المباراة او الحصول على الارسال وتتطلب هذه المهارة نوعية معينة من اللاعبين يتميزون بالسرعة وحسن التصرف والثقة بالنفس وارتفاع القامة وقوة عضلات الرجلين والرشاقة والتوافق العصبي العضلي والقوة الانفجارية العالية في الوثب والضرب والدقة في توجيه ضربات الى نقطة معينة بالإضافة الى الهبوط الصحيح</a:t>
            </a:r>
            <a:endParaRPr lang="ar-SA" sz="3200" b="1" dirty="0">
              <a:solidFill>
                <a:srgbClr val="00206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7" name="زر إجراء: معلومات 6">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536640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0" y="0"/>
            <a:ext cx="1862721" cy="1688344"/>
          </a:xfrm>
          <a:prstGeom prst="rect">
            <a:avLst/>
          </a:prstGeom>
        </p:spPr>
      </p:pic>
      <p:pic>
        <p:nvPicPr>
          <p:cNvPr id="4" name="صورة 3"/>
          <p:cNvPicPr>
            <a:picLocks noChangeAspect="1"/>
          </p:cNvPicPr>
          <p:nvPr/>
        </p:nvPicPr>
        <p:blipFill>
          <a:blip r:embed="rId3"/>
          <a:stretch>
            <a:fillRect/>
          </a:stretch>
        </p:blipFill>
        <p:spPr>
          <a:xfrm>
            <a:off x="0" y="1519084"/>
            <a:ext cx="2392130" cy="1105057"/>
          </a:xfrm>
          <a:prstGeom prst="rect">
            <a:avLst/>
          </a:prstGeom>
        </p:spPr>
      </p:pic>
      <p:pic>
        <p:nvPicPr>
          <p:cNvPr id="5" name="صورة 4"/>
          <p:cNvPicPr>
            <a:picLocks noChangeAspect="1"/>
          </p:cNvPicPr>
          <p:nvPr/>
        </p:nvPicPr>
        <p:blipFill>
          <a:blip r:embed="rId4"/>
          <a:stretch>
            <a:fillRect/>
          </a:stretch>
        </p:blipFill>
        <p:spPr>
          <a:xfrm>
            <a:off x="-1" y="2600357"/>
            <a:ext cx="1862722" cy="1378406"/>
          </a:xfrm>
          <a:prstGeom prst="rect">
            <a:avLst/>
          </a:prstGeom>
        </p:spPr>
      </p:pic>
      <p:pic>
        <p:nvPicPr>
          <p:cNvPr id="7" name="صورة 6"/>
          <p:cNvPicPr>
            <a:picLocks noChangeAspect="1"/>
          </p:cNvPicPr>
          <p:nvPr/>
        </p:nvPicPr>
        <p:blipFill>
          <a:blip r:embed="rId5"/>
          <a:stretch>
            <a:fillRect/>
          </a:stretch>
        </p:blipFill>
        <p:spPr>
          <a:xfrm>
            <a:off x="-2" y="3942744"/>
            <a:ext cx="2163378" cy="2009540"/>
          </a:xfrm>
          <a:prstGeom prst="rect">
            <a:avLst/>
          </a:prstGeom>
        </p:spPr>
      </p:pic>
      <p:sp>
        <p:nvSpPr>
          <p:cNvPr id="3" name="مربع نص 2"/>
          <p:cNvSpPr txBox="1"/>
          <p:nvPr/>
        </p:nvSpPr>
        <p:spPr>
          <a:xfrm>
            <a:off x="1607575" y="0"/>
            <a:ext cx="10584426" cy="5878532"/>
          </a:xfrm>
          <a:prstGeom prst="rect">
            <a:avLst/>
          </a:prstGeom>
          <a:noFill/>
        </p:spPr>
        <p:txBody>
          <a:bodyPr wrap="square" rtlCol="1">
            <a:spAutoFit/>
          </a:bodyPr>
          <a:lstStyle/>
          <a:p>
            <a:pPr algn="ctr"/>
            <a:r>
              <a:rPr lang="ar-SA" sz="3600" b="1" dirty="0" smtClean="0">
                <a:solidFill>
                  <a:srgbClr val="C00000"/>
                </a:solidFill>
              </a:rPr>
              <a:t>الخطوات الفنية لمهارة الضربة الساحقة</a:t>
            </a:r>
          </a:p>
          <a:p>
            <a:pPr algn="ctr"/>
            <a:endParaRPr lang="ar-SA" sz="2800" b="1" dirty="0"/>
          </a:p>
          <a:p>
            <a:pPr algn="just"/>
            <a:r>
              <a:rPr lang="ar-SA" sz="2400" b="1" dirty="0" smtClean="0"/>
              <a:t>1- القدمان متوازيتان ومتباعدتان 30-40 سم وثقل الجسم موزع عليها بالتساوي</a:t>
            </a:r>
          </a:p>
          <a:p>
            <a:pPr algn="just"/>
            <a:r>
              <a:rPr lang="ar-SA" sz="2400" b="1" dirty="0" smtClean="0"/>
              <a:t>2- مسافة الاقتراب تكون من 2-3 متر تقريبا تقطعها على خطوتين الخطوة الثانية أطول من الخطوة الأولى</a:t>
            </a:r>
          </a:p>
          <a:p>
            <a:pPr algn="just"/>
            <a:r>
              <a:rPr lang="ar-SA" sz="2400" b="1" dirty="0" smtClean="0"/>
              <a:t>3- ان تقف في حالة استعداد مع مراقبة زميلك الذي سوف يعد لك الكرة </a:t>
            </a:r>
          </a:p>
          <a:p>
            <a:pPr algn="just"/>
            <a:r>
              <a:rPr lang="ar-SA" sz="2400" b="1" dirty="0" smtClean="0"/>
              <a:t>4- تبدأ الحركة بمجرد ما يعد لك زميلك الكرة</a:t>
            </a:r>
          </a:p>
          <a:p>
            <a:pPr algn="just"/>
            <a:r>
              <a:rPr lang="ar-SA" sz="2400" b="1" dirty="0" smtClean="0"/>
              <a:t>5- يقع ثقل الجسم خلف عقب القدمين بالتساوي في الخطوة الثانية والركبتان مثنيتان قليلا للأمام مع ميل الجذع والنظر الى اعلى في اتجاه الكرة</a:t>
            </a:r>
          </a:p>
          <a:p>
            <a:pPr algn="just"/>
            <a:r>
              <a:rPr lang="ar-SA" sz="2400" b="1" dirty="0" smtClean="0"/>
              <a:t>6- مرحلة الارتقاء تبدأ بنقل ثقل الجسم من العقبين الى باطن القدمين ثم الامشاط وتبدأ مرجحة الذراعين عند مرورهما بمحاذاة الفخذين والارتقاء بالقدمين معا</a:t>
            </a:r>
          </a:p>
          <a:p>
            <a:pPr algn="just"/>
            <a:r>
              <a:rPr lang="ar-SA" sz="2400" b="1" dirty="0" smtClean="0"/>
              <a:t>7- مرحلة ضرب الكرة يكون الجزء العلوي من الصدر في حالة تقوس مع ثني الذراع الضاربة للخلف من مفصل المرفق</a:t>
            </a:r>
          </a:p>
          <a:p>
            <a:pPr algn="just"/>
            <a:r>
              <a:rPr lang="ar-SA" sz="2400" b="1" dirty="0" smtClean="0"/>
              <a:t>8- تضرب الكرة من الجزء العلوي منها وتضرب الكرة باليد وتكون الضربة على شكل حركة سوطية (</a:t>
            </a:r>
            <a:r>
              <a:rPr lang="ar-SA" sz="2400" b="1" dirty="0" err="1" smtClean="0"/>
              <a:t>كرباجية</a:t>
            </a:r>
            <a:r>
              <a:rPr lang="ar-SA" sz="2400" b="1" dirty="0" smtClean="0"/>
              <a:t>) والمرفق متجه للأمام</a:t>
            </a:r>
          </a:p>
          <a:p>
            <a:pPr algn="just"/>
            <a:r>
              <a:rPr lang="ar-SA" sz="2400" b="1" dirty="0" smtClean="0"/>
              <a:t>9- الهبوط في نفس المكان الذي ارتقيت منه على القدمين مع ثني الركبتين</a:t>
            </a:r>
            <a:endParaRPr lang="ar-SA" sz="2400" b="1" dirty="0"/>
          </a:p>
        </p:txBody>
      </p:sp>
      <p:sp>
        <p:nvSpPr>
          <p:cNvPr id="8" name="سهم إلى اليمين 7">
            <a:hlinkClick r:id="rId6"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9" name="سهم إلى اليسار 8">
            <a:hlinkClick r:id="rId7"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13" name="زر إجراء: معلومات 12">
            <a:hlinkClick r:id="rId8" action="ppaction://hlinksldjump" highlightClick="1">
              <a:snd r:embed="rId9"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863070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6" presetClass="entr" presetSubtype="16"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circle(in)">
                                      <p:cBhvr>
                                        <p:cTn id="67" dur="2000"/>
                                        <p:tgtEl>
                                          <p:spTgt spid="6"/>
                                        </p:tgtEl>
                                      </p:cBhvr>
                                    </p:animEffect>
                                  </p:childTnLst>
                                </p:cTn>
                              </p:par>
                            </p:childTnLst>
                          </p:cTn>
                        </p:par>
                        <p:par>
                          <p:cTn id="68" fill="hold">
                            <p:stCondLst>
                              <p:cond delay="12000"/>
                            </p:stCondLst>
                            <p:childTnLst>
                              <p:par>
                                <p:cTn id="69" presetID="6" presetClass="entr" presetSubtype="1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circle(in)">
                                      <p:cBhvr>
                                        <p:cTn id="71" dur="2000"/>
                                        <p:tgtEl>
                                          <p:spTgt spid="4"/>
                                        </p:tgtEl>
                                      </p:cBhvr>
                                    </p:animEffect>
                                  </p:childTnLst>
                                </p:cTn>
                              </p:par>
                            </p:childTnLst>
                          </p:cTn>
                        </p:par>
                        <p:par>
                          <p:cTn id="72" fill="hold">
                            <p:stCondLst>
                              <p:cond delay="14000"/>
                            </p:stCondLst>
                            <p:childTnLst>
                              <p:par>
                                <p:cTn id="73" presetID="6" presetClass="entr" presetSubtype="16"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circle(in)">
                                      <p:cBhvr>
                                        <p:cTn id="75" dur="2000"/>
                                        <p:tgtEl>
                                          <p:spTgt spid="5"/>
                                        </p:tgtEl>
                                      </p:cBhvr>
                                    </p:animEffect>
                                  </p:childTnLst>
                                </p:cTn>
                              </p:par>
                            </p:childTnLst>
                          </p:cTn>
                        </p:par>
                        <p:par>
                          <p:cTn id="76" fill="hold">
                            <p:stCondLst>
                              <p:cond delay="16000"/>
                            </p:stCondLst>
                            <p:childTnLst>
                              <p:par>
                                <p:cTn id="77" presetID="6" presetClass="entr" presetSubtype="16"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ircle(in)">
                                      <p:cBhvr>
                                        <p:cTn id="79" dur="2000"/>
                                        <p:tgtEl>
                                          <p:spTgt spid="7"/>
                                        </p:tgtEl>
                                      </p:cBhvr>
                                    </p:animEffect>
                                  </p:childTnLst>
                                </p:cTn>
                              </p:par>
                            </p:childTnLst>
                          </p:cTn>
                        </p:par>
                        <p:par>
                          <p:cTn id="80" fill="hold">
                            <p:stCondLst>
                              <p:cond delay="18000"/>
                            </p:stCondLst>
                            <p:childTnLst>
                              <p:par>
                                <p:cTn id="81" presetID="21" presetClass="entr" presetSubtype="1"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heel(1)">
                                      <p:cBhvr>
                                        <p:cTn id="83" dur="2000"/>
                                        <p:tgtEl>
                                          <p:spTgt spid="8"/>
                                        </p:tgtEl>
                                      </p:cBhvr>
                                    </p:animEffect>
                                  </p:childTnLst>
                                </p:cTn>
                              </p:par>
                            </p:childTnLst>
                          </p:cTn>
                        </p:par>
                        <p:par>
                          <p:cTn id="84" fill="hold">
                            <p:stCondLst>
                              <p:cond delay="20000"/>
                            </p:stCondLst>
                            <p:childTnLst>
                              <p:par>
                                <p:cTn id="85" presetID="21" presetClass="entr" presetSubtype="1"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heel(1)">
                                      <p:cBhvr>
                                        <p:cTn id="87" dur="2000"/>
                                        <p:tgtEl>
                                          <p:spTgt spid="9"/>
                                        </p:tgtEl>
                                      </p:cBhvr>
                                    </p:animEffect>
                                  </p:childTnLst>
                                </p:cTn>
                              </p:par>
                            </p:childTnLst>
                          </p:cTn>
                        </p:par>
                        <p:par>
                          <p:cTn id="88" fill="hold">
                            <p:stCondLst>
                              <p:cond delay="22000"/>
                            </p:stCondLst>
                            <p:childTnLst>
                              <p:par>
                                <p:cTn id="89" presetID="21" presetClass="entr" presetSubtype="1"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heel(1)">
                                      <p:cBhvr>
                                        <p:cTn id="9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431458" y="766917"/>
            <a:ext cx="8760542" cy="4370427"/>
          </a:xfrm>
          <a:prstGeom prst="rect">
            <a:avLst/>
          </a:prstGeom>
          <a:noFill/>
        </p:spPr>
        <p:txBody>
          <a:bodyPr wrap="square" rtlCol="1">
            <a:spAutoFit/>
          </a:bodyPr>
          <a:lstStyle/>
          <a:p>
            <a:pPr algn="ctr"/>
            <a:r>
              <a:rPr lang="ar-SA" sz="4400" b="1" dirty="0" smtClean="0">
                <a:solidFill>
                  <a:srgbClr val="C00000"/>
                </a:solidFill>
              </a:rPr>
              <a:t>بعض المواد القانونية لمهارة الضربة الساحقة</a:t>
            </a:r>
          </a:p>
          <a:p>
            <a:endParaRPr lang="ar-SA" dirty="0"/>
          </a:p>
          <a:p>
            <a:pPr marL="285750" indent="-285750">
              <a:buFontTx/>
              <a:buChar char="-"/>
            </a:pPr>
            <a:r>
              <a:rPr lang="ar-SA" sz="3600" b="1" dirty="0" smtClean="0">
                <a:solidFill>
                  <a:srgbClr val="002060"/>
                </a:solidFill>
              </a:rPr>
              <a:t>يجب ان تضرب الكرة والا تمسكها او ترميها</a:t>
            </a:r>
          </a:p>
          <a:p>
            <a:pPr marL="285750" indent="-285750">
              <a:buFontTx/>
              <a:buChar char="-"/>
            </a:pPr>
            <a:r>
              <a:rPr lang="ar-SA" sz="3600" b="1" dirty="0" smtClean="0">
                <a:solidFill>
                  <a:srgbClr val="002060"/>
                </a:solidFill>
              </a:rPr>
              <a:t>يجب ان تعبر الكرة الى ملعب المنافس فوق الشبكة من خلال مجال العبور</a:t>
            </a:r>
          </a:p>
          <a:p>
            <a:pPr marL="285750" indent="-285750">
              <a:buFontTx/>
              <a:buChar char="-"/>
            </a:pPr>
            <a:r>
              <a:rPr lang="ar-SA" sz="3600" b="1" dirty="0" smtClean="0">
                <a:solidFill>
                  <a:srgbClr val="002060"/>
                </a:solidFill>
              </a:rPr>
              <a:t>يمكن ان تلمس الكرة الشبكة عند عبورها</a:t>
            </a:r>
          </a:p>
          <a:p>
            <a:pPr marL="285750" indent="-285750">
              <a:buFontTx/>
              <a:buChar char="-"/>
            </a:pPr>
            <a:r>
              <a:rPr lang="ar-SA" sz="3600" b="1" dirty="0" smtClean="0">
                <a:solidFill>
                  <a:srgbClr val="002060"/>
                </a:solidFill>
              </a:rPr>
              <a:t>يحق لك بمجرد ضرب الكرة وعبورها ان تلمس الشبك او القائم بشرط الا يتداخل ذلك مع اللعب</a:t>
            </a:r>
            <a:endParaRPr lang="ar-SA" sz="3600" b="1" dirty="0">
              <a:solidFill>
                <a:srgbClr val="002060"/>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6" y="1091381"/>
            <a:ext cx="3121742" cy="3908322"/>
          </a:xfrm>
          <a:prstGeom prst="rect">
            <a:avLst/>
          </a:prstGeom>
        </p:spPr>
      </p:pic>
      <p:sp>
        <p:nvSpPr>
          <p:cNvPr id="6" name="سهم إلى اليمين 5">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7" name="سهم إلى اليسار 6">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9" name="زر إجراء: معلومات 8">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171737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645886"/>
            <a:ext cx="4608256" cy="4317590"/>
          </a:xfrm>
          <a:prstGeom prst="rect">
            <a:avLst/>
          </a:prstGeom>
        </p:spPr>
      </p:pic>
      <p:sp>
        <p:nvSpPr>
          <p:cNvPr id="3" name="مربع نص 2"/>
          <p:cNvSpPr txBox="1"/>
          <p:nvPr/>
        </p:nvSpPr>
        <p:spPr>
          <a:xfrm>
            <a:off x="604684" y="1327354"/>
            <a:ext cx="6297561" cy="4062651"/>
          </a:xfrm>
          <a:prstGeom prst="rect">
            <a:avLst/>
          </a:prstGeom>
          <a:noFill/>
        </p:spPr>
        <p:txBody>
          <a:bodyPr wrap="square" rtlCol="1">
            <a:spAutoFit/>
          </a:bodyPr>
          <a:lstStyle/>
          <a:p>
            <a:pPr algn="ctr"/>
            <a:r>
              <a:rPr lang="ar-SA" sz="4400" b="1" dirty="0" smtClean="0">
                <a:solidFill>
                  <a:srgbClr val="002060"/>
                </a:solidFill>
              </a:rPr>
              <a:t>عزيزي المتعلم سنبدأ الآن باختبار معلوماتك عن مهارة الضربة الساحقة</a:t>
            </a:r>
          </a:p>
          <a:p>
            <a:pPr algn="ctr"/>
            <a:endParaRPr lang="ar-SA" sz="4400" b="1" dirty="0" smtClean="0">
              <a:solidFill>
                <a:srgbClr val="002060"/>
              </a:solidFill>
            </a:endParaRPr>
          </a:p>
          <a:p>
            <a:pPr algn="ctr"/>
            <a:endParaRPr lang="ar-SA" dirty="0"/>
          </a:p>
          <a:p>
            <a:pPr algn="ctr"/>
            <a:r>
              <a:rPr lang="ar-SA" sz="3200" b="1" dirty="0" smtClean="0">
                <a:solidFill>
                  <a:srgbClr val="C00000"/>
                </a:solidFill>
              </a:rPr>
              <a:t>هل أنت مستعد ؟</a:t>
            </a:r>
          </a:p>
          <a:p>
            <a:pPr algn="ctr"/>
            <a:r>
              <a:rPr lang="ar-SA" sz="3200" b="1" dirty="0" smtClean="0">
                <a:solidFill>
                  <a:srgbClr val="002060"/>
                </a:solidFill>
              </a:rPr>
              <a:t>اذا كنت كذلك قم بالضغط على زر </a:t>
            </a:r>
            <a:r>
              <a:rPr lang="ar-SA" sz="3200" b="1" dirty="0" smtClean="0">
                <a:solidFill>
                  <a:srgbClr val="C00000"/>
                </a:solidFill>
              </a:rPr>
              <a:t>التالي</a:t>
            </a:r>
            <a:endParaRPr lang="ar-SA" sz="3200" b="1" dirty="0">
              <a:solidFill>
                <a:srgbClr val="C0000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7" name="زر إجراء: معلومات 6">
            <a:hlinkClick r:id="rId5" action="ppaction://hlinksldjump" highlightClick="1">
              <a:snd r:embed="rId6" name="click.wav"/>
            </a:hlinkClick>
          </p:cNvPr>
          <p:cNvSpPr/>
          <p:nvPr/>
        </p:nvSpPr>
        <p:spPr>
          <a:xfrm>
            <a:off x="5086753" y="6287772"/>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42630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par>
                          <p:cTn id="19" fill="hold">
                            <p:stCondLst>
                              <p:cond delay="45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6" y="0"/>
            <a:ext cx="4213123" cy="6386052"/>
          </a:xfrm>
          <a:prstGeom prst="rect">
            <a:avLst/>
          </a:prstGeom>
        </p:spPr>
      </p:pic>
      <p:sp>
        <p:nvSpPr>
          <p:cNvPr id="3" name="مربع نص 2"/>
          <p:cNvSpPr txBox="1"/>
          <p:nvPr/>
        </p:nvSpPr>
        <p:spPr>
          <a:xfrm>
            <a:off x="929148" y="1283109"/>
            <a:ext cx="5928852" cy="3416320"/>
          </a:xfrm>
          <a:prstGeom prst="rect">
            <a:avLst/>
          </a:prstGeom>
          <a:noFill/>
        </p:spPr>
        <p:txBody>
          <a:bodyPr wrap="square" rtlCol="1">
            <a:spAutoFit/>
          </a:bodyPr>
          <a:lstStyle/>
          <a:p>
            <a:pPr algn="ctr"/>
            <a:r>
              <a:rPr lang="ar-SA" sz="4000" b="1" dirty="0" smtClean="0">
                <a:solidFill>
                  <a:srgbClr val="C00000"/>
                </a:solidFill>
              </a:rPr>
              <a:t>السؤال الأول </a:t>
            </a:r>
          </a:p>
          <a:p>
            <a:pPr algn="ctr"/>
            <a:endParaRPr lang="ar-SA" sz="3200" b="1" dirty="0"/>
          </a:p>
          <a:p>
            <a:pPr algn="ctr"/>
            <a:r>
              <a:rPr lang="ar-SA" sz="3200" b="1" dirty="0" smtClean="0">
                <a:solidFill>
                  <a:srgbClr val="002060"/>
                </a:solidFill>
              </a:rPr>
              <a:t>اختر الإجابة الصحيحة مما يلي:</a:t>
            </a:r>
          </a:p>
          <a:p>
            <a:pPr algn="ctr"/>
            <a:endParaRPr lang="ar-SA" sz="2800" b="1" dirty="0"/>
          </a:p>
          <a:p>
            <a:pPr algn="ctr"/>
            <a:r>
              <a:rPr lang="ar-SA" sz="2800" b="1" dirty="0" smtClean="0">
                <a:hlinkClick r:id="rId3" action="ppaction://hlinksldjump"/>
              </a:rPr>
              <a:t>1- تعتبر الضربة الساحقة عنوان الكرة الطائرة</a:t>
            </a:r>
            <a:endParaRPr lang="ar-SA" sz="2800" b="1" dirty="0" smtClean="0"/>
          </a:p>
          <a:p>
            <a:pPr algn="ctr"/>
            <a:r>
              <a:rPr lang="ar-SA" sz="2800" b="1" dirty="0" smtClean="0">
                <a:hlinkClick r:id="rId4" action="ppaction://hlinksldjump"/>
              </a:rPr>
              <a:t>2- تعتبر الضربة الساحقة روح الكرة الطائرة</a:t>
            </a:r>
            <a:endParaRPr lang="ar-SA" sz="2800" b="1" dirty="0" smtClean="0"/>
          </a:p>
          <a:p>
            <a:pPr algn="ctr"/>
            <a:r>
              <a:rPr lang="ar-SA" sz="2800" b="1" dirty="0" smtClean="0">
                <a:hlinkClick r:id="rId3" action="ppaction://hlinksldjump"/>
              </a:rPr>
              <a:t>3- تعتبر الضربة الساحقة جسد الكرة الطائرة</a:t>
            </a:r>
            <a:endParaRPr lang="ar-SA" sz="2800" b="1" dirty="0"/>
          </a:p>
        </p:txBody>
      </p:sp>
      <p:sp>
        <p:nvSpPr>
          <p:cNvPr id="4" name="سهم إلى اليمين 3">
            <a:hlinkClick r:id="rId5"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8" name="مربع نص 7"/>
          <p:cNvSpPr txBox="1"/>
          <p:nvPr/>
        </p:nvSpPr>
        <p:spPr>
          <a:xfrm>
            <a:off x="929149" y="1283109"/>
            <a:ext cx="5928852" cy="3416320"/>
          </a:xfrm>
          <a:prstGeom prst="rect">
            <a:avLst/>
          </a:prstGeom>
          <a:noFill/>
        </p:spPr>
        <p:txBody>
          <a:bodyPr wrap="square" rtlCol="1">
            <a:spAutoFit/>
          </a:bodyPr>
          <a:lstStyle/>
          <a:p>
            <a:pPr algn="ctr"/>
            <a:r>
              <a:rPr lang="ar-SA" sz="4000" b="1" dirty="0" smtClean="0">
                <a:solidFill>
                  <a:srgbClr val="C00000"/>
                </a:solidFill>
              </a:rPr>
              <a:t>السؤال الأول </a:t>
            </a:r>
          </a:p>
          <a:p>
            <a:pPr algn="ctr"/>
            <a:endParaRPr lang="ar-SA" sz="3200" b="1" dirty="0"/>
          </a:p>
          <a:p>
            <a:pPr algn="ctr"/>
            <a:r>
              <a:rPr lang="ar-SA" sz="3200" b="1" dirty="0" smtClean="0">
                <a:solidFill>
                  <a:srgbClr val="002060"/>
                </a:solidFill>
              </a:rPr>
              <a:t>اختر الإجابة الصحيحة مما يلي:</a:t>
            </a:r>
          </a:p>
          <a:p>
            <a:pPr algn="ctr"/>
            <a:endParaRPr lang="ar-SA" sz="2800" b="1" dirty="0"/>
          </a:p>
          <a:p>
            <a:pPr algn="ctr"/>
            <a:r>
              <a:rPr lang="ar-SA" sz="2800" b="1" dirty="0" smtClean="0">
                <a:hlinkClick r:id="rId3" action="ppaction://hlinksldjump"/>
              </a:rPr>
              <a:t>1- تعتبر الضربة الساحقة عنوان الكرة الطائرة</a:t>
            </a:r>
            <a:endParaRPr lang="ar-SA" sz="2800" b="1" dirty="0" smtClean="0"/>
          </a:p>
          <a:p>
            <a:pPr algn="ctr"/>
            <a:r>
              <a:rPr lang="ar-SA" sz="2800" b="1" dirty="0" smtClean="0">
                <a:hlinkClick r:id="rId4" action="ppaction://hlinksldjump"/>
              </a:rPr>
              <a:t>2- تعتبر الضربة الساحقة روح الكرة الطائرة</a:t>
            </a:r>
            <a:endParaRPr lang="ar-SA" sz="2800" b="1" dirty="0" smtClean="0"/>
          </a:p>
          <a:p>
            <a:pPr algn="ctr"/>
            <a:r>
              <a:rPr lang="ar-SA" sz="2800" b="1" dirty="0" smtClean="0">
                <a:hlinkClick r:id="rId3" action="ppaction://hlinksldjump"/>
              </a:rPr>
              <a:t>3- تعتبر الضربة الساحقة جسد الكرة الطائرة</a:t>
            </a:r>
            <a:endParaRPr lang="ar-SA" sz="2800" b="1" dirty="0"/>
          </a:p>
        </p:txBody>
      </p:sp>
      <p:sp>
        <p:nvSpPr>
          <p:cNvPr id="9" name="سهم إلى اليمين 8">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10" name="سهم إلى اليسار 9">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12" name="زر إجراء: معلومات 11">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02993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40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4" name="مربع نص 3"/>
          <p:cNvSpPr txBox="1"/>
          <p:nvPr/>
        </p:nvSpPr>
        <p:spPr>
          <a:xfrm>
            <a:off x="4026310"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13" y="0"/>
            <a:ext cx="609600" cy="609600"/>
          </a:xfrm>
          <a:prstGeom prst="rect">
            <a:avLst/>
          </a:prstGeom>
        </p:spPr>
      </p:pic>
      <p:sp>
        <p:nvSpPr>
          <p:cNvPr id="6" name="زر إجراء: تعليمات 5">
            <a:hlinkClick r:id="rId6" action="ppaction://hlinksldjump" highlightClick="1">
              <a:snd r:embed="rId7"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1066947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7" name="زر إجراء: إرجاع 6">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مراجعة الاجابة</a:t>
            </a:r>
            <a:endParaRPr lang="ar-SA" sz="3600" b="1" dirty="0"/>
          </a:p>
        </p:txBody>
      </p:sp>
    </p:spTree>
    <p:extLst>
      <p:ext uri="{BB962C8B-B14F-4D97-AF65-F5344CB8AC3E}">
        <p14:creationId xmlns:p14="http://schemas.microsoft.com/office/powerpoint/2010/main" val="3930386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جسم مشطوف الحواف 1"/>
          <p:cNvSpPr/>
          <p:nvPr/>
        </p:nvSpPr>
        <p:spPr>
          <a:xfrm>
            <a:off x="3251200" y="177800"/>
            <a:ext cx="5511800" cy="5969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قائمة المحتويات</a:t>
            </a:r>
            <a:endParaRPr lang="ar-SA" sz="3200" b="1" dirty="0"/>
          </a:p>
        </p:txBody>
      </p:sp>
      <p:pic>
        <p:nvPicPr>
          <p:cNvPr id="6" name="صورة 5">
            <a:hlinkClick r:id="rId2"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69086" y="2006600"/>
            <a:ext cx="2795814" cy="2298700"/>
          </a:xfrm>
          <a:prstGeom prst="rect">
            <a:avLst/>
          </a:prstGeom>
        </p:spPr>
      </p:pic>
      <p:pic>
        <p:nvPicPr>
          <p:cNvPr id="7" name="صورة 6">
            <a:hlinkClick r:id="rId4"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9675" y="2006600"/>
            <a:ext cx="2893925" cy="2298700"/>
          </a:xfrm>
          <a:prstGeom prst="rect">
            <a:avLst/>
          </a:prstGeom>
        </p:spPr>
      </p:pic>
      <p:pic>
        <p:nvPicPr>
          <p:cNvPr id="8" name="صورة 7">
            <a:hlinkClick r:id="rId5"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64743" y="2006600"/>
            <a:ext cx="2884714" cy="2298700"/>
          </a:xfrm>
          <a:prstGeom prst="rect">
            <a:avLst/>
          </a:prstGeom>
        </p:spPr>
      </p:pic>
      <p:sp>
        <p:nvSpPr>
          <p:cNvPr id="9" name="مربع نص 8"/>
          <p:cNvSpPr txBox="1"/>
          <p:nvPr/>
        </p:nvSpPr>
        <p:spPr>
          <a:xfrm rot="19535054">
            <a:off x="8342994" y="2712234"/>
            <a:ext cx="2159000" cy="1077218"/>
          </a:xfrm>
          <a:prstGeom prst="rect">
            <a:avLst/>
          </a:prstGeom>
          <a:noFill/>
        </p:spPr>
        <p:txBody>
          <a:bodyPr wrap="square" rtlCol="1">
            <a:spAutoFit/>
          </a:bodyPr>
          <a:lstStyle/>
          <a:p>
            <a:pPr algn="ctr"/>
            <a:r>
              <a:rPr lang="ar-SA" sz="3200" b="1" dirty="0" smtClean="0">
                <a:solidFill>
                  <a:srgbClr val="0070C0"/>
                </a:solidFill>
              </a:rPr>
              <a:t>الهدف من البرمجية</a:t>
            </a:r>
            <a:endParaRPr lang="ar-SA" sz="3200" b="1" dirty="0">
              <a:solidFill>
                <a:srgbClr val="0070C0"/>
              </a:solidFill>
            </a:endParaRPr>
          </a:p>
        </p:txBody>
      </p:sp>
      <p:sp>
        <p:nvSpPr>
          <p:cNvPr id="10" name="مربع نص 9"/>
          <p:cNvSpPr txBox="1"/>
          <p:nvPr/>
        </p:nvSpPr>
        <p:spPr>
          <a:xfrm rot="20057962">
            <a:off x="4570222" y="2599719"/>
            <a:ext cx="1800226" cy="1569660"/>
          </a:xfrm>
          <a:prstGeom prst="rect">
            <a:avLst/>
          </a:prstGeom>
          <a:noFill/>
        </p:spPr>
        <p:txBody>
          <a:bodyPr wrap="square" rtlCol="1">
            <a:spAutoFit/>
          </a:bodyPr>
          <a:lstStyle/>
          <a:p>
            <a:pPr algn="ctr"/>
            <a:r>
              <a:rPr lang="ar-SA" sz="3200" b="1" dirty="0" smtClean="0">
                <a:solidFill>
                  <a:srgbClr val="3366FF"/>
                </a:solidFill>
              </a:rPr>
              <a:t>أدوات التحكم في البرمجية</a:t>
            </a:r>
            <a:endParaRPr lang="ar-SA" sz="3200" b="1" dirty="0">
              <a:solidFill>
                <a:srgbClr val="3366FF"/>
              </a:solidFill>
            </a:endParaRPr>
          </a:p>
        </p:txBody>
      </p:sp>
      <p:sp>
        <p:nvSpPr>
          <p:cNvPr id="11" name="مربع نص 10"/>
          <p:cNvSpPr txBox="1"/>
          <p:nvPr/>
        </p:nvSpPr>
        <p:spPr>
          <a:xfrm rot="20227142">
            <a:off x="653203" y="2607517"/>
            <a:ext cx="1674852" cy="1077218"/>
          </a:xfrm>
          <a:prstGeom prst="rect">
            <a:avLst/>
          </a:prstGeom>
          <a:noFill/>
        </p:spPr>
        <p:txBody>
          <a:bodyPr wrap="square" rtlCol="1">
            <a:spAutoFit/>
          </a:bodyPr>
          <a:lstStyle/>
          <a:p>
            <a:pPr algn="ctr"/>
            <a:r>
              <a:rPr lang="ar-SA" sz="3200" b="1" dirty="0" smtClean="0">
                <a:solidFill>
                  <a:srgbClr val="3366FF"/>
                </a:solidFill>
              </a:rPr>
              <a:t>موضوعات البرمجية</a:t>
            </a:r>
            <a:endParaRPr lang="ar-SA" sz="3200" b="1" dirty="0">
              <a:solidFill>
                <a:srgbClr val="3366FF"/>
              </a:solidFill>
            </a:endParaRPr>
          </a:p>
        </p:txBody>
      </p:sp>
      <p:sp>
        <p:nvSpPr>
          <p:cNvPr id="12" name="مخطط انسيابي: إدخال يدوي 11">
            <a:hlinkClick r:id="rId6" action="ppaction://hlinksldjump"/>
          </p:cNvPr>
          <p:cNvSpPr/>
          <p:nvPr/>
        </p:nvSpPr>
        <p:spPr>
          <a:xfrm>
            <a:off x="0" y="6197600"/>
            <a:ext cx="1943100" cy="660400"/>
          </a:xfrm>
          <a:prstGeom prst="flowChartManualInpu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انقر هنا للبدء</a:t>
            </a:r>
            <a:endParaRPr lang="ar-SA" sz="2400" b="1" dirty="0">
              <a:solidFill>
                <a:schemeClr val="bg1"/>
              </a:solidFill>
            </a:endParaRPr>
          </a:p>
        </p:txBody>
      </p:sp>
      <p:sp>
        <p:nvSpPr>
          <p:cNvPr id="13" name="زر إجراء: الصفحة الرئيسية 12">
            <a:hlinkClick r:id="" action="ppaction://hlinkshowjump?jump=firstslide" highlightClick="1">
              <a:snd r:embed="rId7" name="click.wav"/>
            </a:hlinkClick>
          </p:cNvPr>
          <p:cNvSpPr/>
          <p:nvPr/>
        </p:nvSpPr>
        <p:spPr>
          <a:xfrm>
            <a:off x="5600700" y="6362700"/>
            <a:ext cx="927100" cy="49530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البداية</a:t>
            </a:r>
            <a:endParaRPr lang="ar-SA" sz="2800" b="1" dirty="0">
              <a:solidFill>
                <a:schemeClr val="bg1"/>
              </a:solidFill>
            </a:endParaRPr>
          </a:p>
        </p:txBody>
      </p:sp>
    </p:spTree>
    <p:extLst>
      <p:ext uri="{BB962C8B-B14F-4D97-AF65-F5344CB8AC3E}">
        <p14:creationId xmlns:p14="http://schemas.microsoft.com/office/powerpoint/2010/main" val="900316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3500"/>
                            </p:stCondLst>
                            <p:childTnLst>
                              <p:par>
                                <p:cTn id="23" presetID="16" presetClass="entr" presetSubtype="2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3" y="605451"/>
            <a:ext cx="5276850" cy="5381625"/>
          </a:xfrm>
          <a:prstGeom prst="rect">
            <a:avLst/>
          </a:prstGeom>
        </p:spPr>
      </p:pic>
      <p:sp>
        <p:nvSpPr>
          <p:cNvPr id="3" name="مربع نص 2"/>
          <p:cNvSpPr txBox="1"/>
          <p:nvPr/>
        </p:nvSpPr>
        <p:spPr>
          <a:xfrm>
            <a:off x="4055806" y="2286000"/>
            <a:ext cx="6622026" cy="1754326"/>
          </a:xfrm>
          <a:prstGeom prst="rect">
            <a:avLst/>
          </a:prstGeom>
          <a:noFill/>
        </p:spPr>
        <p:txBody>
          <a:bodyPr wrap="square" rtlCol="1">
            <a:spAutoFit/>
          </a:bodyPr>
          <a:lstStyle/>
          <a:p>
            <a:pPr algn="ctr"/>
            <a:r>
              <a:rPr lang="ar-SA" sz="3600" b="1" dirty="0" smtClean="0">
                <a:solidFill>
                  <a:srgbClr val="C00000"/>
                </a:solidFill>
              </a:rPr>
              <a:t>الإجابة الصحيحة هي:</a:t>
            </a:r>
          </a:p>
          <a:p>
            <a:pPr algn="ctr"/>
            <a:endParaRPr lang="ar-SA" sz="3600" b="1" dirty="0">
              <a:solidFill>
                <a:srgbClr val="C00000"/>
              </a:solidFill>
            </a:endParaRPr>
          </a:p>
          <a:p>
            <a:pPr algn="ctr"/>
            <a:r>
              <a:rPr lang="ar-SA" sz="3600" b="1" dirty="0" smtClean="0">
                <a:solidFill>
                  <a:srgbClr val="002060"/>
                </a:solidFill>
              </a:rPr>
              <a:t>الضربة الساحقة تعتبر روح الكرة الطائرة</a:t>
            </a:r>
            <a:endParaRPr lang="ar-SA" sz="3600" b="1" dirty="0">
              <a:solidFill>
                <a:srgbClr val="002060"/>
              </a:solidFill>
            </a:endParaRPr>
          </a:p>
        </p:txBody>
      </p:sp>
      <p:sp>
        <p:nvSpPr>
          <p:cNvPr id="4" name="زر إجراء: تعليمات 3">
            <a:hlinkClick r:id="rId3" action="ppaction://hlinksldjump" highlightClick="1">
              <a:snd r:embed="rId4"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1495764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929149" y="1283109"/>
            <a:ext cx="5928852" cy="4278094"/>
          </a:xfrm>
          <a:prstGeom prst="rect">
            <a:avLst/>
          </a:prstGeom>
          <a:noFill/>
        </p:spPr>
        <p:txBody>
          <a:bodyPr wrap="square" rtlCol="1">
            <a:spAutoFit/>
          </a:bodyPr>
          <a:lstStyle/>
          <a:p>
            <a:pPr algn="ctr"/>
            <a:r>
              <a:rPr lang="ar-SA" sz="4000" b="1" dirty="0" smtClean="0">
                <a:solidFill>
                  <a:srgbClr val="C00000"/>
                </a:solidFill>
              </a:rPr>
              <a:t>السؤال الثاني </a:t>
            </a:r>
          </a:p>
          <a:p>
            <a:pPr algn="ctr"/>
            <a:endParaRPr lang="ar-SA" sz="3200" b="1" dirty="0"/>
          </a:p>
          <a:p>
            <a:pPr algn="ctr"/>
            <a:r>
              <a:rPr lang="ar-SA" sz="3200" b="1" dirty="0" smtClean="0">
                <a:solidFill>
                  <a:srgbClr val="002060"/>
                </a:solidFill>
              </a:rPr>
              <a:t>اكمل العبارة التالية</a:t>
            </a:r>
          </a:p>
          <a:p>
            <a:pPr algn="ctr"/>
            <a:r>
              <a:rPr lang="ar-SA" sz="2800" b="1" dirty="0" smtClean="0"/>
              <a:t>الضربة الساحقة توجيه قوي للكرة يؤديه اللاعب وهو في الهواء بعد ارتقاء ........................</a:t>
            </a:r>
          </a:p>
          <a:p>
            <a:pPr algn="ctr"/>
            <a:endParaRPr lang="ar-SA" sz="2800" b="1" dirty="0"/>
          </a:p>
          <a:p>
            <a:pPr algn="ctr"/>
            <a:r>
              <a:rPr lang="ar-SA" sz="2800" b="1" dirty="0" smtClean="0">
                <a:hlinkClick r:id="rId3" action="ppaction://hlinksldjump"/>
              </a:rPr>
              <a:t>1- عمودي</a:t>
            </a:r>
            <a:endParaRPr lang="ar-SA" sz="2800" b="1" dirty="0" smtClean="0"/>
          </a:p>
          <a:p>
            <a:pPr algn="ctr"/>
            <a:r>
              <a:rPr lang="ar-SA" sz="2800" b="1" dirty="0" smtClean="0">
                <a:hlinkClick r:id="rId4" action="ppaction://hlinksldjump"/>
              </a:rPr>
              <a:t>2- افقي</a:t>
            </a:r>
            <a:endParaRPr lang="ar-SA" sz="2800" b="1" dirty="0" smtClean="0"/>
          </a:p>
          <a:p>
            <a:pPr algn="ctr"/>
            <a:r>
              <a:rPr lang="ar-SA" sz="2800" b="1" dirty="0" smtClean="0">
                <a:hlinkClick r:id="rId4" action="ppaction://hlinksldjump"/>
              </a:rPr>
              <a:t>3- جانبي</a:t>
            </a:r>
            <a:endParaRPr lang="ar-SA" sz="2800" b="1" dirty="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7" name="زر إجراء: معلومات 6">
            <a:hlinkClick r:id="rId6" action="ppaction://hlinksldjump" highlightClick="1">
              <a:snd r:embed="rId7"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407047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مربع نص 2"/>
          <p:cNvSpPr txBox="1"/>
          <p:nvPr/>
        </p:nvSpPr>
        <p:spPr>
          <a:xfrm>
            <a:off x="4026310"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13" y="0"/>
            <a:ext cx="609600" cy="609600"/>
          </a:xfrm>
          <a:prstGeom prst="rect">
            <a:avLst/>
          </a:prstGeom>
        </p:spPr>
      </p:pic>
      <p:sp>
        <p:nvSpPr>
          <p:cNvPr id="5" name="زر إجراء: تعليمات 4">
            <a:hlinkClick r:id="rId6" action="ppaction://hlinksldjump" highlightClick="1">
              <a:snd r:embed="rId7"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2552543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مراجعة الاجابة</a:t>
            </a:r>
            <a:endParaRPr lang="ar-SA" sz="3600" b="1" dirty="0"/>
          </a:p>
        </p:txBody>
      </p:sp>
    </p:spTree>
    <p:extLst>
      <p:ext uri="{BB962C8B-B14F-4D97-AF65-F5344CB8AC3E}">
        <p14:creationId xmlns:p14="http://schemas.microsoft.com/office/powerpoint/2010/main" val="1911911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3" y="605451"/>
            <a:ext cx="5276850" cy="5381625"/>
          </a:xfrm>
          <a:prstGeom prst="rect">
            <a:avLst/>
          </a:prstGeom>
        </p:spPr>
      </p:pic>
      <p:sp>
        <p:nvSpPr>
          <p:cNvPr id="3" name="مربع نص 2"/>
          <p:cNvSpPr txBox="1"/>
          <p:nvPr/>
        </p:nvSpPr>
        <p:spPr>
          <a:xfrm>
            <a:off x="4055806" y="2286000"/>
            <a:ext cx="6622026" cy="2862322"/>
          </a:xfrm>
          <a:prstGeom prst="rect">
            <a:avLst/>
          </a:prstGeom>
          <a:noFill/>
        </p:spPr>
        <p:txBody>
          <a:bodyPr wrap="square" rtlCol="1">
            <a:spAutoFit/>
          </a:bodyPr>
          <a:lstStyle/>
          <a:p>
            <a:pPr algn="ctr"/>
            <a:r>
              <a:rPr lang="ar-SA" sz="3600" b="1" dirty="0" smtClean="0">
                <a:solidFill>
                  <a:srgbClr val="C00000"/>
                </a:solidFill>
              </a:rPr>
              <a:t>الإجابة الصحيحة هي:</a:t>
            </a:r>
          </a:p>
          <a:p>
            <a:pPr algn="ctr"/>
            <a:endParaRPr lang="ar-SA" sz="3600" b="1" dirty="0" smtClean="0">
              <a:solidFill>
                <a:srgbClr val="C00000"/>
              </a:solidFill>
            </a:endParaRPr>
          </a:p>
          <a:p>
            <a:pPr algn="ctr"/>
            <a:r>
              <a:rPr lang="ar-SA" sz="3600" b="1" dirty="0" smtClean="0">
                <a:solidFill>
                  <a:srgbClr val="002060"/>
                </a:solidFill>
              </a:rPr>
              <a:t>الضربة الساحقة توجيه للكرة قوي يؤديه اللاعب وهو في الهواء بعد ارتقاء (عمودي)</a:t>
            </a:r>
            <a:endParaRPr lang="ar-SA" sz="3600" b="1" dirty="0">
              <a:solidFill>
                <a:srgbClr val="002060"/>
              </a:solidFill>
            </a:endParaRPr>
          </a:p>
        </p:txBody>
      </p:sp>
      <p:sp>
        <p:nvSpPr>
          <p:cNvPr id="4" name="زر إجراء: تعليمات 3">
            <a:hlinkClick r:id="rId3" action="ppaction://hlinksldjump" highlightClick="1">
              <a:snd r:embed="rId4"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2832517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6" name="مربع نص 5"/>
          <p:cNvSpPr txBox="1"/>
          <p:nvPr/>
        </p:nvSpPr>
        <p:spPr>
          <a:xfrm>
            <a:off x="929149" y="1283109"/>
            <a:ext cx="5928852" cy="3785652"/>
          </a:xfrm>
          <a:prstGeom prst="rect">
            <a:avLst/>
          </a:prstGeom>
          <a:noFill/>
        </p:spPr>
        <p:txBody>
          <a:bodyPr wrap="square" rtlCol="1">
            <a:spAutoFit/>
          </a:bodyPr>
          <a:lstStyle/>
          <a:p>
            <a:pPr algn="ctr"/>
            <a:r>
              <a:rPr lang="ar-SA" sz="4000" b="1" dirty="0" smtClean="0">
                <a:solidFill>
                  <a:srgbClr val="C00000"/>
                </a:solidFill>
              </a:rPr>
              <a:t>السؤال الثالث </a:t>
            </a:r>
          </a:p>
          <a:p>
            <a:pPr algn="ctr"/>
            <a:endParaRPr lang="ar-SA" sz="3200" b="1" dirty="0" smtClean="0">
              <a:solidFill>
                <a:srgbClr val="002060"/>
              </a:solidFill>
            </a:endParaRPr>
          </a:p>
          <a:p>
            <a:pPr algn="ctr"/>
            <a:r>
              <a:rPr lang="ar-SA" sz="2800" b="1" dirty="0" smtClean="0"/>
              <a:t>مسافة الاقتراب عند البدء في خطوات الضربة الساحقة تكون من:</a:t>
            </a:r>
          </a:p>
          <a:p>
            <a:pPr algn="ctr"/>
            <a:r>
              <a:rPr lang="ar-SA" sz="2800" b="1" dirty="0" smtClean="0">
                <a:hlinkClick r:id="rId3" action="ppaction://hlinksldjump"/>
              </a:rPr>
              <a:t>1-        6_5 متر</a:t>
            </a:r>
            <a:endParaRPr lang="ar-SA" sz="2800" b="1" dirty="0" smtClean="0"/>
          </a:p>
          <a:p>
            <a:pPr algn="ctr"/>
            <a:r>
              <a:rPr lang="ar-SA" sz="2800" b="1" dirty="0" smtClean="0">
                <a:hlinkClick r:id="rId3" action="ppaction://hlinksldjump"/>
              </a:rPr>
              <a:t>2-        4_3 متر</a:t>
            </a:r>
            <a:endParaRPr lang="ar-SA" sz="2800" b="1" dirty="0" smtClean="0"/>
          </a:p>
          <a:p>
            <a:pPr algn="ctr"/>
            <a:r>
              <a:rPr lang="ar-SA" sz="2800" b="1" dirty="0" smtClean="0">
                <a:hlinkClick r:id="rId4" action="ppaction://hlinksldjump"/>
              </a:rPr>
              <a:t>3-        2_3 متر</a:t>
            </a:r>
            <a:endParaRPr lang="ar-SA" sz="2800" b="1" dirty="0" smtClean="0"/>
          </a:p>
          <a:p>
            <a:pPr algn="ctr"/>
            <a:endParaRPr lang="ar-SA" sz="2800" b="1" dirty="0"/>
          </a:p>
        </p:txBody>
      </p:sp>
      <p:sp>
        <p:nvSpPr>
          <p:cNvPr id="7" name="سهم إلى اليمين 6">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8" name="سهم إلى اليسار 7">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9" name="زر إجراء: معلومات 8">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4067395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مربع نص 2"/>
          <p:cNvSpPr txBox="1"/>
          <p:nvPr/>
        </p:nvSpPr>
        <p:spPr>
          <a:xfrm>
            <a:off x="4026310"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13" y="0"/>
            <a:ext cx="609600" cy="609600"/>
          </a:xfrm>
          <a:prstGeom prst="rect">
            <a:avLst/>
          </a:prstGeom>
        </p:spPr>
      </p:pic>
      <p:sp>
        <p:nvSpPr>
          <p:cNvPr id="5" name="زر إجراء: تعليمات 4">
            <a:hlinkClick r:id="rId6" action="ppaction://hlinksldjump" highlightClick="1">
              <a:snd r:embed="rId7"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3444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مراجعة الاجابة</a:t>
            </a:r>
            <a:endParaRPr lang="ar-SA" sz="3600" b="1" dirty="0"/>
          </a:p>
        </p:txBody>
      </p:sp>
    </p:spTree>
    <p:extLst>
      <p:ext uri="{BB962C8B-B14F-4D97-AF65-F5344CB8AC3E}">
        <p14:creationId xmlns:p14="http://schemas.microsoft.com/office/powerpoint/2010/main" val="14531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3" y="605451"/>
            <a:ext cx="5276850" cy="5381625"/>
          </a:xfrm>
          <a:prstGeom prst="rect">
            <a:avLst/>
          </a:prstGeom>
        </p:spPr>
      </p:pic>
      <p:sp>
        <p:nvSpPr>
          <p:cNvPr id="3" name="مربع نص 2"/>
          <p:cNvSpPr txBox="1"/>
          <p:nvPr/>
        </p:nvSpPr>
        <p:spPr>
          <a:xfrm>
            <a:off x="4055806" y="2286000"/>
            <a:ext cx="6622026" cy="2308324"/>
          </a:xfrm>
          <a:prstGeom prst="rect">
            <a:avLst/>
          </a:prstGeom>
          <a:noFill/>
        </p:spPr>
        <p:txBody>
          <a:bodyPr wrap="square" rtlCol="1">
            <a:spAutoFit/>
          </a:bodyPr>
          <a:lstStyle/>
          <a:p>
            <a:pPr algn="ctr"/>
            <a:r>
              <a:rPr lang="ar-SA" sz="3600" b="1" dirty="0" smtClean="0">
                <a:solidFill>
                  <a:srgbClr val="C00000"/>
                </a:solidFill>
              </a:rPr>
              <a:t>الإجابة الصحيحة هي:</a:t>
            </a:r>
          </a:p>
          <a:p>
            <a:pPr algn="ctr"/>
            <a:endParaRPr lang="ar-SA" sz="3600" b="1" dirty="0" smtClean="0">
              <a:solidFill>
                <a:srgbClr val="C00000"/>
              </a:solidFill>
            </a:endParaRPr>
          </a:p>
          <a:p>
            <a:pPr algn="ctr"/>
            <a:r>
              <a:rPr lang="ar-SA" sz="3600" b="1" dirty="0" smtClean="0">
                <a:solidFill>
                  <a:srgbClr val="002060"/>
                </a:solidFill>
              </a:rPr>
              <a:t>مسافة الاقتراب عند البدء في خطوات الضربة الساحقة تكون من (2-3 متر)</a:t>
            </a:r>
            <a:endParaRPr lang="ar-SA" sz="3600" b="1" dirty="0">
              <a:solidFill>
                <a:srgbClr val="002060"/>
              </a:solidFill>
            </a:endParaRPr>
          </a:p>
        </p:txBody>
      </p:sp>
      <p:sp>
        <p:nvSpPr>
          <p:cNvPr id="4" name="زر إجراء: تعليمات 3">
            <a:hlinkClick r:id="rId3" action="ppaction://hlinksldjump" highlightClick="1">
              <a:snd r:embed="rId4"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الى التالي</a:t>
            </a:r>
            <a:endParaRPr lang="ar-SA" sz="2800" b="1" dirty="0">
              <a:solidFill>
                <a:schemeClr val="bg1"/>
              </a:solidFill>
            </a:endParaRPr>
          </a:p>
        </p:txBody>
      </p:sp>
    </p:spTree>
    <p:extLst>
      <p:ext uri="{BB962C8B-B14F-4D97-AF65-F5344CB8AC3E}">
        <p14:creationId xmlns:p14="http://schemas.microsoft.com/office/powerpoint/2010/main" val="8252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4" y="1276042"/>
            <a:ext cx="4464921" cy="4663641"/>
          </a:xfrm>
          <a:prstGeom prst="rect">
            <a:avLst/>
          </a:prstGeom>
        </p:spPr>
      </p:pic>
      <p:sp>
        <p:nvSpPr>
          <p:cNvPr id="4" name="مربع نص 3"/>
          <p:cNvSpPr txBox="1"/>
          <p:nvPr/>
        </p:nvSpPr>
        <p:spPr>
          <a:xfrm>
            <a:off x="4173793" y="2433483"/>
            <a:ext cx="8627806" cy="1323439"/>
          </a:xfrm>
          <a:prstGeom prst="rect">
            <a:avLst/>
          </a:prstGeom>
          <a:noFill/>
        </p:spPr>
        <p:txBody>
          <a:bodyPr wrap="square" rtlCol="1">
            <a:spAutoFit/>
          </a:bodyPr>
          <a:lstStyle/>
          <a:p>
            <a:pPr algn="ctr"/>
            <a:r>
              <a:rPr lang="ar-SA" sz="4000" b="1" dirty="0" smtClean="0">
                <a:solidFill>
                  <a:srgbClr val="C00000"/>
                </a:solidFill>
              </a:rPr>
              <a:t>أحسنت أيها البطل لقد اجتزت المرحلة الأولى </a:t>
            </a:r>
          </a:p>
          <a:p>
            <a:pPr algn="ctr"/>
            <a:r>
              <a:rPr lang="ar-SA" sz="4000" b="1" dirty="0" smtClean="0">
                <a:solidFill>
                  <a:srgbClr val="002060"/>
                </a:solidFill>
              </a:rPr>
              <a:t>واصل تألقك بالنقر على زر التالي </a:t>
            </a:r>
            <a:endParaRPr lang="ar-SA" sz="4000" b="1" dirty="0">
              <a:solidFill>
                <a:srgbClr val="002060"/>
              </a:solidFill>
            </a:endParaRPr>
          </a:p>
        </p:txBody>
      </p:sp>
      <p:sp>
        <p:nvSpPr>
          <p:cNvPr id="5" name="سهم إلى اليمين 4">
            <a:hlinkClick r:id="rId3"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6" name="سهم إلى اليسار 5">
            <a:hlinkClick r:id="rId4"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7" name="زر إجراء: معلومات 6">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030799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11201"/>
            <a:ext cx="3619500" cy="4559300"/>
          </a:xfrm>
          <a:prstGeom prst="rect">
            <a:avLst/>
          </a:prstGeom>
        </p:spPr>
      </p:pic>
      <p:sp>
        <p:nvSpPr>
          <p:cNvPr id="3" name="سحابة 2"/>
          <p:cNvSpPr/>
          <p:nvPr/>
        </p:nvSpPr>
        <p:spPr>
          <a:xfrm>
            <a:off x="4826000" y="0"/>
            <a:ext cx="6286500" cy="2197100"/>
          </a:xfrm>
          <a:prstGeom prst="cloud">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الهدف من البرمجية</a:t>
            </a:r>
            <a:endParaRPr lang="ar-SA"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مجسم مشطوف الحواف 3"/>
          <p:cNvSpPr/>
          <p:nvPr/>
        </p:nvSpPr>
        <p:spPr>
          <a:xfrm>
            <a:off x="5029200" y="2895601"/>
            <a:ext cx="6858000" cy="3060701"/>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ar-SA" sz="2800" b="1" dirty="0" smtClean="0">
                <a:ln w="0"/>
                <a:solidFill>
                  <a:srgbClr val="002060"/>
                </a:solidFill>
                <a:effectLst>
                  <a:reflection blurRad="6350" stA="53000" endA="300" endPos="35500" dir="5400000" sy="-90000" algn="bl" rotWithShape="0"/>
                </a:effectLst>
              </a:rPr>
              <a:t>أن تتعرف على مواصفات مهارة الضرب الساحق في منافسات الكرة الطائرة</a:t>
            </a:r>
          </a:p>
          <a:p>
            <a:pPr algn="ctr"/>
            <a:endParaRPr lang="ar-SA" sz="2800" b="1" dirty="0" smtClean="0">
              <a:ln w="0"/>
              <a:solidFill>
                <a:srgbClr val="002060"/>
              </a:solidFill>
              <a:effectLst>
                <a:reflection blurRad="6350" stA="53000" endA="300" endPos="35500" dir="5400000" sy="-90000" algn="bl" rotWithShape="0"/>
              </a:effectLst>
            </a:endParaRPr>
          </a:p>
          <a:p>
            <a:pPr algn="ctr"/>
            <a:r>
              <a:rPr lang="ar-SA" sz="2800" b="1" dirty="0" smtClean="0">
                <a:ln w="0"/>
                <a:solidFill>
                  <a:srgbClr val="002060"/>
                </a:solidFill>
                <a:effectLst>
                  <a:reflection blurRad="6350" stA="53000" endA="300" endPos="35500" dir="5400000" sy="-90000" algn="bl" rotWithShape="0"/>
                </a:effectLst>
              </a:rPr>
              <a:t>-قياس قدرتك على تحصيل المعلومات طبقا للخطوات التعليمية للبرنامج</a:t>
            </a:r>
            <a:endParaRPr lang="ar-SA" sz="2800" b="1" dirty="0">
              <a:ln w="0"/>
              <a:solidFill>
                <a:srgbClr val="002060"/>
              </a:solidFill>
              <a:effectLst>
                <a:reflection blurRad="6350" stA="53000" endA="300" endPos="35500" dir="5400000" sy="-90000" algn="bl" rotWithShape="0"/>
              </a:effectLst>
            </a:endParaRPr>
          </a:p>
        </p:txBody>
      </p:sp>
      <p:sp>
        <p:nvSpPr>
          <p:cNvPr id="7" name="زر إجراء: معلومات 6">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1272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1" presetClass="mediacall" presetSubtype="0" fill="hold" nodeType="withEffect">
                                  <p:stCondLst>
                                    <p:cond delay="0"/>
                                  </p:stCondLst>
                                  <p:childTnLst>
                                    <p:cmd type="call" cmd="playFrom(0.0)">
                                      <p:cBhvr>
                                        <p:cTn id="24" dur="168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956334116"/>
              </p:ext>
            </p:extLst>
          </p:nvPr>
        </p:nvGraphicFramePr>
        <p:xfrm>
          <a:off x="0" y="0"/>
          <a:ext cx="12191999" cy="6416596"/>
        </p:xfrm>
        <a:graphic>
          <a:graphicData uri="http://schemas.openxmlformats.org/drawingml/2006/table">
            <a:tbl>
              <a:tblPr rtl="1" firstRow="1" bandRow="1">
                <a:tableStyleId>{5940675A-B579-460E-94D1-54222C63F5DA}</a:tableStyleId>
              </a:tblPr>
              <a:tblGrid>
                <a:gridCol w="506361"/>
                <a:gridCol w="11685638"/>
              </a:tblGrid>
              <a:tr h="2535391">
                <a:tc gridSpan="2">
                  <a:txBody>
                    <a:bodyPr/>
                    <a:lstStyle/>
                    <a:p>
                      <a:pPr algn="ctr" rtl="1"/>
                      <a:r>
                        <a:rPr lang="ar-SA" sz="2000" b="1" dirty="0" smtClean="0">
                          <a:solidFill>
                            <a:srgbClr val="0070C0"/>
                          </a:solidFill>
                        </a:rPr>
                        <a:t>بطاقة</a:t>
                      </a:r>
                      <a:r>
                        <a:rPr lang="ar-SA" sz="2000" b="1" baseline="0" dirty="0" smtClean="0">
                          <a:solidFill>
                            <a:srgbClr val="0070C0"/>
                          </a:solidFill>
                        </a:rPr>
                        <a:t> مهام</a:t>
                      </a:r>
                      <a:endParaRPr lang="ar-SA" sz="2000" b="1" dirty="0" smtClean="0">
                        <a:solidFill>
                          <a:srgbClr val="0070C0"/>
                        </a:solidFill>
                      </a:endParaRPr>
                    </a:p>
                    <a:p>
                      <a:pPr algn="ctr" rtl="1"/>
                      <a:r>
                        <a:rPr lang="ar-SA" b="1" dirty="0" smtClean="0">
                          <a:solidFill>
                            <a:srgbClr val="0070C0"/>
                          </a:solidFill>
                        </a:rPr>
                        <a:t>اسم الوحدة</a:t>
                      </a:r>
                      <a:r>
                        <a:rPr lang="ar-SA" b="1" dirty="0" smtClean="0"/>
                        <a:t>: كرة الطائرة                                                               </a:t>
                      </a:r>
                      <a:r>
                        <a:rPr lang="ar-SA" b="1" dirty="0" smtClean="0">
                          <a:solidFill>
                            <a:srgbClr val="0070C0"/>
                          </a:solidFill>
                        </a:rPr>
                        <a:t>الموضوع</a:t>
                      </a:r>
                      <a:r>
                        <a:rPr lang="ar-SA" b="1" dirty="0" smtClean="0"/>
                        <a:t>: الضربة الساحقة</a:t>
                      </a:r>
                    </a:p>
                    <a:p>
                      <a:pPr algn="r" rtl="1"/>
                      <a:r>
                        <a:rPr lang="ar-SA" b="1" dirty="0" smtClean="0">
                          <a:solidFill>
                            <a:srgbClr val="0070C0"/>
                          </a:solidFill>
                        </a:rPr>
                        <a:t>رقم الدرس :</a:t>
                      </a:r>
                    </a:p>
                    <a:p>
                      <a:pPr algn="r" rtl="1"/>
                      <a:r>
                        <a:rPr lang="ar-SA" b="1" dirty="0" smtClean="0">
                          <a:solidFill>
                            <a:srgbClr val="0070C0"/>
                          </a:solidFill>
                        </a:rPr>
                        <a:t>استراتيجية التدريس المطبقة</a:t>
                      </a:r>
                      <a:r>
                        <a:rPr lang="ar-SA" b="1" dirty="0" smtClean="0"/>
                        <a:t>، التطبيق الذاتي متعدد المستويات                                                                 </a:t>
                      </a:r>
                    </a:p>
                    <a:p>
                      <a:pPr algn="r" rtl="1"/>
                      <a:r>
                        <a:rPr lang="ar-SA" b="1" dirty="0" smtClean="0">
                          <a:solidFill>
                            <a:srgbClr val="0070C0"/>
                          </a:solidFill>
                        </a:rPr>
                        <a:t>المستوى الأول</a:t>
                      </a:r>
                      <a:r>
                        <a:rPr lang="ar-SA" b="1" dirty="0" smtClean="0"/>
                        <a:t>، ارتفاع الشبكة (2،00)م</a:t>
                      </a:r>
                    </a:p>
                    <a:p>
                      <a:pPr algn="r" rtl="1"/>
                      <a:r>
                        <a:rPr lang="ar-SA" b="1" dirty="0" smtClean="0">
                          <a:solidFill>
                            <a:srgbClr val="C00000"/>
                          </a:solidFill>
                        </a:rPr>
                        <a:t>تعليمات:</a:t>
                      </a:r>
                    </a:p>
                    <a:p>
                      <a:pPr algn="r" rtl="1"/>
                      <a:r>
                        <a:rPr lang="ar-SA" b="1" dirty="0" smtClean="0"/>
                        <a:t>1- اقرأ تسلسل المهارة بشكل جيد وشاهد الرسوم التوضيحية</a:t>
                      </a:r>
                    </a:p>
                    <a:p>
                      <a:pPr algn="r" rtl="1"/>
                      <a:r>
                        <a:rPr lang="ar-SA" b="1" dirty="0" smtClean="0"/>
                        <a:t>2-</a:t>
                      </a:r>
                      <a:r>
                        <a:rPr lang="ar-SA" b="1" baseline="0" dirty="0" smtClean="0"/>
                        <a:t> أداء اربع محاولات للمهارة ثم قيم نفسك</a:t>
                      </a:r>
                    </a:p>
                    <a:p>
                      <a:pPr algn="r" rtl="1"/>
                      <a:endParaRPr lang="ar-SA" b="1" dirty="0"/>
                    </a:p>
                  </a:txBody>
                  <a:tcPr/>
                </a:tc>
                <a:tc hMerge="1">
                  <a:txBody>
                    <a:bodyPr/>
                    <a:lstStyle/>
                    <a:p>
                      <a:pPr rtl="1"/>
                      <a:endParaRPr lang="ar-SA" dirty="0"/>
                    </a:p>
                  </a:txBody>
                  <a:tcPr/>
                </a:tc>
              </a:tr>
              <a:tr h="357938">
                <a:tc>
                  <a:txBody>
                    <a:bodyPr/>
                    <a:lstStyle/>
                    <a:p>
                      <a:pPr rtl="1"/>
                      <a:r>
                        <a:rPr lang="ar-SA" b="1" dirty="0" smtClean="0">
                          <a:solidFill>
                            <a:srgbClr val="0070C0"/>
                          </a:solidFill>
                        </a:rPr>
                        <a:t>م</a:t>
                      </a:r>
                      <a:endParaRPr lang="ar-SA" b="1" dirty="0">
                        <a:solidFill>
                          <a:srgbClr val="0070C0"/>
                        </a:solidFill>
                      </a:endParaRPr>
                    </a:p>
                  </a:txBody>
                  <a:tcPr/>
                </a:tc>
                <a:tc>
                  <a:txBody>
                    <a:bodyPr/>
                    <a:lstStyle/>
                    <a:p>
                      <a:pPr algn="ctr" rtl="1"/>
                      <a:r>
                        <a:rPr lang="ar-SA" b="1" dirty="0" smtClean="0">
                          <a:solidFill>
                            <a:srgbClr val="0070C0"/>
                          </a:solidFill>
                        </a:rPr>
                        <a:t>التفسير</a:t>
                      </a:r>
                      <a:endParaRPr lang="ar-SA" b="1" dirty="0">
                        <a:solidFill>
                          <a:srgbClr val="0070C0"/>
                        </a:solidFill>
                      </a:endParaRPr>
                    </a:p>
                  </a:txBody>
                  <a:tcPr/>
                </a:tc>
              </a:tr>
              <a:tr h="357938">
                <a:tc>
                  <a:txBody>
                    <a:bodyPr/>
                    <a:lstStyle/>
                    <a:p>
                      <a:pPr rtl="1"/>
                      <a:r>
                        <a:rPr lang="ar-SA" dirty="0" smtClean="0"/>
                        <a:t>1</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قف في حالة استعداد مع مراقبة زميلك الذي سوف يعد لك الكرة </a:t>
                      </a:r>
                    </a:p>
                  </a:txBody>
                  <a:tcPr/>
                </a:tc>
              </a:tr>
              <a:tr h="357938">
                <a:tc>
                  <a:txBody>
                    <a:bodyPr/>
                    <a:lstStyle/>
                    <a:p>
                      <a:pPr rtl="1"/>
                      <a:r>
                        <a:rPr lang="ar-SA" dirty="0" smtClean="0"/>
                        <a:t>2</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ابدأ بالحركة بمجرد ما يعد لك زميلك الكرة</a:t>
                      </a:r>
                    </a:p>
                  </a:txBody>
                  <a:tcPr/>
                </a:tc>
              </a:tr>
              <a:tr h="541298">
                <a:tc>
                  <a:txBody>
                    <a:bodyPr/>
                    <a:lstStyle/>
                    <a:p>
                      <a:pPr rtl="1"/>
                      <a:r>
                        <a:rPr lang="ar-SA" dirty="0" smtClean="0"/>
                        <a:t>3</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احتفظ</a:t>
                      </a:r>
                      <a:r>
                        <a:rPr lang="ar-SA" sz="1800" b="1" baseline="0" dirty="0" smtClean="0"/>
                        <a:t> ب</a:t>
                      </a:r>
                      <a:r>
                        <a:rPr lang="ar-SA" sz="1800" b="1" dirty="0" smtClean="0"/>
                        <a:t>ثقل الجسم خلف عقب القدمين بالتساوي في الخطوة الثانية والركبتان مثنيتان قليلا للأمام مع ميل الجذع والنظر الى اعلى في اتجاه الكرة</a:t>
                      </a:r>
                    </a:p>
                  </a:txBody>
                  <a:tcPr/>
                </a:tc>
              </a:tr>
              <a:tr h="541298">
                <a:tc>
                  <a:txBody>
                    <a:bodyPr/>
                    <a:lstStyle/>
                    <a:p>
                      <a:pPr rtl="1"/>
                      <a:r>
                        <a:rPr lang="ar-SA" dirty="0" smtClean="0"/>
                        <a:t>4</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مرحلة الارتقاء ابدأ بنقل ثقل الجسم من العقبين الى باطن القدمين ثم الامشاط وابدأ مرجحة الذراعين عند مرورهما بمحاذاة الفخذين والارتقاء بالقدمين معا</a:t>
                      </a:r>
                    </a:p>
                  </a:txBody>
                  <a:tcPr/>
                </a:tc>
              </a:tr>
              <a:tr h="357938">
                <a:tc>
                  <a:txBody>
                    <a:bodyPr/>
                    <a:lstStyle/>
                    <a:p>
                      <a:pPr rtl="1"/>
                      <a:r>
                        <a:rPr lang="ar-SA" dirty="0" smtClean="0"/>
                        <a:t>5</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مرحلة ضرب الكرة يكون الجزء العلوي من الصدر في حالة تقوس مع ثني الذراع الضاربة للخلف من مفصل المرفق</a:t>
                      </a:r>
                    </a:p>
                  </a:txBody>
                  <a:tcPr/>
                </a:tc>
              </a:tr>
              <a:tr h="626391">
                <a:tc>
                  <a:txBody>
                    <a:bodyPr/>
                    <a:lstStyle/>
                    <a:p>
                      <a:pPr rtl="1"/>
                      <a:r>
                        <a:rPr lang="ar-SA" dirty="0" smtClean="0"/>
                        <a:t>6</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اضرب</a:t>
                      </a:r>
                      <a:r>
                        <a:rPr lang="ar-SA" sz="1800" b="1" baseline="0" dirty="0" smtClean="0"/>
                        <a:t> </a:t>
                      </a:r>
                      <a:r>
                        <a:rPr lang="ar-SA" sz="1800" b="1" dirty="0" smtClean="0"/>
                        <a:t>الكرة من الجزء العلوي منها وتضرب الكرة باليد وتكون الضربة على شكل حركة سوطية (</a:t>
                      </a:r>
                      <a:r>
                        <a:rPr lang="ar-SA" sz="1800" b="1" dirty="0" err="1" smtClean="0"/>
                        <a:t>كرباجية</a:t>
                      </a:r>
                      <a:r>
                        <a:rPr lang="ar-SA" sz="1800" b="1" dirty="0" smtClean="0"/>
                        <a:t>) والمرفق متجه للأمام</a:t>
                      </a:r>
                    </a:p>
                    <a:p>
                      <a:pPr rtl="1"/>
                      <a:endParaRPr lang="ar-SA" b="1" dirty="0"/>
                    </a:p>
                  </a:txBody>
                  <a:tcPr/>
                </a:tc>
              </a:tr>
              <a:tr h="626391">
                <a:tc>
                  <a:txBody>
                    <a:bodyPr/>
                    <a:lstStyle/>
                    <a:p>
                      <a:pPr rtl="1"/>
                      <a:r>
                        <a:rPr lang="ar-SA" dirty="0" smtClean="0"/>
                        <a:t>7</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اهبط</a:t>
                      </a:r>
                      <a:r>
                        <a:rPr lang="ar-SA" sz="1800" b="1" baseline="0" dirty="0" smtClean="0"/>
                        <a:t> </a:t>
                      </a:r>
                      <a:r>
                        <a:rPr lang="ar-SA" sz="1800" b="1" dirty="0" smtClean="0"/>
                        <a:t>في نفس المكان الذي ارتقيت منه على القدمين مع ثني الركبتين</a:t>
                      </a:r>
                    </a:p>
                    <a:p>
                      <a:pPr rtl="1"/>
                      <a:endParaRPr lang="ar-SA" b="1" dirty="0"/>
                    </a:p>
                  </a:txBody>
                  <a:tcPr/>
                </a:tc>
              </a:tr>
            </a:tbl>
          </a:graphicData>
        </a:graphic>
      </p:graphicFrame>
      <p:sp>
        <p:nvSpPr>
          <p:cNvPr id="4" name="مربع نص 3"/>
          <p:cNvSpPr txBox="1"/>
          <p:nvPr/>
        </p:nvSpPr>
        <p:spPr>
          <a:xfrm>
            <a:off x="0" y="943897"/>
            <a:ext cx="4026310" cy="1200329"/>
          </a:xfrm>
          <a:prstGeom prst="rect">
            <a:avLst/>
          </a:prstGeom>
          <a:noFill/>
        </p:spPr>
        <p:txBody>
          <a:bodyPr wrap="square" rtlCol="1">
            <a:spAutoFit/>
          </a:bodyPr>
          <a:lstStyle/>
          <a:p>
            <a:r>
              <a:rPr lang="ar-SA" b="1" dirty="0" smtClean="0">
                <a:solidFill>
                  <a:srgbClr val="FF0000"/>
                </a:solidFill>
              </a:rPr>
              <a:t>عزيزي المتعلم قم بطباعة هذه البطاقة أو نسخها واختبر نفسك حركيا في درس التربية البدنية ثم قيم نفسك واذا واجهتك مشكلة اثناء الأداء لا تتردد في السؤال عنها</a:t>
            </a:r>
            <a:endParaRPr lang="ar-SA" b="1" dirty="0">
              <a:solidFill>
                <a:srgbClr val="FF0000"/>
              </a:solidFill>
            </a:endParaRPr>
          </a:p>
        </p:txBody>
      </p:sp>
      <p:sp>
        <p:nvSpPr>
          <p:cNvPr id="5" name="سهم إلى اليمين 4">
            <a:hlinkClick r:id="rId2" action="ppaction://hlinksldjump"/>
          </p:cNvPr>
          <p:cNvSpPr/>
          <p:nvPr/>
        </p:nvSpPr>
        <p:spPr>
          <a:xfrm>
            <a:off x="10594421" y="6068495"/>
            <a:ext cx="1175657" cy="789505"/>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6" name="سهم إلى اليسار 5">
            <a:hlinkClick r:id="rId3"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7" name="زر إجراء: معلومات 6">
            <a:hlinkClick r:id="rId4" action="ppaction://hlinksldjump" highlightClick="1">
              <a:snd r:embed="rId5" name="click.wav"/>
            </a:hlinkClick>
          </p:cNvPr>
          <p:cNvSpPr/>
          <p:nvPr/>
        </p:nvSpPr>
        <p:spPr>
          <a:xfrm>
            <a:off x="5175243" y="640080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0344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896" y="1034254"/>
            <a:ext cx="5206181" cy="4100051"/>
          </a:xfrm>
          <a:prstGeom prst="rect">
            <a:avLst/>
          </a:prstGeom>
        </p:spPr>
      </p:pic>
      <p:sp>
        <p:nvSpPr>
          <p:cNvPr id="3" name="مربع نص 2"/>
          <p:cNvSpPr txBox="1"/>
          <p:nvPr/>
        </p:nvSpPr>
        <p:spPr>
          <a:xfrm rot="20330487">
            <a:off x="3229896" y="2530281"/>
            <a:ext cx="5206181" cy="1107996"/>
          </a:xfrm>
          <a:prstGeom prst="rect">
            <a:avLst/>
          </a:prstGeom>
          <a:noFill/>
        </p:spPr>
        <p:txBody>
          <a:bodyPr wrap="square" rtlCol="1">
            <a:spAutoFit/>
          </a:bodyPr>
          <a:lstStyle/>
          <a:p>
            <a:r>
              <a:rPr lang="ar-SA" sz="6600" b="1" dirty="0" smtClean="0">
                <a:solidFill>
                  <a:srgbClr val="7030A0"/>
                </a:solidFill>
              </a:rPr>
              <a:t>القيم و الاتجاهات</a:t>
            </a:r>
            <a:endParaRPr lang="ar-SA" sz="6600" b="1" dirty="0">
              <a:solidFill>
                <a:srgbClr val="7030A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651211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9800" cy="6327058"/>
          </a:xfrm>
          <a:prstGeom prst="rect">
            <a:avLst/>
          </a:prstGeom>
        </p:spPr>
      </p:pic>
      <p:sp>
        <p:nvSpPr>
          <p:cNvPr id="3" name="مربع نص 2"/>
          <p:cNvSpPr txBox="1"/>
          <p:nvPr/>
        </p:nvSpPr>
        <p:spPr>
          <a:xfrm>
            <a:off x="4749800" y="916760"/>
            <a:ext cx="7167716" cy="4985980"/>
          </a:xfrm>
          <a:prstGeom prst="rect">
            <a:avLst/>
          </a:prstGeom>
          <a:noFill/>
        </p:spPr>
        <p:txBody>
          <a:bodyPr wrap="square" rtlCol="1">
            <a:spAutoFit/>
          </a:bodyPr>
          <a:lstStyle/>
          <a:p>
            <a:pPr algn="ctr"/>
            <a:r>
              <a:rPr lang="ar-SA" sz="4400" b="1" dirty="0" smtClean="0">
                <a:solidFill>
                  <a:srgbClr val="C00000"/>
                </a:solidFill>
              </a:rPr>
              <a:t>القيم ذات العلاقة بالكرة الطائرة</a:t>
            </a:r>
          </a:p>
          <a:p>
            <a:pPr algn="ctr"/>
            <a:endParaRPr lang="ar-SA" sz="4400" b="1" dirty="0">
              <a:solidFill>
                <a:srgbClr val="C00000"/>
              </a:solidFill>
            </a:endParaRPr>
          </a:p>
          <a:p>
            <a:r>
              <a:rPr lang="ar-SA" sz="3600" b="1" dirty="0" smtClean="0">
                <a:solidFill>
                  <a:srgbClr val="0070C0"/>
                </a:solidFill>
              </a:rPr>
              <a:t>1- استخدام الالفاظ الحسنة اثناء ممارسة النشاط البدني</a:t>
            </a:r>
          </a:p>
          <a:p>
            <a:r>
              <a:rPr lang="ar-SA" sz="3600" b="1" dirty="0" smtClean="0">
                <a:solidFill>
                  <a:srgbClr val="0070C0"/>
                </a:solidFill>
              </a:rPr>
              <a:t>2- تعزيز ضبط النفس والتحكم في الانفعالات اثناء المنافسة</a:t>
            </a:r>
          </a:p>
          <a:p>
            <a:r>
              <a:rPr lang="ar-SA" sz="3600" b="1" dirty="0" smtClean="0">
                <a:solidFill>
                  <a:srgbClr val="0070C0"/>
                </a:solidFill>
              </a:rPr>
              <a:t>3- عدم الاعتراض على قرارات الحكم </a:t>
            </a:r>
          </a:p>
          <a:p>
            <a:endParaRPr lang="ar-SA" dirty="0"/>
          </a:p>
          <a:p>
            <a:endParaRPr lang="ar-SA" sz="3200" b="1" dirty="0">
              <a:solidFill>
                <a:srgbClr val="00206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613871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9800" cy="6327058"/>
          </a:xfrm>
          <a:prstGeom prst="rect">
            <a:avLst/>
          </a:prstGeom>
        </p:spPr>
      </p:pic>
      <p:sp>
        <p:nvSpPr>
          <p:cNvPr id="3" name="مربع نص 2"/>
          <p:cNvSpPr txBox="1"/>
          <p:nvPr/>
        </p:nvSpPr>
        <p:spPr>
          <a:xfrm>
            <a:off x="4838335" y="1521444"/>
            <a:ext cx="7167716" cy="2523768"/>
          </a:xfrm>
          <a:prstGeom prst="rect">
            <a:avLst/>
          </a:prstGeom>
          <a:noFill/>
        </p:spPr>
        <p:txBody>
          <a:bodyPr wrap="square" rtlCol="1">
            <a:spAutoFit/>
          </a:bodyPr>
          <a:lstStyle/>
          <a:p>
            <a:pPr algn="ctr"/>
            <a:r>
              <a:rPr lang="ar-SA" sz="4400" b="1" dirty="0" smtClean="0">
                <a:solidFill>
                  <a:srgbClr val="C00000"/>
                </a:solidFill>
              </a:rPr>
              <a:t>الاتجاهات ذات العلاقة بالكرة الطائرة</a:t>
            </a:r>
          </a:p>
          <a:p>
            <a:endParaRPr lang="ar-SA" dirty="0"/>
          </a:p>
          <a:p>
            <a:r>
              <a:rPr lang="ar-SA" sz="3200" b="1" dirty="0" smtClean="0">
                <a:solidFill>
                  <a:srgbClr val="002060"/>
                </a:solidFill>
              </a:rPr>
              <a:t>1- مساعدة الزميل عند المشاركة في النشاط</a:t>
            </a:r>
          </a:p>
          <a:p>
            <a:r>
              <a:rPr lang="ar-SA" sz="3200" b="1" dirty="0" smtClean="0">
                <a:solidFill>
                  <a:srgbClr val="002060"/>
                </a:solidFill>
              </a:rPr>
              <a:t>2- ان تكون قدوة حسنة عند المشاركة في النشاط</a:t>
            </a:r>
          </a:p>
          <a:p>
            <a:r>
              <a:rPr lang="ar-SA" sz="3200" b="1" dirty="0" smtClean="0">
                <a:solidFill>
                  <a:srgbClr val="002060"/>
                </a:solidFill>
              </a:rPr>
              <a:t>3- المحافظة على الأدوات وترتيبها وتنظيمها</a:t>
            </a: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365536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6787"/>
            <a:ext cx="2228850" cy="3714750"/>
          </a:xfrm>
          <a:prstGeom prst="rect">
            <a:avLst/>
          </a:prstGeom>
        </p:spPr>
      </p:pic>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963" y="1946787"/>
            <a:ext cx="2228850" cy="3714750"/>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48" y="-68783"/>
            <a:ext cx="5776452" cy="6371303"/>
          </a:xfrm>
          <a:prstGeom prst="rect">
            <a:avLst/>
          </a:prstGeom>
        </p:spPr>
      </p:pic>
      <p:sp>
        <p:nvSpPr>
          <p:cNvPr id="3" name="مربع نص 2"/>
          <p:cNvSpPr txBox="1"/>
          <p:nvPr/>
        </p:nvSpPr>
        <p:spPr>
          <a:xfrm>
            <a:off x="0" y="0"/>
            <a:ext cx="6150077" cy="3046988"/>
          </a:xfrm>
          <a:prstGeom prst="rect">
            <a:avLst/>
          </a:prstGeom>
          <a:noFill/>
        </p:spPr>
        <p:txBody>
          <a:bodyPr wrap="square" rtlCol="1">
            <a:spAutoFit/>
          </a:bodyPr>
          <a:lstStyle/>
          <a:p>
            <a:r>
              <a:rPr lang="ar-SA" sz="3200" b="1" dirty="0" smtClean="0">
                <a:solidFill>
                  <a:srgbClr val="C00000"/>
                </a:solidFill>
              </a:rPr>
              <a:t>عزيزي المتعلم نذكرك بما تعلمته في هذه البرمجية حيث يمكنك النقر على أي من المواضيع التالية والعودة اليه لتعزيز معرفتك</a:t>
            </a:r>
          </a:p>
          <a:p>
            <a:endParaRPr lang="ar-SA" sz="3200" b="1" dirty="0">
              <a:solidFill>
                <a:srgbClr val="C00000"/>
              </a:solidFill>
            </a:endParaRPr>
          </a:p>
          <a:p>
            <a:r>
              <a:rPr lang="ar-SA" sz="3200" b="1" dirty="0" smtClean="0">
                <a:solidFill>
                  <a:srgbClr val="C00000"/>
                </a:solidFill>
              </a:rPr>
              <a:t>واذا لم تكن بحاجة الى ذلك يمكنك المتابعة بالنقر على زر </a:t>
            </a:r>
            <a:r>
              <a:rPr lang="ar-SA" sz="3200" b="1" dirty="0" smtClean="0">
                <a:solidFill>
                  <a:srgbClr val="002060"/>
                </a:solidFill>
              </a:rPr>
              <a:t>التالي</a:t>
            </a:r>
            <a:endParaRPr lang="ar-SA" sz="3200" b="1" dirty="0">
              <a:solidFill>
                <a:srgbClr val="002060"/>
              </a:solidFill>
            </a:endParaRPr>
          </a:p>
        </p:txBody>
      </p:sp>
      <p:sp>
        <p:nvSpPr>
          <p:cNvPr id="6" name="مربع نص 5"/>
          <p:cNvSpPr txBox="1"/>
          <p:nvPr/>
        </p:nvSpPr>
        <p:spPr>
          <a:xfrm>
            <a:off x="4053963" y="5138317"/>
            <a:ext cx="2228850" cy="523220"/>
          </a:xfrm>
          <a:prstGeom prst="rect">
            <a:avLst/>
          </a:prstGeom>
          <a:noFill/>
        </p:spPr>
        <p:txBody>
          <a:bodyPr wrap="square" rtlCol="1">
            <a:spAutoFit/>
          </a:bodyPr>
          <a:lstStyle/>
          <a:p>
            <a:r>
              <a:rPr lang="ar-SA" sz="2800" b="1" dirty="0" smtClean="0">
                <a:hlinkClick r:id="rId4" action="ppaction://hlinksldjump"/>
              </a:rPr>
              <a:t>الضربة الساحقة</a:t>
            </a:r>
            <a:endParaRPr lang="ar-SA" sz="2800" b="1" dirty="0"/>
          </a:p>
        </p:txBody>
      </p:sp>
      <p:sp>
        <p:nvSpPr>
          <p:cNvPr id="7" name="مربع نص 6"/>
          <p:cNvSpPr txBox="1"/>
          <p:nvPr/>
        </p:nvSpPr>
        <p:spPr>
          <a:xfrm>
            <a:off x="231832" y="5138317"/>
            <a:ext cx="2063386" cy="523220"/>
          </a:xfrm>
          <a:prstGeom prst="rect">
            <a:avLst/>
          </a:prstGeom>
          <a:noFill/>
        </p:spPr>
        <p:txBody>
          <a:bodyPr wrap="none" rtlCol="1">
            <a:spAutoFit/>
          </a:bodyPr>
          <a:lstStyle/>
          <a:p>
            <a:r>
              <a:rPr lang="ar-SA" sz="2800" b="1" dirty="0" smtClean="0">
                <a:hlinkClick r:id="rId5" action="ppaction://hlinksldjump"/>
              </a:rPr>
              <a:t>القيم والاتجاهات</a:t>
            </a:r>
            <a:endParaRPr lang="ar-SA" sz="2800" b="1" dirty="0"/>
          </a:p>
        </p:txBody>
      </p:sp>
      <p:sp>
        <p:nvSpPr>
          <p:cNvPr id="8" name="سهم إلى اليمين 7">
            <a:hlinkClick r:id="rId6"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10" name="زر إجراء: معلومات 9">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716867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par>
                          <p:cTn id="32" fill="hold">
                            <p:stCondLst>
                              <p:cond delay="5000"/>
                            </p:stCondLst>
                            <p:childTnLst>
                              <p:par>
                                <p:cTn id="33" presetID="21"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645886"/>
            <a:ext cx="4608256" cy="4317590"/>
          </a:xfrm>
          <a:prstGeom prst="rect">
            <a:avLst/>
          </a:prstGeom>
        </p:spPr>
      </p:pic>
      <p:sp>
        <p:nvSpPr>
          <p:cNvPr id="3" name="مربع نص 2"/>
          <p:cNvSpPr txBox="1"/>
          <p:nvPr/>
        </p:nvSpPr>
        <p:spPr>
          <a:xfrm>
            <a:off x="0" y="252186"/>
            <a:ext cx="7213600" cy="5539978"/>
          </a:xfrm>
          <a:prstGeom prst="rect">
            <a:avLst/>
          </a:prstGeom>
          <a:noFill/>
        </p:spPr>
        <p:txBody>
          <a:bodyPr wrap="square" rtlCol="1">
            <a:spAutoFit/>
          </a:bodyPr>
          <a:lstStyle/>
          <a:p>
            <a:pPr algn="ctr"/>
            <a:r>
              <a:rPr lang="ar-SA" sz="4400" b="1" dirty="0" smtClean="0">
                <a:solidFill>
                  <a:srgbClr val="002060"/>
                </a:solidFill>
                <a:cs typeface="Akhbar MT" pitchFamily="2" charset="-78"/>
              </a:rPr>
              <a:t>الآن بإمكانك التأكد من اتقانك لمهارة الضربة الساحقة من خلال تخطيك واجتيازك للتقويم النهائي</a:t>
            </a:r>
            <a:endParaRPr lang="ar-SA" sz="4400" b="1" dirty="0" smtClean="0">
              <a:solidFill>
                <a:srgbClr val="002060"/>
              </a:solidFill>
            </a:endParaRPr>
          </a:p>
          <a:p>
            <a:r>
              <a:rPr lang="ar-SA" sz="2800" b="1" dirty="0" smtClean="0">
                <a:solidFill>
                  <a:srgbClr val="C00000"/>
                </a:solidFill>
              </a:rPr>
              <a:t>ملاحظة:</a:t>
            </a:r>
          </a:p>
          <a:p>
            <a:r>
              <a:rPr lang="ar-SA" sz="2800" b="1" dirty="0" smtClean="0">
                <a:solidFill>
                  <a:srgbClr val="002060"/>
                </a:solidFill>
              </a:rPr>
              <a:t>1- كل سؤال ستجيب عليه ستكون حصلت على 1 درجة</a:t>
            </a:r>
          </a:p>
          <a:p>
            <a:r>
              <a:rPr lang="ar-SA" sz="2800" b="1" dirty="0" smtClean="0">
                <a:solidFill>
                  <a:srgbClr val="002060"/>
                </a:solidFill>
              </a:rPr>
              <a:t>2- اجمع  درجاتك عند كل إجابة صحيحة</a:t>
            </a:r>
          </a:p>
          <a:p>
            <a:r>
              <a:rPr lang="ar-SA" sz="2800" b="1" dirty="0" smtClean="0">
                <a:solidFill>
                  <a:srgbClr val="002060"/>
                </a:solidFill>
              </a:rPr>
              <a:t>3- اذا كان مجموع درجاتك يساوي 6 درجات فأعلى تكون نجحت في البرمجية</a:t>
            </a:r>
          </a:p>
          <a:p>
            <a:pPr algn="ctr"/>
            <a:endParaRPr lang="ar-SA" dirty="0"/>
          </a:p>
          <a:p>
            <a:pPr algn="ctr"/>
            <a:r>
              <a:rPr lang="ar-SA" sz="3200" b="1" dirty="0" smtClean="0">
                <a:solidFill>
                  <a:srgbClr val="C00000"/>
                </a:solidFill>
              </a:rPr>
              <a:t>أتمنى لك التوفيق</a:t>
            </a:r>
          </a:p>
          <a:p>
            <a:pPr algn="ctr"/>
            <a:r>
              <a:rPr lang="ar-SA" sz="3200" b="1" dirty="0" smtClean="0">
                <a:solidFill>
                  <a:srgbClr val="002060"/>
                </a:solidFill>
              </a:rPr>
              <a:t>اذا كنت مستعد قم بالضغط على زر </a:t>
            </a:r>
            <a:r>
              <a:rPr lang="ar-SA" sz="3200" b="1" dirty="0" smtClean="0">
                <a:solidFill>
                  <a:srgbClr val="C00000"/>
                </a:solidFill>
              </a:rPr>
              <a:t>التالي</a:t>
            </a:r>
            <a:endParaRPr lang="ar-SA" sz="3200" b="1" dirty="0">
              <a:solidFill>
                <a:srgbClr val="C00000"/>
              </a:solidFill>
            </a:endParaRPr>
          </a:p>
        </p:txBody>
      </p:sp>
      <p:sp>
        <p:nvSpPr>
          <p:cNvPr id="4" name="سهم إلى اليمين 3">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5" action="ppaction://hlinksldjump" highlightClick="1">
              <a:snd r:embed="rId6" name="click.wav"/>
            </a:hlinkClick>
          </p:cNvPr>
          <p:cNvSpPr/>
          <p:nvPr/>
        </p:nvSpPr>
        <p:spPr>
          <a:xfrm>
            <a:off x="5086753" y="6287772"/>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46032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3785652"/>
          </a:xfrm>
          <a:prstGeom prst="rect">
            <a:avLst/>
          </a:prstGeom>
          <a:noFill/>
        </p:spPr>
        <p:txBody>
          <a:bodyPr wrap="square" rtlCol="1">
            <a:spAutoFit/>
          </a:bodyPr>
          <a:lstStyle/>
          <a:p>
            <a:pPr algn="ctr"/>
            <a:r>
              <a:rPr lang="ar-SA" sz="4000" b="1" dirty="0" smtClean="0">
                <a:solidFill>
                  <a:srgbClr val="C00000"/>
                </a:solidFill>
              </a:rPr>
              <a:t>السؤال الأول </a:t>
            </a:r>
          </a:p>
          <a:p>
            <a:pPr algn="ctr"/>
            <a:endParaRPr lang="ar-SA" sz="3200" b="1" dirty="0" smtClean="0">
              <a:solidFill>
                <a:srgbClr val="002060"/>
              </a:solidFill>
            </a:endParaRPr>
          </a:p>
          <a:p>
            <a:pPr algn="ctr"/>
            <a:r>
              <a:rPr lang="ar-SA" sz="2800" b="1" dirty="0" smtClean="0"/>
              <a:t>اختر الإجابة الصحيحة مما يلي :</a:t>
            </a:r>
          </a:p>
          <a:p>
            <a:pPr algn="ctr"/>
            <a:endParaRPr lang="ar-SA" sz="2800" b="1" dirty="0" smtClean="0"/>
          </a:p>
          <a:p>
            <a:r>
              <a:rPr lang="ar-SA" sz="2800" b="1" dirty="0" smtClean="0">
                <a:hlinkClick r:id="rId3" action="ppaction://hlinksldjump"/>
              </a:rPr>
              <a:t>1-تكمن أهمية الضربة الساحقة في أدائها</a:t>
            </a:r>
            <a:endParaRPr lang="ar-SA" sz="2800" b="1" dirty="0" smtClean="0"/>
          </a:p>
          <a:p>
            <a:r>
              <a:rPr lang="ar-SA" sz="2800" b="1" dirty="0" smtClean="0">
                <a:hlinkClick r:id="rId3" action="ppaction://hlinksldjump"/>
              </a:rPr>
              <a:t>2-تكمن أهمية الضربة الساحقة في الحصول على نقاط المباراة</a:t>
            </a:r>
            <a:endParaRPr lang="ar-SA" sz="2800" b="1" dirty="0" smtClean="0"/>
          </a:p>
          <a:p>
            <a:r>
              <a:rPr lang="ar-SA" sz="2800" b="1" dirty="0" smtClean="0">
                <a:hlinkClick r:id="rId4" action="ppaction://hlinksldjump"/>
              </a:rPr>
              <a:t>3-تكمن أهمية الضربة الساحقة في الحصول على نقاط المباراة او     الارسال</a:t>
            </a:r>
            <a:endParaRPr lang="ar-SA" sz="28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221111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مربع نص 2"/>
          <p:cNvSpPr txBox="1"/>
          <p:nvPr/>
        </p:nvSpPr>
        <p:spPr>
          <a:xfrm>
            <a:off x="4026310"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13" y="0"/>
            <a:ext cx="609600" cy="609600"/>
          </a:xfrm>
          <a:prstGeom prst="rect">
            <a:avLst/>
          </a:prstGeom>
        </p:spPr>
      </p:pic>
      <p:sp>
        <p:nvSpPr>
          <p:cNvPr id="5" name="زر إجراء: تعليمات 4">
            <a:hlinkClick r:id="rId6" action="ppaction://hlinksldjump" highlightClick="1">
              <a:snd r:embed="rId7"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Tree>
    <p:extLst>
      <p:ext uri="{BB962C8B-B14F-4D97-AF65-F5344CB8AC3E}">
        <p14:creationId xmlns:p14="http://schemas.microsoft.com/office/powerpoint/2010/main" val="2344461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417453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4216539"/>
          </a:xfrm>
          <a:prstGeom prst="rect">
            <a:avLst/>
          </a:prstGeom>
          <a:noFill/>
        </p:spPr>
        <p:txBody>
          <a:bodyPr wrap="square" rtlCol="1">
            <a:spAutoFit/>
          </a:bodyPr>
          <a:lstStyle/>
          <a:p>
            <a:pPr algn="ctr"/>
            <a:r>
              <a:rPr lang="ar-SA" sz="4000" b="1" dirty="0" smtClean="0">
                <a:solidFill>
                  <a:srgbClr val="C00000"/>
                </a:solidFill>
              </a:rPr>
              <a:t>السؤال الثاني </a:t>
            </a:r>
          </a:p>
          <a:p>
            <a:pPr algn="ctr"/>
            <a:endParaRPr lang="ar-SA" sz="3200" b="1" dirty="0" smtClean="0">
              <a:solidFill>
                <a:srgbClr val="002060"/>
              </a:solidFill>
            </a:endParaRPr>
          </a:p>
          <a:p>
            <a:pPr algn="ctr"/>
            <a:r>
              <a:rPr lang="ar-SA" sz="2800" b="1" dirty="0" smtClean="0">
                <a:solidFill>
                  <a:srgbClr val="002060"/>
                </a:solidFill>
              </a:rPr>
              <a:t>اكمل العبارة التالية :</a:t>
            </a:r>
          </a:p>
          <a:p>
            <a:pPr algn="ctr"/>
            <a:r>
              <a:rPr lang="ar-SA" sz="2800" b="1" dirty="0" smtClean="0"/>
              <a:t>يتميز لاعب الضربة الساحقة بـ ............. وحسن التصرف والثقة بـ .................</a:t>
            </a:r>
            <a:endParaRPr lang="ar-SA" sz="2800" b="1" dirty="0"/>
          </a:p>
          <a:p>
            <a:pPr algn="ctr"/>
            <a:endParaRPr lang="ar-SA" sz="2800" b="1" dirty="0" smtClean="0"/>
          </a:p>
          <a:p>
            <a:pPr algn="ctr"/>
            <a:r>
              <a:rPr lang="ar-SA" sz="2800" b="1" dirty="0" smtClean="0">
                <a:hlinkClick r:id="rId3" action="ppaction://hlinksldjump"/>
              </a:rPr>
              <a:t>1- الملابس-النفس</a:t>
            </a:r>
            <a:endParaRPr lang="ar-SA" sz="2800" b="1" dirty="0" smtClean="0"/>
          </a:p>
          <a:p>
            <a:pPr algn="ctr"/>
            <a:r>
              <a:rPr lang="ar-SA" sz="2800" b="1" dirty="0" smtClean="0">
                <a:hlinkClick r:id="rId3" action="ppaction://hlinksldjump"/>
              </a:rPr>
              <a:t>2- الدوران-الغرور</a:t>
            </a:r>
            <a:endParaRPr lang="ar-SA" sz="2800" b="1" dirty="0" smtClean="0"/>
          </a:p>
          <a:p>
            <a:pPr algn="ctr"/>
            <a:r>
              <a:rPr lang="ar-SA" sz="2800" b="1" dirty="0" smtClean="0">
                <a:hlinkClick r:id="rId4" action="ppaction://hlinksldjump"/>
              </a:rPr>
              <a:t>3- السرعة التنفس</a:t>
            </a:r>
            <a:endParaRPr lang="ar-SA" sz="28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055058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220686" y="274320"/>
            <a:ext cx="7197634" cy="1502229"/>
          </a:xfrm>
          <a:prstGeom prst="downArrow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4000" b="1" dirty="0" smtClean="0"/>
              <a:t>أدوات التحكم في البرمجية</a:t>
            </a:r>
            <a:endParaRPr lang="ar-SA" sz="4000" b="1" dirty="0"/>
          </a:p>
        </p:txBody>
      </p:sp>
      <p:sp>
        <p:nvSpPr>
          <p:cNvPr id="4" name="مخطط انسيابي: إدخال يدوي 3"/>
          <p:cNvSpPr/>
          <p:nvPr/>
        </p:nvSpPr>
        <p:spPr>
          <a:xfrm>
            <a:off x="9953897" y="2030549"/>
            <a:ext cx="1943100" cy="660400"/>
          </a:xfrm>
          <a:prstGeom prst="flowChartManualInpu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انقر هنا للبدء</a:t>
            </a:r>
            <a:endParaRPr lang="ar-SA" sz="2400" b="1" dirty="0">
              <a:solidFill>
                <a:schemeClr val="bg1"/>
              </a:solidFill>
            </a:endParaRPr>
          </a:p>
        </p:txBody>
      </p:sp>
      <p:sp>
        <p:nvSpPr>
          <p:cNvPr id="5" name="زر إجراء: الصفحة الرئيسية 4">
            <a:hlinkClick r:id="" action="ppaction://noaction" highlightClick="1">
              <a:snd r:embed="rId2" name="click.wav"/>
            </a:hlinkClick>
          </p:cNvPr>
          <p:cNvSpPr/>
          <p:nvPr/>
        </p:nvSpPr>
        <p:spPr>
          <a:xfrm>
            <a:off x="7677695" y="2195649"/>
            <a:ext cx="927100" cy="49530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البداية</a:t>
            </a:r>
            <a:endParaRPr lang="ar-SA" sz="2800" b="1" dirty="0">
              <a:solidFill>
                <a:schemeClr val="bg1"/>
              </a:solidFill>
            </a:endParaRPr>
          </a:p>
        </p:txBody>
      </p:sp>
      <p:sp>
        <p:nvSpPr>
          <p:cNvPr id="6" name="زر إجراء: معلومات 5">
            <a:hlinkClick r:id="" action="ppaction://noaction" highlightClick="1">
              <a:snd r:embed="rId2" name="click.wav"/>
            </a:hlinkClick>
          </p:cNvPr>
          <p:cNvSpPr/>
          <p:nvPr/>
        </p:nvSpPr>
        <p:spPr>
          <a:xfrm>
            <a:off x="5003074" y="2233749"/>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
        <p:nvSpPr>
          <p:cNvPr id="7" name="سهم إلى اليمين 6"/>
          <p:cNvSpPr/>
          <p:nvPr/>
        </p:nvSpPr>
        <p:spPr>
          <a:xfrm>
            <a:off x="2342242" y="2030549"/>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8" name="سهم إلى اليسار 7"/>
          <p:cNvSpPr/>
          <p:nvPr/>
        </p:nvSpPr>
        <p:spPr>
          <a:xfrm>
            <a:off x="7677695" y="3774621"/>
            <a:ext cx="1214846" cy="782682"/>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9" name="زر إجراء: صوت 8">
            <a:hlinkClick r:id="" action="ppaction://noaction" highlightClick="1">
              <a:snd r:embed="rId3" name="applause.wav"/>
            </a:hlinkClick>
          </p:cNvPr>
          <p:cNvSpPr/>
          <p:nvPr/>
        </p:nvSpPr>
        <p:spPr>
          <a:xfrm>
            <a:off x="10737669" y="3866606"/>
            <a:ext cx="1018902" cy="535577"/>
          </a:xfrm>
          <a:prstGeom prst="actionButtonSound">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SA"/>
          </a:p>
        </p:txBody>
      </p:sp>
      <p:sp>
        <p:nvSpPr>
          <p:cNvPr id="10" name="مربع نص 9"/>
          <p:cNvSpPr txBox="1"/>
          <p:nvPr/>
        </p:nvSpPr>
        <p:spPr>
          <a:xfrm>
            <a:off x="9953897" y="2860221"/>
            <a:ext cx="1943100" cy="369332"/>
          </a:xfrm>
          <a:prstGeom prst="rect">
            <a:avLst/>
          </a:prstGeom>
          <a:noFill/>
        </p:spPr>
        <p:txBody>
          <a:bodyPr wrap="square" rtlCol="1">
            <a:spAutoFit/>
          </a:bodyPr>
          <a:lstStyle/>
          <a:p>
            <a:r>
              <a:rPr lang="ar-SA" b="1" dirty="0" smtClean="0">
                <a:solidFill>
                  <a:srgbClr val="0070C0"/>
                </a:solidFill>
              </a:rPr>
              <a:t>للبدء في البرمجية</a:t>
            </a:r>
            <a:endParaRPr lang="ar-SA" b="1" dirty="0">
              <a:solidFill>
                <a:srgbClr val="0070C0"/>
              </a:solidFill>
            </a:endParaRPr>
          </a:p>
        </p:txBody>
      </p:sp>
      <p:sp>
        <p:nvSpPr>
          <p:cNvPr id="13" name="مربع نص 12"/>
          <p:cNvSpPr txBox="1"/>
          <p:nvPr/>
        </p:nvSpPr>
        <p:spPr>
          <a:xfrm>
            <a:off x="7252970" y="2860221"/>
            <a:ext cx="1776549" cy="369332"/>
          </a:xfrm>
          <a:prstGeom prst="rect">
            <a:avLst/>
          </a:prstGeom>
          <a:noFill/>
        </p:spPr>
        <p:txBody>
          <a:bodyPr wrap="square" rtlCol="1">
            <a:spAutoFit/>
          </a:bodyPr>
          <a:lstStyle/>
          <a:p>
            <a:r>
              <a:rPr lang="ar-SA" b="1" dirty="0" smtClean="0">
                <a:solidFill>
                  <a:srgbClr val="0070C0"/>
                </a:solidFill>
              </a:rPr>
              <a:t>للعودة لصفحة البداية</a:t>
            </a:r>
            <a:endParaRPr lang="ar-SA" b="1" dirty="0">
              <a:solidFill>
                <a:srgbClr val="0070C0"/>
              </a:solidFill>
            </a:endParaRPr>
          </a:p>
        </p:txBody>
      </p:sp>
      <p:sp>
        <p:nvSpPr>
          <p:cNvPr id="14" name="مربع نص 13"/>
          <p:cNvSpPr txBox="1"/>
          <p:nvPr/>
        </p:nvSpPr>
        <p:spPr>
          <a:xfrm>
            <a:off x="4336869" y="2860221"/>
            <a:ext cx="2260600" cy="369332"/>
          </a:xfrm>
          <a:prstGeom prst="rect">
            <a:avLst/>
          </a:prstGeom>
          <a:noFill/>
        </p:spPr>
        <p:txBody>
          <a:bodyPr wrap="square" rtlCol="1">
            <a:spAutoFit/>
          </a:bodyPr>
          <a:lstStyle/>
          <a:p>
            <a:r>
              <a:rPr lang="ar-SA" b="1" dirty="0" smtClean="0">
                <a:solidFill>
                  <a:srgbClr val="0070C0"/>
                </a:solidFill>
              </a:rPr>
              <a:t>للعودة الى قائمة البرمجية</a:t>
            </a:r>
            <a:endParaRPr lang="ar-SA" b="1" dirty="0">
              <a:solidFill>
                <a:srgbClr val="0070C0"/>
              </a:solidFill>
            </a:endParaRPr>
          </a:p>
        </p:txBody>
      </p:sp>
      <p:sp>
        <p:nvSpPr>
          <p:cNvPr id="15" name="مربع نص 14"/>
          <p:cNvSpPr txBox="1"/>
          <p:nvPr/>
        </p:nvSpPr>
        <p:spPr>
          <a:xfrm>
            <a:off x="1702163" y="2860221"/>
            <a:ext cx="2321197" cy="369332"/>
          </a:xfrm>
          <a:prstGeom prst="rect">
            <a:avLst/>
          </a:prstGeom>
          <a:noFill/>
        </p:spPr>
        <p:txBody>
          <a:bodyPr wrap="square" rtlCol="1">
            <a:spAutoFit/>
          </a:bodyPr>
          <a:lstStyle/>
          <a:p>
            <a:r>
              <a:rPr lang="ar-SA" b="1" dirty="0" smtClean="0">
                <a:solidFill>
                  <a:srgbClr val="0070C0"/>
                </a:solidFill>
              </a:rPr>
              <a:t>للعودة الى الصفحة السابقة</a:t>
            </a:r>
            <a:endParaRPr lang="ar-SA" b="1" dirty="0">
              <a:solidFill>
                <a:srgbClr val="0070C0"/>
              </a:solidFill>
            </a:endParaRPr>
          </a:p>
        </p:txBody>
      </p:sp>
      <p:sp>
        <p:nvSpPr>
          <p:cNvPr id="16" name="مربع نص 15"/>
          <p:cNvSpPr txBox="1"/>
          <p:nvPr/>
        </p:nvSpPr>
        <p:spPr>
          <a:xfrm>
            <a:off x="10123714" y="4669904"/>
            <a:ext cx="1943100" cy="369332"/>
          </a:xfrm>
          <a:prstGeom prst="rect">
            <a:avLst/>
          </a:prstGeom>
          <a:noFill/>
        </p:spPr>
        <p:txBody>
          <a:bodyPr wrap="square" rtlCol="1">
            <a:spAutoFit/>
          </a:bodyPr>
          <a:lstStyle/>
          <a:p>
            <a:r>
              <a:rPr lang="ar-SA" b="1" dirty="0" smtClean="0">
                <a:solidFill>
                  <a:srgbClr val="0070C0"/>
                </a:solidFill>
              </a:rPr>
              <a:t>وجود دليل صوتي</a:t>
            </a:r>
            <a:endParaRPr lang="ar-SA" b="1" dirty="0">
              <a:solidFill>
                <a:srgbClr val="0070C0"/>
              </a:solidFill>
            </a:endParaRPr>
          </a:p>
        </p:txBody>
      </p:sp>
      <p:sp>
        <p:nvSpPr>
          <p:cNvPr id="17" name="مربع نص 16"/>
          <p:cNvSpPr txBox="1"/>
          <p:nvPr/>
        </p:nvSpPr>
        <p:spPr>
          <a:xfrm>
            <a:off x="6993708" y="4669904"/>
            <a:ext cx="2295072" cy="369332"/>
          </a:xfrm>
          <a:prstGeom prst="rect">
            <a:avLst/>
          </a:prstGeom>
          <a:noFill/>
        </p:spPr>
        <p:txBody>
          <a:bodyPr wrap="square" rtlCol="1">
            <a:spAutoFit/>
          </a:bodyPr>
          <a:lstStyle/>
          <a:p>
            <a:r>
              <a:rPr lang="ar-SA" b="1" dirty="0" smtClean="0">
                <a:solidFill>
                  <a:srgbClr val="0070C0"/>
                </a:solidFill>
              </a:rPr>
              <a:t>للانتقال الى الصفحة التالية</a:t>
            </a:r>
            <a:endParaRPr lang="ar-SA" b="1" dirty="0">
              <a:solidFill>
                <a:srgbClr val="0070C0"/>
              </a:solidFill>
            </a:endParaRPr>
          </a:p>
        </p:txBody>
      </p:sp>
      <p:sp>
        <p:nvSpPr>
          <p:cNvPr id="20" name="ضرب 19"/>
          <p:cNvSpPr/>
          <p:nvPr/>
        </p:nvSpPr>
        <p:spPr>
          <a:xfrm>
            <a:off x="4962072" y="3582866"/>
            <a:ext cx="1635397" cy="1166191"/>
          </a:xfrm>
          <a:prstGeom prst="mathMultiply">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bg1"/>
                </a:solidFill>
              </a:rPr>
              <a:t>خروج</a:t>
            </a:r>
            <a:endParaRPr lang="ar-SA" sz="2000" b="1" dirty="0">
              <a:solidFill>
                <a:schemeClr val="bg1"/>
              </a:solidFill>
            </a:endParaRPr>
          </a:p>
        </p:txBody>
      </p:sp>
      <p:sp>
        <p:nvSpPr>
          <p:cNvPr id="21" name="مربع نص 20"/>
          <p:cNvSpPr txBox="1"/>
          <p:nvPr/>
        </p:nvSpPr>
        <p:spPr>
          <a:xfrm>
            <a:off x="4856054" y="4669904"/>
            <a:ext cx="1847431" cy="369332"/>
          </a:xfrm>
          <a:prstGeom prst="rect">
            <a:avLst/>
          </a:prstGeom>
          <a:noFill/>
        </p:spPr>
        <p:txBody>
          <a:bodyPr wrap="square" rtlCol="1">
            <a:spAutoFit/>
          </a:bodyPr>
          <a:lstStyle/>
          <a:p>
            <a:r>
              <a:rPr lang="ar-SA" b="1" dirty="0" smtClean="0">
                <a:solidFill>
                  <a:srgbClr val="0070C0"/>
                </a:solidFill>
              </a:rPr>
              <a:t>للخروج من البرمجية</a:t>
            </a:r>
            <a:endParaRPr lang="ar-SA" b="1" dirty="0">
              <a:solidFill>
                <a:srgbClr val="0070C0"/>
              </a:solidFill>
            </a:endParaRPr>
          </a:p>
        </p:txBody>
      </p:sp>
      <p:sp>
        <p:nvSpPr>
          <p:cNvPr id="22" name="زر إجراء: معلومات 21">
            <a:hlinkClick r:id="rId4" action="ppaction://hlinksldjump" highlightClick="1">
              <a:snd r:embed="rId2"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539267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21"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p:bldP spid="13" grpId="0"/>
      <p:bldP spid="14" grpId="0"/>
      <p:bldP spid="15" grpId="0"/>
      <p:bldP spid="16" grpId="0"/>
      <p:bldP spid="17" grpId="0"/>
      <p:bldP spid="20" grpId="0" animBg="1"/>
      <p:bldP spid="21"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مربع نص 2"/>
          <p:cNvSpPr txBox="1"/>
          <p:nvPr/>
        </p:nvSpPr>
        <p:spPr>
          <a:xfrm>
            <a:off x="4026310"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13" y="0"/>
            <a:ext cx="609600" cy="609600"/>
          </a:xfrm>
          <a:prstGeom prst="rect">
            <a:avLst/>
          </a:prstGeom>
        </p:spPr>
      </p:pic>
      <p:sp>
        <p:nvSpPr>
          <p:cNvPr id="5" name="زر إجراء: تعليمات 4">
            <a:hlinkClick r:id="rId6" action="ppaction://hlinksldjump" highlightClick="1">
              <a:snd r:embed="rId7"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6" name="مربع نص 5"/>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Tree>
    <p:extLst>
      <p:ext uri="{BB962C8B-B14F-4D97-AF65-F5344CB8AC3E}">
        <p14:creationId xmlns:p14="http://schemas.microsoft.com/office/powerpoint/2010/main" val="428233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4"/>
                                        </p:tgtEl>
                                      </p:cBhvr>
                                    </p:cmd>
                                  </p:childTnLst>
                                </p:cTn>
                              </p:par>
                            </p:childTnLst>
                          </p:cTn>
                        </p:par>
                        <p:par>
                          <p:cTn id="10" fill="hold">
                            <p:stCondLst>
                              <p:cond delay="3314"/>
                            </p:stCondLst>
                            <p:childTnLst>
                              <p:par>
                                <p:cTn id="11" presetID="21" presetClass="entr" presetSubtype="8"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8)">
                                      <p:cBhvr>
                                        <p:cTn id="13" dur="2000"/>
                                        <p:tgtEl>
                                          <p:spTgt spid="6">
                                            <p:txEl>
                                              <p:pRg st="0" end="0"/>
                                            </p:txEl>
                                          </p:spTgt>
                                        </p:tgtEl>
                                      </p:cBhvr>
                                    </p:animEffect>
                                  </p:childTnLst>
                                </p:cTn>
                              </p:par>
                              <p:par>
                                <p:cTn id="14" presetID="1" presetClass="mediacall" presetSubtype="0" fill="hold" nodeType="withEffect">
                                  <p:stCondLst>
                                    <p:cond delay="0"/>
                                  </p:stCondLst>
                                  <p:childTnLst>
                                    <p:cmd type="call" cmd="playFrom(0.0)">
                                      <p:cBhvr>
                                        <p:cTn id="15" dur="33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bldLst>
      <p:bldP spid="3" grpId="0" build="allAtOnce"/>
      <p:bldP spid="6"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383467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3785652"/>
          </a:xfrm>
          <a:prstGeom prst="rect">
            <a:avLst/>
          </a:prstGeom>
          <a:noFill/>
        </p:spPr>
        <p:txBody>
          <a:bodyPr wrap="square" rtlCol="1">
            <a:spAutoFit/>
          </a:bodyPr>
          <a:lstStyle/>
          <a:p>
            <a:pPr algn="ctr"/>
            <a:r>
              <a:rPr lang="ar-SA" sz="4000" b="1" dirty="0" smtClean="0">
                <a:solidFill>
                  <a:srgbClr val="C00000"/>
                </a:solidFill>
              </a:rPr>
              <a:t>السؤال الثالث </a:t>
            </a:r>
          </a:p>
          <a:p>
            <a:pPr algn="ctr"/>
            <a:endParaRPr lang="ar-SA" sz="3200" b="1" dirty="0" smtClean="0">
              <a:solidFill>
                <a:srgbClr val="002060"/>
              </a:solidFill>
            </a:endParaRPr>
          </a:p>
          <a:p>
            <a:pPr algn="ctr"/>
            <a:r>
              <a:rPr lang="ar-SA" sz="2800" b="1" dirty="0" smtClean="0">
                <a:solidFill>
                  <a:srgbClr val="002060"/>
                </a:solidFill>
              </a:rPr>
              <a:t>اختر الإجابة الصحيحة:</a:t>
            </a:r>
          </a:p>
          <a:p>
            <a:pPr algn="ctr"/>
            <a:r>
              <a:rPr lang="ar-SA" sz="2800" b="1" dirty="0" smtClean="0"/>
              <a:t>يكون ضرب الكرة في مهارة ضرب الكرة الساحق من:</a:t>
            </a:r>
            <a:endParaRPr lang="ar-SA" sz="2800" b="1" dirty="0"/>
          </a:p>
          <a:p>
            <a:pPr algn="ctr"/>
            <a:endParaRPr lang="ar-SA" sz="2800" b="1" dirty="0" smtClean="0"/>
          </a:p>
          <a:p>
            <a:pPr algn="ctr"/>
            <a:r>
              <a:rPr lang="ar-SA" sz="2800" b="1" dirty="0" smtClean="0">
                <a:hlinkClick r:id="rId3" action="ppaction://hlinksldjump"/>
              </a:rPr>
              <a:t>1- وسط الكرة</a:t>
            </a:r>
            <a:endParaRPr lang="ar-SA" sz="2800" b="1" dirty="0" smtClean="0"/>
          </a:p>
          <a:p>
            <a:pPr algn="ctr"/>
            <a:r>
              <a:rPr lang="ar-SA" sz="2800" b="1" dirty="0" smtClean="0">
                <a:hlinkClick r:id="rId4" action="ppaction://hlinksldjump"/>
              </a:rPr>
              <a:t>2- اعلى الكرة</a:t>
            </a:r>
            <a:endParaRPr lang="ar-SA" sz="2800" b="1" dirty="0" smtClean="0"/>
          </a:p>
          <a:p>
            <a:pPr algn="ctr"/>
            <a:r>
              <a:rPr lang="ar-SA" sz="2800" b="1" dirty="0" smtClean="0">
                <a:hlinkClick r:id="rId3" action="ppaction://hlinksldjump"/>
              </a:rPr>
              <a:t>3- اسفل الكرة</a:t>
            </a:r>
            <a:endParaRPr lang="ar-SA" sz="28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710854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1644615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9" name="مربع نص 8"/>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10"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11" name="زر إجراء: إرجاع 10">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1727138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3785652"/>
          </a:xfrm>
          <a:prstGeom prst="rect">
            <a:avLst/>
          </a:prstGeom>
          <a:noFill/>
        </p:spPr>
        <p:txBody>
          <a:bodyPr wrap="square" rtlCol="1">
            <a:spAutoFit/>
          </a:bodyPr>
          <a:lstStyle/>
          <a:p>
            <a:pPr algn="ctr"/>
            <a:r>
              <a:rPr lang="ar-SA" sz="4000" b="1" dirty="0" smtClean="0">
                <a:solidFill>
                  <a:srgbClr val="C00000"/>
                </a:solidFill>
              </a:rPr>
              <a:t>السؤال الرابع</a:t>
            </a:r>
          </a:p>
          <a:p>
            <a:pPr algn="ctr"/>
            <a:endParaRPr lang="ar-SA" sz="3200" b="1" dirty="0" smtClean="0">
              <a:solidFill>
                <a:srgbClr val="002060"/>
              </a:solidFill>
            </a:endParaRPr>
          </a:p>
          <a:p>
            <a:pPr algn="ctr"/>
            <a:r>
              <a:rPr lang="ar-SA" sz="2800" b="1" dirty="0" smtClean="0">
                <a:solidFill>
                  <a:srgbClr val="002060"/>
                </a:solidFill>
              </a:rPr>
              <a:t>اكمل العبارة التالية:</a:t>
            </a:r>
          </a:p>
          <a:p>
            <a:pPr algn="ctr"/>
            <a:r>
              <a:rPr lang="ar-SA" sz="2800" b="1" dirty="0" smtClean="0"/>
              <a:t>تكون الضربة في مهارة الضربة الساحقة على شكل حركة .........</a:t>
            </a:r>
            <a:endParaRPr lang="ar-SA" sz="2800" b="1" dirty="0"/>
          </a:p>
          <a:p>
            <a:pPr algn="ctr"/>
            <a:endParaRPr lang="ar-SA" sz="2800" b="1" dirty="0" smtClean="0"/>
          </a:p>
          <a:p>
            <a:pPr algn="ctr"/>
            <a:r>
              <a:rPr lang="ar-SA" sz="2800" b="1" dirty="0" smtClean="0">
                <a:hlinkClick r:id="rId3" action="ppaction://hlinksldjump"/>
              </a:rPr>
              <a:t>1- دائرية</a:t>
            </a:r>
            <a:endParaRPr lang="ar-SA" sz="2800" b="1" dirty="0" smtClean="0"/>
          </a:p>
          <a:p>
            <a:pPr algn="ctr"/>
            <a:r>
              <a:rPr lang="ar-SA" sz="2800" b="1" dirty="0" smtClean="0">
                <a:hlinkClick r:id="rId3" action="ppaction://hlinksldjump"/>
              </a:rPr>
              <a:t>2- جانبية</a:t>
            </a:r>
            <a:endParaRPr lang="ar-SA" sz="2800" b="1" dirty="0" smtClean="0"/>
          </a:p>
          <a:p>
            <a:pPr algn="ctr"/>
            <a:r>
              <a:rPr lang="ar-SA" sz="2800" b="1" dirty="0" smtClean="0">
                <a:hlinkClick r:id="rId4" action="ppaction://hlinksldjump"/>
              </a:rPr>
              <a:t>3- سوطية</a:t>
            </a:r>
            <a:endParaRPr lang="ar-SA" sz="28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07205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3267692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7" name="مربع نص 6"/>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8"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9" name="زر إجراء: إرجاع 8">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155325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11" name="مربع نص 10"/>
          <p:cNvSpPr txBox="1"/>
          <p:nvPr/>
        </p:nvSpPr>
        <p:spPr>
          <a:xfrm>
            <a:off x="118468" y="1283109"/>
            <a:ext cx="7860409" cy="4339650"/>
          </a:xfrm>
          <a:prstGeom prst="rect">
            <a:avLst/>
          </a:prstGeom>
          <a:noFill/>
        </p:spPr>
        <p:txBody>
          <a:bodyPr wrap="square" rtlCol="1">
            <a:spAutoFit/>
          </a:bodyPr>
          <a:lstStyle/>
          <a:p>
            <a:pPr algn="ctr"/>
            <a:r>
              <a:rPr lang="ar-SA" sz="4000" b="1" dirty="0" smtClean="0">
                <a:solidFill>
                  <a:srgbClr val="C00000"/>
                </a:solidFill>
              </a:rPr>
              <a:t>السؤال الخامس</a:t>
            </a:r>
          </a:p>
          <a:p>
            <a:pPr algn="ctr"/>
            <a:endParaRPr lang="ar-SA" sz="4000" b="1" dirty="0">
              <a:solidFill>
                <a:srgbClr val="C00000"/>
              </a:solidFill>
            </a:endParaRPr>
          </a:p>
          <a:p>
            <a:pPr algn="ctr"/>
            <a:r>
              <a:rPr lang="ar-SA" sz="3600" b="1" dirty="0" smtClean="0">
                <a:solidFill>
                  <a:srgbClr val="002060"/>
                </a:solidFill>
              </a:rPr>
              <a:t>اختر الإجابة الصحيحة مما يلي:</a:t>
            </a:r>
          </a:p>
          <a:p>
            <a:pPr algn="ctr"/>
            <a:endParaRPr lang="ar-SA" sz="3200" b="1" dirty="0" smtClean="0"/>
          </a:p>
          <a:p>
            <a:pPr algn="ctr"/>
            <a:r>
              <a:rPr lang="ar-SA" sz="3200" b="1" dirty="0" smtClean="0">
                <a:hlinkClick r:id="rId3" action="ppaction://hlinksldjump"/>
              </a:rPr>
              <a:t>1- تعتبر الضربة الساحقة عنوان الكرة الطائرة</a:t>
            </a:r>
            <a:endParaRPr lang="ar-SA" sz="3200" b="1" dirty="0" smtClean="0"/>
          </a:p>
          <a:p>
            <a:pPr algn="ctr"/>
            <a:r>
              <a:rPr lang="ar-SA" sz="3200" b="1" dirty="0" smtClean="0">
                <a:hlinkClick r:id="rId4" action="ppaction://hlinksldjump"/>
              </a:rPr>
              <a:t>2- تعتبر الضربة الساحقة روح الكرة الطائرة</a:t>
            </a:r>
            <a:endParaRPr lang="ar-SA" sz="3200" b="1" dirty="0" smtClean="0"/>
          </a:p>
          <a:p>
            <a:pPr algn="ctr"/>
            <a:r>
              <a:rPr lang="ar-SA" sz="3200" b="1" dirty="0" smtClean="0">
                <a:hlinkClick r:id="rId3" action="ppaction://hlinksldjump"/>
              </a:rPr>
              <a:t>3- تعتبر الضربة الساحقة جسد الكرة الطائرة</a:t>
            </a:r>
            <a:endParaRPr lang="ar-SA" sz="3200" b="1" dirty="0" smtClean="0"/>
          </a:p>
          <a:p>
            <a:pPr algn="ctr"/>
            <a:endParaRPr lang="ar-SA" sz="3200" b="1" dirty="0" smtClean="0">
              <a:solidFill>
                <a:srgbClr val="002060"/>
              </a:solidFill>
            </a:endParaRPr>
          </a:p>
        </p:txBody>
      </p:sp>
      <p:sp>
        <p:nvSpPr>
          <p:cNvPr id="12" name="سهم إلى اليمين 11">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13" name="سهم إلى اليسار 12">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14" name="زر إجراء: معلومات 13">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513361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300867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hlinkClick r:id="rId2"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58253" y="2911046"/>
            <a:ext cx="1800225" cy="2543175"/>
          </a:xfrm>
          <a:prstGeom prst="rect">
            <a:avLst/>
          </a:prstGeom>
        </p:spPr>
      </p:pic>
      <p:pic>
        <p:nvPicPr>
          <p:cNvPr id="4" name="صورة 3">
            <a:hlinkClick r:id="rId4"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6404" y="2875250"/>
            <a:ext cx="1800225" cy="2543175"/>
          </a:xfrm>
          <a:prstGeom prst="rect">
            <a:avLst/>
          </a:prstGeom>
        </p:spPr>
      </p:pic>
      <p:pic>
        <p:nvPicPr>
          <p:cNvPr id="5" name="صورة 4">
            <a:hlinkClick r:id="rId5" action="ppaction://hlinksldjump"/>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043432" y="2860627"/>
            <a:ext cx="1800225" cy="2543175"/>
          </a:xfrm>
          <a:prstGeom prst="rect">
            <a:avLst/>
          </a:prstGeom>
        </p:spPr>
      </p:pic>
      <p:pic>
        <p:nvPicPr>
          <p:cNvPr id="6" name="صورة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65137">
            <a:off x="398053" y="400810"/>
            <a:ext cx="2638045" cy="1787793"/>
          </a:xfrm>
          <a:prstGeom prst="rect">
            <a:avLst/>
          </a:prstGeom>
        </p:spPr>
      </p:pic>
      <p:sp>
        <p:nvSpPr>
          <p:cNvPr id="7" name="موجة 6"/>
          <p:cNvSpPr/>
          <p:nvPr/>
        </p:nvSpPr>
        <p:spPr>
          <a:xfrm>
            <a:off x="3276344" y="326571"/>
            <a:ext cx="6364045" cy="2024743"/>
          </a:xfrm>
          <a:prstGeom prst="wav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4800" b="1" dirty="0" smtClean="0">
                <a:ln w="0"/>
                <a:solidFill>
                  <a:srgbClr val="7030A0"/>
                </a:solidFill>
                <a:effectLst>
                  <a:reflection blurRad="6350" stA="53000" endA="300" endPos="35500" dir="5400000" sy="-90000" algn="bl" rotWithShape="0"/>
                </a:effectLst>
              </a:rPr>
              <a:t>موضوعات البرمجية</a:t>
            </a:r>
            <a:endParaRPr lang="ar-SA" sz="4800" b="1" dirty="0">
              <a:ln w="0"/>
              <a:solidFill>
                <a:srgbClr val="7030A0"/>
              </a:solidFill>
              <a:effectLst>
                <a:reflection blurRad="6350" stA="53000" endA="300" endPos="35500" dir="5400000" sy="-90000" algn="bl" rotWithShape="0"/>
              </a:effectLst>
            </a:endParaRPr>
          </a:p>
        </p:txBody>
      </p:sp>
      <p:sp>
        <p:nvSpPr>
          <p:cNvPr id="8" name="مربع نص 7"/>
          <p:cNvSpPr txBox="1"/>
          <p:nvPr/>
        </p:nvSpPr>
        <p:spPr>
          <a:xfrm rot="19317164">
            <a:off x="10198654" y="3382123"/>
            <a:ext cx="1306285" cy="954107"/>
          </a:xfrm>
          <a:prstGeom prst="rect">
            <a:avLst/>
          </a:prstGeom>
          <a:noFill/>
        </p:spPr>
        <p:txBody>
          <a:bodyPr wrap="square" rtlCol="1">
            <a:spAutoFit/>
          </a:bodyPr>
          <a:lstStyle/>
          <a:p>
            <a:r>
              <a:rPr lang="ar-SA" sz="2800" b="1" dirty="0" smtClean="0">
                <a:solidFill>
                  <a:srgbClr val="7030A0"/>
                </a:solidFill>
              </a:rPr>
              <a:t>الضربة الساحقة</a:t>
            </a:r>
            <a:endParaRPr lang="ar-SA" sz="2800" b="1" dirty="0">
              <a:solidFill>
                <a:srgbClr val="7030A0"/>
              </a:solidFill>
            </a:endParaRPr>
          </a:p>
        </p:txBody>
      </p:sp>
      <p:sp>
        <p:nvSpPr>
          <p:cNvPr id="10" name="مربع نص 9"/>
          <p:cNvSpPr txBox="1"/>
          <p:nvPr/>
        </p:nvSpPr>
        <p:spPr>
          <a:xfrm rot="2283917">
            <a:off x="5558253" y="3540196"/>
            <a:ext cx="1800224" cy="954107"/>
          </a:xfrm>
          <a:prstGeom prst="rect">
            <a:avLst/>
          </a:prstGeom>
          <a:noFill/>
        </p:spPr>
        <p:txBody>
          <a:bodyPr wrap="square" rtlCol="1">
            <a:spAutoFit/>
          </a:bodyPr>
          <a:lstStyle/>
          <a:p>
            <a:r>
              <a:rPr lang="ar-SA" sz="2800" b="1" dirty="0" smtClean="0">
                <a:solidFill>
                  <a:srgbClr val="7030A0"/>
                </a:solidFill>
              </a:rPr>
              <a:t>قيم و اتجاهات الكرة الطائرة</a:t>
            </a:r>
            <a:endParaRPr lang="ar-SA" sz="2800" b="1" dirty="0">
              <a:solidFill>
                <a:srgbClr val="7030A0"/>
              </a:solidFill>
            </a:endParaRPr>
          </a:p>
        </p:txBody>
      </p:sp>
      <p:sp>
        <p:nvSpPr>
          <p:cNvPr id="11" name="مربع نص 10"/>
          <p:cNvSpPr txBox="1"/>
          <p:nvPr/>
        </p:nvSpPr>
        <p:spPr>
          <a:xfrm rot="19437987">
            <a:off x="651633" y="3705581"/>
            <a:ext cx="1782295" cy="954107"/>
          </a:xfrm>
          <a:prstGeom prst="rect">
            <a:avLst/>
          </a:prstGeom>
          <a:noFill/>
        </p:spPr>
        <p:txBody>
          <a:bodyPr wrap="square" rtlCol="1">
            <a:spAutoFit/>
          </a:bodyPr>
          <a:lstStyle/>
          <a:p>
            <a:r>
              <a:rPr lang="ar-SA" sz="2800" b="1" dirty="0" smtClean="0">
                <a:solidFill>
                  <a:srgbClr val="7030A0"/>
                </a:solidFill>
              </a:rPr>
              <a:t>التقويم النهائي</a:t>
            </a:r>
            <a:endParaRPr lang="ar-SA" sz="2800" b="1" dirty="0">
              <a:solidFill>
                <a:srgbClr val="7030A0"/>
              </a:solidFill>
            </a:endParaRPr>
          </a:p>
        </p:txBody>
      </p:sp>
      <p:sp>
        <p:nvSpPr>
          <p:cNvPr id="13" name="زر إجراء: معلومات 12">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754513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2478837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4339650"/>
          </a:xfrm>
          <a:prstGeom prst="rect">
            <a:avLst/>
          </a:prstGeom>
          <a:noFill/>
        </p:spPr>
        <p:txBody>
          <a:bodyPr wrap="square" rtlCol="1">
            <a:spAutoFit/>
          </a:bodyPr>
          <a:lstStyle/>
          <a:p>
            <a:pPr algn="ctr"/>
            <a:r>
              <a:rPr lang="ar-SA" sz="4000" b="1" dirty="0" smtClean="0">
                <a:solidFill>
                  <a:srgbClr val="C00000"/>
                </a:solidFill>
              </a:rPr>
              <a:t>السؤال السادس</a:t>
            </a:r>
          </a:p>
          <a:p>
            <a:pPr algn="ctr"/>
            <a:endParaRPr lang="ar-SA" sz="4000" b="1" dirty="0">
              <a:solidFill>
                <a:srgbClr val="C00000"/>
              </a:solidFill>
            </a:endParaRPr>
          </a:p>
          <a:p>
            <a:pPr algn="ctr"/>
            <a:r>
              <a:rPr lang="ar-SA" sz="3600" b="1" dirty="0" smtClean="0">
                <a:solidFill>
                  <a:srgbClr val="002060"/>
                </a:solidFill>
              </a:rPr>
              <a:t>اختر نعم أو لا:</a:t>
            </a:r>
          </a:p>
          <a:p>
            <a:pPr algn="ctr"/>
            <a:r>
              <a:rPr lang="ar-SA" sz="3200" b="1" dirty="0" smtClean="0">
                <a:solidFill>
                  <a:srgbClr val="002060"/>
                </a:solidFill>
              </a:rPr>
              <a:t>في مهارة الضرب الساحق لا يمكن ان تلمس الكرة الشبكة عند مرورها</a:t>
            </a:r>
            <a:endParaRPr lang="ar-SA" sz="3200" b="1" dirty="0" smtClean="0"/>
          </a:p>
          <a:p>
            <a:pPr algn="ctr"/>
            <a:endParaRPr lang="ar-SA" sz="3200" b="1" dirty="0" smtClean="0"/>
          </a:p>
          <a:p>
            <a:pPr algn="ctr"/>
            <a:r>
              <a:rPr lang="ar-SA" sz="3200" b="1" dirty="0" smtClean="0">
                <a:hlinkClick r:id="rId3" action="ppaction://hlinksldjump"/>
              </a:rPr>
              <a:t>1- نعم</a:t>
            </a:r>
            <a:endParaRPr lang="ar-SA" sz="3200" b="1" dirty="0" smtClean="0"/>
          </a:p>
          <a:p>
            <a:pPr algn="ctr"/>
            <a:r>
              <a:rPr lang="ar-SA" sz="3200" b="1" dirty="0" smtClean="0">
                <a:hlinkClick r:id="rId4" action="ppaction://hlinksldjump"/>
              </a:rPr>
              <a:t>2- لا</a:t>
            </a:r>
            <a:endParaRPr lang="ar-SA" sz="32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98271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3619945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852746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1283109"/>
            <a:ext cx="7860409" cy="4339650"/>
          </a:xfrm>
          <a:prstGeom prst="rect">
            <a:avLst/>
          </a:prstGeom>
          <a:noFill/>
        </p:spPr>
        <p:txBody>
          <a:bodyPr wrap="square" rtlCol="1">
            <a:spAutoFit/>
          </a:bodyPr>
          <a:lstStyle/>
          <a:p>
            <a:pPr algn="ctr"/>
            <a:r>
              <a:rPr lang="ar-SA" sz="4000" b="1" dirty="0" smtClean="0">
                <a:solidFill>
                  <a:srgbClr val="C00000"/>
                </a:solidFill>
              </a:rPr>
              <a:t>السؤال السابع</a:t>
            </a:r>
          </a:p>
          <a:p>
            <a:pPr algn="ctr"/>
            <a:endParaRPr lang="ar-SA" sz="4000" b="1" dirty="0">
              <a:solidFill>
                <a:srgbClr val="C00000"/>
              </a:solidFill>
            </a:endParaRPr>
          </a:p>
          <a:p>
            <a:pPr algn="ctr"/>
            <a:r>
              <a:rPr lang="ar-SA" sz="3600" b="1" dirty="0" smtClean="0">
                <a:solidFill>
                  <a:srgbClr val="002060"/>
                </a:solidFill>
              </a:rPr>
              <a:t>اختر الإجابة الصحيحة</a:t>
            </a:r>
          </a:p>
          <a:p>
            <a:pPr algn="ctr"/>
            <a:r>
              <a:rPr lang="ar-SA" sz="3200" b="1" dirty="0" smtClean="0">
                <a:solidFill>
                  <a:srgbClr val="002060"/>
                </a:solidFill>
              </a:rPr>
              <a:t>يمكن عد مهارة الضربة الساحقة مهارة </a:t>
            </a:r>
            <a:endParaRPr lang="ar-SA" sz="3200" b="1" dirty="0" smtClean="0"/>
          </a:p>
          <a:p>
            <a:pPr algn="ctr"/>
            <a:endParaRPr lang="ar-SA" sz="3200" b="1" dirty="0" smtClean="0"/>
          </a:p>
          <a:p>
            <a:pPr algn="ctr"/>
            <a:r>
              <a:rPr lang="ar-SA" sz="3200" b="1" dirty="0" smtClean="0">
                <a:hlinkClick r:id="rId3" action="ppaction://hlinksldjump"/>
              </a:rPr>
              <a:t>1- دفاعية</a:t>
            </a:r>
            <a:endParaRPr lang="ar-SA" sz="3200" b="1" dirty="0" smtClean="0"/>
          </a:p>
          <a:p>
            <a:pPr algn="ctr"/>
            <a:r>
              <a:rPr lang="ar-SA" sz="3200" b="1" dirty="0" smtClean="0">
                <a:hlinkClick r:id="rId4" action="ppaction://hlinksldjump"/>
              </a:rPr>
              <a:t>2- هجومية</a:t>
            </a:r>
            <a:endParaRPr lang="ar-SA" sz="3200" b="1" dirty="0" smtClean="0"/>
          </a:p>
          <a:p>
            <a:pPr algn="ctr"/>
            <a:r>
              <a:rPr lang="ar-SA" sz="3200" b="1" dirty="0" smtClean="0">
                <a:hlinkClick r:id="rId3" action="ppaction://hlinksldjump"/>
              </a:rPr>
              <a:t>3- دفاعية هجومية</a:t>
            </a:r>
            <a:endParaRPr lang="ar-SA" sz="32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071939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للسؤال التالي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257473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للسؤال التالي</a:t>
            </a:r>
            <a:endParaRPr lang="ar-SA" sz="3600" b="1" dirty="0"/>
          </a:p>
        </p:txBody>
      </p:sp>
    </p:spTree>
    <p:extLst>
      <p:ext uri="{BB962C8B-B14F-4D97-AF65-F5344CB8AC3E}">
        <p14:creationId xmlns:p14="http://schemas.microsoft.com/office/powerpoint/2010/main" val="2797635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0"/>
            <a:ext cx="4213123" cy="6386052"/>
          </a:xfrm>
          <a:prstGeom prst="rect">
            <a:avLst/>
          </a:prstGeom>
        </p:spPr>
      </p:pic>
      <p:sp>
        <p:nvSpPr>
          <p:cNvPr id="3" name="مربع نص 2"/>
          <p:cNvSpPr txBox="1"/>
          <p:nvPr/>
        </p:nvSpPr>
        <p:spPr>
          <a:xfrm>
            <a:off x="118468" y="715424"/>
            <a:ext cx="7860409" cy="4955203"/>
          </a:xfrm>
          <a:prstGeom prst="rect">
            <a:avLst/>
          </a:prstGeom>
          <a:noFill/>
        </p:spPr>
        <p:txBody>
          <a:bodyPr wrap="square" rtlCol="1">
            <a:spAutoFit/>
          </a:bodyPr>
          <a:lstStyle/>
          <a:p>
            <a:pPr algn="ctr"/>
            <a:r>
              <a:rPr lang="ar-SA" sz="4000" b="1" dirty="0" smtClean="0">
                <a:solidFill>
                  <a:srgbClr val="C00000"/>
                </a:solidFill>
              </a:rPr>
              <a:t>السؤال الثامن</a:t>
            </a:r>
          </a:p>
          <a:p>
            <a:pPr algn="ctr"/>
            <a:endParaRPr lang="ar-SA" sz="4000" b="1" dirty="0">
              <a:solidFill>
                <a:srgbClr val="C00000"/>
              </a:solidFill>
            </a:endParaRPr>
          </a:p>
          <a:p>
            <a:pPr algn="ctr"/>
            <a:r>
              <a:rPr lang="ar-SA" sz="3600" b="1" dirty="0" smtClean="0">
                <a:solidFill>
                  <a:srgbClr val="002060"/>
                </a:solidFill>
              </a:rPr>
              <a:t>اختر الإجابة الصحيحة:</a:t>
            </a:r>
          </a:p>
          <a:p>
            <a:pPr algn="ctr"/>
            <a:r>
              <a:rPr lang="ar-SA" sz="3600" b="1" dirty="0" smtClean="0">
                <a:solidFill>
                  <a:srgbClr val="002060"/>
                </a:solidFill>
              </a:rPr>
              <a:t>عند أداء مهارة الضرب الساحق تكون القدمان متوازيتان ومتباعدتان مسافة من</a:t>
            </a:r>
            <a:r>
              <a:rPr lang="ar-SA" sz="3200" b="1" dirty="0" smtClean="0">
                <a:solidFill>
                  <a:srgbClr val="002060"/>
                </a:solidFill>
              </a:rPr>
              <a:t> </a:t>
            </a:r>
            <a:endParaRPr lang="ar-SA" sz="3200" b="1" dirty="0" smtClean="0"/>
          </a:p>
          <a:p>
            <a:pPr algn="ctr"/>
            <a:endParaRPr lang="ar-SA" sz="3200" b="1" dirty="0" smtClean="0"/>
          </a:p>
          <a:p>
            <a:pPr algn="ctr"/>
            <a:r>
              <a:rPr lang="ar-SA" sz="3200" b="1" dirty="0" smtClean="0">
                <a:hlinkClick r:id="rId3" action="ppaction://hlinksldjump"/>
              </a:rPr>
              <a:t>1- 60_80 سم</a:t>
            </a:r>
            <a:endParaRPr lang="ar-SA" sz="3200" b="1" dirty="0" smtClean="0"/>
          </a:p>
          <a:p>
            <a:pPr algn="ctr"/>
            <a:r>
              <a:rPr lang="ar-SA" sz="3200" b="1" dirty="0" smtClean="0">
                <a:hlinkClick r:id="rId3" action="ppaction://hlinksldjump"/>
              </a:rPr>
              <a:t>2- 20_30 سم</a:t>
            </a:r>
            <a:endParaRPr lang="ar-SA" sz="3200" b="1" dirty="0" smtClean="0"/>
          </a:p>
          <a:p>
            <a:pPr algn="ctr"/>
            <a:r>
              <a:rPr lang="ar-SA" sz="3200" b="1" dirty="0" smtClean="0">
                <a:hlinkClick r:id="rId4" action="ppaction://hlinksldjump"/>
              </a:rPr>
              <a:t>3- 30_40 سم</a:t>
            </a:r>
            <a:endParaRPr lang="ar-SA" sz="3200" b="1" dirty="0" smtClean="0"/>
          </a:p>
        </p:txBody>
      </p:sp>
      <p:sp>
        <p:nvSpPr>
          <p:cNvPr id="4" name="سهم إلى اليمين 3">
            <a:hlinkClick r:id="rId5"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6"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384480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4" y="2893757"/>
            <a:ext cx="7580671" cy="2002708"/>
          </a:xfrm>
          <a:prstGeom prst="rect">
            <a:avLst/>
          </a:prstGeom>
        </p:spPr>
      </p:pic>
      <p:sp>
        <p:nvSpPr>
          <p:cNvPr id="3" name="زر إجراء: تعليمات 2">
            <a:hlinkClick r:id="rId5" action="ppaction://hlinksldjump" highlightClick="1">
              <a:snd r:embed="rId6" name="type.wav"/>
            </a:hlinkClick>
          </p:cNvPr>
          <p:cNvSpPr/>
          <p:nvPr/>
        </p:nvSpPr>
        <p:spPr>
          <a:xfrm>
            <a:off x="4262284" y="6386052"/>
            <a:ext cx="2831690" cy="471948"/>
          </a:xfrm>
          <a:prstGeom prst="actionButtonHelp">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الانتقال للتالي</a:t>
            </a:r>
            <a:endParaRPr lang="ar-SA" sz="2800" b="1" dirty="0">
              <a:solidFill>
                <a:schemeClr val="bg1"/>
              </a:solidFill>
            </a:endParaRPr>
          </a:p>
        </p:txBody>
      </p:sp>
      <p:sp>
        <p:nvSpPr>
          <p:cNvPr id="4" name="مربع نص 3"/>
          <p:cNvSpPr txBox="1"/>
          <p:nvPr/>
        </p:nvSpPr>
        <p:spPr>
          <a:xfrm>
            <a:off x="3991897" y="1570318"/>
            <a:ext cx="4454013" cy="1323439"/>
          </a:xfrm>
          <a:prstGeom prst="rect">
            <a:avLst/>
          </a:prstGeom>
          <a:noFill/>
        </p:spPr>
        <p:txBody>
          <a:bodyPr wrap="square" rtlCol="1">
            <a:spAutoFit/>
          </a:bodyPr>
          <a:lstStyle/>
          <a:p>
            <a:pPr algn="ctr"/>
            <a:r>
              <a:rPr lang="ar-SA" sz="8000" b="1" dirty="0" smtClean="0">
                <a:solidFill>
                  <a:srgbClr val="009900"/>
                </a:solidFill>
              </a:rPr>
              <a:t>أحسنت</a:t>
            </a:r>
            <a:endParaRPr lang="ar-SA" sz="8000" b="1" dirty="0">
              <a:solidFill>
                <a:srgbClr val="009900"/>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0"/>
            <a:ext cx="609600" cy="609600"/>
          </a:xfrm>
          <a:prstGeom prst="rect">
            <a:avLst/>
          </a:prstGeom>
        </p:spPr>
      </p:pic>
    </p:spTree>
    <p:extLst>
      <p:ext uri="{BB962C8B-B14F-4D97-AF65-F5344CB8AC3E}">
        <p14:creationId xmlns:p14="http://schemas.microsoft.com/office/powerpoint/2010/main" val="2419360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3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4"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533832"/>
            <a:ext cx="3676034" cy="3805083"/>
          </a:xfrm>
          <a:prstGeom prst="rect">
            <a:avLst/>
          </a:prstGeom>
        </p:spPr>
      </p:pic>
      <p:sp>
        <p:nvSpPr>
          <p:cNvPr id="3" name="مربع نص 2"/>
          <p:cNvSpPr txBox="1"/>
          <p:nvPr/>
        </p:nvSpPr>
        <p:spPr>
          <a:xfrm>
            <a:off x="5545394" y="1858297"/>
            <a:ext cx="3923071" cy="923330"/>
          </a:xfrm>
          <a:prstGeom prst="rect">
            <a:avLst/>
          </a:prstGeom>
          <a:noFill/>
        </p:spPr>
        <p:txBody>
          <a:bodyPr wrap="square" rtlCol="1">
            <a:spAutoFit/>
          </a:bodyPr>
          <a:lstStyle/>
          <a:p>
            <a:r>
              <a:rPr lang="ar-SA" sz="5400" b="1" dirty="0" smtClean="0"/>
              <a:t>حاول مرة أخرى</a:t>
            </a:r>
            <a:endParaRPr lang="ar-SA" sz="54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
        <p:nvSpPr>
          <p:cNvPr id="5" name="زر إجراء: إرجاع 4">
            <a:hlinkClick r:id="rId6" action="ppaction://hlinksldjump" highlightClick="1">
              <a:snd r:embed="rId7" name="type.wav"/>
            </a:hlinkClick>
          </p:cNvPr>
          <p:cNvSpPr/>
          <p:nvPr/>
        </p:nvSpPr>
        <p:spPr>
          <a:xfrm>
            <a:off x="3097162" y="6322591"/>
            <a:ext cx="3819832" cy="589935"/>
          </a:xfrm>
          <a:prstGeom prst="actionButtonRetur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smtClean="0"/>
              <a:t>الانتقال للتالي</a:t>
            </a:r>
            <a:endParaRPr lang="ar-SA" sz="3600" b="1" dirty="0"/>
          </a:p>
        </p:txBody>
      </p:sp>
    </p:spTree>
    <p:extLst>
      <p:ext uri="{BB962C8B-B14F-4D97-AF65-F5344CB8AC3E}">
        <p14:creationId xmlns:p14="http://schemas.microsoft.com/office/powerpoint/2010/main" val="3206113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1" presetClass="mediacall" presetSubtype="0" fill="hold" nodeType="withEffect">
                                  <p:stCondLst>
                                    <p:cond delay="0"/>
                                  </p:stCondLst>
                                  <p:childTnLst>
                                    <p:cmd type="call" cmd="playFrom(0.0)">
                                      <p:cBhvr>
                                        <p:cTn id="39" dur="4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74" y="768626"/>
            <a:ext cx="8772939" cy="4571999"/>
          </a:xfrm>
          <a:prstGeom prst="rect">
            <a:avLst/>
          </a:prstGeom>
        </p:spPr>
      </p:pic>
      <p:sp>
        <p:nvSpPr>
          <p:cNvPr id="4" name="سهم إلى اليسار 3">
            <a:hlinkClick r:id="rId3" action="ppaction://hlinksldjump"/>
          </p:cNvPr>
          <p:cNvSpPr/>
          <p:nvPr/>
        </p:nvSpPr>
        <p:spPr>
          <a:xfrm>
            <a:off x="0" y="6075318"/>
            <a:ext cx="1214846" cy="782682"/>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4" action="ppaction://hlinksldjump" highlightClick="1">
              <a:snd r:embed="rId5"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4270678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87" y="939800"/>
            <a:ext cx="3656013" cy="4067958"/>
          </a:xfrm>
          <a:prstGeom prst="rect">
            <a:avLst/>
          </a:prstGeom>
        </p:spPr>
      </p:pic>
      <p:sp>
        <p:nvSpPr>
          <p:cNvPr id="3" name="مربع نص 2"/>
          <p:cNvSpPr txBox="1"/>
          <p:nvPr/>
        </p:nvSpPr>
        <p:spPr>
          <a:xfrm>
            <a:off x="4064000" y="1511300"/>
            <a:ext cx="8128000" cy="3816429"/>
          </a:xfrm>
          <a:prstGeom prst="rect">
            <a:avLst/>
          </a:prstGeom>
          <a:noFill/>
        </p:spPr>
        <p:txBody>
          <a:bodyPr wrap="square" rtlCol="1">
            <a:spAutoFit/>
          </a:bodyPr>
          <a:lstStyle/>
          <a:p>
            <a:pPr algn="ctr"/>
            <a:r>
              <a:rPr lang="ar-SA" sz="4400" b="1" dirty="0" smtClean="0">
                <a:solidFill>
                  <a:srgbClr val="C00000"/>
                </a:solidFill>
              </a:rPr>
              <a:t>عزيزي المتعلم</a:t>
            </a:r>
          </a:p>
          <a:p>
            <a:pPr algn="ctr"/>
            <a:endParaRPr lang="ar-SA" dirty="0"/>
          </a:p>
          <a:p>
            <a:pPr algn="ctr"/>
            <a:r>
              <a:rPr lang="ar-SA" sz="3600" b="1" dirty="0" smtClean="0">
                <a:solidFill>
                  <a:srgbClr val="7030A0"/>
                </a:solidFill>
              </a:rPr>
              <a:t>لقد انتهيت من التقويم النهائي للبرمجية</a:t>
            </a:r>
          </a:p>
          <a:p>
            <a:pPr algn="ctr"/>
            <a:r>
              <a:rPr lang="ar-SA" sz="3600" b="1" dirty="0" smtClean="0">
                <a:solidFill>
                  <a:srgbClr val="7030A0"/>
                </a:solidFill>
              </a:rPr>
              <a:t>اذا كنت قد حصلت في مجموع درجاتك على 6 درجات فأعلى فذلك يعني اجتيازك للبرمجية بنجاح</a:t>
            </a:r>
          </a:p>
          <a:p>
            <a:pPr algn="ctr"/>
            <a:r>
              <a:rPr lang="ar-SA" sz="3600" b="1" dirty="0" smtClean="0">
                <a:solidFill>
                  <a:srgbClr val="7030A0"/>
                </a:solidFill>
              </a:rPr>
              <a:t>و اذا حصلت على اقل من 6 درجات فذلك يعني عدم اجتيازك للبرمجية</a:t>
            </a:r>
            <a:endParaRPr lang="ar-SA" sz="3600" b="1" dirty="0">
              <a:solidFill>
                <a:srgbClr val="7030A0"/>
              </a:solidFill>
            </a:endParaRPr>
          </a:p>
        </p:txBody>
      </p:sp>
      <p:sp>
        <p:nvSpPr>
          <p:cNvPr id="4" name="سهم إلى اليمين 3">
            <a:hlinkClick r:id="rId3" action="ppaction://hlinksldjump"/>
          </p:cNvPr>
          <p:cNvSpPr/>
          <p:nvPr/>
        </p:nvSpPr>
        <p:spPr>
          <a:xfrm>
            <a:off x="10830395"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7"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6" name="زر إجراء: معلومات 5">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2490782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0" y="419101"/>
            <a:ext cx="2730499" cy="5270500"/>
          </a:xfrm>
          <a:prstGeom prst="rect">
            <a:avLst/>
          </a:prstGeom>
        </p:spPr>
      </p:pic>
      <p:sp>
        <p:nvSpPr>
          <p:cNvPr id="3" name="مربع نص 2"/>
          <p:cNvSpPr txBox="1"/>
          <p:nvPr/>
        </p:nvSpPr>
        <p:spPr>
          <a:xfrm>
            <a:off x="406400" y="609600"/>
            <a:ext cx="7112000" cy="4524315"/>
          </a:xfrm>
          <a:prstGeom prst="rect">
            <a:avLst/>
          </a:prstGeom>
          <a:noFill/>
        </p:spPr>
        <p:txBody>
          <a:bodyPr wrap="square" rtlCol="1">
            <a:spAutoFit/>
          </a:bodyPr>
          <a:lstStyle/>
          <a:p>
            <a:pPr algn="ctr"/>
            <a:r>
              <a:rPr lang="ar-SA" sz="4800" b="1" dirty="0" smtClean="0">
                <a:solidFill>
                  <a:srgbClr val="00B050"/>
                </a:solidFill>
              </a:rPr>
              <a:t>شكرا لك يا صديقي </a:t>
            </a:r>
          </a:p>
          <a:p>
            <a:pPr algn="ctr"/>
            <a:r>
              <a:rPr lang="ar-SA" sz="4800" b="1" dirty="0" smtClean="0">
                <a:solidFill>
                  <a:srgbClr val="00B050"/>
                </a:solidFill>
              </a:rPr>
              <a:t>لقد انتهينا من البرمجية آمل أن تكون استمتعت بهذه التجربة الرائعة</a:t>
            </a:r>
          </a:p>
          <a:p>
            <a:pPr algn="ctr"/>
            <a:endParaRPr lang="ar-SA" sz="4800" b="1" dirty="0">
              <a:solidFill>
                <a:srgbClr val="00B050"/>
              </a:solidFill>
            </a:endParaRPr>
          </a:p>
          <a:p>
            <a:pPr algn="ctr"/>
            <a:r>
              <a:rPr lang="ar-SA" sz="4800" b="1" dirty="0" smtClean="0">
                <a:solidFill>
                  <a:srgbClr val="00B050"/>
                </a:solidFill>
              </a:rPr>
              <a:t>مع السلامة الى لقاء قريب</a:t>
            </a:r>
            <a:endParaRPr lang="ar-SA" sz="4800" b="1" dirty="0">
              <a:solidFill>
                <a:srgbClr val="00B050"/>
              </a:solidFill>
            </a:endParaRPr>
          </a:p>
        </p:txBody>
      </p:sp>
      <p:sp>
        <p:nvSpPr>
          <p:cNvPr id="4" name="سهم إلى اليمين 3">
            <a:hlinkClick r:id="rId3" action="ppaction://hlinksldjump"/>
          </p:cNvPr>
          <p:cNvSpPr/>
          <p:nvPr/>
        </p:nvSpPr>
        <p:spPr>
          <a:xfrm>
            <a:off x="10791370"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زر إجراء: معلومات 4">
            <a:hlinkClick r:id="rId4" action="ppaction://hlinksldjump" highlightClick="1">
              <a:snd r:embed="rId5" name="click.wav"/>
            </a:hlinkClick>
          </p:cNvPr>
          <p:cNvSpPr/>
          <p:nvPr/>
        </p:nvSpPr>
        <p:spPr>
          <a:xfrm>
            <a:off x="5086753" y="636270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
        <p:nvSpPr>
          <p:cNvPr id="6" name="زر إجراء: الصفحة الرئيسية 5">
            <a:hlinkClick r:id="" action="ppaction://hlinkshowjump?jump=firstslide" highlightClick="1">
              <a:snd r:embed="rId5" name="click.wav"/>
            </a:hlinkClick>
          </p:cNvPr>
          <p:cNvSpPr/>
          <p:nvPr/>
        </p:nvSpPr>
        <p:spPr>
          <a:xfrm>
            <a:off x="0" y="6362700"/>
            <a:ext cx="927100" cy="49530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البداية</a:t>
            </a:r>
            <a:endParaRPr lang="ar-SA" sz="2800" b="1" dirty="0">
              <a:solidFill>
                <a:schemeClr val="bg1"/>
              </a:solidFill>
            </a:endParaRPr>
          </a:p>
        </p:txBody>
      </p:sp>
    </p:spTree>
    <p:extLst>
      <p:ext uri="{BB962C8B-B14F-4D97-AF65-F5344CB8AC3E}">
        <p14:creationId xmlns:p14="http://schemas.microsoft.com/office/powerpoint/2010/main" val="195673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09361"/>
          </a:xfrm>
          <a:prstGeom prst="rect">
            <a:avLst/>
          </a:prstGeom>
        </p:spPr>
      </p:pic>
      <p:sp>
        <p:nvSpPr>
          <p:cNvPr id="3" name="مربع نص 2"/>
          <p:cNvSpPr txBox="1"/>
          <p:nvPr/>
        </p:nvSpPr>
        <p:spPr>
          <a:xfrm>
            <a:off x="4454433" y="450359"/>
            <a:ext cx="7145383" cy="3539430"/>
          </a:xfrm>
          <a:prstGeom prst="rect">
            <a:avLst/>
          </a:prstGeom>
          <a:noFill/>
        </p:spPr>
        <p:txBody>
          <a:bodyPr wrap="square" rtlCol="1">
            <a:spAutoFit/>
          </a:bodyPr>
          <a:lstStyle/>
          <a:p>
            <a:pPr algn="ctr"/>
            <a:r>
              <a:rPr lang="ar-SA" sz="3200" b="1" dirty="0" smtClean="0">
                <a:solidFill>
                  <a:srgbClr val="C00000"/>
                </a:solidFill>
              </a:rPr>
              <a:t>عزيزي المتعلم:</a:t>
            </a:r>
            <a:r>
              <a:rPr lang="ar-SA" sz="3200" b="1" dirty="0" smtClean="0"/>
              <a:t> </a:t>
            </a:r>
            <a:r>
              <a:rPr lang="ar-SA" sz="3200" b="1" dirty="0" smtClean="0">
                <a:solidFill>
                  <a:srgbClr val="002060"/>
                </a:solidFill>
              </a:rPr>
              <a:t>أهلا وسهلا بك في برمجية</a:t>
            </a:r>
          </a:p>
          <a:p>
            <a:pPr algn="ctr"/>
            <a:r>
              <a:rPr lang="ar-SA" sz="3200" b="1" dirty="0" smtClean="0">
                <a:solidFill>
                  <a:srgbClr val="002060"/>
                </a:solidFill>
              </a:rPr>
              <a:t>(الضربة الساحقة)</a:t>
            </a:r>
            <a:r>
              <a:rPr lang="ar-SA" sz="3200" b="1" dirty="0">
                <a:solidFill>
                  <a:srgbClr val="002060"/>
                </a:solidFill>
              </a:rPr>
              <a:t> </a:t>
            </a:r>
            <a:r>
              <a:rPr lang="ar-SA" sz="3200" b="1" dirty="0" smtClean="0">
                <a:solidFill>
                  <a:srgbClr val="002060"/>
                </a:solidFill>
              </a:rPr>
              <a:t>في الكرة الطائرة</a:t>
            </a:r>
          </a:p>
          <a:p>
            <a:pPr algn="ctr"/>
            <a:endParaRPr lang="ar-SA" sz="3200" b="1" dirty="0" smtClean="0"/>
          </a:p>
          <a:p>
            <a:pPr algn="ctr"/>
            <a:r>
              <a:rPr lang="ar-SA" sz="3200" b="1" dirty="0" smtClean="0">
                <a:solidFill>
                  <a:schemeClr val="accent4">
                    <a:lumMod val="50000"/>
                  </a:schemeClr>
                </a:solidFill>
              </a:rPr>
              <a:t>فضلا اكتب اسمك (                                   )</a:t>
            </a:r>
          </a:p>
          <a:p>
            <a:pPr algn="ctr"/>
            <a:endParaRPr lang="ar-SA" sz="3200" b="1" dirty="0" smtClean="0">
              <a:solidFill>
                <a:schemeClr val="accent4">
                  <a:lumMod val="50000"/>
                </a:schemeClr>
              </a:solidFill>
            </a:endParaRPr>
          </a:p>
          <a:p>
            <a:pPr algn="ctr"/>
            <a:r>
              <a:rPr lang="ar-SA" sz="3200" b="1" dirty="0" smtClean="0">
                <a:solidFill>
                  <a:srgbClr val="002060"/>
                </a:solidFill>
              </a:rPr>
              <a:t>بعد الانتهاء من كتابة أسمك يمكنك الضغط على</a:t>
            </a:r>
          </a:p>
          <a:p>
            <a:pPr algn="ctr"/>
            <a:r>
              <a:rPr lang="ar-SA" sz="3200" b="1" dirty="0" smtClean="0">
                <a:solidFill>
                  <a:srgbClr val="002060"/>
                </a:solidFill>
              </a:rPr>
              <a:t> زر التالي ومواصلة البرمجية الشيقة</a:t>
            </a:r>
            <a:endParaRPr lang="ar-SA" sz="3200" b="1" dirty="0">
              <a:solidFill>
                <a:srgbClr val="002060"/>
              </a:solidFill>
            </a:endParaRPr>
          </a:p>
        </p:txBody>
      </p:sp>
      <p:sp>
        <p:nvSpPr>
          <p:cNvPr id="4" name="سهم إلى اليمين 3">
            <a:hlinkClick r:id="rId3" action="ppaction://hlinksldjump"/>
          </p:cNvPr>
          <p:cNvSpPr/>
          <p:nvPr/>
        </p:nvSpPr>
        <p:spPr>
          <a:xfrm>
            <a:off x="10786149" y="6068495"/>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5" name="سهم إلى اليسار 4">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8" name="زر إجراء: معلومات 7">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1900569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مجسم مشطوف الحواف 1"/>
          <p:cNvSpPr/>
          <p:nvPr/>
        </p:nvSpPr>
        <p:spPr>
          <a:xfrm>
            <a:off x="118467" y="86030"/>
            <a:ext cx="11843340" cy="1479819"/>
          </a:xfrm>
          <a:prstGeom prst="bevel">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4000" b="1" dirty="0" smtClean="0">
                <a:ln w="0"/>
                <a:solidFill>
                  <a:srgbClr val="002060"/>
                </a:solidFill>
                <a:effectLst>
                  <a:reflection blurRad="6350" stA="53000" endA="300" endPos="35500" dir="5400000" sy="-90000" algn="bl" rotWithShape="0"/>
                </a:effectLst>
              </a:rPr>
              <a:t>إرشادات استخدام البرمجية</a:t>
            </a:r>
            <a:endParaRPr lang="ar-SA" sz="4000" b="1" dirty="0">
              <a:ln w="0"/>
              <a:solidFill>
                <a:srgbClr val="002060"/>
              </a:solidFill>
              <a:effectLst>
                <a:reflection blurRad="6350" stA="53000" endA="300" endPos="35500" dir="5400000" sy="-90000" algn="bl" rotWithShape="0"/>
              </a:effectLst>
            </a:endParaRPr>
          </a:p>
        </p:txBody>
      </p:sp>
      <p:sp>
        <p:nvSpPr>
          <p:cNvPr id="3" name="زاوية مطوية 2"/>
          <p:cNvSpPr/>
          <p:nvPr/>
        </p:nvSpPr>
        <p:spPr>
          <a:xfrm>
            <a:off x="2187698" y="1687914"/>
            <a:ext cx="8362336" cy="415715"/>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تنفيذ ما يطلب منك بكل بدقة</a:t>
            </a:r>
            <a:endParaRPr lang="ar-SA" sz="2400" b="1" dirty="0">
              <a:solidFill>
                <a:srgbClr val="C00000"/>
              </a:solidFill>
            </a:endParaRPr>
          </a:p>
        </p:txBody>
      </p:sp>
      <p:sp>
        <p:nvSpPr>
          <p:cNvPr id="4" name="زاوية مطوية 3"/>
          <p:cNvSpPr/>
          <p:nvPr/>
        </p:nvSpPr>
        <p:spPr>
          <a:xfrm>
            <a:off x="2187698" y="2225694"/>
            <a:ext cx="8362336" cy="415715"/>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اقرأ المعلومات قراءة جيدة واستوعب ما بها من حقائق ومفاهيم ومعارف</a:t>
            </a:r>
            <a:endParaRPr lang="ar-SA" sz="2400" b="1" dirty="0">
              <a:solidFill>
                <a:srgbClr val="C00000"/>
              </a:solidFill>
            </a:endParaRPr>
          </a:p>
        </p:txBody>
      </p:sp>
      <p:sp>
        <p:nvSpPr>
          <p:cNvPr id="5" name="زاوية مطوية 4"/>
          <p:cNvSpPr/>
          <p:nvPr/>
        </p:nvSpPr>
        <p:spPr>
          <a:xfrm>
            <a:off x="2187698" y="2791291"/>
            <a:ext cx="8362336" cy="400969"/>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لا تنتقل من خطوة الى خطوة تعليمية أخرى الا اذا طلب منك ذلك</a:t>
            </a:r>
            <a:endParaRPr lang="ar-SA" sz="2400" b="1" dirty="0">
              <a:solidFill>
                <a:srgbClr val="C00000"/>
              </a:solidFill>
            </a:endParaRPr>
          </a:p>
        </p:txBody>
      </p:sp>
      <p:sp>
        <p:nvSpPr>
          <p:cNvPr id="6" name="زاوية مطوية 5"/>
          <p:cNvSpPr/>
          <p:nvPr/>
        </p:nvSpPr>
        <p:spPr>
          <a:xfrm>
            <a:off x="2184615" y="5331924"/>
            <a:ext cx="8362336" cy="970595"/>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للعودة الى الموضوع الذي توقفت عنده اذهب الى القائمة واختر مواضيع البرمجية ثم اختر الموضوع الذي تريد</a:t>
            </a:r>
            <a:endParaRPr lang="ar-SA" sz="2400" b="1" dirty="0">
              <a:solidFill>
                <a:srgbClr val="C00000"/>
              </a:solidFill>
            </a:endParaRPr>
          </a:p>
        </p:txBody>
      </p:sp>
      <p:sp>
        <p:nvSpPr>
          <p:cNvPr id="7" name="زاوية مطوية 6"/>
          <p:cNvSpPr/>
          <p:nvPr/>
        </p:nvSpPr>
        <p:spPr>
          <a:xfrm>
            <a:off x="2184615" y="3250508"/>
            <a:ext cx="8362336" cy="339368"/>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اجب على الأسئلة التي تعرض عليك بكل دقة</a:t>
            </a:r>
            <a:endParaRPr lang="ar-SA" sz="2400" b="1" dirty="0">
              <a:solidFill>
                <a:srgbClr val="C00000"/>
              </a:solidFill>
            </a:endParaRPr>
          </a:p>
        </p:txBody>
      </p:sp>
      <p:sp>
        <p:nvSpPr>
          <p:cNvPr id="8" name="زاوية مطوية 7"/>
          <p:cNvSpPr/>
          <p:nvPr/>
        </p:nvSpPr>
        <p:spPr>
          <a:xfrm>
            <a:off x="2184615" y="3712481"/>
            <a:ext cx="8362336" cy="406501"/>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تحرك دائما بالمؤشرات اسفل كل صفحة مثل ( السابق-التالي)</a:t>
            </a:r>
            <a:endParaRPr lang="ar-SA" sz="2400" b="1" dirty="0">
              <a:solidFill>
                <a:srgbClr val="C00000"/>
              </a:solidFill>
            </a:endParaRPr>
          </a:p>
        </p:txBody>
      </p:sp>
      <p:sp>
        <p:nvSpPr>
          <p:cNvPr id="9" name="زاوية مطوية 8"/>
          <p:cNvSpPr/>
          <p:nvPr/>
        </p:nvSpPr>
        <p:spPr>
          <a:xfrm>
            <a:off x="2184615" y="4836198"/>
            <a:ext cx="8362336" cy="414115"/>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بعض الشرائح يوجد بها مرشد صوتي يمكنك اغلاق الصوت اذا اردت</a:t>
            </a:r>
            <a:endParaRPr lang="ar-SA" sz="2400" b="1" dirty="0">
              <a:solidFill>
                <a:srgbClr val="C00000"/>
              </a:solidFill>
            </a:endParaRPr>
          </a:p>
        </p:txBody>
      </p:sp>
      <p:sp>
        <p:nvSpPr>
          <p:cNvPr id="10" name="زاوية مطوية 9"/>
          <p:cNvSpPr/>
          <p:nvPr/>
        </p:nvSpPr>
        <p:spPr>
          <a:xfrm>
            <a:off x="2184615" y="4248496"/>
            <a:ext cx="8362336" cy="435991"/>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b="1" dirty="0" smtClean="0">
                <a:solidFill>
                  <a:srgbClr val="C00000"/>
                </a:solidFill>
              </a:rPr>
              <a:t>عند الاختبار النهائي قم بجمع الدرجات لكل إجابة صحيحة تجب عليها</a:t>
            </a:r>
            <a:endParaRPr lang="ar-SA" sz="2400" b="1" dirty="0">
              <a:solidFill>
                <a:srgbClr val="C00000"/>
              </a:solidFill>
            </a:endParaRPr>
          </a:p>
        </p:txBody>
      </p:sp>
      <p:sp>
        <p:nvSpPr>
          <p:cNvPr id="11" name="سهم إلى اليمين 10">
            <a:hlinkClick r:id="rId5" action="ppaction://hlinksldjump"/>
          </p:cNvPr>
          <p:cNvSpPr/>
          <p:nvPr/>
        </p:nvSpPr>
        <p:spPr>
          <a:xfrm>
            <a:off x="10786149" y="6068495"/>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12" name="سهم إلى اليسار 11">
            <a:hlinkClick r:id="rId6"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21" name="زر إجراء: معلومات 20">
            <a:hlinkClick r:id="rId7" action="ppaction://hlinksldjump" highlightClick="1">
              <a:snd r:embed="rId8"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pic>
        <p:nvPicPr>
          <p:cNvPr id="1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9400" y="216339"/>
            <a:ext cx="609600" cy="609600"/>
          </a:xfrm>
          <a:prstGeom prst="rect">
            <a:avLst/>
          </a:prstGeom>
        </p:spPr>
      </p:pic>
    </p:spTree>
    <p:extLst>
      <p:ext uri="{BB962C8B-B14F-4D97-AF65-F5344CB8AC3E}">
        <p14:creationId xmlns:p14="http://schemas.microsoft.com/office/powerpoint/2010/main" val="1743329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par>
                          <p:cTn id="53" fill="hold">
                            <p:stCondLst>
                              <p:cond delay="4000"/>
                            </p:stCondLst>
                            <p:childTnLst>
                              <p:par>
                                <p:cTn id="54" presetID="21"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heel(1)">
                                      <p:cBhvr>
                                        <p:cTn id="56" dur="2000"/>
                                        <p:tgtEl>
                                          <p:spTgt spid="21"/>
                                        </p:tgtEl>
                                      </p:cBhvr>
                                    </p:animEffect>
                                  </p:childTnLst>
                                </p:cTn>
                              </p:par>
                              <p:par>
                                <p:cTn id="57" presetID="1" presetClass="mediacall" presetSubtype="0" fill="hold" nodeType="withEffect">
                                  <p:stCondLst>
                                    <p:cond delay="0"/>
                                  </p:stCondLst>
                                  <p:childTnLst>
                                    <p:cmd type="call" cmd="playFrom(0.0)">
                                      <p:cBhvr>
                                        <p:cTn id="58" dur="5286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13"/>
                </p:tgtEl>
              </p:cMediaNode>
            </p:audio>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748" y="0"/>
            <a:ext cx="2597253" cy="5722374"/>
          </a:xfrm>
          <a:prstGeom prst="rect">
            <a:avLst/>
          </a:prstGeom>
        </p:spPr>
      </p:pic>
      <p:sp>
        <p:nvSpPr>
          <p:cNvPr id="5" name="مربع نص 4"/>
          <p:cNvSpPr txBox="1"/>
          <p:nvPr/>
        </p:nvSpPr>
        <p:spPr>
          <a:xfrm>
            <a:off x="884903" y="568251"/>
            <a:ext cx="8273845" cy="4585871"/>
          </a:xfrm>
          <a:prstGeom prst="rect">
            <a:avLst/>
          </a:prstGeom>
          <a:noFill/>
        </p:spPr>
        <p:txBody>
          <a:bodyPr wrap="square" rtlCol="1">
            <a:spAutoFit/>
          </a:bodyPr>
          <a:lstStyle/>
          <a:p>
            <a:pPr algn="ctr"/>
            <a:r>
              <a:rPr lang="ar-SA" sz="4400" b="1" dirty="0" smtClean="0">
                <a:solidFill>
                  <a:srgbClr val="00B050"/>
                </a:solidFill>
              </a:rPr>
              <a:t>هل تعلم عزيزي المتعلم انك في نهاية دراستك للبرمجية ستكون قادرا على :</a:t>
            </a:r>
          </a:p>
          <a:p>
            <a:endParaRPr lang="ar-SA" sz="4400" b="1" dirty="0">
              <a:solidFill>
                <a:srgbClr val="00B050"/>
              </a:solidFill>
            </a:endParaRPr>
          </a:p>
          <a:p>
            <a:endParaRPr lang="ar-SA" sz="3200" b="1" dirty="0" smtClean="0">
              <a:solidFill>
                <a:srgbClr val="C00000"/>
              </a:solidFill>
            </a:endParaRPr>
          </a:p>
          <a:p>
            <a:r>
              <a:rPr lang="ar-SA" sz="3200" b="1" dirty="0" smtClean="0">
                <a:solidFill>
                  <a:srgbClr val="C00000"/>
                </a:solidFill>
              </a:rPr>
              <a:t>1- ان تصف بعض القوانين اثناء المنافسة في الكرة الطائرة</a:t>
            </a:r>
          </a:p>
          <a:p>
            <a:r>
              <a:rPr lang="ar-SA" sz="3200" b="1" dirty="0" smtClean="0">
                <a:solidFill>
                  <a:srgbClr val="C00000"/>
                </a:solidFill>
              </a:rPr>
              <a:t>2- ان تؤدي الضربة الساحقة بطريقة صحيحة</a:t>
            </a:r>
          </a:p>
          <a:p>
            <a:r>
              <a:rPr lang="ar-SA" sz="3200" b="1" dirty="0" smtClean="0">
                <a:solidFill>
                  <a:srgbClr val="C00000"/>
                </a:solidFill>
              </a:rPr>
              <a:t>3- ان تذكر الخطوات الفنية لمهارة الضربة الساحقة</a:t>
            </a:r>
          </a:p>
          <a:p>
            <a:r>
              <a:rPr lang="ar-SA" sz="3200" b="1" dirty="0" smtClean="0">
                <a:solidFill>
                  <a:srgbClr val="C00000"/>
                </a:solidFill>
              </a:rPr>
              <a:t>4- ان تصمم أنشطة عملية تعليمية وتطبيقية في الكرة الطائرة</a:t>
            </a:r>
            <a:endParaRPr lang="ar-SA" sz="3200" b="1" dirty="0">
              <a:solidFill>
                <a:srgbClr val="C00000"/>
              </a:solidFill>
            </a:endParaRPr>
          </a:p>
        </p:txBody>
      </p:sp>
      <p:sp>
        <p:nvSpPr>
          <p:cNvPr id="6" name="سهم إلى اليمين 5">
            <a:hlinkClick r:id="rId3" action="ppaction://hlinksldjump"/>
          </p:cNvPr>
          <p:cNvSpPr/>
          <p:nvPr/>
        </p:nvSpPr>
        <p:spPr>
          <a:xfrm>
            <a:off x="10830394" y="6088380"/>
            <a:ext cx="1175657" cy="76962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السابق</a:t>
            </a:r>
            <a:endParaRPr lang="ar-SA" sz="2400" b="1" dirty="0">
              <a:solidFill>
                <a:schemeClr val="bg1"/>
              </a:solidFill>
            </a:endParaRPr>
          </a:p>
        </p:txBody>
      </p:sp>
      <p:sp>
        <p:nvSpPr>
          <p:cNvPr id="7" name="سهم إلى اليسار 6">
            <a:hlinkClick r:id="rId4" action="ppaction://hlinksldjump"/>
          </p:cNvPr>
          <p:cNvSpPr/>
          <p:nvPr/>
        </p:nvSpPr>
        <p:spPr>
          <a:xfrm>
            <a:off x="118466" y="6068495"/>
            <a:ext cx="1214846" cy="769620"/>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bg1"/>
                </a:solidFill>
              </a:rPr>
              <a:t>التالي</a:t>
            </a:r>
            <a:endParaRPr lang="ar-SA" sz="2400" b="1" dirty="0">
              <a:solidFill>
                <a:schemeClr val="bg1"/>
              </a:solidFill>
            </a:endParaRPr>
          </a:p>
        </p:txBody>
      </p:sp>
      <p:sp>
        <p:nvSpPr>
          <p:cNvPr id="9" name="زر إجراء: معلومات 8">
            <a:hlinkClick r:id="rId5" action="ppaction://hlinksldjump" highlightClick="1">
              <a:snd r:embed="rId6" name="click.wav"/>
            </a:hlinkClick>
          </p:cNvPr>
          <p:cNvSpPr/>
          <p:nvPr/>
        </p:nvSpPr>
        <p:spPr>
          <a:xfrm>
            <a:off x="5086753" y="6302520"/>
            <a:ext cx="1189446" cy="457200"/>
          </a:xfrm>
          <a:prstGeom prst="actionButtonInform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800" b="1" dirty="0" smtClean="0">
                <a:solidFill>
                  <a:schemeClr val="bg1"/>
                </a:solidFill>
              </a:rPr>
              <a:t>القائمة</a:t>
            </a:r>
            <a:endParaRPr lang="ar-SA" sz="2800" b="1" dirty="0">
              <a:solidFill>
                <a:schemeClr val="bg1"/>
              </a:solidFill>
            </a:endParaRPr>
          </a:p>
        </p:txBody>
      </p:sp>
    </p:spTree>
    <p:extLst>
      <p:ext uri="{BB962C8B-B14F-4D97-AF65-F5344CB8AC3E}">
        <p14:creationId xmlns:p14="http://schemas.microsoft.com/office/powerpoint/2010/main" val="3535114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Lst>
  </p:timing>
</p:sld>
</file>

<file path=ppt/theme/theme1.xml><?xml version="1.0" encoding="utf-8"?>
<a:theme xmlns:a="http://schemas.openxmlformats.org/drawingml/2006/main" name="أثر رجعي">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1332</TotalTime>
  <Words>1645</Words>
  <Application>Microsoft Office PowerPoint</Application>
  <PresentationFormat>Custom</PresentationFormat>
  <Paragraphs>402</Paragraphs>
  <Slides>61</Slides>
  <Notes>1</Notes>
  <HiddenSlides>0</HiddenSlides>
  <MMClips>25</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أثر رجعي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فهد القرني</dc:creator>
  <cp:lastModifiedBy>Rashid Jassas</cp:lastModifiedBy>
  <cp:revision>59</cp:revision>
  <dcterms:created xsi:type="dcterms:W3CDTF">2014-12-21T07:09:13Z</dcterms:created>
  <dcterms:modified xsi:type="dcterms:W3CDTF">2014-12-22T10:34:18Z</dcterms:modified>
</cp:coreProperties>
</file>