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70" r:id="rId5"/>
    <p:sldId id="277" r:id="rId6"/>
    <p:sldId id="279" r:id="rId7"/>
    <p:sldId id="261" r:id="rId8"/>
    <p:sldId id="278" r:id="rId9"/>
    <p:sldId id="262" r:id="rId10"/>
    <p:sldId id="281" r:id="rId11"/>
    <p:sldId id="282" r:id="rId12"/>
    <p:sldId id="284" r:id="rId13"/>
    <p:sldId id="283" r:id="rId14"/>
    <p:sldId id="285" r:id="rId15"/>
    <p:sldId id="286" r:id="rId16"/>
    <p:sldId id="287" r:id="rId17"/>
    <p:sldId id="26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نمط داكن 1 - تميي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494" autoAdjust="0"/>
  </p:normalViewPr>
  <p:slideViewPr>
    <p:cSldViewPr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496D2B-FC9D-4713-9565-01E93C1B6D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6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96D2B-FC9D-4713-9565-01E93C1B6D0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96D2B-FC9D-4713-9565-01E93C1B6D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96D2B-FC9D-4713-9565-01E93C1B6D0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96D2B-FC9D-4713-9565-01E93C1B6D0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356D907-0A1D-4110-B7CA-0771ED541621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43E85C-9EA7-4399-BDF1-9DB697312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67D9-18A9-4051-A982-345B4BC547EB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5395-4D66-4D81-A195-7919DCF27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9D2DCC3-2318-42B6-98C1-A67D480290A7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9534A8B-49F4-450B-B90C-31CBA2AB6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9525-614E-45EE-9AD2-74312997973C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439ED9-CF04-4F26-9889-BD660D2DF2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DDAC-FABD-4795-959C-8550A6B8253B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23D6E25-3E76-4593-8176-C2E59C37C1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E619CA-CA64-4CD5-9B4E-634424D9B72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CD9E88C-3391-44DD-A66C-9E8678A38A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83ABB75-060E-4512-A356-4EFF524E895B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EBDE3A6-C854-470B-A24C-A0FD18CA5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ADE3-7E65-4A3A-B551-99FE33B28548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0DD6FA-8806-4832-852E-A35D527E4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96BA-2448-4AB4-B825-C2F1ACD44041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DEFC13-2F1A-4CD6-88E1-1AF7BB743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F063-55BF-4853-AD37-FA1EA15E5BF8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56F300-322C-4DF1-A073-0B229FAD4A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19C0474-F373-4D4F-B83D-67640CBF89C9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4A8E87-4175-4474-84DA-32B041E28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082602-4EC6-4AF9-A3E8-8D8CEE9424DF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2006 www.brainybetty.com; All Rights Reserved.</a:t>
            </a:r>
            <a:endParaRPr lang="en-US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D20271-B5FE-41B6-BC87-C0760B571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osalman.com/12010/training/Snagit-Camtasia/1/l1-ylaa/l1-ylaa.html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www.youtube.com/watch?v=oPWhqKJ1TH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://www.abosalman.com/12010/training/Snagit-Camtasia/3/Lesson3-ABC-fl.htm" TargetMode="External"/><Relationship Id="rId4" Type="http://schemas.openxmlformats.org/officeDocument/2006/relationships/hyperlink" Target="http://www.abosalman.com/12010/training/Snagit-Camtasia/2/L2-A-fl/L2-A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YrUNuwV6zk&amp;feature=related" TargetMode="External"/><Relationship Id="rId2" Type="http://schemas.openxmlformats.org/officeDocument/2006/relationships/hyperlink" Target="http://www.youtube.com/watch?v=C2X9VFvfBOE&amp;feature=rela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2.xml"/><Relationship Id="rId4" Type="http://schemas.openxmlformats.org/officeDocument/2006/relationships/hyperlink" Target="http://www.youtube.com/watch?v=bqWFG2WvH4c&amp;feature=relat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4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P_egy4cWh0&amp;feature=related" TargetMode="External"/><Relationship Id="rId2" Type="http://schemas.openxmlformats.org/officeDocument/2006/relationships/hyperlink" Target="http://www.youtube.com/watch?v=cFw-w2Aoly0&amp;feature=rela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2.xml"/><Relationship Id="rId4" Type="http://schemas.openxmlformats.org/officeDocument/2006/relationships/hyperlink" Target="http://www.youtube.com/watch?v=aaGmv9MqCfI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bramjnet.com/vb3/showthread.php?p=15518304" TargetMode="External"/><Relationship Id="rId7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zLg8D3dTdoU&amp;feature=relmfu" TargetMode="External"/><Relationship Id="rId5" Type="http://schemas.openxmlformats.org/officeDocument/2006/relationships/hyperlink" Target="http://www.youtube.com/watch?v=kXOGU60GJrI&amp;feature=relmfu" TargetMode="External"/><Relationship Id="rId4" Type="http://schemas.openxmlformats.org/officeDocument/2006/relationships/hyperlink" Target="http://www.youtube.com/watch?v=OP9WtIK_yoE&amp;feature=relmfu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fXfeVHrPx4E&amp;feature=plcp" TargetMode="External"/><Relationship Id="rId13" Type="http://schemas.openxmlformats.org/officeDocument/2006/relationships/hyperlink" Target="http://www.youtube.com/watch?v=MqtY9exNyv4&amp;feature=plcp" TargetMode="External"/><Relationship Id="rId18" Type="http://schemas.openxmlformats.org/officeDocument/2006/relationships/slide" Target="slide2.xml"/><Relationship Id="rId3" Type="http://schemas.openxmlformats.org/officeDocument/2006/relationships/hyperlink" Target="http://www.youtube.com/watch?v=ibKE_mbq7ls&amp;feature=plcp" TargetMode="External"/><Relationship Id="rId7" Type="http://schemas.openxmlformats.org/officeDocument/2006/relationships/hyperlink" Target="http://www.youtube.com/watch?v=4aYFFdglFR0&amp;feature=plcp" TargetMode="External"/><Relationship Id="rId12" Type="http://schemas.openxmlformats.org/officeDocument/2006/relationships/hyperlink" Target="http://www.youtube.com/watch?v=M11Y7hzQ1QQ&amp;feature=plcp" TargetMode="External"/><Relationship Id="rId17" Type="http://schemas.openxmlformats.org/officeDocument/2006/relationships/hyperlink" Target="http://www.youtube.com/watch?v=DFV98nyHetY&amp;feature=plcp" TargetMode="External"/><Relationship Id="rId2" Type="http://schemas.openxmlformats.org/officeDocument/2006/relationships/hyperlink" Target="http://www.absba.org/showthread.php?t=1222861" TargetMode="External"/><Relationship Id="rId16" Type="http://schemas.openxmlformats.org/officeDocument/2006/relationships/hyperlink" Target="http://www.youtube.com/watch?v=o-SkGRjAiWQ&amp;feature=plc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Q1S0yPNhMic&amp;feature=plcp" TargetMode="External"/><Relationship Id="rId11" Type="http://schemas.openxmlformats.org/officeDocument/2006/relationships/hyperlink" Target="http://www.youtube.com/watch?v=hbp57aeH3bQ&amp;feature=plcp" TargetMode="External"/><Relationship Id="rId5" Type="http://schemas.openxmlformats.org/officeDocument/2006/relationships/hyperlink" Target="http://www.youtube.com/watch?v=uGRqcww7gQo&amp;feature=plcp" TargetMode="External"/><Relationship Id="rId15" Type="http://schemas.openxmlformats.org/officeDocument/2006/relationships/hyperlink" Target="http://www.youtube.com/watch?v=eSFGhFvwqUw&amp;feature=plcp" TargetMode="External"/><Relationship Id="rId10" Type="http://schemas.openxmlformats.org/officeDocument/2006/relationships/hyperlink" Target="http://www.youtube.com/watch?v=0WdoeLXk5dk&amp;feature=plcp" TargetMode="External"/><Relationship Id="rId19" Type="http://schemas.openxmlformats.org/officeDocument/2006/relationships/image" Target="../media/image10.jpeg"/><Relationship Id="rId4" Type="http://schemas.openxmlformats.org/officeDocument/2006/relationships/hyperlink" Target="http://www.youtube.com/watch?v=o_7NK37R8MU&amp;feature=relmfu" TargetMode="External"/><Relationship Id="rId9" Type="http://schemas.openxmlformats.org/officeDocument/2006/relationships/hyperlink" Target="http://www.youtube.com/watch?v=ejJZgAZd7vA&amp;feature=plcp" TargetMode="External"/><Relationship Id="rId14" Type="http://schemas.openxmlformats.org/officeDocument/2006/relationships/hyperlink" Target="http://www.youtube.com/watch?v=XdsqOOuNKmM&amp;feature=plc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1612133_bayyan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-71462"/>
            <a:ext cx="409575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58030" y="357166"/>
            <a:ext cx="2528878" cy="1470025"/>
          </a:xfrm>
        </p:spPr>
        <p:txBody>
          <a:bodyPr/>
          <a:lstStyle/>
          <a:p>
            <a:pPr algn="ctr"/>
            <a:r>
              <a:rPr lang="ar-SA" sz="1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المملكة العربية السعودية</a:t>
            </a:r>
            <a:br>
              <a:rPr lang="ar-SA" sz="1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1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جامعة الملك سعود</a:t>
            </a:r>
            <a:br>
              <a:rPr lang="ar-SA" sz="1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1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كلية التربية</a:t>
            </a:r>
            <a:br>
              <a:rPr lang="ar-SA" sz="1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1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قسم المناهج وطرق التدريس</a:t>
            </a:r>
            <a:endParaRPr lang="en-US" sz="18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Picture 2" descr="C:\Documents and Settings\ASUS\سطح المكتب\البحث\ksu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164307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8" descr="كلية التربية بجامعة الملك سعود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4071955"/>
            <a:ext cx="1857388" cy="178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 txBox="1">
            <a:spLocks/>
          </p:cNvSpPr>
          <p:nvPr/>
        </p:nvSpPr>
        <p:spPr bwMode="auto">
          <a:xfrm>
            <a:off x="500034" y="928670"/>
            <a:ext cx="835824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6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+mj-ea"/>
                <a:cs typeface="Traditional Arabic" pitchFamily="18" charset="-78"/>
              </a:rPr>
              <a:t>استعراض أهم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6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+mj-ea"/>
                <a:cs typeface="Traditional Arabic" pitchFamily="18" charset="-78"/>
              </a:rPr>
              <a:t>برامج </a:t>
            </a:r>
            <a:r>
              <a:rPr lang="ar-SA" sz="6600" b="1" kern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+mj-ea"/>
                <a:cs typeface="Traditional Arabic" pitchFamily="18" charset="-78"/>
              </a:rPr>
              <a:t>إلتقاط</a:t>
            </a:r>
            <a:r>
              <a:rPr lang="ar-SA" sz="66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ea typeface="+mj-ea"/>
                <a:cs typeface="Traditional Arabic" pitchFamily="18" charset="-78"/>
              </a:rPr>
              <a:t> الشاشة</a:t>
            </a:r>
            <a:endParaRPr lang="en-US" sz="6600" b="1" kern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ea typeface="+mj-ea"/>
              <a:cs typeface="Traditional Arabic" pitchFamily="18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إعــداد</a:t>
            </a:r>
            <a:r>
              <a:rPr kumimoji="0" lang="ar-SA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 الطالب</a:t>
            </a:r>
            <a:r>
              <a:rPr lang="ar-SA" sz="2800" b="1" kern="0" dirty="0" smtClean="0">
                <a:latin typeface="Traditional Arabic" pitchFamily="18" charset="-78"/>
                <a:ea typeface="+mj-ea"/>
                <a:cs typeface="Traditional Arabic" pitchFamily="18" charset="-78"/>
              </a:rPr>
              <a:t>ان</a:t>
            </a: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/>
            </a:r>
            <a:b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</a:br>
            <a:r>
              <a:rPr kumimoji="0" lang="ar-SA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 </a:t>
            </a:r>
            <a:r>
              <a:rPr kumimoji="0" lang="ar-SA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أحمد سلطان مبارك الشهراني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kern="0" dirty="0" smtClean="0">
                <a:latin typeface="Traditional Arabic" pitchFamily="18" charset="-78"/>
                <a:ea typeface="+mj-ea"/>
                <a:cs typeface="Traditional Arabic" pitchFamily="18" charset="-78"/>
              </a:rPr>
              <a:t>عمر حسن العطاس</a:t>
            </a:r>
            <a:endParaRPr kumimoji="0" lang="ar-SA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0" y="6000768"/>
            <a:ext cx="9144000" cy="8572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			            	</a:t>
            </a:r>
            <a:endParaRPr lang="en-US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1506" name="Picture 2" descr="http://cdn1.iconfinder.com/data/icons/prettyoffice/256/delete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36534" cy="436534"/>
          </a:xfrm>
          <a:prstGeom prst="rect">
            <a:avLst/>
          </a:prstGeom>
          <a:noFill/>
        </p:spPr>
      </p:pic>
      <p:sp>
        <p:nvSpPr>
          <p:cNvPr id="10" name="مربع نص 9"/>
          <p:cNvSpPr txBox="1"/>
          <p:nvPr/>
        </p:nvSpPr>
        <p:spPr>
          <a:xfrm>
            <a:off x="7715272" y="621508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575 نهج 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14282" y="621508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إشراف الدكتور / رياض الحسن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643306" y="621508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تصميم برامج الحاسب التعليمية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مميزات برنامج </a:t>
            </a:r>
            <a:r>
              <a:rPr lang="ar-SA" b="1" dirty="0" err="1" smtClean="0">
                <a:latin typeface="Traditional Arabic" pitchFamily="18" charset="-78"/>
                <a:cs typeface="Traditional Arabic" pitchFamily="18" charset="-78"/>
              </a:rPr>
              <a:t>سناقت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>
                <a:latin typeface="Traditional Arabic" pitchFamily="18" charset="-78"/>
                <a:cs typeface="Traditional Arabic" pitchFamily="18" charset="-78"/>
              </a:rPr>
              <a:pPr/>
              <a:t>10</a:t>
            </a:fld>
            <a:endParaRPr lang="en-US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8" name="Picture 4" descr="http://www.merchantsfundingllc.com/images/homeico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02741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539706" y="1700808"/>
            <a:ext cx="80647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تسجيل شروحات بالفيديو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سهولة التقاط صور من الشاشة وإجراء التعديلات عليها وإضافة الكثير من المؤثرات  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صغر حجمه بالنسبة لبرامج كبيرة مثل </a:t>
            </a:r>
            <a:r>
              <a:rPr lang="ar-SA" sz="2600" b="1" dirty="0" err="1" smtClean="0">
                <a:latin typeface="Traditional Arabic" pitchFamily="18" charset="-78"/>
                <a:cs typeface="Traditional Arabic" pitchFamily="18" charset="-78"/>
              </a:rPr>
              <a:t>الكامتازيا</a:t>
            </a:r>
            <a:r>
              <a:rPr lang="en-US" sz="2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 وغيرها من البرامج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يدعم اللغة العربية عند الكتابة على الصور أو الشرح عليها 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إمكانية </a:t>
            </a: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الرفع المباشر على مواقع الـ</a:t>
            </a:r>
            <a:r>
              <a:rPr lang="en-US" sz="2600" b="1" dirty="0">
                <a:latin typeface="Traditional Arabic" pitchFamily="18" charset="-78"/>
                <a:cs typeface="Traditional Arabic" pitchFamily="18" charset="-78"/>
              </a:rPr>
              <a:t> Ftp </a:t>
            </a: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ومواقع الفيديو 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كـ </a:t>
            </a:r>
            <a:r>
              <a:rPr lang="en-US" sz="2600" b="1" dirty="0" smtClean="0">
                <a:latin typeface="Traditional Arabic" pitchFamily="18" charset="-78"/>
                <a:cs typeface="Traditional Arabic" pitchFamily="18" charset="-78"/>
              </a:rPr>
              <a:t> YouTube</a:t>
            </a:r>
            <a:endParaRPr lang="ar-SA" sz="26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endParaRPr lang="ar-SA" sz="2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694149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سلبيات برنامج سناقت11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4" descr="http://www.merchantsfundingllc.com/images/homeic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091660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1115616" y="1916832"/>
            <a:ext cx="7596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امكانية البرنامج لا تؤهل للعمل على التعديل على الفيديو إلا من خلال برنامج آخر مثل </a:t>
            </a:r>
            <a:r>
              <a:rPr lang="en-US" sz="2800" b="1" dirty="0" err="1" smtClean="0">
                <a:latin typeface="Traditional Arabic" pitchFamily="18" charset="-78"/>
                <a:cs typeface="Traditional Arabic" pitchFamily="18" charset="-78"/>
              </a:rPr>
              <a:t>Camtasia</a:t>
            </a:r>
            <a:r>
              <a:rPr lang="en-US" sz="2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اقتصاره على الحفظ بصيغة  </a:t>
            </a:r>
            <a:r>
              <a:rPr lang="en-US" sz="2800" b="1" dirty="0">
                <a:latin typeface="Traditional Arabic" pitchFamily="18" charset="-78"/>
                <a:cs typeface="Traditional Arabic" pitchFamily="18" charset="-78"/>
              </a:rPr>
              <a:t>mp4 </a:t>
            </a: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 فقط </a:t>
            </a:r>
            <a:endParaRPr lang="ar-SA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لا يدعم تصوير التقاط الشاشة مع تصوير كاميرا بشكل متزامن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endParaRPr lang="ar-SA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244322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681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دروس لشرح البرنامج وطريقة تحميله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710160"/>
              </p:ext>
            </p:extLst>
          </p:nvPr>
        </p:nvGraphicFramePr>
        <p:xfrm>
          <a:off x="395536" y="1628800"/>
          <a:ext cx="8496944" cy="5171925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4248472"/>
                <a:gridCol w="4248472"/>
              </a:tblGrid>
              <a:tr h="108012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مجموعة من الدروس لكيفية شرح وتحميل البرنامج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967695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شرح تحميل برنامج </a:t>
                      </a:r>
                      <a:r>
                        <a:rPr lang="ar-SA" sz="2000" b="1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سناقت</a:t>
                      </a:r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(تحميل +</a:t>
                      </a:r>
                      <a:r>
                        <a:rPr lang="ar-SA" sz="2000" b="1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تفعيل+شرح</a:t>
                      </a:r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)</a:t>
                      </a:r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2000" dirty="0" smtClean="0">
                          <a:hlinkClick r:id="rId2"/>
                        </a:rPr>
                        <a:t>http://www.youtube.com/watch?v=oPWhqKJ1THg</a:t>
                      </a:r>
                      <a:endParaRPr lang="ar-SA" sz="2000" b="1" dirty="0" smtClean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695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شرح تحميل برنامج </a:t>
                      </a:r>
                      <a:r>
                        <a:rPr lang="ar-SA" sz="2000" b="1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سناقت</a:t>
                      </a:r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الجزء الأول</a:t>
                      </a:r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en-GB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http://www.abosalman.com/12010/training/Snagit-Camtasia/1/l1-ylaa/l1-ylaa.html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695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شرح تحميل برنامج </a:t>
                      </a:r>
                      <a:r>
                        <a:rPr lang="ar-SA" sz="2000" b="1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سناقت</a:t>
                      </a:r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الجزء الثاني</a:t>
                      </a:r>
                    </a:p>
                    <a:p>
                      <a:pPr algn="r" rtl="1"/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en-GB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http://www.abosalman.com/12010/training/Snagit-Camtasia/2/L2-A-fl/L2-A.html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695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شرح تحميل برنامج </a:t>
                      </a:r>
                      <a:r>
                        <a:rPr lang="ar-SA" sz="2000" b="1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سناقت</a:t>
                      </a:r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الجزء الثالث</a:t>
                      </a:r>
                    </a:p>
                    <a:p>
                      <a:pPr algn="r" rtl="1"/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kumimoji="0" lang="en-GB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http://www.abosalman.com/12010/training/Snagit-Camtasia/3/Lesson3-ABC-fl.htm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4" descr="http://www.merchantsfundingllc.com/images/homeicon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85789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32569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برنامج </a:t>
            </a:r>
            <a:r>
              <a:rPr lang="en-US" b="1" dirty="0" err="1" smtClean="0">
                <a:latin typeface="Traditional Arabic" pitchFamily="18" charset="-78"/>
                <a:cs typeface="Traditional Arabic" pitchFamily="18" charset="-78"/>
              </a:rPr>
              <a:t>Camstudio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4" descr="http://www.merchantsfundingllc.com/images/homeic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091660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 8"/>
          <p:cNvSpPr/>
          <p:nvPr/>
        </p:nvSpPr>
        <p:spPr>
          <a:xfrm>
            <a:off x="757212" y="1700808"/>
            <a:ext cx="8170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rtl="1">
              <a:buNone/>
            </a:pP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هو أحد برامج التقاط وتسجيل فيديو على  للشاشة وهو من البرامج المجانية 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49297"/>
            <a:ext cx="3744416" cy="389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4322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مميزات برنامج </a:t>
            </a:r>
            <a:r>
              <a:rPr lang="en-US" b="1" dirty="0" err="1">
                <a:latin typeface="Traditional Arabic" pitchFamily="18" charset="-78"/>
                <a:cs typeface="Traditional Arabic" pitchFamily="18" charset="-78"/>
              </a:rPr>
              <a:t>Camstudio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>
                <a:latin typeface="Traditional Arabic" pitchFamily="18" charset="-78"/>
                <a:cs typeface="Traditional Arabic" pitchFamily="18" charset="-78"/>
              </a:rPr>
              <a:pPr/>
              <a:t>14</a:t>
            </a:fld>
            <a:endParaRPr lang="en-US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8" name="Picture 4" descr="http://www.merchantsfundingllc.com/images/homeico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02741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539706" y="1700808"/>
            <a:ext cx="806474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تسجيل شروحات بالفيديو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يدعم صيغ الفيديو </a:t>
            </a:r>
            <a:r>
              <a:rPr lang="en-US" sz="2600" b="1" dirty="0" smtClean="0">
                <a:latin typeface="Traditional Arabic" pitchFamily="18" charset="-78"/>
                <a:cs typeface="Traditional Arabic" pitchFamily="18" charset="-78"/>
              </a:rPr>
              <a:t>AVI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 بالإضافة إلى صيغة فلاش </a:t>
            </a:r>
            <a:r>
              <a:rPr lang="en-US" sz="2600" b="1" dirty="0" smtClean="0">
                <a:latin typeface="Traditional Arabic" pitchFamily="18" charset="-78"/>
                <a:cs typeface="Traditional Arabic" pitchFamily="18" charset="-78"/>
              </a:rPr>
              <a:t>SWF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 وإمكانية التحويل بينهما 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التصوير باستخدام تقنية </a:t>
            </a:r>
            <a:r>
              <a:rPr lang="en-US" sz="2600" b="1" dirty="0" smtClean="0">
                <a:latin typeface="Traditional Arabic" pitchFamily="18" charset="-78"/>
                <a:cs typeface="Traditional Arabic" pitchFamily="18" charset="-78"/>
              </a:rPr>
              <a:t>HD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 وغيرها 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صغر حجمه بالنسبة لبرامج كبيرة مثل </a:t>
            </a:r>
            <a:r>
              <a:rPr lang="ar-SA" sz="2600" b="1" dirty="0" err="1" smtClean="0">
                <a:latin typeface="Traditional Arabic" pitchFamily="18" charset="-78"/>
                <a:cs typeface="Traditional Arabic" pitchFamily="18" charset="-78"/>
              </a:rPr>
              <a:t>الكامتازيا</a:t>
            </a:r>
            <a:r>
              <a:rPr lang="en-US" sz="2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 وغيرها من البرامج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 البرنامج مجاني 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يدعم في استخدام الأشكال اللغة العربية 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إمكانيته أفضل من </a:t>
            </a:r>
            <a:r>
              <a:rPr lang="en-US" sz="2600" b="1" dirty="0" err="1" smtClean="0">
                <a:latin typeface="Traditional Arabic" pitchFamily="18" charset="-78"/>
                <a:cs typeface="Traditional Arabic" pitchFamily="18" charset="-78"/>
              </a:rPr>
              <a:t>snagit</a:t>
            </a:r>
            <a:r>
              <a:rPr lang="en-US" sz="2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 بالنسبة في التصوير الشاشة بالفيديو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صغر حجمه 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تستطيع تصوير فيديو من خلال الكاميرا 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ar-SA" sz="2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697181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سلبيات برنامج </a:t>
            </a:r>
            <a:r>
              <a:rPr lang="en-US" b="1" dirty="0" err="1" smtClean="0">
                <a:latin typeface="Traditional Arabic" pitchFamily="18" charset="-78"/>
                <a:cs typeface="Traditional Arabic" pitchFamily="18" charset="-78"/>
              </a:rPr>
              <a:t>Camstudio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4" descr="http://www.merchantsfundingllc.com/images/homeic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091660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1115616" y="1916832"/>
            <a:ext cx="7596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امكانية البرنامج لا تؤهل للعمل على التعديل على الفيديو اقتصاره على التسجيل فقط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 لا يدعم الرفع المباشر إلى مواقع مثل </a:t>
            </a:r>
            <a:r>
              <a:rPr lang="en-US" sz="2800" b="1" smtClean="0">
                <a:latin typeface="Traditional Arabic" pitchFamily="18" charset="-78"/>
                <a:cs typeface="Traditional Arabic" pitchFamily="18" charset="-78"/>
              </a:rPr>
              <a:t>YouTube</a:t>
            </a:r>
            <a:r>
              <a:rPr lang="ar-SA" sz="2800" b="1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وغيرها 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endParaRPr lang="ar-SA" sz="2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05976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681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دروس لشرح البرنامج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89877"/>
              </p:ext>
            </p:extLst>
          </p:nvPr>
        </p:nvGraphicFramePr>
        <p:xfrm>
          <a:off x="395536" y="1628800"/>
          <a:ext cx="8496944" cy="3983205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4248472"/>
                <a:gridCol w="4248472"/>
              </a:tblGrid>
              <a:tr h="108012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مجموعة من الدروس لكيفية شرح البرنامج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967695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شرح برنامج </a:t>
                      </a:r>
                      <a:r>
                        <a:rPr lang="en-US" sz="2000" b="1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camstudio</a:t>
                      </a:r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2000" dirty="0" smtClean="0">
                          <a:hlinkClick r:id="rId2"/>
                        </a:rPr>
                        <a:t>http://www.youtube.com/watch?v=C2X9VFvfBOE&amp;feature=related</a:t>
                      </a:r>
                      <a:endParaRPr lang="ar-SA" sz="2000" b="1" dirty="0" smtClean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695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شرح</a:t>
                      </a:r>
                      <a:r>
                        <a:rPr lang="ar-SA" sz="2000" b="1" baseline="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البرنامج باللغة الإنجليزية</a:t>
                      </a:r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3"/>
                        </a:rPr>
                        <a:t>http://www.youtube.com/watch?v=uYrUNuwV6zk&amp;feature=related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695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شرح</a:t>
                      </a:r>
                      <a:r>
                        <a:rPr lang="ar-SA" sz="2000" b="1" baseline="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البرنامج باللغة الإنجليزية</a:t>
                      </a:r>
                      <a:endParaRPr lang="ar-SA" sz="2000" b="1" dirty="0" smtClean="0"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r" rtl="1"/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4"/>
                        </a:rPr>
                        <a:t>http://www.youtube.com/watch?v=bqWFG2WvH4c&amp;feature=related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4" descr="http://www.merchantsfundingllc.com/images/homeicon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85789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180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/>
          </p:cNvSpPr>
          <p:nvPr/>
        </p:nvSpPr>
        <p:spPr bwMode="auto">
          <a:xfrm>
            <a:off x="214282" y="857232"/>
            <a:ext cx="8358246" cy="53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80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kkal Majalla" pitchFamily="2" charset="-78"/>
                <a:ea typeface="+mj-ea"/>
                <a:cs typeface="Sakkal Majalla" pitchFamily="2" charset="-78"/>
              </a:rPr>
              <a:t>وصلى الله على نبينا محمد وعلى آله وصحبه وسلم</a:t>
            </a:r>
            <a:r>
              <a:rPr kumimoji="0" lang="ar-SA" sz="80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ar-SA" sz="80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mohammad bold art 1" pitchFamily="2" charset="-78"/>
            </a:endParaRPr>
          </a:p>
        </p:txBody>
      </p:sp>
      <p:pic>
        <p:nvPicPr>
          <p:cNvPr id="11" name="Picture 4" descr="http://www.merchantsfundingllc.com/images/homeicon.JP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4276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cdn1.iconfinder.com/data/icons/prettyoffice/256/delete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6534" cy="4365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محتويات العرض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34F0BC7-BA22-418A-94EF-EBACBBF973BA}" type="slidenum">
              <a:rPr lang="en-US">
                <a:latin typeface="Traditional Arabic" pitchFamily="18" charset="-78"/>
                <a:cs typeface="Traditional Arabic" pitchFamily="18" charset="-78"/>
              </a:rPr>
              <a:pPr/>
              <a:t>2</a:t>
            </a:fld>
            <a:endParaRPr lang="en-US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مستدير الزوايا 8">
            <a:hlinkClick r:id="rId3" action="ppaction://hlinksldjump"/>
          </p:cNvPr>
          <p:cNvSpPr/>
          <p:nvPr/>
        </p:nvSpPr>
        <p:spPr>
          <a:xfrm>
            <a:off x="3259736" y="1628800"/>
            <a:ext cx="5594899" cy="151216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برنامج </a:t>
            </a:r>
            <a:r>
              <a:rPr lang="ar-SA" sz="3600" b="1" dirty="0" err="1" smtClean="0">
                <a:latin typeface="Traditional Arabic" pitchFamily="18" charset="-78"/>
                <a:cs typeface="Traditional Arabic" pitchFamily="18" charset="-78"/>
              </a:rPr>
              <a:t>كامتازيا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 ستوديو 8</a:t>
            </a:r>
          </a:p>
          <a:p>
            <a:pPr algn="ctr"/>
            <a:r>
              <a:rPr lang="en-US" sz="3600" b="1" dirty="0" err="1">
                <a:latin typeface="Traditional Arabic" pitchFamily="18" charset="-78"/>
                <a:cs typeface="Traditional Arabic" pitchFamily="18" charset="-78"/>
              </a:rPr>
              <a:t>Camtasia</a:t>
            </a:r>
            <a:r>
              <a:rPr lang="en-US" sz="36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3600" b="1" dirty="0" smtClean="0">
                <a:latin typeface="Traditional Arabic" pitchFamily="18" charset="-78"/>
                <a:cs typeface="Traditional Arabic" pitchFamily="18" charset="-78"/>
              </a:rPr>
              <a:t>Studio8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مستطيل مستدير الزوايا 11">
            <a:hlinkClick r:id="rId5" action="ppaction://hlinksldjump"/>
          </p:cNvPr>
          <p:cNvSpPr/>
          <p:nvPr/>
        </p:nvSpPr>
        <p:spPr>
          <a:xfrm>
            <a:off x="107504" y="3284984"/>
            <a:ext cx="5661497" cy="151216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برنامج </a:t>
            </a:r>
            <a:r>
              <a:rPr lang="ar-SA" sz="3600" b="1" dirty="0" err="1" smtClean="0">
                <a:latin typeface="Traditional Arabic" pitchFamily="18" charset="-78"/>
                <a:cs typeface="Traditional Arabic" pitchFamily="18" charset="-78"/>
              </a:rPr>
              <a:t>سنايجيت</a:t>
            </a:r>
            <a:r>
              <a:rPr lang="ar-SA" sz="36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11</a:t>
            </a:r>
            <a:endParaRPr lang="en-US" sz="36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en-US" sz="3600" b="1" dirty="0" err="1" smtClean="0">
                <a:latin typeface="Traditional Arabic" pitchFamily="18" charset="-78"/>
                <a:cs typeface="Traditional Arabic" pitchFamily="18" charset="-78"/>
              </a:rPr>
              <a:t>Techsmith</a:t>
            </a:r>
            <a:r>
              <a:rPr lang="en-US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3600" b="1" dirty="0" err="1" smtClean="0">
                <a:latin typeface="Traditional Arabic" pitchFamily="18" charset="-78"/>
                <a:cs typeface="Traditional Arabic" pitchFamily="18" charset="-78"/>
              </a:rPr>
              <a:t>Snagit</a:t>
            </a:r>
            <a:r>
              <a:rPr lang="en-US" sz="3600" b="1" dirty="0" smtClean="0">
                <a:latin typeface="Traditional Arabic" pitchFamily="18" charset="-78"/>
                <a:cs typeface="Traditional Arabic" pitchFamily="18" charset="-78"/>
              </a:rPr>
              <a:t> 11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" name="Picture 4" descr="http://www.merchantsfundingllc.com/images/homeicon.JP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85789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 مستدير الزوايا 7">
            <a:hlinkClick r:id="rId5" action="ppaction://hlinksldjump"/>
          </p:cNvPr>
          <p:cNvSpPr/>
          <p:nvPr/>
        </p:nvSpPr>
        <p:spPr>
          <a:xfrm>
            <a:off x="3259736" y="4941168"/>
            <a:ext cx="5661497" cy="151216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برنامج كام ستوديو2.1</a:t>
            </a:r>
          </a:p>
          <a:p>
            <a:pPr algn="ctr"/>
            <a:r>
              <a:rPr lang="en-US" sz="3600" b="1" dirty="0" err="1" smtClean="0">
                <a:latin typeface="Traditional Arabic" pitchFamily="18" charset="-78"/>
                <a:cs typeface="Traditional Arabic" pitchFamily="18" charset="-78"/>
              </a:rPr>
              <a:t>CamStudio</a:t>
            </a:r>
            <a:r>
              <a:rPr lang="en-US" sz="3600" b="1" dirty="0" smtClean="0">
                <a:latin typeface="Traditional Arabic" pitchFamily="18" charset="-78"/>
                <a:cs typeface="Traditional Arabic" pitchFamily="18" charset="-78"/>
              </a:rPr>
              <a:t> 2.1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11521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برنامج </a:t>
            </a:r>
            <a:r>
              <a:rPr lang="ar-SA" b="1" dirty="0" err="1" smtClean="0">
                <a:latin typeface="Traditional Arabic" pitchFamily="18" charset="-78"/>
                <a:cs typeface="Traditional Arabic" pitchFamily="18" charset="-78"/>
              </a:rPr>
              <a:t>الكامتازيا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 8</a:t>
            </a: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br>
              <a:rPr lang="en-US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en-US" b="1" dirty="0" err="1">
                <a:latin typeface="Traditional Arabic" pitchFamily="18" charset="-78"/>
                <a:cs typeface="Traditional Arabic" pitchFamily="18" charset="-78"/>
              </a:rPr>
              <a:t>Camtasia</a:t>
            </a:r>
            <a:r>
              <a:rPr lang="en-US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Studio8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أحد أشهر برامج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التقاط 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الشاشة وعمل شروحات ويعتبر أحد أروع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البرامج 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مجاله لا يضاهيه 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أي برنامج</a:t>
            </a:r>
            <a:r>
              <a:rPr lang="en-US" sz="32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آخر وهو من البرامج التجارية </a:t>
            </a:r>
          </a:p>
          <a:p>
            <a:pPr marL="0" indent="0" algn="ctr" rtl="1">
              <a:buNone/>
            </a:pPr>
            <a:endParaRPr lang="ar-SA" sz="32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6148" name="Picture 4" descr="http://www.merchantsfundingllc.com/images/homeic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85789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8" y="3099996"/>
            <a:ext cx="4392488" cy="457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16020"/>
            <a:ext cx="38100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89101"/>
            <a:ext cx="6840759" cy="52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مميزات برنامج </a:t>
            </a:r>
            <a:r>
              <a:rPr lang="ar-SA" b="1" dirty="0" err="1" smtClean="0">
                <a:latin typeface="Traditional Arabic" pitchFamily="18" charset="-78"/>
                <a:cs typeface="Traditional Arabic" pitchFamily="18" charset="-78"/>
              </a:rPr>
              <a:t>الكامتازيا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>
                <a:latin typeface="Traditional Arabic" pitchFamily="18" charset="-78"/>
                <a:cs typeface="Traditional Arabic" pitchFamily="18" charset="-78"/>
              </a:rPr>
              <a:pPr/>
              <a:t>4</a:t>
            </a:fld>
            <a:endParaRPr lang="en-US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8" name="Picture 4" descr="http://www.merchantsfundingllc.com/images/homeicon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02741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539706" y="1700808"/>
            <a:ext cx="80647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تسجيل الشاشة مع وجود أدوات احترافية مبتكرة غير موجودة 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في أي </a:t>
            </a: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برنامج أخر 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منافس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خاصية </a:t>
            </a: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تحرير الفيديو والكليبات والتعديلات الخطيرة كأكبر 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برنامج</a:t>
            </a: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en-US" sz="2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600" b="1" dirty="0">
                <a:latin typeface="Traditional Arabic" pitchFamily="18" charset="-78"/>
                <a:cs typeface="Traditional Arabic" pitchFamily="18" charset="-78"/>
              </a:rPr>
              <a:t>Video </a:t>
            </a:r>
            <a:r>
              <a:rPr lang="en-US" sz="2600" b="1" dirty="0" smtClean="0">
                <a:latin typeface="Traditional Arabic" pitchFamily="18" charset="-78"/>
                <a:cs typeface="Traditional Arabic" pitchFamily="18" charset="-78"/>
              </a:rPr>
              <a:t>Editing</a:t>
            </a:r>
            <a:endParaRPr lang="ar-SA" sz="26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خاصية </a:t>
            </a: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التحويل بين امتدادات الفيديو المختلفة ودعم الفلاش والامتدادات عالية الجودة كـ</a:t>
            </a:r>
            <a:r>
              <a:rPr lang="en-US" sz="26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600" b="1" dirty="0" smtClean="0">
                <a:latin typeface="Traditional Arabic" pitchFamily="18" charset="-78"/>
                <a:cs typeface="Traditional Arabic" pitchFamily="18" charset="-78"/>
              </a:rPr>
              <a:t>HD</a:t>
            </a:r>
            <a:r>
              <a:rPr lang="en-US" sz="26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en-US" sz="26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والامتدادات المضغوطة</a:t>
            </a:r>
            <a:r>
              <a:rPr lang="en-US" sz="2600" b="1" dirty="0">
                <a:latin typeface="Traditional Arabic" pitchFamily="18" charset="-78"/>
                <a:cs typeface="Traditional Arabic" pitchFamily="18" charset="-78"/>
              </a:rPr>
              <a:t> RM </a:t>
            </a: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الجبارة والمنافسة حاليا لأقوى 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الامتدادات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إمكانية </a:t>
            </a: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تسجيل برنامج</a:t>
            </a:r>
            <a:r>
              <a:rPr lang="en-US" sz="2600" b="1" dirty="0">
                <a:latin typeface="Traditional Arabic" pitchFamily="18" charset="-78"/>
                <a:cs typeface="Traditional Arabic" pitchFamily="18" charset="-78"/>
              </a:rPr>
              <a:t> Power Point </a:t>
            </a: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وتحويله إلى فيديو 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عالي الجودة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إمكانية </a:t>
            </a: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تسجيل الأصوات بنقاء وجودة عالية والتعديل 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عليها </a:t>
            </a: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وإضافة المؤثرات وإزالة 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الضوضاء</a:t>
            </a: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وما شابه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إمكانية </a:t>
            </a: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الرفع المباشر على مواقع الـ</a:t>
            </a:r>
            <a:r>
              <a:rPr lang="en-US" sz="2600" b="1" dirty="0">
                <a:latin typeface="Traditional Arabic" pitchFamily="18" charset="-78"/>
                <a:cs typeface="Traditional Arabic" pitchFamily="18" charset="-78"/>
              </a:rPr>
              <a:t> Ftp </a:t>
            </a: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ومواقع الفيديو 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كـ </a:t>
            </a:r>
            <a:r>
              <a:rPr lang="en-US" sz="2600" b="1" dirty="0" smtClean="0">
                <a:latin typeface="Traditional Arabic" pitchFamily="18" charset="-78"/>
                <a:cs typeface="Traditional Arabic" pitchFamily="18" charset="-78"/>
              </a:rPr>
              <a:t> YouTube</a:t>
            </a:r>
            <a:endParaRPr lang="ar-SA" sz="26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endParaRPr lang="ar-SA" sz="2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مميزات برنامج </a:t>
            </a:r>
            <a:r>
              <a:rPr lang="ar-SA" b="1" dirty="0" err="1" smtClean="0">
                <a:latin typeface="Traditional Arabic" pitchFamily="18" charset="-78"/>
                <a:cs typeface="Traditional Arabic" pitchFamily="18" charset="-78"/>
              </a:rPr>
              <a:t>الكامتازيا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>
                <a:latin typeface="Traditional Arabic" pitchFamily="18" charset="-78"/>
                <a:cs typeface="Traditional Arabic" pitchFamily="18" charset="-78"/>
              </a:rPr>
              <a:pPr/>
              <a:t>5</a:t>
            </a:fld>
            <a:endParaRPr lang="en-US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8" name="Picture 4" descr="http://www.merchantsfundingllc.com/images/homeicon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02741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539706" y="1582341"/>
            <a:ext cx="820875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يدعم اللغة العربية بشكل كامل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إمكانية التعديل على شروحاتك وإضافة رموز وأقواس وكتابات وأسهم وغيرها 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البرنامج مدعوم بشرح فيديو خاص بالشركة لطريقة استخدام البرنامج وشرح أهم خواصه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إمكانية تسجيل الأصوات بنقاء وجودة عالية والتعديل عليه وإضافة المؤثرات وإزالة الضوضاء 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وما شابه</a:t>
            </a:r>
            <a:endParaRPr lang="ar-SA" sz="2600" b="1" dirty="0">
              <a:latin typeface="Traditional Arabic" pitchFamily="18" charset="-78"/>
              <a:cs typeface="Traditional Arabic" pitchFamily="18" charset="-78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القدرة على إنشاء التفاعلية والمهنية والإبداعية</a:t>
            </a:r>
          </a:p>
          <a:p>
            <a:pPr marL="285750" lvl="0" indent="-285750" algn="r" rtl="1">
              <a:buFont typeface="Wingdings" pitchFamily="2" charset="2"/>
              <a:buChar char="v"/>
            </a:pP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يحتوي البرنامج على مكتبة كبيرة ذات تصاميم عديدة عصرية تساعدك على صنع دروس أكثر 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احترافية</a:t>
            </a:r>
            <a:endParaRPr lang="ar-SA" sz="2600" b="1" dirty="0">
              <a:latin typeface="Traditional Arabic" pitchFamily="18" charset="-78"/>
              <a:cs typeface="Traditional Arabic" pitchFamily="18" charset="-78"/>
            </a:endParaRPr>
          </a:p>
          <a:p>
            <a:pPr marL="285750" lvl="0" indent="-285750" algn="r" rtl="1">
              <a:buFont typeface="Wingdings" pitchFamily="2" charset="2"/>
              <a:buChar char="v"/>
            </a:pP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إمكانية تحريك المحتوى ولفت </a:t>
            </a:r>
            <a:r>
              <a:rPr lang="ar-SA" sz="2600" b="1" dirty="0" smtClean="0">
                <a:latin typeface="Traditional Arabic" pitchFamily="18" charset="-78"/>
                <a:cs typeface="Traditional Arabic" pitchFamily="18" charset="-78"/>
              </a:rPr>
              <a:t>انتباه </a:t>
            </a: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جمهورك مع الحركة والصور والشرح </a:t>
            </a:r>
          </a:p>
          <a:p>
            <a:pPr marL="285750" lvl="0" indent="-285750" algn="r" rtl="1">
              <a:buFont typeface="Wingdings" pitchFamily="2" charset="2"/>
              <a:buChar char="v"/>
            </a:pPr>
            <a:r>
              <a:rPr lang="ar-SA" sz="2600" b="1" dirty="0">
                <a:latin typeface="Traditional Arabic" pitchFamily="18" charset="-78"/>
                <a:cs typeface="Traditional Arabic" pitchFamily="18" charset="-78"/>
              </a:rPr>
              <a:t>ويمكن عمل مؤثرات التكبير والتصغير على الشرح</a:t>
            </a:r>
            <a:endParaRPr lang="en-US" sz="2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733634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681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دروس لشرح كيفية تحميل البرنامج وتفعيله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500264"/>
              </p:ext>
            </p:extLst>
          </p:nvPr>
        </p:nvGraphicFramePr>
        <p:xfrm>
          <a:off x="395536" y="1628800"/>
          <a:ext cx="8496944" cy="3983205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4248472"/>
                <a:gridCol w="4248472"/>
              </a:tblGrid>
              <a:tr h="108012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مجموعة دروس لشرح تنصيب برنامج </a:t>
                      </a:r>
                      <a:r>
                        <a:rPr lang="ar-SA" sz="2800" b="1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الكامتازيا</a:t>
                      </a:r>
                      <a:r>
                        <a:rPr lang="ar-SA" sz="28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8 </a:t>
                      </a:r>
                    </a:p>
                    <a:p>
                      <a:pPr algn="ctr" rtl="1"/>
                      <a:r>
                        <a:rPr lang="ar-SA" sz="28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بالإضافة</a:t>
                      </a:r>
                      <a:r>
                        <a:rPr lang="ar-SA" sz="2800" b="1" baseline="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إلى تحديد الروابط للتحميل من اليوتيوب</a:t>
                      </a:r>
                      <a:endParaRPr lang="ar-SA" sz="2800" b="1" dirty="0" smtClean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967695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شرح تحميل برنامج </a:t>
                      </a:r>
                      <a:r>
                        <a:rPr lang="en-US" sz="2000" b="1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camtasia</a:t>
                      </a:r>
                      <a:r>
                        <a:rPr lang="en-US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studio 8 </a:t>
                      </a:r>
                      <a:endParaRPr lang="ar-SA" sz="2000" b="1" dirty="0" smtClean="0"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(تحميل +</a:t>
                      </a:r>
                      <a:r>
                        <a:rPr lang="ar-SA" sz="2000" b="1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تفعيل+شرح</a:t>
                      </a:r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)</a:t>
                      </a:r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2000" b="1" dirty="0" smtClean="0">
                          <a:latin typeface="Traditional Arabic" pitchFamily="18" charset="-78"/>
                          <a:cs typeface="Traditional Arabic" pitchFamily="18" charset="-78"/>
                          <a:hlinkClick r:id="rId2"/>
                        </a:rPr>
                        <a:t>http://www.youtube.com/watch?v=cFw-w2Aoly0&amp;feature=related</a:t>
                      </a:r>
                      <a:endParaRPr lang="ar-SA" sz="2000" b="1" dirty="0" smtClean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695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تحميل برنامج . </a:t>
                      </a:r>
                      <a:r>
                        <a:rPr lang="en-US" sz="2000" b="1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Camtasia</a:t>
                      </a:r>
                      <a:r>
                        <a:rPr lang="en-US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Studio 8 </a:t>
                      </a:r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2000" b="1" dirty="0" smtClean="0">
                          <a:latin typeface="Traditional Arabic" pitchFamily="18" charset="-78"/>
                          <a:cs typeface="Traditional Arabic" pitchFamily="18" charset="-78"/>
                          <a:hlinkClick r:id="rId3"/>
                        </a:rPr>
                        <a:t>http://www.youtube.com/watch?v=RP_egy4cWh0&amp;feature=related</a:t>
                      </a:r>
                      <a:endParaRPr lang="en-US" sz="2000" b="1" dirty="0" smtClean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695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شرح تفعيل </a:t>
                      </a:r>
                      <a:r>
                        <a:rPr lang="en-US" sz="2000" b="1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Camtasia</a:t>
                      </a:r>
                      <a:r>
                        <a:rPr lang="en-US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Studio 8 </a:t>
                      </a:r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مدى الحياة مع روابط تحميل كراك 2012 </a:t>
                      </a:r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2000" b="1" dirty="0" smtClean="0">
                          <a:latin typeface="Traditional Arabic" pitchFamily="18" charset="-78"/>
                          <a:cs typeface="Traditional Arabic" pitchFamily="18" charset="-78"/>
                          <a:hlinkClick r:id="rId4"/>
                        </a:rPr>
                        <a:t>http://www.youtube.com/watch?v=aaGmv9MqCfI</a:t>
                      </a:r>
                      <a:endParaRPr lang="ar-SA" sz="2000" b="1" dirty="0" smtClean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4" descr="http://www.merchantsfundingllc.com/images/homeicon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857892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592306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681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أهم المصادر التي يمكن الاستناد عليها في تعلم البرنامج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247517"/>
              </p:ext>
            </p:extLst>
          </p:nvPr>
        </p:nvGraphicFramePr>
        <p:xfrm>
          <a:off x="395536" y="1628800"/>
          <a:ext cx="8496944" cy="4572000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4248472"/>
                <a:gridCol w="4248472"/>
              </a:tblGrid>
              <a:tr h="1495528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مجموعة دروس لشرح برنامج </a:t>
                      </a:r>
                      <a:r>
                        <a:rPr lang="ar-SA" sz="2800" b="1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الكامتازيا</a:t>
                      </a:r>
                      <a:r>
                        <a:rPr lang="ar-SA" sz="28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8</a:t>
                      </a:r>
                    </a:p>
                    <a:p>
                      <a:pPr algn="ctr" rtl="1"/>
                      <a:r>
                        <a:rPr lang="ar-SA" sz="28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المصدر – موقع منتديات برامج نت</a:t>
                      </a:r>
                    </a:p>
                    <a:p>
                      <a:pPr algn="ctr" rtl="1"/>
                      <a:r>
                        <a:rPr lang="en-US" sz="2000" b="1" dirty="0" smtClean="0">
                          <a:latin typeface="Traditional Arabic" pitchFamily="18" charset="-78"/>
                          <a:cs typeface="Traditional Arabic" pitchFamily="18" charset="-78"/>
                          <a:hlinkClick r:id="rId3"/>
                        </a:rPr>
                        <a:t>http://www.bramjnet.com/vb3/showthread.php?p=15518304</a:t>
                      </a:r>
                      <a:endParaRPr lang="en-US" sz="2000" b="1" dirty="0" smtClean="0"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ct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يحتوي الموقع على نسخة البرنامج وكيفية تنزيلها ويشرح دروس عبر اليوتيوب كما</a:t>
                      </a:r>
                      <a:r>
                        <a:rPr lang="ar-SA" sz="2000" b="1" baseline="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يلي :</a:t>
                      </a:r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967695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الدرس الأول – تصوير الشاشة</a:t>
                      </a:r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raditional Arabic" pitchFamily="18" charset="-78"/>
                          <a:cs typeface="Traditional Arabic" pitchFamily="18" charset="-78"/>
                          <a:hlinkClick r:id="rId4"/>
                        </a:rPr>
                        <a:t>http://www.youtube.com/watch?v=OP9WtIK_yoE&amp;feature=relmfu</a:t>
                      </a:r>
                      <a:endParaRPr lang="ar-SA" sz="2000" b="1" dirty="0" smtClean="0"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r" rtl="1"/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695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الدرس الثاني- تحرير </a:t>
                      </a:r>
                      <a:r>
                        <a:rPr lang="ar-SA" sz="2000" b="1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ماتم</a:t>
                      </a:r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تصويره</a:t>
                      </a:r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raditional Arabic" pitchFamily="18" charset="-78"/>
                          <a:cs typeface="Traditional Arabic" pitchFamily="18" charset="-78"/>
                          <a:hlinkClick r:id="rId5"/>
                        </a:rPr>
                        <a:t>http://www.youtube.com/watch?v=kXOGU60GJrI&amp;feature=relmfu</a:t>
                      </a:r>
                      <a:endParaRPr lang="ar-SA" sz="2000" b="1" dirty="0" smtClean="0"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r" rtl="1"/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695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الدرس الثالث- تصدير الملف </a:t>
                      </a:r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raditional Arabic" pitchFamily="18" charset="-78"/>
                          <a:cs typeface="Traditional Arabic" pitchFamily="18" charset="-78"/>
                          <a:hlinkClick r:id="rId6"/>
                        </a:rPr>
                        <a:t>http://www.youtube.com/watch?v=zLg8D3dTdoU&amp;feature=relmfu</a:t>
                      </a:r>
                      <a:endParaRPr lang="ar-SA" sz="2000" b="1" dirty="0" smtClean="0"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r" rtl="1"/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4" descr="http://www.merchantsfundingllc.com/images/homeicon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6512" y="6163668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681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أهم المصادر التي يمكن الاستناد عليها في تعلم البرنامج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278186"/>
              </p:ext>
            </p:extLst>
          </p:nvPr>
        </p:nvGraphicFramePr>
        <p:xfrm>
          <a:off x="685204" y="1556793"/>
          <a:ext cx="7703220" cy="5033695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3851610"/>
                <a:gridCol w="3851610"/>
              </a:tblGrid>
              <a:tr h="147230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مجموعة دروس لشرح برنامج </a:t>
                      </a:r>
                      <a:r>
                        <a:rPr lang="ar-SA" sz="2800" b="1" dirty="0" err="1" smtClean="0">
                          <a:latin typeface="Traditional Arabic" pitchFamily="18" charset="-78"/>
                          <a:cs typeface="Traditional Arabic" pitchFamily="18" charset="-78"/>
                        </a:rPr>
                        <a:t>الكامتازيا</a:t>
                      </a:r>
                      <a:r>
                        <a:rPr lang="ar-SA" sz="28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8</a:t>
                      </a:r>
                    </a:p>
                    <a:p>
                      <a:pPr algn="ctr" rtl="1"/>
                      <a:r>
                        <a:rPr lang="ar-SA" sz="28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المصدر – موقع منتديات المشاغب</a:t>
                      </a:r>
                    </a:p>
                    <a:p>
                      <a:pPr algn="ctr" rtl="1"/>
                      <a:r>
                        <a:rPr lang="en-US" sz="2000" b="1" dirty="0" smtClean="0">
                          <a:latin typeface="Traditional Arabic" pitchFamily="18" charset="-78"/>
                          <a:cs typeface="Traditional Arabic" pitchFamily="18" charset="-78"/>
                          <a:hlinkClick r:id="rId2"/>
                        </a:rPr>
                        <a:t>http://www.absba.org/showthread.php?t=1222861</a:t>
                      </a:r>
                      <a:endParaRPr lang="ar-SA" sz="2000" b="1" dirty="0" smtClean="0"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ctr" rtl="1"/>
                      <a:r>
                        <a:rPr lang="ar-SA" sz="2000" b="1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يحتوي الموقع على نسخة البرنامج وكيفية تنزيلها ويضيف كذلك حوالي 15 درساً لشرح هذا</a:t>
                      </a:r>
                      <a:r>
                        <a:rPr lang="ar-SA" sz="2000" b="1" baseline="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البرنامج</a:t>
                      </a:r>
                      <a:endParaRPr lang="ar-SA" sz="20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25184">
                <a:tc>
                  <a:txBody>
                    <a:bodyPr/>
                    <a:lstStyle/>
                    <a:p>
                      <a:pPr algn="r" rtl="1"/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3"/>
                        </a:rPr>
                        <a:t>1- كيفية التسجيل في البرنامج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  <a:hlinkClick r:id="rId4"/>
                        </a:rPr>
                        <a:t>2- </a:t>
                      </a:r>
                      <a:r>
                        <a:rPr kumimoji="0" lang="ar-SA" sz="20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4"/>
                        </a:rPr>
                        <a:t>شرح خاصية (</a:t>
                      </a: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4"/>
                        </a:rPr>
                        <a:t>Clip Bin</a:t>
                      </a:r>
                      <a:r>
                        <a:rPr kumimoji="0" lang="ar-SA" sz="20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4"/>
                        </a:rPr>
                        <a:t>)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84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  <a:hlinkClick r:id="rId5"/>
                        </a:rPr>
                        <a:t>3-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5"/>
                        </a:rPr>
                        <a:t>شرح خاصية (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5"/>
                        </a:rPr>
                        <a:t>Library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5"/>
                        </a:rPr>
                        <a:t>)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  <a:hlinkClick r:id="rId6"/>
                        </a:rPr>
                        <a:t>4-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6"/>
                        </a:rPr>
                        <a:t>شرح خاصية (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6"/>
                        </a:rPr>
                        <a:t>Callouts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6"/>
                        </a:rPr>
                        <a:t>)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84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  <a:hlinkClick r:id="rId7"/>
                        </a:rPr>
                        <a:t>5-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7"/>
                        </a:rPr>
                        <a:t>شرح خاصية (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7"/>
                        </a:rPr>
                        <a:t>Zoom-In-Pan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7"/>
                        </a:rPr>
                        <a:t>)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  <a:hlinkClick r:id="rId8"/>
                        </a:rPr>
                        <a:t>6-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8"/>
                        </a:rPr>
                        <a:t>شرح خاصية (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8"/>
                        </a:rPr>
                        <a:t>Audio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8"/>
                        </a:rPr>
                        <a:t>)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84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  <a:hlinkClick r:id="rId9"/>
                        </a:rPr>
                        <a:t>7-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9"/>
                        </a:rPr>
                        <a:t>شرح خاصية (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9"/>
                        </a:rPr>
                        <a:t>Transitions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9"/>
                        </a:rPr>
                        <a:t>)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  <a:hlinkClick r:id="rId10"/>
                        </a:rPr>
                        <a:t>8-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10"/>
                        </a:rPr>
                        <a:t>شرح خاصية (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10"/>
                        </a:rPr>
                        <a:t>Cursor Effects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10"/>
                        </a:rPr>
                        <a:t>)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84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  <a:hlinkClick r:id="rId11"/>
                        </a:rPr>
                        <a:t>9-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11"/>
                        </a:rPr>
                        <a:t>شرح خاصية (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11"/>
                        </a:rPr>
                        <a:t>Visual Properties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11"/>
                        </a:rPr>
                        <a:t>)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  <a:hlinkClick r:id="rId12"/>
                        </a:rPr>
                        <a:t>10-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12"/>
                        </a:rPr>
                        <a:t>شرح خاصية (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12"/>
                        </a:rPr>
                        <a:t>Voice Narration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12"/>
                        </a:rPr>
                        <a:t>)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84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  <a:hlinkClick r:id="rId13"/>
                        </a:rPr>
                        <a:t>11- </a:t>
                      </a:r>
                      <a:r>
                        <a:rPr kumimoji="0" lang="ar-SA" sz="20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13"/>
                        </a:rPr>
                        <a:t>شرح خاصية (</a:t>
                      </a: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13"/>
                        </a:rPr>
                        <a:t>Record Camera </a:t>
                      </a:r>
                      <a:r>
                        <a:rPr kumimoji="0" lang="ar-SA" sz="20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13"/>
                        </a:rPr>
                        <a:t>)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  <a:hlinkClick r:id="rId14"/>
                        </a:rPr>
                        <a:t>12-</a:t>
                      </a:r>
                      <a:r>
                        <a:rPr lang="ar-SA" sz="2000" b="1" baseline="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  <a:hlinkClick r:id="rId14"/>
                        </a:rPr>
                        <a:t> شرح خاصية (</a:t>
                      </a: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14"/>
                        </a:rPr>
                        <a:t>Captions </a:t>
                      </a:r>
                      <a:r>
                        <a:rPr lang="ar-SA" sz="2000" b="1" baseline="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  <a:hlinkClick r:id="rId14"/>
                        </a:rPr>
                        <a:t>)</a:t>
                      </a:r>
                      <a:endParaRPr lang="ar-SA" sz="2000" b="1" dirty="0" smtClean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7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  <a:hlinkClick r:id="rId15"/>
                        </a:rPr>
                        <a:t>13-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15"/>
                        </a:rPr>
                        <a:t>كيفية الحفظ في البرنامج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  <a:hlinkClick r:id="rId16"/>
                        </a:rPr>
                        <a:t>14-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16"/>
                        </a:rPr>
                        <a:t>استخراج الخلفيات من مكتبة البرنامج</a:t>
                      </a:r>
                      <a:endParaRPr lang="ar-SA" sz="2000" b="1" dirty="0" smtClean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84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  <a:hlinkClick r:id="rId17"/>
                        </a:rPr>
                        <a:t>15- </a:t>
                      </a:r>
                      <a:r>
                        <a:rPr kumimoji="0" lang="ar-SA" sz="1800" b="1" kern="1200" dirty="0" smtClean="0">
                          <a:solidFill>
                            <a:schemeClr val="tx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  <a:hlinkClick r:id="rId17"/>
                        </a:rPr>
                        <a:t>كيفية تقطيع الفيديوهات وكيفية تسريعها وتبطيئها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 smtClean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4" descr="http://www.merchantsfundingllc.com/images/homeicon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38148" y="6091660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692899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14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برنامج سناقت11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439ED9-CF04-4F26-9889-BD660D2DF2B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4" descr="http://www.merchantsfundingllc.com/images/homeic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091660"/>
            <a:ext cx="793724" cy="7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32" y="2852936"/>
            <a:ext cx="3302496" cy="254137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2" y="2852936"/>
            <a:ext cx="3456384" cy="249666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757212" y="1700808"/>
            <a:ext cx="8170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rtl="1">
              <a:buNone/>
            </a:pP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أحد أشهر برامج التقاط الشاشة </a:t>
            </a:r>
            <a:r>
              <a:rPr lang="ar-SA" sz="2800" b="1" dirty="0" smtClean="0">
                <a:latin typeface="Traditional Arabic" pitchFamily="18" charset="-78"/>
                <a:cs typeface="Traditional Arabic" pitchFamily="18" charset="-78"/>
              </a:rPr>
              <a:t>والتعامل مع الصور وإجراء التعديلات عليها وهو من البرامج التجارية  </a:t>
            </a:r>
            <a:endParaRPr lang="ar-SA" sz="2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7FB1C35C84E49AD1DBEA62C36FCD6" ma:contentTypeVersion="0" ma:contentTypeDescription="Create a new document." ma:contentTypeScope="" ma:versionID="7a51ea421ebb7953b1210d64e857062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23D8BA-C927-46C0-8CDE-0648DC9B9ED4}"/>
</file>

<file path=customXml/itemProps2.xml><?xml version="1.0" encoding="utf-8"?>
<ds:datastoreItem xmlns:ds="http://schemas.openxmlformats.org/officeDocument/2006/customXml" ds:itemID="{4EB008F3-3702-4130-89AF-712DA739D308}"/>
</file>

<file path=customXml/itemProps3.xml><?xml version="1.0" encoding="utf-8"?>
<ds:datastoreItem xmlns:ds="http://schemas.openxmlformats.org/officeDocument/2006/customXml" ds:itemID="{2332C86F-FA57-4BFA-B4B8-49C21BDB890D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1147</TotalTime>
  <Words>747</Words>
  <Application>Microsoft Office PowerPoint</Application>
  <PresentationFormat>عرض على الشاشة (3:4)‏</PresentationFormat>
  <Paragraphs>141</Paragraphs>
  <Slides>17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ألوان متوسطة</vt:lpstr>
      <vt:lpstr>المملكة العربية السعودية جامعة الملك سعود كلية التربية قسم المناهج وطرق التدريس</vt:lpstr>
      <vt:lpstr>محتويات العرض</vt:lpstr>
      <vt:lpstr>برنامج الكامتازيا 8  Camtasia Studio8</vt:lpstr>
      <vt:lpstr>مميزات برنامج الكامتازيا</vt:lpstr>
      <vt:lpstr>مميزات برنامج الكامتازيا</vt:lpstr>
      <vt:lpstr>دروس لشرح كيفية تحميل البرنامج وتفعيله</vt:lpstr>
      <vt:lpstr>أهم المصادر التي يمكن الاستناد عليها في تعلم البرنامج</vt:lpstr>
      <vt:lpstr>أهم المصادر التي يمكن الاستناد عليها في تعلم البرنامج</vt:lpstr>
      <vt:lpstr>برنامج سناقت11</vt:lpstr>
      <vt:lpstr>مميزات برنامج سناقت</vt:lpstr>
      <vt:lpstr>سلبيات برنامج سناقت11</vt:lpstr>
      <vt:lpstr>دروس لشرح البرنامج وطريقة تحميله</vt:lpstr>
      <vt:lpstr>برنامج Camstudio</vt:lpstr>
      <vt:lpstr>مميزات برنامج Camstudio</vt:lpstr>
      <vt:lpstr>سلبيات برنامج Camstudio</vt:lpstr>
      <vt:lpstr>دروس لشرح البرنامج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المملكة العربية السعودية جامعة الملك سعود كلية التربية قسم المناهج وطرق التدريس</dc:title>
  <dc:creator>acer</dc:creator>
  <cp:lastModifiedBy>scc</cp:lastModifiedBy>
  <cp:revision>83</cp:revision>
  <dcterms:created xsi:type="dcterms:W3CDTF">2012-02-22T08:52:23Z</dcterms:created>
  <dcterms:modified xsi:type="dcterms:W3CDTF">2012-10-15T15:31:14Z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0x0101004027FB1C35C84E49AD1DBEA62C36FCD6</vt:lpwstr>
  </property>
</Properties>
</file>