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5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4" r:id="rId19"/>
    <p:sldId id="273" r:id="rId20"/>
  </p:sldIdLst>
  <p:sldSz cx="9144000" cy="6858000" type="screen4x3"/>
  <p:notesSz cx="6669088" cy="9928225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7" d="100"/>
          <a:sy n="107" d="100"/>
        </p:scale>
        <p:origin x="-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BC779-7F8B-4451-9BEA-84A7C33C8E1D}" type="datetimeFigureOut">
              <a:rPr lang="en-US" smtClean="0"/>
              <a:t>9/8/2008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ED1EC-6D7E-41DB-939B-1B45B6460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83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4C0D2-CDF3-4E0A-A928-0EE19EB14C42}" type="datetimeFigureOut">
              <a:rPr lang="en-US" smtClean="0"/>
              <a:t>9/8/2008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998DC-5E1A-4CE2-BE22-EEAC9255F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57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998DC-5E1A-4CE2-BE22-EEAC9255FF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189029-E06D-4D2F-A2FD-47C0490823BC}" type="datetimeFigureOut">
              <a:rPr lang="ar-SA" smtClean="0"/>
              <a:t>07/08/1429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B015DF-4B6C-41EE-827E-79EFCD51A71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89029-E06D-4D2F-A2FD-47C0490823BC}" type="datetimeFigureOut">
              <a:rPr lang="ar-SA" smtClean="0"/>
              <a:t>07/08/1429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015DF-4B6C-41EE-827E-79EFCD51A71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89029-E06D-4D2F-A2FD-47C0490823BC}" type="datetimeFigureOut">
              <a:rPr lang="ar-SA" smtClean="0"/>
              <a:t>07/08/1429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015DF-4B6C-41EE-827E-79EFCD51A71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89029-E06D-4D2F-A2FD-47C0490823BC}" type="datetimeFigureOut">
              <a:rPr lang="ar-SA" smtClean="0"/>
              <a:t>07/08/1429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015DF-4B6C-41EE-827E-79EFCD51A713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89029-E06D-4D2F-A2FD-47C0490823BC}" type="datetimeFigureOut">
              <a:rPr lang="ar-SA" smtClean="0"/>
              <a:t>07/08/1429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015DF-4B6C-41EE-827E-79EFCD51A713}" type="slidenum">
              <a:rPr lang="ar-SA" smtClean="0"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89029-E06D-4D2F-A2FD-47C0490823BC}" type="datetimeFigureOut">
              <a:rPr lang="ar-SA" smtClean="0"/>
              <a:t>07/08/1429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015DF-4B6C-41EE-827E-79EFCD51A71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89029-E06D-4D2F-A2FD-47C0490823BC}" type="datetimeFigureOut">
              <a:rPr lang="ar-SA" smtClean="0"/>
              <a:t>07/08/1429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015DF-4B6C-41EE-827E-79EFCD51A713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89029-E06D-4D2F-A2FD-47C0490823BC}" type="datetimeFigureOut">
              <a:rPr lang="ar-SA" smtClean="0"/>
              <a:t>07/08/1429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015DF-4B6C-41EE-827E-79EFCD51A713}" type="slidenum">
              <a:rPr lang="ar-SA" smtClean="0"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189029-E06D-4D2F-A2FD-47C0490823BC}" type="datetimeFigureOut">
              <a:rPr lang="ar-SA" smtClean="0"/>
              <a:t>07/08/1429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015DF-4B6C-41EE-827E-79EFCD51A71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189029-E06D-4D2F-A2FD-47C0490823BC}" type="datetimeFigureOut">
              <a:rPr lang="ar-SA" smtClean="0"/>
              <a:t>07/08/1429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B015DF-4B6C-41EE-827E-79EFCD51A713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189029-E06D-4D2F-A2FD-47C0490823BC}" type="datetimeFigureOut">
              <a:rPr lang="ar-SA" smtClean="0"/>
              <a:t>07/08/1429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B015DF-4B6C-41EE-827E-79EFCD51A713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189029-E06D-4D2F-A2FD-47C0490823BC}" type="datetimeFigureOut">
              <a:rPr lang="ar-SA" smtClean="0"/>
              <a:t>07/08/1429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B015DF-4B6C-41EE-827E-79EFCD51A713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Beta_blocke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/index.php?title=Mean_Venous_Pressure&amp;action=edit&amp;redlink=1" TargetMode="External"/><Relationship Id="rId2" Type="http://schemas.openxmlformats.org/officeDocument/2006/relationships/hyperlink" Target="http://en.wikipedia.org/wiki/Mean_Arterial_Pressu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Cardiac_Outpu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hiazide" TargetMode="External"/><Relationship Id="rId7" Type="http://schemas.openxmlformats.org/officeDocument/2006/relationships/hyperlink" Target="http://en.wikipedia.org/wiki/Triamterene" TargetMode="External"/><Relationship Id="rId2" Type="http://schemas.openxmlformats.org/officeDocument/2006/relationships/hyperlink" Target="http://en.wikipedia.org/wiki/Loop_diureti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Potassium-sparing_diuretics" TargetMode="External"/><Relationship Id="rId5" Type="http://schemas.openxmlformats.org/officeDocument/2006/relationships/hyperlink" Target="http://en.wikipedia.org/wiki/Indapamide" TargetMode="External"/><Relationship Id="rId4" Type="http://schemas.openxmlformats.org/officeDocument/2006/relationships/hyperlink" Target="http://en.wikipedia.org/wiki/Hydrochlorothiaz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0"/>
            <a:r>
              <a:rPr lang="en-US" sz="2800" dirty="0" smtClean="0"/>
              <a:t>PHL 313 (lab. 5)</a:t>
            </a:r>
            <a:br>
              <a:rPr lang="en-US" sz="2800" dirty="0" smtClean="0"/>
            </a:br>
            <a:r>
              <a:rPr lang="en-US" sz="2800" dirty="0" smtClean="0"/>
              <a:t>Hypertension (HTN)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Effect of some adrenergic drugs and its blockers on the blood pressure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9114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Spironolactone</a:t>
            </a:r>
          </a:p>
          <a:p>
            <a:pPr algn="l" rtl="0"/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Aldosterone antagonists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6016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>
                <a:hlinkClick r:id="rId2" tooltip="Beta blocker"/>
              </a:rPr>
              <a:t>Beta </a:t>
            </a:r>
            <a:r>
              <a:rPr lang="en-US" dirty="0" smtClean="0">
                <a:hlinkClick r:id="rId2" tooltip="Beta blocker"/>
              </a:rPr>
              <a:t>blockers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Non selective beta1 (Propranolol)</a:t>
            </a:r>
          </a:p>
          <a:p>
            <a:pPr algn="l" rtl="0"/>
            <a:r>
              <a:rPr lang="en-US" dirty="0" smtClean="0"/>
              <a:t>Selective beta1  (Atenolol) </a:t>
            </a:r>
          </a:p>
          <a:p>
            <a:pPr marL="0" indent="0" algn="l" rtl="0">
              <a:buNone/>
            </a:pPr>
            <a:r>
              <a:rPr lang="en-US" dirty="0" smtClean="0"/>
              <a:t>2. Alpha blockers: (</a:t>
            </a:r>
            <a:r>
              <a:rPr lang="en-US" dirty="0" err="1" smtClean="0"/>
              <a:t>Prazosin</a:t>
            </a:r>
            <a:r>
              <a:rPr lang="en-US" dirty="0" smtClean="0"/>
              <a:t>) </a:t>
            </a:r>
          </a:p>
          <a:p>
            <a:pPr marL="0" indent="0" algn="l" rtl="0">
              <a:buNone/>
            </a:pPr>
            <a:r>
              <a:rPr lang="en-US" dirty="0" smtClean="0"/>
              <a:t>3. Mixed alpha and beta blockers: (</a:t>
            </a:r>
            <a:r>
              <a:rPr lang="en-US" dirty="0" err="1" smtClean="0"/>
              <a:t>carvedilol</a:t>
            </a:r>
            <a:r>
              <a:rPr lang="en-US" dirty="0" smtClean="0"/>
              <a:t>)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</a:p>
          <a:p>
            <a:pPr marL="514350" indent="-514350" algn="l" rtl="0">
              <a:buFont typeface="+mj-lt"/>
              <a:buAutoNum type="arabicPeriod"/>
            </a:pP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/>
              <a:t>Adrenergic receptor antagonists</a:t>
            </a:r>
            <a:br>
              <a:rPr lang="en-US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4368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 err="1" smtClean="0"/>
              <a:t>Dihydropyridines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Amlodipine</a:t>
            </a:r>
          </a:p>
          <a:p>
            <a:pPr algn="l" rtl="0"/>
            <a:r>
              <a:rPr lang="en-US" dirty="0" err="1" smtClean="0"/>
              <a:t>Nifedipine</a:t>
            </a:r>
            <a:r>
              <a:rPr lang="en-US" dirty="0" smtClean="0"/>
              <a:t> </a:t>
            </a:r>
          </a:p>
          <a:p>
            <a:pPr marL="0" indent="0" algn="l" rtl="0">
              <a:buNone/>
            </a:pPr>
            <a:r>
              <a:rPr lang="en-US" dirty="0" smtClean="0"/>
              <a:t>2. Non- </a:t>
            </a:r>
            <a:r>
              <a:rPr lang="en-US" dirty="0" err="1" smtClean="0"/>
              <a:t>dihydropyridines</a:t>
            </a:r>
            <a:r>
              <a:rPr lang="en-US" dirty="0" smtClean="0"/>
              <a:t> (cardio selective):</a:t>
            </a:r>
          </a:p>
          <a:p>
            <a:pPr algn="l" rtl="0"/>
            <a:r>
              <a:rPr lang="en-US" dirty="0" smtClean="0"/>
              <a:t>Verapamil</a:t>
            </a:r>
          </a:p>
          <a:p>
            <a:pPr algn="l" rtl="0"/>
            <a:r>
              <a:rPr lang="en-US" dirty="0" err="1" smtClean="0"/>
              <a:t>Diltiazem</a:t>
            </a:r>
            <a:r>
              <a:rPr lang="en-US" dirty="0" smtClean="0"/>
              <a:t> 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/>
              <a:t>Calcium channel blockers</a:t>
            </a:r>
            <a:br>
              <a:rPr lang="en-US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9771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 </a:t>
            </a:r>
            <a:r>
              <a:rPr lang="en-US" dirty="0" err="1" smtClean="0"/>
              <a:t>Aliskiren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Renin Inhibitors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1896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Captopril</a:t>
            </a:r>
          </a:p>
          <a:p>
            <a:pPr algn="l" rtl="0"/>
            <a:r>
              <a:rPr lang="en-US" dirty="0" err="1" smtClean="0"/>
              <a:t>Enalapril</a:t>
            </a:r>
            <a:r>
              <a:rPr lang="en-US" dirty="0" smtClean="0"/>
              <a:t> </a:t>
            </a:r>
          </a:p>
          <a:p>
            <a:pPr algn="l" rtl="0"/>
            <a:r>
              <a:rPr lang="en-US" dirty="0" err="1"/>
              <a:t>fosinopril</a:t>
            </a: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ACE inhibitors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3640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Candesartan</a:t>
            </a:r>
          </a:p>
          <a:p>
            <a:pPr algn="l" rtl="0"/>
            <a:r>
              <a:rPr lang="en-US" dirty="0" smtClean="0"/>
              <a:t>Valsartan</a:t>
            </a:r>
          </a:p>
          <a:p>
            <a:pPr algn="l" rtl="0"/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/>
              <a:t>Angiotensin II receptor antagonists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743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act </a:t>
            </a:r>
            <a:r>
              <a:rPr lang="en-US" dirty="0"/>
              <a:t>directly on the smooth muscle of arteries to relax their </a:t>
            </a:r>
            <a:r>
              <a:rPr lang="en-US" dirty="0" smtClean="0"/>
              <a:t>walls</a:t>
            </a:r>
          </a:p>
          <a:p>
            <a:pPr algn="l" rtl="0"/>
            <a:r>
              <a:rPr lang="en-US" dirty="0"/>
              <a:t>Sodium </a:t>
            </a:r>
            <a:r>
              <a:rPr lang="en-US" dirty="0" err="1" smtClean="0"/>
              <a:t>nitroprusside</a:t>
            </a:r>
            <a:r>
              <a:rPr lang="en-US" dirty="0" smtClean="0"/>
              <a:t> ( arteries, veins)</a:t>
            </a:r>
          </a:p>
          <a:p>
            <a:pPr algn="l" rtl="0"/>
            <a:r>
              <a:rPr lang="en-US" dirty="0" smtClean="0"/>
              <a:t>Hydralazine </a:t>
            </a:r>
            <a:r>
              <a:rPr lang="en-US" dirty="0"/>
              <a:t>(arteries)</a:t>
            </a: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Vasodilators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9140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by </a:t>
            </a:r>
            <a:r>
              <a:rPr lang="en-US" dirty="0"/>
              <a:t>stimulating alpha-receptors in the </a:t>
            </a:r>
            <a:r>
              <a:rPr lang="en-US" dirty="0" smtClean="0"/>
              <a:t>brain</a:t>
            </a:r>
          </a:p>
          <a:p>
            <a:pPr algn="l" rtl="0"/>
            <a:r>
              <a:rPr lang="en-US" dirty="0" smtClean="0"/>
              <a:t>Clonidine</a:t>
            </a:r>
          </a:p>
          <a:p>
            <a:pPr algn="l" rtl="0"/>
            <a:r>
              <a:rPr lang="en-US" dirty="0" smtClean="0"/>
              <a:t>Methyldopa</a:t>
            </a:r>
          </a:p>
          <a:p>
            <a:pPr algn="l" rtl="0"/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Alpha-2 agonists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8121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Digoxin </a:t>
            </a:r>
          </a:p>
          <a:p>
            <a:pPr algn="l" rtl="0"/>
            <a:r>
              <a:rPr lang="en-US" dirty="0" smtClean="0"/>
              <a:t>$ vagal nerve leading to bradycardia and AV block in high dose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Used to treat atrial fib. WHY?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And to treat C.H.F. because inhibits Na/K pump.</a:t>
            </a: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Inotropes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2218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3312368"/>
          </a:xfrm>
        </p:spPr>
        <p:txBody>
          <a:bodyPr>
            <a:noAutofit/>
          </a:bodyPr>
          <a:lstStyle/>
          <a:p>
            <a:pPr algn="ctr" rtl="0"/>
            <a:r>
              <a:rPr lang="en-US" sz="12000" dirty="0" smtClean="0">
                <a:solidFill>
                  <a:schemeClr val="bg2">
                    <a:lumMod val="25000"/>
                  </a:schemeClr>
                </a:solidFill>
                <a:latin typeface="Brush Script MT" panose="03060802040406070304" pitchFamily="66" charset="0"/>
              </a:rPr>
              <a:t>Thanks</a:t>
            </a:r>
            <a:r>
              <a:rPr lang="en-US" sz="12000" dirty="0" smtClean="0">
                <a:latin typeface="Brush Script MT" panose="03060802040406070304" pitchFamily="66" charset="0"/>
              </a:rPr>
              <a:t> </a:t>
            </a:r>
            <a:endParaRPr lang="ar-SA" sz="12000" dirty="0">
              <a:latin typeface="Brush Script MT" panose="03060802040406070304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9465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HTN is the most common cardiovascular disease.</a:t>
            </a:r>
          </a:p>
          <a:p>
            <a:pPr algn="l" rtl="0"/>
            <a:r>
              <a:rPr lang="en-US" dirty="0" smtClean="0"/>
              <a:t>HTN was found in 29% of American adults.</a:t>
            </a:r>
          </a:p>
          <a:p>
            <a:pPr algn="l" rtl="0"/>
            <a:r>
              <a:rPr lang="en-US" dirty="0" smtClean="0"/>
              <a:t>60- 80 % of men and women will develop HTN by age 80</a:t>
            </a:r>
          </a:p>
          <a:p>
            <a:pPr algn="l" rtl="0"/>
            <a:r>
              <a:rPr lang="en-US" dirty="0" smtClean="0"/>
              <a:t>Uncontrolled BP damages blood vessels in kidney, heart , and brain.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3194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60648"/>
            <a:ext cx="6671904" cy="5769093"/>
          </a:xfrm>
        </p:spPr>
      </p:pic>
    </p:spTree>
    <p:extLst>
      <p:ext uri="{BB962C8B-B14F-4D97-AF65-F5344CB8AC3E}">
        <p14:creationId xmlns:p14="http://schemas.microsoft.com/office/powerpoint/2010/main" val="71584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BP= CO × PR</a:t>
            </a:r>
          </a:p>
          <a:p>
            <a:pPr algn="l" rtl="0"/>
            <a:r>
              <a:rPr lang="en-US" dirty="0" smtClean="0"/>
              <a:t>Cardiac Output (</a:t>
            </a:r>
            <a:r>
              <a:rPr lang="en-US" i="1" dirty="0" smtClean="0"/>
              <a:t>Q</a:t>
            </a:r>
            <a:r>
              <a:rPr lang="en-US" dirty="0" smtClean="0"/>
              <a:t>) = SV × HR</a:t>
            </a:r>
          </a:p>
          <a:p>
            <a:pPr algn="l" rtl="0"/>
            <a:r>
              <a:rPr lang="en-US" dirty="0" smtClean="0"/>
              <a:t>HR </a:t>
            </a:r>
            <a:r>
              <a:rPr lang="en-US" dirty="0"/>
              <a:t>is Heart Rate, expressed as BPM (Beats Per Minute)</a:t>
            </a:r>
            <a:endParaRPr lang="en-US" dirty="0" smtClean="0"/>
          </a:p>
          <a:p>
            <a:pPr algn="l" rtl="0"/>
            <a:r>
              <a:rPr lang="en-US" dirty="0"/>
              <a:t>Total Peripheral Resistance = </a:t>
            </a:r>
            <a:r>
              <a:rPr lang="en-US" b="1" dirty="0"/>
              <a:t>(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hlinkClick r:id="rId2" tooltip="Mean Arterial Pressure"/>
              </a:rPr>
              <a:t>Mean Arterial Pressure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- 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hlinkClick r:id="rId3" tooltip="Mean Venous Pressure (page does not exist)"/>
              </a:rPr>
              <a:t>Mean Venous Pressure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/ 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hlinkClick r:id="rId4" tooltip="Cardiac Output"/>
              </a:rPr>
              <a:t>Cardiac Output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 rtl="0"/>
            <a:endParaRPr lang="en-US" dirty="0" smtClean="0"/>
          </a:p>
          <a:p>
            <a:pPr algn="l" rtl="0"/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818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85 – 90 % essential HTN (no specific cause)</a:t>
            </a:r>
          </a:p>
          <a:p>
            <a:pPr algn="l" rtl="0"/>
            <a:r>
              <a:rPr lang="en-US" dirty="0" smtClean="0"/>
              <a:t>10 – 15 % secondary HTN ( specific cause)</a:t>
            </a:r>
          </a:p>
          <a:p>
            <a:pPr algn="l" rtl="0"/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Etiology of HTN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4262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Resistance ( Arterioles )</a:t>
            </a:r>
          </a:p>
          <a:p>
            <a:pPr algn="l" rtl="0"/>
            <a:r>
              <a:rPr lang="en-US" dirty="0" smtClean="0"/>
              <a:t>Capacitance (</a:t>
            </a:r>
            <a:r>
              <a:rPr lang="en-US" dirty="0" err="1" smtClean="0"/>
              <a:t>Venules</a:t>
            </a:r>
            <a:r>
              <a:rPr lang="en-US" dirty="0" smtClean="0"/>
              <a:t>) </a:t>
            </a:r>
          </a:p>
          <a:p>
            <a:pPr algn="l" rtl="0"/>
            <a:r>
              <a:rPr lang="en-US" dirty="0" smtClean="0"/>
              <a:t>Pump output (Heart)</a:t>
            </a:r>
          </a:p>
          <a:p>
            <a:pPr algn="l" rtl="0"/>
            <a:r>
              <a:rPr lang="en-US" dirty="0" smtClean="0"/>
              <a:t>Volume (Kidney) </a:t>
            </a: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Anatomic sites of BP control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4349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8786"/>
            <a:ext cx="8856984" cy="6599214"/>
          </a:xfrm>
        </p:spPr>
      </p:pic>
    </p:spTree>
    <p:extLst>
      <p:ext uri="{BB962C8B-B14F-4D97-AF65-F5344CB8AC3E}">
        <p14:creationId xmlns:p14="http://schemas.microsoft.com/office/powerpoint/2010/main" val="68735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Diuretics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/>
              <a:t>Adrenergic receptor antagonists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/>
              <a:t>Calcium channel </a:t>
            </a:r>
            <a:r>
              <a:rPr lang="en-US" dirty="0" smtClean="0"/>
              <a:t>blockers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/>
              <a:t>Renin Inhibitors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/>
              <a:t>ACE inhibitors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/>
              <a:t>Angiotensin II receptor antagonists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/>
              <a:t>Aldosterone antagonists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/>
              <a:t>Vasodilators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/>
              <a:t>Alpha-2 </a:t>
            </a:r>
            <a:r>
              <a:rPr lang="en-US" dirty="0" smtClean="0"/>
              <a:t>agonists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Positive Inotropes.</a:t>
            </a:r>
            <a:endParaRPr lang="en-US" dirty="0"/>
          </a:p>
          <a:p>
            <a:pPr marL="514350" indent="-514350" algn="l" rtl="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Antihypertensive drugs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5680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 tooltip="Loop diuretic"/>
              </a:rPr>
              <a:t>Loop diuretics</a:t>
            </a:r>
            <a:r>
              <a:rPr lang="en-US" dirty="0" smtClean="0"/>
              <a:t>: 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dirty="0" smtClean="0"/>
              <a:t>Furosemide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>
                <a:hlinkClick r:id="rId3" tooltip="Thiazide"/>
              </a:rPr>
              <a:t>Thiazide</a:t>
            </a:r>
            <a:r>
              <a:rPr lang="en-US" dirty="0"/>
              <a:t> </a:t>
            </a:r>
            <a:r>
              <a:rPr lang="en-US" dirty="0" smtClean="0"/>
              <a:t>diuretics: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smtClean="0">
                <a:hlinkClick r:id="rId4" tooltip="Hydrochlorothiazide"/>
              </a:rPr>
              <a:t>hydrochlorothiazide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/>
              <a:t>Thiazide-like diuretics</a:t>
            </a:r>
            <a:r>
              <a:rPr lang="en-US" dirty="0" smtClean="0"/>
              <a:t>: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>
                <a:hlinkClick r:id="rId5" tooltip="Indapamide"/>
              </a:rPr>
              <a:t>indapamide</a:t>
            </a:r>
            <a:endParaRPr lang="en-US" dirty="0" smtClean="0"/>
          </a:p>
          <a:p>
            <a:pPr algn="l" rtl="0"/>
            <a:endParaRPr lang="en-US" dirty="0">
              <a:hlinkClick r:id="rId6" tooltip="Potassium-sparing diuretics"/>
            </a:endParaRPr>
          </a:p>
          <a:p>
            <a:pPr algn="l" rtl="0"/>
            <a:r>
              <a:rPr lang="en-US" dirty="0" smtClean="0">
                <a:hlinkClick r:id="rId6" tooltip="Potassium-sparing diuretics"/>
              </a:rPr>
              <a:t>Potassium-sparing </a:t>
            </a:r>
            <a:r>
              <a:rPr lang="en-US" dirty="0">
                <a:hlinkClick r:id="rId6" tooltip="Potassium-sparing diuretics"/>
              </a:rPr>
              <a:t>diuretics</a:t>
            </a:r>
            <a:r>
              <a:rPr lang="en-US" dirty="0" smtClean="0"/>
              <a:t>: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smtClean="0">
                <a:hlinkClick r:id="rId7" tooltip="Triamterene"/>
              </a:rPr>
              <a:t>triamterene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Diuretics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7358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270</TotalTime>
  <Words>314</Words>
  <Application>Microsoft Office PowerPoint</Application>
  <PresentationFormat>On-screen Show (4:3)</PresentationFormat>
  <Paragraphs>85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PHL 313 (lab. 5) Hypertension (HTN)</vt:lpstr>
      <vt:lpstr>PowerPoint Presentation</vt:lpstr>
      <vt:lpstr>PowerPoint Presentation</vt:lpstr>
      <vt:lpstr>PowerPoint Presentation</vt:lpstr>
      <vt:lpstr>Etiology of HTN</vt:lpstr>
      <vt:lpstr>Anatomic sites of BP control</vt:lpstr>
      <vt:lpstr>PowerPoint Presentation</vt:lpstr>
      <vt:lpstr>Antihypertensive drugs</vt:lpstr>
      <vt:lpstr>Diuretics </vt:lpstr>
      <vt:lpstr>Aldosterone antagonists</vt:lpstr>
      <vt:lpstr>Adrenergic receptor antagonists </vt:lpstr>
      <vt:lpstr>Calcium channel blockers </vt:lpstr>
      <vt:lpstr>Renin Inhibitors </vt:lpstr>
      <vt:lpstr>ACE inhibitors</vt:lpstr>
      <vt:lpstr>Angiotensin II receptor antagonists</vt:lpstr>
      <vt:lpstr>Vasodilators</vt:lpstr>
      <vt:lpstr>Alpha-2 agonists</vt:lpstr>
      <vt:lpstr>Positive Inotropes </vt:lpstr>
      <vt:lpstr>Thanks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Hypertension (HTN)</dc:title>
  <dc:creator>Mohammed</dc:creator>
  <cp:lastModifiedBy>User</cp:lastModifiedBy>
  <cp:revision>22</cp:revision>
  <cp:lastPrinted>2008-08-08T16:51:38Z</cp:lastPrinted>
  <dcterms:created xsi:type="dcterms:W3CDTF">2013-11-16T09:59:50Z</dcterms:created>
  <dcterms:modified xsi:type="dcterms:W3CDTF">2008-08-09T20:44:09Z</dcterms:modified>
</cp:coreProperties>
</file>