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7" r:id="rId2"/>
    <p:sldId id="285" r:id="rId3"/>
    <p:sldId id="259" r:id="rId4"/>
    <p:sldId id="260" r:id="rId5"/>
    <p:sldId id="308" r:id="rId6"/>
    <p:sldId id="261" r:id="rId7"/>
    <p:sldId id="262" r:id="rId8"/>
    <p:sldId id="305" r:id="rId9"/>
    <p:sldId id="306" r:id="rId10"/>
    <p:sldId id="263" r:id="rId11"/>
    <p:sldId id="264" r:id="rId12"/>
    <p:sldId id="307" r:id="rId13"/>
    <p:sldId id="309" r:id="rId14"/>
    <p:sldId id="265" r:id="rId15"/>
    <p:sldId id="266" r:id="rId16"/>
    <p:sldId id="267" r:id="rId17"/>
    <p:sldId id="268" r:id="rId18"/>
    <p:sldId id="269" r:id="rId19"/>
    <p:sldId id="313" r:id="rId20"/>
    <p:sldId id="270" r:id="rId21"/>
    <p:sldId id="310" r:id="rId22"/>
    <p:sldId id="271" r:id="rId23"/>
    <p:sldId id="272" r:id="rId24"/>
    <p:sldId id="314" r:id="rId25"/>
    <p:sldId id="273" r:id="rId26"/>
    <p:sldId id="274" r:id="rId27"/>
    <p:sldId id="317" r:id="rId28"/>
    <p:sldId id="275" r:id="rId29"/>
    <p:sldId id="276" r:id="rId30"/>
    <p:sldId id="315" r:id="rId31"/>
    <p:sldId id="316" r:id="rId32"/>
    <p:sldId id="311" r:id="rId33"/>
    <p:sldId id="312" r:id="rId34"/>
    <p:sldId id="279" r:id="rId35"/>
    <p:sldId id="280" r:id="rId36"/>
    <p:sldId id="281" r:id="rId37"/>
    <p:sldId id="282" r:id="rId38"/>
    <p:sldId id="283" r:id="rId39"/>
    <p:sldId id="284" r:id="rId40"/>
    <p:sldId id="286" r:id="rId41"/>
    <p:sldId id="287" r:id="rId42"/>
    <p:sldId id="289" r:id="rId43"/>
    <p:sldId id="293" r:id="rId44"/>
    <p:sldId id="319" r:id="rId45"/>
    <p:sldId id="295" r:id="rId46"/>
    <p:sldId id="300" r:id="rId47"/>
    <p:sldId id="302" r:id="rId48"/>
    <p:sldId id="320" r:id="rId4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4" d="100"/>
          <a:sy n="84" d="100"/>
        </p:scale>
        <p:origin x="-115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5A05924-B909-43EE-80A8-A894397C4B42}" type="datetimeFigureOut">
              <a:rPr lang="ar-SA" smtClean="0"/>
              <a:pPr/>
              <a:t>06/02/38</a:t>
            </a:fld>
            <a:endParaRPr lang="ar-SA"/>
          </a:p>
        </p:txBody>
      </p:sp>
      <p:sp>
        <p:nvSpPr>
          <p:cNvPr id="17" name="Footer Placeholder 16"/>
          <p:cNvSpPr>
            <a:spLocks noGrp="1"/>
          </p:cNvSpPr>
          <p:nvPr>
            <p:ph type="ftr" sz="quarter" idx="11"/>
          </p:nvPr>
        </p:nvSpPr>
        <p:spPr/>
        <p:txBody>
          <a:bodyPr/>
          <a:lstStyle/>
          <a:p>
            <a:endParaRPr lang="ar-SA"/>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924890FE-85A3-4F3C-91D0-2BC932D27446}" type="slidenum">
              <a:rPr lang="ar-SA" smtClean="0"/>
              <a:pPr/>
              <a:t>‹#›</a:t>
            </a:fld>
            <a:endParaRPr lang="ar-SA"/>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A05924-B909-43EE-80A8-A894397C4B42}" type="datetimeFigureOut">
              <a:rPr lang="ar-SA" smtClean="0"/>
              <a:pPr/>
              <a:t>06/02/38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24890FE-85A3-4F3C-91D0-2BC932D27446}"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A05924-B909-43EE-80A8-A894397C4B42}" type="datetimeFigureOut">
              <a:rPr lang="ar-SA" smtClean="0"/>
              <a:pPr/>
              <a:t>06/02/38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24890FE-85A3-4F3C-91D0-2BC932D27446}"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5A05924-B909-43EE-80A8-A894397C4B42}" type="datetimeFigureOut">
              <a:rPr lang="ar-SA" smtClean="0"/>
              <a:pPr/>
              <a:t>06/02/38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24890FE-85A3-4F3C-91D0-2BC932D27446}" type="slidenum">
              <a:rPr lang="ar-SA" smtClean="0"/>
              <a:pPr/>
              <a:t>‹#›</a:t>
            </a:fld>
            <a:endParaRPr lang="ar-SA"/>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5A05924-B909-43EE-80A8-A894397C4B42}" type="datetimeFigureOut">
              <a:rPr lang="ar-SA" smtClean="0"/>
              <a:pPr/>
              <a:t>06/02/38</a:t>
            </a:fld>
            <a:endParaRPr lang="ar-SA"/>
          </a:p>
        </p:txBody>
      </p:sp>
      <p:sp>
        <p:nvSpPr>
          <p:cNvPr id="5" name="Footer Placeholder 4"/>
          <p:cNvSpPr>
            <a:spLocks noGrp="1"/>
          </p:cNvSpPr>
          <p:nvPr>
            <p:ph type="ftr" sz="quarter" idx="11"/>
          </p:nvPr>
        </p:nvSpPr>
        <p:spPr>
          <a:xfrm>
            <a:off x="800100" y="6172200"/>
            <a:ext cx="4000500" cy="457200"/>
          </a:xfrm>
        </p:spPr>
        <p:txBody>
          <a:bodyPr/>
          <a:lstStyle/>
          <a:p>
            <a:endParaRPr lang="ar-SA"/>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924890FE-85A3-4F3C-91D0-2BC932D27446}"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5A05924-B909-43EE-80A8-A894397C4B42}" type="datetimeFigureOut">
              <a:rPr lang="ar-SA" smtClean="0"/>
              <a:pPr/>
              <a:t>06/02/38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924890FE-85A3-4F3C-91D0-2BC932D27446}" type="slidenum">
              <a:rPr lang="ar-SA" smtClean="0"/>
              <a:pPr/>
              <a:t>‹#›</a:t>
            </a:fld>
            <a:endParaRPr lang="ar-SA"/>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5A05924-B909-43EE-80A8-A894397C4B42}" type="datetimeFigureOut">
              <a:rPr lang="ar-SA" smtClean="0"/>
              <a:pPr/>
              <a:t>06/02/38</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924890FE-85A3-4F3C-91D0-2BC932D27446}" type="slidenum">
              <a:rPr lang="ar-SA" smtClean="0"/>
              <a:pPr/>
              <a:t>‹#›</a:t>
            </a:fld>
            <a:endParaRPr lang="ar-SA"/>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05924-B909-43EE-80A8-A894397C4B42}" type="datetimeFigureOut">
              <a:rPr lang="ar-SA" smtClean="0"/>
              <a:pPr/>
              <a:t>06/02/38</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924890FE-85A3-4F3C-91D0-2BC932D27446}"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A05924-B909-43EE-80A8-A894397C4B42}" type="datetimeFigureOut">
              <a:rPr lang="ar-SA" smtClean="0"/>
              <a:pPr/>
              <a:t>06/02/38</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924890FE-85A3-4F3C-91D0-2BC932D27446}"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5A05924-B909-43EE-80A8-A894397C4B42}" type="datetimeFigureOut">
              <a:rPr lang="ar-SA" smtClean="0"/>
              <a:pPr/>
              <a:t>06/02/38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924890FE-85A3-4F3C-91D0-2BC932D27446}" type="slidenum">
              <a:rPr lang="ar-SA" smtClean="0"/>
              <a:pPr/>
              <a:t>‹#›</a:t>
            </a:fld>
            <a:endParaRPr lang="ar-SA"/>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5A05924-B909-43EE-80A8-A894397C4B42}" type="datetimeFigureOut">
              <a:rPr lang="ar-SA" smtClean="0"/>
              <a:pPr/>
              <a:t>06/02/38</a:t>
            </a:fld>
            <a:endParaRPr lang="ar-SA"/>
          </a:p>
        </p:txBody>
      </p:sp>
      <p:sp>
        <p:nvSpPr>
          <p:cNvPr id="6" name="Footer Placeholder 5"/>
          <p:cNvSpPr>
            <a:spLocks noGrp="1"/>
          </p:cNvSpPr>
          <p:nvPr>
            <p:ph type="ftr" sz="quarter" idx="11"/>
          </p:nvPr>
        </p:nvSpPr>
        <p:spPr>
          <a:xfrm>
            <a:off x="914400" y="6172200"/>
            <a:ext cx="3886200" cy="457200"/>
          </a:xfrm>
        </p:spPr>
        <p:txBody>
          <a:bodyPr/>
          <a:lstStyle/>
          <a:p>
            <a:endParaRPr lang="ar-SA"/>
          </a:p>
        </p:txBody>
      </p:sp>
      <p:sp>
        <p:nvSpPr>
          <p:cNvPr id="7" name="Slide Number Placeholder 6"/>
          <p:cNvSpPr>
            <a:spLocks noGrp="1"/>
          </p:cNvSpPr>
          <p:nvPr>
            <p:ph type="sldNum" sz="quarter" idx="12"/>
          </p:nvPr>
        </p:nvSpPr>
        <p:spPr>
          <a:xfrm>
            <a:off x="146304" y="6208776"/>
            <a:ext cx="457200" cy="457200"/>
          </a:xfrm>
        </p:spPr>
        <p:txBody>
          <a:bodyPr/>
          <a:lstStyle/>
          <a:p>
            <a:fld id="{924890FE-85A3-4F3C-91D0-2BC932D27446}" type="slidenum">
              <a:rPr lang="ar-SA" smtClean="0"/>
              <a:pPr/>
              <a:t>‹#›</a:t>
            </a:fld>
            <a:endParaRPr lang="ar-SA"/>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5A05924-B909-43EE-80A8-A894397C4B42}" type="datetimeFigureOut">
              <a:rPr lang="ar-SA" smtClean="0"/>
              <a:pPr/>
              <a:t>06/02/38</a:t>
            </a:fld>
            <a:endParaRPr lang="ar-SA"/>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ar-SA"/>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24890FE-85A3-4F3C-91D0-2BC932D27446}"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www.vivo.colostate.edu/hbooks/pathphys/digestion/liver/bile.html" TargetMode="External"/><Relationship Id="rId2" Type="http://schemas.openxmlformats.org/officeDocument/2006/relationships/hyperlink" Target="http://www.vivo.colostate.edu/hbooks/pathphys/digestion/pancreas/exocrine.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webmd.com/hw-popup/white-blood-cell-leukocyte" TargetMode="External"/><Relationship Id="rId2" Type="http://schemas.openxmlformats.org/officeDocument/2006/relationships/hyperlink" Target="http://www.webmd.com/hw-popup/bile-acids" TargetMode="External"/><Relationship Id="rId1" Type="http://schemas.openxmlformats.org/officeDocument/2006/relationships/slideLayout" Target="../slideLayouts/slideLayout7.xml"/><Relationship Id="rId5" Type="http://schemas.openxmlformats.org/officeDocument/2006/relationships/hyperlink" Target="http://www.webmd.com/hw-popup/culture-and-sensitivity" TargetMode="External"/><Relationship Id="rId4" Type="http://schemas.openxmlformats.org/officeDocument/2006/relationships/hyperlink" Target="http://www.webmd.com/hw-popup/ph"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webmd.com/hw-popup/pancreas-7713" TargetMode="External"/><Relationship Id="rId7" Type="http://schemas.openxmlformats.org/officeDocument/2006/relationships/hyperlink" Target="http://www.webmd.com/hw-popup/enzyme" TargetMode="External"/><Relationship Id="rId2" Type="http://schemas.openxmlformats.org/officeDocument/2006/relationships/hyperlink" Target="http://www.webmd.com/hw-popup/liver-7876" TargetMode="External"/><Relationship Id="rId1" Type="http://schemas.openxmlformats.org/officeDocument/2006/relationships/slideLayout" Target="../slideLayouts/slideLayout2.xml"/><Relationship Id="rId6" Type="http://schemas.openxmlformats.org/officeDocument/2006/relationships/hyperlink" Target="http://www.webmd.com/hw-popup/fungus" TargetMode="External"/><Relationship Id="rId5" Type="http://schemas.openxmlformats.org/officeDocument/2006/relationships/hyperlink" Target="http://www.webmd.com/hw-popup/pinworms" TargetMode="External"/><Relationship Id="rId4" Type="http://schemas.openxmlformats.org/officeDocument/2006/relationships/hyperlink" Target="http://www.webmd.com/hw-popup/colorectal-cancer"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webmd.com/hw-popup/sprue" TargetMode="External"/><Relationship Id="rId2" Type="http://schemas.openxmlformats.org/officeDocument/2006/relationships/hyperlink" Target="http://www.webmd.com/hw-popup/pancreatitis" TargetMode="External"/><Relationship Id="rId1" Type="http://schemas.openxmlformats.org/officeDocument/2006/relationships/slideLayout" Target="../slideLayouts/slideLayout2.xml"/><Relationship Id="rId4" Type="http://schemas.openxmlformats.org/officeDocument/2006/relationships/hyperlink" Target="http://www.webmd.com/hw-popup/cystic-fibrosis"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webmd.com/hw-popup/rotavirus-infection" TargetMode="External"/><Relationship Id="rId2" Type="http://schemas.openxmlformats.org/officeDocument/2006/relationships/hyperlink" Target="http://www.webmd.com/hw-popup/white-blood-cell-leukocyte"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webmd.com/hw-popup/white-blood-cell-leukocyt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defRPr/>
            </a:pPr>
            <a:r>
              <a:rPr lang="en-US" sz="8800" dirty="0" smtClean="0">
                <a:solidFill>
                  <a:schemeClr val="tx2">
                    <a:lumMod val="60000"/>
                    <a:lumOff val="40000"/>
                  </a:schemeClr>
                </a:solidFill>
              </a:rPr>
              <a:t>Bile</a:t>
            </a:r>
            <a:endParaRPr lang="en-US" sz="8800" dirty="0">
              <a:solidFill>
                <a:schemeClr val="tx2">
                  <a:lumMod val="60000"/>
                  <a:lumOff val="4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ww.cancer.gov/images/cdr/live/CDR659742.jpg"/>
          <p:cNvPicPr>
            <a:picLocks noChangeAspect="1" noChangeArrowheads="1"/>
          </p:cNvPicPr>
          <p:nvPr/>
        </p:nvPicPr>
        <p:blipFill>
          <a:blip r:embed="rId2" cstate="print"/>
          <a:srcRect/>
          <a:stretch>
            <a:fillRect/>
          </a:stretch>
        </p:blipFill>
        <p:spPr bwMode="auto">
          <a:xfrm>
            <a:off x="838200" y="228600"/>
            <a:ext cx="7315200" cy="6477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https://classconnection.s3.amazonaws.com/975/flashcards/1102975/png/untitled21337888162351.png"/>
          <p:cNvPicPr>
            <a:picLocks noChangeAspect="1" noChangeArrowheads="1"/>
          </p:cNvPicPr>
          <p:nvPr/>
        </p:nvPicPr>
        <p:blipFill>
          <a:blip r:embed="rId2" cstate="print"/>
          <a:srcRect/>
          <a:stretch>
            <a:fillRect/>
          </a:stretch>
        </p:blipFill>
        <p:spPr bwMode="auto">
          <a:xfrm>
            <a:off x="395536" y="260648"/>
            <a:ext cx="5400600" cy="4725144"/>
          </a:xfrm>
          <a:prstGeom prst="rect">
            <a:avLst/>
          </a:prstGeom>
          <a:noFill/>
          <a:ln w="9525">
            <a:noFill/>
            <a:miter lim="800000"/>
            <a:headEnd/>
            <a:tailEnd/>
          </a:ln>
        </p:spPr>
      </p:pic>
      <p:sp>
        <p:nvSpPr>
          <p:cNvPr id="52227" name="Rectangle 4"/>
          <p:cNvSpPr>
            <a:spLocks noChangeArrowheads="1"/>
          </p:cNvSpPr>
          <p:nvPr/>
        </p:nvSpPr>
        <p:spPr bwMode="auto">
          <a:xfrm>
            <a:off x="179512" y="5301208"/>
            <a:ext cx="8458200" cy="1200329"/>
          </a:xfrm>
          <a:prstGeom prst="rect">
            <a:avLst/>
          </a:prstGeom>
          <a:noFill/>
          <a:ln w="9525">
            <a:noFill/>
            <a:miter lim="800000"/>
            <a:headEnd/>
            <a:tailEnd/>
          </a:ln>
        </p:spPr>
        <p:txBody>
          <a:bodyPr>
            <a:spAutoFit/>
          </a:bodyPr>
          <a:lstStyle/>
          <a:p>
            <a:r>
              <a:rPr lang="en-US" b="1" dirty="0"/>
              <a:t>Bile acids are </a:t>
            </a:r>
            <a:r>
              <a:rPr lang="en-US" b="1" i="1" dirty="0">
                <a:solidFill>
                  <a:srgbClr val="FF0000"/>
                </a:solidFill>
              </a:rPr>
              <a:t>derivatives of cholesterol</a:t>
            </a:r>
            <a:r>
              <a:rPr lang="en-US" b="1" dirty="0">
                <a:solidFill>
                  <a:srgbClr val="FF0000"/>
                </a:solidFill>
              </a:rPr>
              <a:t>. </a:t>
            </a:r>
            <a:r>
              <a:rPr lang="en-US" b="1" dirty="0"/>
              <a:t>Cholesterol, ingested as part of the diet or derived from hepatic synthesis is converted into the bile </a:t>
            </a:r>
            <a:r>
              <a:rPr lang="en-US" b="1" dirty="0" smtClean="0"/>
              <a:t>acids, </a:t>
            </a:r>
            <a:r>
              <a:rPr lang="en-US" b="1" dirty="0" err="1"/>
              <a:t>cholic</a:t>
            </a:r>
            <a:r>
              <a:rPr lang="en-US" b="1" dirty="0"/>
              <a:t> and </a:t>
            </a:r>
            <a:r>
              <a:rPr lang="en-US" b="1" dirty="0" err="1"/>
              <a:t>chenodeoxycholic</a:t>
            </a:r>
            <a:r>
              <a:rPr lang="en-US" b="1" dirty="0"/>
              <a:t> acids, which are then conjugated to an amino acid (</a:t>
            </a:r>
            <a:r>
              <a:rPr lang="en-US" b="1" dirty="0" err="1">
                <a:solidFill>
                  <a:srgbClr val="FF0000"/>
                </a:solidFill>
                <a:effectLst>
                  <a:outerShdw blurRad="38100" dist="38100" dir="2700000" algn="tl">
                    <a:srgbClr val="000000">
                      <a:alpha val="43137"/>
                    </a:srgbClr>
                  </a:outerShdw>
                </a:effectLst>
              </a:rPr>
              <a:t>glycine</a:t>
            </a:r>
            <a:r>
              <a:rPr lang="en-US" b="1" dirty="0">
                <a:solidFill>
                  <a:srgbClr val="FF0000"/>
                </a:solidFill>
                <a:effectLst>
                  <a:outerShdw blurRad="38100" dist="38100" dir="2700000" algn="tl">
                    <a:srgbClr val="000000">
                      <a:alpha val="43137"/>
                    </a:srgbClr>
                  </a:outerShdw>
                </a:effectLst>
              </a:rPr>
              <a:t> or </a:t>
            </a:r>
            <a:r>
              <a:rPr lang="en-US" b="1" dirty="0" err="1">
                <a:solidFill>
                  <a:srgbClr val="FF0000"/>
                </a:solidFill>
                <a:effectLst>
                  <a:outerShdw blurRad="38100" dist="38100" dir="2700000" algn="tl">
                    <a:srgbClr val="000000">
                      <a:alpha val="43137"/>
                    </a:srgbClr>
                  </a:outerShdw>
                </a:effectLst>
              </a:rPr>
              <a:t>taurine</a:t>
            </a:r>
            <a:r>
              <a:rPr lang="en-US" b="1" dirty="0"/>
              <a:t>) to yield the conjugated form that is </a:t>
            </a:r>
            <a:r>
              <a:rPr lang="en-US" b="1" u="sng" dirty="0"/>
              <a:t>actively</a:t>
            </a:r>
            <a:r>
              <a:rPr lang="en-US" b="1" dirty="0"/>
              <a:t> secreted into </a:t>
            </a:r>
            <a:r>
              <a:rPr lang="en-US" b="1" dirty="0" err="1"/>
              <a:t>cannaliculi</a:t>
            </a:r>
            <a:r>
              <a:rPr lang="en-US" b="1" dirty="0"/>
              <a:t>. </a:t>
            </a:r>
          </a:p>
        </p:txBody>
      </p:sp>
      <p:pic>
        <p:nvPicPr>
          <p:cNvPr id="5" name="Content Placeholder 6" descr="18.8.png"/>
          <p:cNvPicPr>
            <a:picLocks noChangeAspect="1"/>
          </p:cNvPicPr>
          <p:nvPr/>
        </p:nvPicPr>
        <p:blipFill>
          <a:blip r:embed="rId3" cstate="print"/>
          <a:stretch>
            <a:fillRect/>
          </a:stretch>
        </p:blipFill>
        <p:spPr>
          <a:xfrm>
            <a:off x="6084168" y="620688"/>
            <a:ext cx="2581275" cy="38671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28600"/>
            <a:ext cx="4968552" cy="6629400"/>
          </a:xfrm>
        </p:spPr>
        <p:txBody>
          <a:bodyPr>
            <a:normAutofit/>
          </a:bodyPr>
          <a:lstStyle/>
          <a:p>
            <a:pPr marL="82296" indent="0" algn="l" rtl="0">
              <a:buFont typeface="Wingdings" pitchFamily="2" charset="2"/>
              <a:buChar char="Ø"/>
            </a:pPr>
            <a:r>
              <a:rPr lang="en-US" sz="2400" b="1" i="1" dirty="0" smtClean="0">
                <a:latin typeface="Times New Roman" pitchFamily="18" charset="0"/>
                <a:cs typeface="Times New Roman" pitchFamily="18" charset="0"/>
              </a:rPr>
              <a:t>Bile acids:</a:t>
            </a:r>
          </a:p>
          <a:p>
            <a:pPr marL="82296" indent="0" algn="l" rtl="0">
              <a:buNone/>
            </a:pPr>
            <a:endParaRPr lang="en-US" sz="2400" b="1" i="1" dirty="0" smtClean="0">
              <a:latin typeface="Times New Roman" pitchFamily="18" charset="0"/>
              <a:cs typeface="Times New Roman" pitchFamily="18" charset="0"/>
            </a:endParaRPr>
          </a:p>
          <a:p>
            <a:pPr marL="82296" indent="0" algn="l" rtl="0">
              <a:buFont typeface="Wingdings" pitchFamily="2" charset="2"/>
              <a:buChar char="Ø"/>
            </a:pPr>
            <a:r>
              <a:rPr lang="en-US" sz="2400" dirty="0">
                <a:latin typeface="Times New Roman" pitchFamily="18" charset="0"/>
                <a:cs typeface="Times New Roman" pitchFamily="18" charset="0"/>
              </a:rPr>
              <a:t>The precursor of the bile salts is </a:t>
            </a:r>
            <a:r>
              <a:rPr lang="en-US" sz="2400" b="1" dirty="0" smtClean="0">
                <a:latin typeface="Times New Roman" pitchFamily="18" charset="0"/>
                <a:cs typeface="Times New Roman" pitchFamily="18" charset="0"/>
              </a:rPr>
              <a:t>cholesterol</a:t>
            </a:r>
          </a:p>
          <a:p>
            <a:pPr marL="82296" indent="0" algn="l" rtl="0">
              <a:buNone/>
            </a:pPr>
            <a:endParaRPr lang="en-US" sz="2400" dirty="0" smtClean="0">
              <a:latin typeface="Times New Roman" pitchFamily="18" charset="0"/>
              <a:cs typeface="Times New Roman" pitchFamily="18" charset="0"/>
            </a:endParaRPr>
          </a:p>
          <a:p>
            <a:pPr marL="82296" indent="0" algn="l" rtl="0">
              <a:buFont typeface="Wingdings" pitchFamily="2" charset="2"/>
              <a:buChar char="Ø"/>
            </a:pPr>
            <a:r>
              <a:rPr lang="en-US" sz="2400" dirty="0" smtClean="0">
                <a:latin typeface="Times New Roman" pitchFamily="18" charset="0"/>
                <a:cs typeface="Times New Roman" pitchFamily="18" charset="0"/>
              </a:rPr>
              <a:t>-The cholesterol </a:t>
            </a:r>
            <a:r>
              <a:rPr lang="en-US" sz="2400" dirty="0">
                <a:latin typeface="Times New Roman" pitchFamily="18" charset="0"/>
                <a:cs typeface="Times New Roman" pitchFamily="18" charset="0"/>
              </a:rPr>
              <a:t>is first converted to </a:t>
            </a:r>
            <a:r>
              <a:rPr lang="en-US" sz="2400" dirty="0" err="1">
                <a:latin typeface="Times New Roman" pitchFamily="18" charset="0"/>
                <a:cs typeface="Times New Roman" pitchFamily="18" charset="0"/>
              </a:rPr>
              <a:t>cholic</a:t>
            </a:r>
            <a:r>
              <a:rPr lang="en-US" sz="2400" dirty="0">
                <a:latin typeface="Times New Roman" pitchFamily="18" charset="0"/>
                <a:cs typeface="Times New Roman" pitchFamily="18" charset="0"/>
              </a:rPr>
              <a:t> acid or </a:t>
            </a:r>
            <a:r>
              <a:rPr lang="en-US" sz="2400" dirty="0" err="1" smtClean="0">
                <a:latin typeface="Times New Roman" pitchFamily="18" charset="0"/>
                <a:cs typeface="Times New Roman" pitchFamily="18" charset="0"/>
              </a:rPr>
              <a:t>chenodeoxycholic</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acid.</a:t>
            </a:r>
          </a:p>
          <a:p>
            <a:pPr marL="82296" indent="0" algn="l" rtl="0">
              <a:buNone/>
            </a:pPr>
            <a:endParaRPr lang="en-US" sz="2400" dirty="0" smtClean="0">
              <a:latin typeface="Times New Roman" pitchFamily="18" charset="0"/>
              <a:cs typeface="Times New Roman" pitchFamily="18" charset="0"/>
            </a:endParaRPr>
          </a:p>
          <a:p>
            <a:pPr algn="l" rtl="0">
              <a:buFont typeface="Wingdings" pitchFamily="2" charset="2"/>
              <a:buChar char="Ø"/>
            </a:pPr>
            <a:r>
              <a:rPr lang="en-US" sz="2400" dirty="0" smtClean="0">
                <a:latin typeface="Times New Roman" pitchFamily="18" charset="0"/>
                <a:cs typeface="Times New Roman" pitchFamily="18" charset="0"/>
              </a:rPr>
              <a:t>These acids </a:t>
            </a:r>
            <a:r>
              <a:rPr lang="en-US" sz="2400" dirty="0">
                <a:latin typeface="Times New Roman" pitchFamily="18" charset="0"/>
                <a:cs typeface="Times New Roman" pitchFamily="18" charset="0"/>
              </a:rPr>
              <a:t>in turn </a:t>
            </a:r>
            <a:r>
              <a:rPr lang="en-US" sz="2400" dirty="0" smtClean="0">
                <a:latin typeface="Times New Roman" pitchFamily="18" charset="0"/>
                <a:cs typeface="Times New Roman" pitchFamily="18" charset="0"/>
              </a:rPr>
              <a:t>combine </a:t>
            </a:r>
            <a:r>
              <a:rPr lang="en-US" sz="2400" dirty="0">
                <a:latin typeface="Times New Roman" pitchFamily="18" charset="0"/>
                <a:cs typeface="Times New Roman" pitchFamily="18" charset="0"/>
              </a:rPr>
              <a:t>with glycine and </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taurine</a:t>
            </a:r>
            <a:r>
              <a:rPr lang="en-US" sz="2400" dirty="0">
                <a:latin typeface="Times New Roman" pitchFamily="18" charset="0"/>
                <a:cs typeface="Times New Roman" pitchFamily="18" charset="0"/>
              </a:rPr>
              <a:t> to form </a:t>
            </a:r>
            <a:r>
              <a:rPr lang="en-US" sz="2400" dirty="0" err="1">
                <a:latin typeface="Times New Roman" pitchFamily="18" charset="0"/>
                <a:cs typeface="Times New Roman" pitchFamily="18" charset="0"/>
              </a:rPr>
              <a:t>glyco</a:t>
            </a:r>
            <a:r>
              <a:rPr lang="en-US" sz="2400" dirty="0">
                <a:latin typeface="Times New Roman" pitchFamily="18" charset="0"/>
                <a:cs typeface="Times New Roman" pitchFamily="18" charset="0"/>
              </a:rPr>
              <a:t>- and </a:t>
            </a:r>
            <a:r>
              <a:rPr lang="en-US" sz="2400" dirty="0" err="1" smtClean="0">
                <a:latin typeface="Times New Roman" pitchFamily="18" charset="0"/>
                <a:cs typeface="Times New Roman" pitchFamily="18" charset="0"/>
              </a:rPr>
              <a:t>tauro</a:t>
            </a:r>
            <a:r>
              <a:rPr lang="en-US" sz="2400" dirty="0" smtClean="0">
                <a:latin typeface="Times New Roman" pitchFamily="18" charset="0"/>
                <a:cs typeface="Times New Roman" pitchFamily="18" charset="0"/>
              </a:rPr>
              <a:t>-conjugated bile acids.</a:t>
            </a:r>
          </a:p>
          <a:p>
            <a:pPr algn="l" rtl="0">
              <a:buFont typeface="Wingdings" pitchFamily="2" charset="2"/>
              <a:buChar char="Ø"/>
            </a:pPr>
            <a:endParaRPr lang="en-US" sz="2400" dirty="0">
              <a:latin typeface="Times New Roman" pitchFamily="18" charset="0"/>
              <a:cs typeface="Times New Roman" pitchFamily="18" charset="0"/>
            </a:endParaRPr>
          </a:p>
          <a:p>
            <a:pPr algn="l" rtl="0">
              <a:buFont typeface="Wingdings" pitchFamily="2" charset="2"/>
              <a:buChar char="Ø"/>
            </a:pPr>
            <a:r>
              <a:rPr lang="en-US" sz="2400" dirty="0" smtClean="0">
                <a:latin typeface="Times New Roman" pitchFamily="18" charset="0"/>
                <a:cs typeface="Times New Roman" pitchFamily="18" charset="0"/>
              </a:rPr>
              <a:t>Bile salts have emulsifying function.</a:t>
            </a:r>
          </a:p>
          <a:p>
            <a:pPr marL="82296" indent="0" algn="l" rtl="0">
              <a:buFont typeface="Wingdings" pitchFamily="2" charset="2"/>
              <a:buChar char="Ø"/>
            </a:pPr>
            <a:r>
              <a:rPr lang="en-US" sz="2400" dirty="0" smtClean="0">
                <a:latin typeface="Times New Roman" pitchFamily="18" charset="0"/>
                <a:cs typeface="Times New Roman" pitchFamily="18" charset="0"/>
              </a:rPr>
              <a:t>help in absorption of lipids. </a:t>
            </a:r>
          </a:p>
          <a:p>
            <a:pPr>
              <a:buFontTx/>
              <a:buChar char="-"/>
            </a:pPr>
            <a:endParaRPr lang="en-US" i="1" dirty="0"/>
          </a:p>
          <a:p>
            <a:pPr>
              <a:buFontTx/>
              <a:buChar char="-"/>
            </a:pPr>
            <a:endParaRPr lang="en-US" dirty="0"/>
          </a:p>
        </p:txBody>
      </p:sp>
      <p:pic>
        <p:nvPicPr>
          <p:cNvPr id="4" name="Content Placeholder 4" descr="18.9.png"/>
          <p:cNvPicPr>
            <a:picLocks noChangeAspect="1"/>
          </p:cNvPicPr>
          <p:nvPr/>
        </p:nvPicPr>
        <p:blipFill>
          <a:blip r:embed="rId2" cstate="print"/>
          <a:stretch>
            <a:fillRect/>
          </a:stretch>
        </p:blipFill>
        <p:spPr>
          <a:xfrm>
            <a:off x="5868144" y="1196752"/>
            <a:ext cx="2736304" cy="4271058"/>
          </a:xfrm>
          <a:prstGeom prst="rect">
            <a:avLst/>
          </a:prstGeom>
        </p:spPr>
      </p:pic>
    </p:spTree>
    <p:extLst>
      <p:ext uri="{BB962C8B-B14F-4D97-AF65-F5344CB8AC3E}">
        <p14:creationId xmlns:p14="http://schemas.microsoft.com/office/powerpoint/2010/main" xmlns="" val="278438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pic>
        <p:nvPicPr>
          <p:cNvPr id="4" name="Content Placeholder 4" descr="18.10.png"/>
          <p:cNvPicPr>
            <a:picLocks noGrp="1" noChangeAspect="1"/>
          </p:cNvPicPr>
          <p:nvPr>
            <p:ph sz="quarter" idx="1"/>
          </p:nvPr>
        </p:nvPicPr>
        <p:blipFill>
          <a:blip r:embed="rId2" cstate="print"/>
          <a:stretch>
            <a:fillRect/>
          </a:stretch>
        </p:blipFill>
        <p:spPr>
          <a:xfrm>
            <a:off x="5148064" y="1484784"/>
            <a:ext cx="2866006" cy="4820816"/>
          </a:xfrm>
          <a:prstGeom prst="rect">
            <a:avLst/>
          </a:prstGeom>
        </p:spPr>
      </p:pic>
      <p:pic>
        <p:nvPicPr>
          <p:cNvPr id="5" name="Content Placeholder 4" descr="18.9.png"/>
          <p:cNvPicPr>
            <a:picLocks noChangeAspect="1"/>
          </p:cNvPicPr>
          <p:nvPr/>
        </p:nvPicPr>
        <p:blipFill>
          <a:blip r:embed="rId3" cstate="print"/>
          <a:stretch>
            <a:fillRect/>
          </a:stretch>
        </p:blipFill>
        <p:spPr>
          <a:xfrm>
            <a:off x="1043608" y="1484784"/>
            <a:ext cx="3044763" cy="475252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8560" y="2348880"/>
            <a:ext cx="8035925" cy="646113"/>
          </a:xfrm>
          <a:prstGeom prst="rect">
            <a:avLst/>
          </a:prstGeom>
        </p:spPr>
        <p:txBody>
          <a:bodyPr wrap="none">
            <a:spAutoFit/>
          </a:bodyPr>
          <a:lstStyle/>
          <a:p>
            <a:pPr>
              <a:defRPr/>
            </a:pPr>
            <a:r>
              <a:rPr lang="en-GB" sz="3600" b="1" dirty="0">
                <a:solidFill>
                  <a:schemeClr val="tx2">
                    <a:lumMod val="90000"/>
                  </a:schemeClr>
                </a:solidFill>
                <a:latin typeface="+mj-lt"/>
                <a:cs typeface="Times New Roman" pitchFamily="18" charset="0"/>
              </a:rPr>
              <a:t>The </a:t>
            </a:r>
            <a:r>
              <a:rPr lang="en-GB" sz="3600" b="1" dirty="0" err="1">
                <a:solidFill>
                  <a:schemeClr val="tx2">
                    <a:lumMod val="90000"/>
                  </a:schemeClr>
                </a:solidFill>
                <a:latin typeface="+mj-lt"/>
                <a:cs typeface="Times New Roman" pitchFamily="18" charset="0"/>
              </a:rPr>
              <a:t>entero</a:t>
            </a:r>
            <a:r>
              <a:rPr lang="en-GB" sz="3600" b="1" dirty="0">
                <a:solidFill>
                  <a:schemeClr val="tx2">
                    <a:lumMod val="90000"/>
                  </a:schemeClr>
                </a:solidFill>
                <a:latin typeface="+mj-lt"/>
                <a:cs typeface="Times New Roman" pitchFamily="18" charset="0"/>
              </a:rPr>
              <a:t> hepatic circulation </a:t>
            </a:r>
            <a:endParaRPr lang="en-US" sz="3600" b="1" dirty="0">
              <a:solidFill>
                <a:schemeClr val="tx2">
                  <a:lumMod val="90000"/>
                </a:schemeClr>
              </a:solidFill>
              <a:latin typeface="+mj-lt"/>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www.gestaltreality.com/wp-content/uploads/2013/09/enterohepatic-recirculation.jpg"/>
          <p:cNvPicPr>
            <a:picLocks noChangeAspect="1" noChangeArrowheads="1"/>
          </p:cNvPicPr>
          <p:nvPr/>
        </p:nvPicPr>
        <p:blipFill>
          <a:blip r:embed="rId2" cstate="print"/>
          <a:srcRect/>
          <a:stretch>
            <a:fillRect/>
          </a:stretch>
        </p:blipFill>
        <p:spPr bwMode="auto">
          <a:xfrm>
            <a:off x="228600" y="0"/>
            <a:ext cx="8686800" cy="68548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772400" cy="1143000"/>
          </a:xfrm>
        </p:spPr>
        <p:txBody>
          <a:bodyPr>
            <a:normAutofit fontScale="90000"/>
          </a:bodyPr>
          <a:lstStyle/>
          <a:p>
            <a:pPr>
              <a:defRPr/>
            </a:pPr>
            <a:r>
              <a:rPr lang="en-US" b="1" dirty="0" smtClean="0"/>
              <a:t>Role of Bile Acids in Fat Digestion and Absorption</a:t>
            </a:r>
            <a:r>
              <a:rPr lang="en-US" dirty="0" smtClean="0"/>
              <a:t/>
            </a:r>
            <a:br>
              <a:rPr lang="en-US" dirty="0" smtClean="0"/>
            </a:br>
            <a:endParaRPr lang="en-US" dirty="0"/>
          </a:p>
        </p:txBody>
      </p:sp>
      <p:sp>
        <p:nvSpPr>
          <p:cNvPr id="55299" name="Content Placeholder 2"/>
          <p:cNvSpPr>
            <a:spLocks noGrp="1"/>
          </p:cNvSpPr>
          <p:nvPr>
            <p:ph sz="quarter" idx="1"/>
          </p:nvPr>
        </p:nvSpPr>
        <p:spPr/>
        <p:txBody>
          <a:bodyPr/>
          <a:lstStyle/>
          <a:p>
            <a:pPr algn="l" rtl="0"/>
            <a:r>
              <a:rPr lang="en-US" dirty="0" smtClean="0"/>
              <a:t>Bile acids are</a:t>
            </a:r>
            <a:r>
              <a:rPr lang="en-US" b="1" dirty="0" smtClean="0"/>
              <a:t> </a:t>
            </a:r>
            <a:r>
              <a:rPr lang="en-US" b="1" dirty="0" err="1" smtClean="0"/>
              <a:t>amphipathic</a:t>
            </a:r>
            <a:r>
              <a:rPr lang="en-US" dirty="0" smtClean="0"/>
              <a:t>, that is, they contain both hydrophobic (lipid soluble) and polar (hydrophilic) faces.</a:t>
            </a:r>
          </a:p>
          <a:p>
            <a:pPr algn="l" rtl="0"/>
            <a:r>
              <a:rPr lang="en-US" dirty="0" smtClean="0"/>
              <a:t> The cholesterol-derived portion of a bile acid has one side that is </a:t>
            </a:r>
            <a:r>
              <a:rPr lang="en-US" u="sng" dirty="0" smtClean="0"/>
              <a:t>hydrophobic</a:t>
            </a:r>
            <a:r>
              <a:rPr lang="en-US" dirty="0" smtClean="0"/>
              <a:t> (that with methyl groups) and one that is </a:t>
            </a:r>
            <a:r>
              <a:rPr lang="en-US" u="sng" dirty="0" smtClean="0"/>
              <a:t>hydrophilic</a:t>
            </a:r>
            <a:r>
              <a:rPr lang="en-US" dirty="0" smtClean="0"/>
              <a:t> (that with the hydroxyl groups); the amino acid conjugate is polar and hydrophilic. </a:t>
            </a:r>
          </a:p>
          <a:p>
            <a:pPr>
              <a:buNone/>
            </a:pPr>
            <a:endParaRPr lang="en-US" dirty="0" smtClean="0"/>
          </a:p>
        </p:txBody>
      </p:sp>
      <p:pic>
        <p:nvPicPr>
          <p:cNvPr id="4" name="Picture 3" descr="cholic.gif"/>
          <p:cNvPicPr>
            <a:picLocks noChangeAspect="1"/>
          </p:cNvPicPr>
          <p:nvPr/>
        </p:nvPicPr>
        <p:blipFill>
          <a:blip r:embed="rId2" cstate="print"/>
          <a:stretch>
            <a:fillRect/>
          </a:stretch>
        </p:blipFill>
        <p:spPr>
          <a:xfrm>
            <a:off x="4211960" y="4005064"/>
            <a:ext cx="4268943" cy="265802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sz="quarter" idx="1"/>
          </p:nvPr>
        </p:nvSpPr>
        <p:spPr/>
        <p:txBody>
          <a:bodyPr/>
          <a:lstStyle/>
          <a:p>
            <a:pPr algn="l" rtl="0">
              <a:buFont typeface="Wingdings" pitchFamily="2" charset="2"/>
              <a:buChar char="v"/>
              <a:defRPr/>
            </a:pPr>
            <a:r>
              <a:rPr lang="en-US" dirty="0" smtClean="0">
                <a:solidFill>
                  <a:srgbClr val="C00000"/>
                </a:solidFill>
              </a:rPr>
              <a:t>Their </a:t>
            </a:r>
            <a:r>
              <a:rPr lang="en-US" dirty="0" err="1" smtClean="0">
                <a:solidFill>
                  <a:srgbClr val="C00000"/>
                </a:solidFill>
              </a:rPr>
              <a:t>amphipathic</a:t>
            </a:r>
            <a:r>
              <a:rPr lang="en-US" dirty="0" smtClean="0">
                <a:solidFill>
                  <a:srgbClr val="C00000"/>
                </a:solidFill>
              </a:rPr>
              <a:t> nature enables bile acids to carry out two important functions:</a:t>
            </a:r>
          </a:p>
          <a:p>
            <a:pPr algn="l" rtl="0">
              <a:buNone/>
              <a:defRPr/>
            </a:pPr>
            <a:endParaRPr lang="en-US" dirty="0" smtClean="0"/>
          </a:p>
          <a:p>
            <a:pPr marL="582613" indent="-514350" algn="l" rtl="0">
              <a:buFont typeface="Wingdings" pitchFamily="2" charset="2"/>
              <a:buChar char="Ø"/>
              <a:defRPr/>
            </a:pPr>
            <a:r>
              <a:rPr lang="en-US" dirty="0" smtClean="0"/>
              <a:t>Emulsification of lipid aggregates</a:t>
            </a:r>
          </a:p>
          <a:p>
            <a:pPr marL="582613" indent="-514350" algn="l" rtl="0">
              <a:buNone/>
              <a:defRPr/>
            </a:pPr>
            <a:endParaRPr lang="en-US" dirty="0" smtClean="0"/>
          </a:p>
          <a:p>
            <a:pPr marL="582613" indent="-514350" algn="l" rtl="0">
              <a:buFont typeface="Wingdings" pitchFamily="2" charset="2"/>
              <a:buChar char="Ø"/>
              <a:defRPr/>
            </a:pPr>
            <a:r>
              <a:rPr lang="en-US" dirty="0" smtClean="0"/>
              <a:t> Solubilization  and transport of lipids in an aqueous environment</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1763688" y="260648"/>
            <a:ext cx="5184576" cy="639762"/>
          </a:xfrm>
        </p:spPr>
        <p:txBody>
          <a:bodyPr>
            <a:normAutofit/>
          </a:bodyPr>
          <a:lstStyle/>
          <a:p>
            <a:pPr eaLnBrk="1" hangingPunct="1">
              <a:defRPr/>
            </a:pPr>
            <a:r>
              <a:rPr lang="en-US" sz="3200" b="1" dirty="0" smtClean="0">
                <a:latin typeface="Times New Roman" pitchFamily="18" charset="0"/>
                <a:cs typeface="Times New Roman" pitchFamily="18" charset="0"/>
              </a:rPr>
              <a:t>Stimulation of Bile secretion</a:t>
            </a:r>
          </a:p>
        </p:txBody>
      </p:sp>
      <p:sp>
        <p:nvSpPr>
          <p:cNvPr id="57347" name="Content Placeholder 2"/>
          <p:cNvSpPr>
            <a:spLocks noGrp="1"/>
          </p:cNvSpPr>
          <p:nvPr>
            <p:ph idx="4294967295"/>
          </p:nvPr>
        </p:nvSpPr>
        <p:spPr>
          <a:xfrm>
            <a:off x="179388" y="914400"/>
            <a:ext cx="8964612" cy="5410200"/>
          </a:xfrm>
        </p:spPr>
        <p:txBody>
          <a:bodyPr/>
          <a:lstStyle/>
          <a:p>
            <a:pPr algn="l" rtl="0" eaLnBrk="1" hangingPunct="1">
              <a:buFontTx/>
              <a:buNone/>
            </a:pPr>
            <a:r>
              <a:rPr lang="en-US" sz="2800" dirty="0" smtClean="0"/>
              <a:t>1-Under </a:t>
            </a:r>
            <a:r>
              <a:rPr lang="en-US" sz="2800" dirty="0" smtClean="0">
                <a:solidFill>
                  <a:srgbClr val="C00000"/>
                </a:solidFill>
              </a:rPr>
              <a:t>neural </a:t>
            </a:r>
            <a:r>
              <a:rPr lang="en-US" sz="2800" dirty="0" smtClean="0"/>
              <a:t>control  mediated by  </a:t>
            </a:r>
            <a:r>
              <a:rPr lang="en-US" sz="2800" dirty="0" err="1" smtClean="0"/>
              <a:t>e.g</a:t>
            </a:r>
            <a:r>
              <a:rPr lang="en-US" sz="2800" dirty="0" smtClean="0"/>
              <a:t>  acetyl </a:t>
            </a:r>
            <a:r>
              <a:rPr lang="en-US" sz="2800" dirty="0" err="1" smtClean="0"/>
              <a:t>choline</a:t>
            </a:r>
            <a:r>
              <a:rPr lang="en-US" sz="2800" dirty="0" smtClean="0"/>
              <a:t>.</a:t>
            </a:r>
          </a:p>
          <a:p>
            <a:pPr algn="l" rtl="0" eaLnBrk="1" hangingPunct="1">
              <a:buFontTx/>
              <a:buNone/>
            </a:pPr>
            <a:r>
              <a:rPr lang="en-US" sz="2800" dirty="0" smtClean="0"/>
              <a:t>2- Under </a:t>
            </a:r>
            <a:r>
              <a:rPr lang="en-US" sz="2800" dirty="0" smtClean="0">
                <a:solidFill>
                  <a:srgbClr val="C00000"/>
                </a:solidFill>
              </a:rPr>
              <a:t>hormonal</a:t>
            </a:r>
            <a:r>
              <a:rPr lang="en-US" sz="2800" dirty="0" smtClean="0"/>
              <a:t> control ; </a:t>
            </a:r>
          </a:p>
          <a:p>
            <a:pPr algn="l" rtl="0" eaLnBrk="1" hangingPunct="1">
              <a:buFontTx/>
              <a:buChar char="-"/>
            </a:pPr>
            <a:r>
              <a:rPr lang="en-US" sz="2800" dirty="0" smtClean="0"/>
              <a:t>When food is released by the stomach into the duodenum in the form of  </a:t>
            </a:r>
            <a:r>
              <a:rPr lang="en-US" sz="2800" dirty="0" err="1" smtClean="0"/>
              <a:t>chyme</a:t>
            </a:r>
            <a:r>
              <a:rPr lang="en-US" sz="2800" dirty="0" smtClean="0"/>
              <a:t>, the duodenum releases </a:t>
            </a:r>
            <a:r>
              <a:rPr lang="en-US" sz="2800" dirty="0" smtClean="0">
                <a:solidFill>
                  <a:srgbClr val="C00000"/>
                </a:solidFill>
              </a:rPr>
              <a:t> </a:t>
            </a:r>
            <a:r>
              <a:rPr lang="en-US" sz="2800" b="1" i="1" dirty="0" err="1" smtClean="0">
                <a:solidFill>
                  <a:srgbClr val="C00000"/>
                </a:solidFill>
              </a:rPr>
              <a:t>cholecystokinin</a:t>
            </a:r>
            <a:r>
              <a:rPr lang="en-US" sz="2800" b="1" dirty="0" smtClean="0">
                <a:solidFill>
                  <a:srgbClr val="C00000"/>
                </a:solidFill>
              </a:rPr>
              <a:t> </a:t>
            </a:r>
            <a:r>
              <a:rPr lang="en-US" sz="2800" b="1" dirty="0" smtClean="0"/>
              <a:t>(CCK).</a:t>
            </a:r>
          </a:p>
          <a:p>
            <a:pPr algn="l" rtl="0" eaLnBrk="1" hangingPunct="1">
              <a:buFontTx/>
              <a:buNone/>
            </a:pPr>
            <a:r>
              <a:rPr lang="en-GB" sz="2800" dirty="0" smtClean="0"/>
              <a:t>-The release of </a:t>
            </a:r>
            <a:r>
              <a:rPr lang="en-GB" sz="2800" b="1" dirty="0" smtClean="0">
                <a:solidFill>
                  <a:srgbClr val="C00000"/>
                </a:solidFill>
              </a:rPr>
              <a:t>CCK</a:t>
            </a:r>
            <a:r>
              <a:rPr lang="en-GB" sz="2800" dirty="0" smtClean="0"/>
              <a:t> into the blood causes the gallbladder to contract and release the concentrated bile into the duodenum to complete the digestion of fat.  </a:t>
            </a:r>
          </a:p>
          <a:p>
            <a:pPr algn="l" rtl="0" eaLnBrk="1" hangingPunct="1">
              <a:buFontTx/>
              <a:buNone/>
            </a:pPr>
            <a:r>
              <a:rPr lang="en-US" sz="2800" b="1" dirty="0" smtClean="0"/>
              <a:t>- </a:t>
            </a:r>
            <a:r>
              <a:rPr lang="en-US" sz="2800" b="1" dirty="0" err="1" smtClean="0"/>
              <a:t>Gastrin</a:t>
            </a:r>
            <a:r>
              <a:rPr lang="en-US" sz="2800" b="1" dirty="0" smtClean="0"/>
              <a:t> </a:t>
            </a:r>
            <a:r>
              <a:rPr lang="en-US" sz="2800" dirty="0" smtClean="0"/>
              <a:t> and</a:t>
            </a:r>
            <a:r>
              <a:rPr lang="en-US" sz="2800" dirty="0" smtClean="0">
                <a:solidFill>
                  <a:srgbClr val="C00000"/>
                </a:solidFill>
              </a:rPr>
              <a:t> </a:t>
            </a:r>
            <a:r>
              <a:rPr lang="en-US" sz="2800" b="1" dirty="0" err="1" smtClean="0"/>
              <a:t>secretin</a:t>
            </a:r>
            <a:r>
              <a:rPr lang="en-US" sz="2800" b="1" dirty="0" smtClean="0"/>
              <a:t> </a:t>
            </a:r>
            <a:r>
              <a:rPr lang="en-US" sz="2800" dirty="0" smtClean="0"/>
              <a:t>also stimulate bile secretion.</a:t>
            </a:r>
          </a:p>
          <a:p>
            <a:pPr algn="l" rtl="0" eaLnBrk="1" hangingPunct="1"/>
            <a:r>
              <a:rPr lang="en-US" sz="2800" dirty="0" smtClean="0"/>
              <a:t>Lack of bile salts in the </a:t>
            </a:r>
            <a:r>
              <a:rPr lang="en-US" sz="2800" dirty="0" err="1" smtClean="0"/>
              <a:t>enterohepatic</a:t>
            </a:r>
            <a:r>
              <a:rPr lang="en-US" sz="2800" dirty="0" smtClean="0"/>
              <a:t> circulation stimulates bile synthesis and secretion.</a:t>
            </a:r>
          </a:p>
          <a:p>
            <a:pPr eaLnBrk="1" hangingPunct="1"/>
            <a:endParaRPr lang="en-US" sz="2800" dirty="0" smtClean="0">
              <a:latin typeface="Times New Roman" pitchFamily="18" charset="0"/>
              <a:cs typeface="Times New Roman" pitchFamily="18" charset="0"/>
            </a:endParaRPr>
          </a:p>
          <a:p>
            <a:pPr lvl="1" eaLnBrk="1" hangingPunct="1">
              <a:lnSpc>
                <a:spcPct val="90000"/>
              </a:lnSpc>
            </a:pPr>
            <a:endParaRPr lang="en-US" dirty="0" smtClean="0">
              <a:latin typeface="Times New Roman" pitchFamily="18" charset="0"/>
              <a:cs typeface="Times New Roman" pitchFamily="18" charset="0"/>
            </a:endParaRPr>
          </a:p>
          <a:p>
            <a:pPr eaLnBrk="1" hangingPunct="1">
              <a:lnSpc>
                <a:spcPct val="90000"/>
              </a:lnSpc>
              <a:buFontTx/>
              <a:buNone/>
            </a:pPr>
            <a:endParaRPr lang="en-US" sz="2800" dirty="0" smtClean="0">
              <a:latin typeface="Times New Roman" pitchFamily="18" charset="0"/>
              <a:cs typeface="Times New Roman" pitchFamily="18" charset="0"/>
            </a:endParaRPr>
          </a:p>
          <a:p>
            <a:pPr lvl="1" eaLnBrk="1" hangingPunct="1">
              <a:lnSpc>
                <a:spcPct val="90000"/>
              </a:lnSpc>
            </a:pPr>
            <a:endParaRPr lang="en-US" dirty="0" smtClean="0">
              <a:latin typeface="Times New Roman" pitchFamily="18" charset="0"/>
              <a:cs typeface="Times New Roman" pitchFamily="18" charset="0"/>
            </a:endParaRPr>
          </a:p>
          <a:p>
            <a:pPr eaLnBrk="1" hangingPunct="1">
              <a:lnSpc>
                <a:spcPct val="90000"/>
              </a:lnSpc>
            </a:pPr>
            <a:endParaRPr lang="en-US" sz="2800" dirty="0" smtClean="0">
              <a:latin typeface="Times New Roman" pitchFamily="18" charset="0"/>
              <a:cs typeface="Times New Roman" pitchFamily="18" charset="0"/>
            </a:endParaRPr>
          </a:p>
          <a:p>
            <a:pPr lvl="1" eaLnBrk="1" hangingPunct="1">
              <a:lnSpc>
                <a:spcPct val="90000"/>
              </a:lnSpc>
              <a:buFontTx/>
              <a:buNone/>
            </a:pPr>
            <a:endParaRPr lang="en-US" sz="2400" dirty="0" smtClean="0"/>
          </a:p>
          <a:p>
            <a:pPr eaLnBrk="1" hangingPunct="1"/>
            <a:endParaRPr lang="en-US" sz="24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le-regulation-color.png"/>
          <p:cNvPicPr>
            <a:picLocks noChangeAspect="1"/>
          </p:cNvPicPr>
          <p:nvPr/>
        </p:nvPicPr>
        <p:blipFill>
          <a:blip r:embed="rId2" cstate="print"/>
          <a:stretch>
            <a:fillRect/>
          </a:stretch>
        </p:blipFill>
        <p:spPr>
          <a:xfrm>
            <a:off x="539552" y="980728"/>
            <a:ext cx="8288373" cy="499467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772400" cy="1143000"/>
          </a:xfrm>
        </p:spPr>
        <p:txBody>
          <a:bodyPr/>
          <a:lstStyle/>
          <a:p>
            <a:r>
              <a:rPr lang="en-US" dirty="0" smtClean="0"/>
              <a:t>Physical Properties</a:t>
            </a:r>
            <a:endParaRPr lang="ar-SA" dirty="0"/>
          </a:p>
        </p:txBody>
      </p:sp>
      <p:sp>
        <p:nvSpPr>
          <p:cNvPr id="3" name="Content Placeholder 2"/>
          <p:cNvSpPr>
            <a:spLocks noGrp="1"/>
          </p:cNvSpPr>
          <p:nvPr>
            <p:ph sz="quarter" idx="1"/>
          </p:nvPr>
        </p:nvSpPr>
        <p:spPr>
          <a:xfrm>
            <a:off x="683568" y="1700808"/>
            <a:ext cx="7772400" cy="4572000"/>
          </a:xfrm>
        </p:spPr>
        <p:txBody>
          <a:bodyPr/>
          <a:lstStyle/>
          <a:p>
            <a:pPr algn="l" rtl="0">
              <a:lnSpc>
                <a:spcPct val="90000"/>
              </a:lnSpc>
              <a:spcBef>
                <a:spcPct val="0"/>
              </a:spcBef>
            </a:pPr>
            <a:r>
              <a:rPr lang="en-US" sz="2400" dirty="0" smtClean="0">
                <a:cs typeface="Times New Roman" pitchFamily="18" charset="0"/>
              </a:rPr>
              <a:t> </a:t>
            </a:r>
            <a:r>
              <a:rPr lang="en-GB" sz="2400" dirty="0" smtClean="0">
                <a:cs typeface="Times New Roman" pitchFamily="18" charset="0"/>
              </a:rPr>
              <a:t>Bile is a dark green to </a:t>
            </a:r>
            <a:r>
              <a:rPr lang="en-GB" sz="2400" dirty="0" smtClean="0">
                <a:solidFill>
                  <a:srgbClr val="CC9900"/>
                </a:solidFill>
                <a:cs typeface="Times New Roman" pitchFamily="18" charset="0"/>
              </a:rPr>
              <a:t>yellowish brown </a:t>
            </a:r>
            <a:r>
              <a:rPr lang="en-GB" sz="2400" dirty="0" smtClean="0">
                <a:cs typeface="Times New Roman" pitchFamily="18" charset="0"/>
              </a:rPr>
              <a:t>fluid produced by t</a:t>
            </a:r>
            <a:r>
              <a:rPr lang="en-US" sz="2400" dirty="0" smtClean="0">
                <a:cs typeface="Times New Roman" pitchFamily="18" charset="0"/>
              </a:rPr>
              <a:t>he</a:t>
            </a:r>
            <a:r>
              <a:rPr lang="en-GB" sz="2400" dirty="0" smtClean="0">
                <a:cs typeface="Times New Roman" pitchFamily="18" charset="0"/>
              </a:rPr>
              <a:t> </a:t>
            </a:r>
            <a:r>
              <a:rPr lang="en-GB" sz="2400" dirty="0" err="1" smtClean="0">
                <a:cs typeface="Times New Roman" pitchFamily="18" charset="0"/>
              </a:rPr>
              <a:t>hepatocytes</a:t>
            </a:r>
            <a:r>
              <a:rPr lang="en-GB" sz="2400" dirty="0" smtClean="0">
                <a:cs typeface="Times New Roman" pitchFamily="18" charset="0"/>
              </a:rPr>
              <a:t> in the liver, draining through many bile ducts that penetrate the liver. </a:t>
            </a:r>
          </a:p>
          <a:p>
            <a:pPr algn="l" rtl="0">
              <a:lnSpc>
                <a:spcPct val="90000"/>
              </a:lnSpc>
              <a:spcBef>
                <a:spcPct val="0"/>
              </a:spcBef>
            </a:pPr>
            <a:endParaRPr lang="en-GB" sz="2400" dirty="0" smtClean="0">
              <a:cs typeface="Times New Roman" pitchFamily="18" charset="0"/>
            </a:endParaRPr>
          </a:p>
          <a:p>
            <a:pPr algn="l" rtl="0">
              <a:lnSpc>
                <a:spcPct val="90000"/>
              </a:lnSpc>
              <a:spcBef>
                <a:spcPct val="0"/>
              </a:spcBef>
            </a:pPr>
            <a:r>
              <a:rPr lang="en-GB" sz="2400" dirty="0" smtClean="0">
                <a:cs typeface="Times New Roman" pitchFamily="18" charset="0"/>
              </a:rPr>
              <a:t>I</a:t>
            </a:r>
            <a:r>
              <a:rPr lang="en-US" sz="2400" dirty="0" smtClean="0">
                <a:cs typeface="Times New Roman" pitchFamily="18" charset="0"/>
              </a:rPr>
              <a:t>t is stored in the gallbladder and upon eating is discharged into the  duodenum.</a:t>
            </a:r>
          </a:p>
          <a:p>
            <a:pPr>
              <a:buNone/>
            </a:pPr>
            <a:endParaRPr lang="ar-SA" dirty="0"/>
          </a:p>
        </p:txBody>
      </p:sp>
      <p:pic>
        <p:nvPicPr>
          <p:cNvPr id="4" name="Picture 3" descr="gall_bladder_400.jpg"/>
          <p:cNvPicPr>
            <a:picLocks noChangeAspect="1"/>
          </p:cNvPicPr>
          <p:nvPr/>
        </p:nvPicPr>
        <p:blipFill>
          <a:blip r:embed="rId2" cstate="print"/>
          <a:stretch>
            <a:fillRect/>
          </a:stretch>
        </p:blipFill>
        <p:spPr>
          <a:xfrm>
            <a:off x="3491880" y="3501008"/>
            <a:ext cx="4795567" cy="312910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1259632" y="260648"/>
            <a:ext cx="8686800" cy="563562"/>
          </a:xfrm>
        </p:spPr>
        <p:txBody>
          <a:bodyPr>
            <a:noAutofit/>
          </a:bodyPr>
          <a:lstStyle/>
          <a:p>
            <a:pPr eaLnBrk="1" hangingPunct="1">
              <a:defRPr/>
            </a:pPr>
            <a:r>
              <a:rPr lang="en-US" sz="3200" b="1" dirty="0" smtClean="0">
                <a:latin typeface="Times New Roman" pitchFamily="18" charset="0"/>
                <a:cs typeface="Times New Roman" pitchFamily="18" charset="0"/>
              </a:rPr>
              <a:t>Abnormalities associated with bile:</a:t>
            </a:r>
          </a:p>
        </p:txBody>
      </p:sp>
      <p:sp>
        <p:nvSpPr>
          <p:cNvPr id="58371" name="Content Placeholder 2"/>
          <p:cNvSpPr>
            <a:spLocks noGrp="1"/>
          </p:cNvSpPr>
          <p:nvPr>
            <p:ph idx="4294967295"/>
          </p:nvPr>
        </p:nvSpPr>
        <p:spPr>
          <a:xfrm>
            <a:off x="0" y="836613"/>
            <a:ext cx="9144000" cy="6021387"/>
          </a:xfrm>
        </p:spPr>
        <p:txBody>
          <a:bodyPr/>
          <a:lstStyle/>
          <a:p>
            <a:pPr algn="l" eaLnBrk="1" hangingPunct="1">
              <a:buFontTx/>
              <a:buNone/>
            </a:pPr>
            <a:r>
              <a:rPr lang="en-US" sz="2800" b="1" i="1" u="sng" dirty="0" smtClean="0">
                <a:solidFill>
                  <a:schemeClr val="accent1">
                    <a:lumMod val="75000"/>
                  </a:schemeClr>
                </a:solidFill>
                <a:latin typeface="Times New Roman" pitchFamily="18" charset="0"/>
                <a:cs typeface="Times New Roman" pitchFamily="18" charset="0"/>
              </a:rPr>
              <a:t>●Gallstones:</a:t>
            </a:r>
          </a:p>
          <a:p>
            <a:pPr algn="l" eaLnBrk="1" hangingPunct="1">
              <a:buFontTx/>
              <a:buNone/>
            </a:pPr>
            <a:r>
              <a:rPr lang="en-GB" sz="2400" dirty="0" smtClean="0"/>
              <a:t>Gallstone is the crystalline concretion produced inside the gallbladder by accumulation of the bile. </a:t>
            </a:r>
          </a:p>
          <a:p>
            <a:pPr algn="l">
              <a:buNone/>
            </a:pPr>
            <a:r>
              <a:rPr lang="en-GB" sz="2400" dirty="0" smtClean="0"/>
              <a:t>These stones can be formed due to the hardening of particles in the cholesterol and pigments in the bile. Gallstones can be formed by one or more causes which include body weight, poor diet, and genetic reasons as well. Cholesterol drugs, high </a:t>
            </a:r>
            <a:r>
              <a:rPr lang="en-GB" sz="2400" dirty="0" err="1" smtClean="0"/>
              <a:t>estrogen</a:t>
            </a:r>
            <a:r>
              <a:rPr lang="en-GB" sz="2400" dirty="0" smtClean="0"/>
              <a:t> in the body and diabetes also result in an increased risk of getting gallstones. </a:t>
            </a:r>
            <a:endParaRPr lang="en-US" sz="2400" dirty="0" smtClean="0">
              <a:latin typeface="Times New Roman" pitchFamily="18" charset="0"/>
              <a:cs typeface="Times New Roman" pitchFamily="18" charset="0"/>
            </a:endParaRPr>
          </a:p>
          <a:p>
            <a:pPr eaLnBrk="1" hangingPunct="1">
              <a:buFontTx/>
              <a:buNone/>
            </a:pPr>
            <a:endParaRPr lang="en-US" sz="2000" dirty="0" smtClean="0">
              <a:solidFill>
                <a:srgbClr val="C00000"/>
              </a:solidFill>
              <a:latin typeface="Times New Roman" pitchFamily="18" charset="0"/>
              <a:cs typeface="Times New Roman" pitchFamily="18" charset="0"/>
            </a:endParaRPr>
          </a:p>
        </p:txBody>
      </p:sp>
      <p:pic>
        <p:nvPicPr>
          <p:cNvPr id="4" name="Picture 3" descr="image.jpg"/>
          <p:cNvPicPr>
            <a:picLocks noChangeAspect="1"/>
          </p:cNvPicPr>
          <p:nvPr/>
        </p:nvPicPr>
        <p:blipFill>
          <a:blip r:embed="rId2" cstate="print"/>
          <a:stretch>
            <a:fillRect/>
          </a:stretch>
        </p:blipFill>
        <p:spPr>
          <a:xfrm>
            <a:off x="6300192" y="3664226"/>
            <a:ext cx="2372474" cy="300513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76672"/>
            <a:ext cx="8280920" cy="3046988"/>
          </a:xfrm>
          <a:prstGeom prst="rect">
            <a:avLst/>
          </a:prstGeom>
        </p:spPr>
        <p:txBody>
          <a:bodyPr wrap="square">
            <a:spAutoFit/>
          </a:bodyPr>
          <a:lstStyle/>
          <a:p>
            <a:pPr algn="l"/>
            <a:r>
              <a:rPr lang="en-GB" sz="3200" b="1" i="1" u="sng" dirty="0" smtClean="0">
                <a:solidFill>
                  <a:schemeClr val="accent1">
                    <a:lumMod val="75000"/>
                  </a:schemeClr>
                </a:solidFill>
                <a:latin typeface="Times New Roman" pitchFamily="18" charset="0"/>
                <a:cs typeface="Times New Roman" pitchFamily="18" charset="0"/>
              </a:rPr>
              <a:t>●Steatorrhea:</a:t>
            </a:r>
          </a:p>
          <a:p>
            <a:pPr algn="l"/>
            <a:endParaRPr lang="en-GB" sz="3200" b="1" i="1" dirty="0" smtClean="0">
              <a:latin typeface="Times New Roman" pitchFamily="18" charset="0"/>
              <a:cs typeface="Times New Roman" pitchFamily="18" charset="0"/>
            </a:endParaRPr>
          </a:p>
          <a:p>
            <a:pPr algn="l"/>
            <a:r>
              <a:rPr lang="en-GB" sz="3200" b="1" i="1" dirty="0" smtClean="0">
                <a:latin typeface="Times New Roman" pitchFamily="18" charset="0"/>
                <a:cs typeface="Times New Roman" pitchFamily="18" charset="0"/>
              </a:rPr>
              <a:t>-</a:t>
            </a:r>
            <a:r>
              <a:rPr lang="en-GB" sz="3200" dirty="0" smtClean="0">
                <a:latin typeface="Times New Roman" pitchFamily="18" charset="0"/>
                <a:cs typeface="Times New Roman" pitchFamily="18" charset="0"/>
              </a:rPr>
              <a:t>In the absence of bile, fats become </a:t>
            </a:r>
            <a:r>
              <a:rPr lang="en-GB" sz="3200" dirty="0" err="1" smtClean="0">
                <a:latin typeface="Times New Roman" pitchFamily="18" charset="0"/>
                <a:cs typeface="Times New Roman" pitchFamily="18" charset="0"/>
              </a:rPr>
              <a:t>indigestable</a:t>
            </a:r>
            <a:r>
              <a:rPr lang="en-GB" sz="3200" dirty="0" smtClean="0">
                <a:latin typeface="Times New Roman" pitchFamily="18" charset="0"/>
                <a:cs typeface="Times New Roman" pitchFamily="18" charset="0"/>
              </a:rPr>
              <a:t> and are instead excreted in </a:t>
            </a:r>
            <a:r>
              <a:rPr lang="en-GB" sz="3200" dirty="0" err="1" smtClean="0">
                <a:latin typeface="Times New Roman" pitchFamily="18" charset="0"/>
                <a:cs typeface="Times New Roman" pitchFamily="18" charset="0"/>
              </a:rPr>
              <a:t>feces</a:t>
            </a:r>
            <a:r>
              <a:rPr lang="en-GB" sz="3200" dirty="0" smtClean="0">
                <a:latin typeface="Times New Roman" pitchFamily="18" charset="0"/>
                <a:cs typeface="Times New Roman" pitchFamily="18" charset="0"/>
              </a:rPr>
              <a:t>, a condition called </a:t>
            </a:r>
            <a:r>
              <a:rPr lang="en-GB" sz="3200" dirty="0" err="1" smtClean="0">
                <a:latin typeface="Times New Roman" pitchFamily="18" charset="0"/>
                <a:cs typeface="Times New Roman" pitchFamily="18" charset="0"/>
              </a:rPr>
              <a:t>steatorrhea</a:t>
            </a:r>
            <a:r>
              <a:rPr lang="en-GB" sz="3200" dirty="0" smtClean="0">
                <a:latin typeface="Times New Roman" pitchFamily="18" charset="0"/>
                <a:cs typeface="Times New Roman" pitchFamily="18" charset="0"/>
              </a:rPr>
              <a:t>. </a:t>
            </a:r>
          </a:p>
          <a:p>
            <a:endParaRPr lang="en-US" sz="3200" dirty="0" smtClean="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img.webmd.com/dtmcms/live/webmd/consumer_assets/site_images/articles/health_and_medical_reference/digestive_disorders/understanding_gallstones_basics_gallstones.jpg"/>
          <p:cNvPicPr>
            <a:picLocks noChangeAspect="1" noChangeArrowheads="1"/>
          </p:cNvPicPr>
          <p:nvPr/>
        </p:nvPicPr>
        <p:blipFill>
          <a:blip r:embed="rId2" cstate="print"/>
          <a:srcRect/>
          <a:stretch>
            <a:fillRect/>
          </a:stretch>
        </p:blipFill>
        <p:spPr bwMode="auto">
          <a:xfrm>
            <a:off x="467544" y="188640"/>
            <a:ext cx="2905125" cy="3733800"/>
          </a:xfrm>
          <a:prstGeom prst="rect">
            <a:avLst/>
          </a:prstGeom>
          <a:noFill/>
          <a:ln w="9525">
            <a:noFill/>
            <a:miter lim="800000"/>
            <a:headEnd/>
            <a:tailEnd/>
          </a:ln>
        </p:spPr>
      </p:pic>
      <p:pic>
        <p:nvPicPr>
          <p:cNvPr id="59395" name="Picture 4" descr="https://upload.wikimedia.org/wikipedia/commons/e/e4/Gallstones.jpg"/>
          <p:cNvPicPr>
            <a:picLocks noChangeAspect="1" noChangeArrowheads="1"/>
          </p:cNvPicPr>
          <p:nvPr/>
        </p:nvPicPr>
        <p:blipFill>
          <a:blip r:embed="rId3" cstate="print"/>
          <a:srcRect/>
          <a:stretch>
            <a:fillRect/>
          </a:stretch>
        </p:blipFill>
        <p:spPr bwMode="auto">
          <a:xfrm>
            <a:off x="3563888" y="2924944"/>
            <a:ext cx="5246688" cy="32004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www.gallstones.com/img/gallstone_diet.png"/>
          <p:cNvPicPr>
            <a:picLocks noChangeAspect="1" noChangeArrowheads="1"/>
          </p:cNvPicPr>
          <p:nvPr/>
        </p:nvPicPr>
        <p:blipFill>
          <a:blip r:embed="rId2" cstate="print"/>
          <a:srcRect/>
          <a:stretch>
            <a:fillRect/>
          </a:stretch>
        </p:blipFill>
        <p:spPr bwMode="auto">
          <a:xfrm>
            <a:off x="1676400" y="2590800"/>
            <a:ext cx="5207000" cy="3352800"/>
          </a:xfrm>
          <a:prstGeom prst="rect">
            <a:avLst/>
          </a:prstGeom>
          <a:noFill/>
          <a:ln w="9525">
            <a:noFill/>
            <a:miter lim="800000"/>
            <a:headEnd/>
            <a:tailEnd/>
          </a:ln>
        </p:spPr>
      </p:pic>
      <p:sp>
        <p:nvSpPr>
          <p:cNvPr id="3" name="TextBox 2"/>
          <p:cNvSpPr txBox="1"/>
          <p:nvPr/>
        </p:nvSpPr>
        <p:spPr>
          <a:xfrm>
            <a:off x="2057400" y="914400"/>
            <a:ext cx="4252913" cy="584200"/>
          </a:xfrm>
          <a:prstGeom prst="rect">
            <a:avLst/>
          </a:prstGeom>
          <a:noFill/>
        </p:spPr>
        <p:txBody>
          <a:bodyPr wrap="none">
            <a:spAutoFit/>
          </a:bodyPr>
          <a:lstStyle/>
          <a:p>
            <a:pPr>
              <a:defRPr/>
            </a:pPr>
            <a:r>
              <a:rPr lang="en-US" sz="3200" b="1" dirty="0">
                <a:solidFill>
                  <a:schemeClr val="tx2">
                    <a:lumMod val="90000"/>
                  </a:schemeClr>
                </a:solidFill>
                <a:latin typeface="+mj-lt"/>
                <a:cs typeface="Arial" charset="0"/>
              </a:rPr>
              <a:t>Removal by surgery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8640960" cy="6370975"/>
          </a:xfrm>
          <a:prstGeom prst="rect">
            <a:avLst/>
          </a:prstGeom>
        </p:spPr>
        <p:txBody>
          <a:bodyPr wrap="square">
            <a:spAutoFit/>
          </a:bodyPr>
          <a:lstStyle/>
          <a:p>
            <a:pPr algn="ctr"/>
            <a:r>
              <a:rPr lang="en-US" sz="2800" b="1" dirty="0" smtClean="0">
                <a:solidFill>
                  <a:schemeClr val="accent2">
                    <a:lumMod val="60000"/>
                    <a:lumOff val="40000"/>
                  </a:schemeClr>
                </a:solidFill>
              </a:rPr>
              <a:t>What happens when you don’t have a gallbladder?</a:t>
            </a:r>
          </a:p>
          <a:p>
            <a:pPr algn="l"/>
            <a:endParaRPr lang="en-US" sz="2000" dirty="0" smtClean="0"/>
          </a:p>
          <a:p>
            <a:pPr algn="l"/>
            <a:r>
              <a:rPr lang="en-US" sz="2000" dirty="0" smtClean="0"/>
              <a:t>Your liver continues to synthesize bile, but there is </a:t>
            </a:r>
            <a:r>
              <a:rPr lang="en-US" sz="2000" b="1" dirty="0" smtClean="0"/>
              <a:t>no longer a place to store </a:t>
            </a:r>
            <a:r>
              <a:rPr lang="en-US" sz="2000" dirty="0" smtClean="0"/>
              <a:t>it or concentrate it.  Therefore bile continually slowly secreted into the intestines.</a:t>
            </a:r>
          </a:p>
          <a:p>
            <a:pPr algn="l"/>
            <a:endParaRPr lang="en-US" sz="2000" dirty="0" smtClean="0"/>
          </a:p>
          <a:p>
            <a:pPr algn="l"/>
            <a:r>
              <a:rPr lang="en-US" sz="2000" dirty="0" smtClean="0"/>
              <a:t>  </a:t>
            </a:r>
            <a:r>
              <a:rPr lang="en-US" sz="2000" b="1" dirty="0" smtClean="0"/>
              <a:t>If you eat a fatty meal</a:t>
            </a:r>
            <a:r>
              <a:rPr lang="en-US" sz="2000" dirty="0" smtClean="0"/>
              <a:t>, you will not be able to secrete a large enough amount of bile into your intestines, therefore the fat will be poorly digested.  This means many people experience diarrhea, </a:t>
            </a:r>
            <a:endParaRPr lang="ar-SA" sz="2000" dirty="0" smtClean="0"/>
          </a:p>
          <a:p>
            <a:pPr algn="l"/>
            <a:r>
              <a:rPr lang="en-US" sz="2000" dirty="0" smtClean="0"/>
              <a:t>bloating, nausea or indigestion.</a:t>
            </a:r>
          </a:p>
          <a:p>
            <a:pPr algn="l"/>
            <a:endParaRPr lang="en-US" sz="2000" dirty="0" smtClean="0"/>
          </a:p>
          <a:p>
            <a:pPr algn="l"/>
            <a:endParaRPr lang="en-US" sz="2000" dirty="0" smtClean="0"/>
          </a:p>
          <a:p>
            <a:pPr algn="l" rtl="0">
              <a:buFont typeface="Wingdings" pitchFamily="2" charset="2"/>
              <a:buChar char="q"/>
            </a:pPr>
            <a:r>
              <a:rPr lang="en-US" sz="2000" dirty="0" smtClean="0"/>
              <a:t> Not digesting fat well means you</a:t>
            </a:r>
          </a:p>
          <a:p>
            <a:pPr algn="l" rtl="0">
              <a:buFont typeface="Wingdings" pitchFamily="2" charset="2"/>
              <a:buChar char="Ø"/>
            </a:pPr>
            <a:r>
              <a:rPr lang="en-US" sz="2000" dirty="0" smtClean="0"/>
              <a:t> </a:t>
            </a:r>
            <a:r>
              <a:rPr lang="en-US" sz="2000" b="1" dirty="0" smtClean="0"/>
              <a:t>will not be able to digest essential fatty acids</a:t>
            </a:r>
            <a:r>
              <a:rPr lang="en-US" sz="2000" dirty="0" smtClean="0"/>
              <a:t>, including </a:t>
            </a:r>
            <a:r>
              <a:rPr lang="en-US" sz="2000" b="1" dirty="0" smtClean="0"/>
              <a:t>omega 3 and omega 6 fats.</a:t>
            </a:r>
          </a:p>
          <a:p>
            <a:pPr algn="l" rtl="0">
              <a:buFont typeface="Wingdings" pitchFamily="2" charset="2"/>
              <a:buChar char="Ø"/>
            </a:pPr>
            <a:r>
              <a:rPr lang="en-US" sz="2000" b="1" dirty="0" smtClean="0"/>
              <a:t>  </a:t>
            </a:r>
            <a:r>
              <a:rPr lang="en-US" sz="2000" dirty="0" smtClean="0"/>
              <a:t>It also means you’ll have a hard time absorbing fat soluble vitamins such as vitamins D, E, A and K. </a:t>
            </a:r>
          </a:p>
          <a:p>
            <a:pPr algn="l" rtl="0">
              <a:buFont typeface="Wingdings" pitchFamily="2" charset="2"/>
              <a:buChar char="Ø"/>
            </a:pPr>
            <a:r>
              <a:rPr lang="en-US" sz="2000" dirty="0" smtClean="0"/>
              <a:t> A lot of the antioxidants in vegetables are fat soluble: </a:t>
            </a:r>
            <a:r>
              <a:rPr lang="en-US" sz="2000" dirty="0" err="1" smtClean="0"/>
              <a:t>lycopene</a:t>
            </a:r>
            <a:r>
              <a:rPr lang="en-US" sz="2000" dirty="0" smtClean="0"/>
              <a:t>, </a:t>
            </a:r>
            <a:r>
              <a:rPr lang="en-US" sz="2000" dirty="0" err="1" smtClean="0"/>
              <a:t>lutein</a:t>
            </a:r>
            <a:r>
              <a:rPr lang="en-US" sz="2000" dirty="0" smtClean="0"/>
              <a:t> and </a:t>
            </a:r>
            <a:r>
              <a:rPr lang="en-US" sz="2000" dirty="0" err="1" smtClean="0"/>
              <a:t>carotenoids</a:t>
            </a:r>
            <a:r>
              <a:rPr lang="en-US" sz="2000" dirty="0" smtClean="0"/>
              <a:t> are all fat soluble. </a:t>
            </a:r>
          </a:p>
          <a:p>
            <a:pPr algn="l" rtl="0">
              <a:buFont typeface="Wingdings" pitchFamily="2" charset="2"/>
              <a:buChar char="Ø"/>
            </a:pPr>
            <a:r>
              <a:rPr lang="en-US" sz="2000" dirty="0" smtClean="0"/>
              <a:t> </a:t>
            </a:r>
            <a:r>
              <a:rPr lang="en-US" sz="2000" b="1" dirty="0" smtClean="0"/>
              <a:t>If you don’t produce adequate bile, you will not be adequately absorbing </a:t>
            </a:r>
            <a:r>
              <a:rPr lang="en-US" sz="2000" dirty="0" smtClean="0"/>
              <a:t>these life saving compounds from foods</a:t>
            </a:r>
            <a:r>
              <a:rPr lang="en-US" dirty="0" smtClean="0"/>
              <a:t>.</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solidFill>
                  <a:schemeClr val="tx2">
                    <a:satMod val="200000"/>
                  </a:schemeClr>
                </a:solidFill>
              </a:rPr>
              <a:t>Pancreatic secretions</a:t>
            </a:r>
            <a:endParaRPr lang="en-US" dirty="0">
              <a:solidFill>
                <a:schemeClr val="tx2">
                  <a:satMod val="20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philschatz.com/anatomy-book/resources/1820_The_Pancreas.jpg"/>
          <p:cNvPicPr>
            <a:picLocks noChangeAspect="1" noChangeArrowheads="1"/>
          </p:cNvPicPr>
          <p:nvPr/>
        </p:nvPicPr>
        <p:blipFill>
          <a:blip r:embed="rId2" cstate="print"/>
          <a:srcRect/>
          <a:stretch>
            <a:fillRect/>
          </a:stretch>
        </p:blipFill>
        <p:spPr bwMode="auto">
          <a:xfrm>
            <a:off x="1043608" y="1268760"/>
            <a:ext cx="7083425" cy="5257800"/>
          </a:xfrm>
          <a:prstGeom prst="rect">
            <a:avLst/>
          </a:prstGeom>
          <a:noFill/>
          <a:ln w="9525">
            <a:noFill/>
            <a:miter lim="800000"/>
            <a:headEnd/>
            <a:tailEnd/>
          </a:ln>
        </p:spPr>
      </p:pic>
      <p:sp>
        <p:nvSpPr>
          <p:cNvPr id="3" name="Title 1"/>
          <p:cNvSpPr txBox="1">
            <a:spLocks/>
          </p:cNvSpPr>
          <p:nvPr/>
        </p:nvSpPr>
        <p:spPr>
          <a:xfrm>
            <a:off x="-612576" y="332656"/>
            <a:ext cx="7772400" cy="914400"/>
          </a:xfrm>
          <a:prstGeom prst="rect">
            <a:avLst/>
          </a:prstGeom>
        </p:spPr>
        <p:txBody>
          <a:bodyPr/>
          <a:lstStyle/>
          <a:p>
            <a:pPr eaLnBrk="0" hangingPunct="0">
              <a:defRPr/>
            </a:pPr>
            <a:r>
              <a:rPr lang="en-US" sz="4000" spc="-100" dirty="0">
                <a:solidFill>
                  <a:srgbClr val="C1EEFF"/>
                </a:solidFill>
                <a:latin typeface="+mj-lt"/>
                <a:ea typeface="+mj-ea"/>
                <a:cs typeface="+mj-cs"/>
              </a:rPr>
              <a:t>Anatomy of the pancreas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892480" cy="6241709"/>
          </a:xfrm>
          <a:prstGeom prst="rect">
            <a:avLst/>
          </a:prstGeom>
        </p:spPr>
        <p:txBody>
          <a:bodyPr wrap="square">
            <a:spAutoFit/>
          </a:bodyPr>
          <a:lstStyle/>
          <a:p>
            <a:pPr algn="l" rtl="0">
              <a:lnSpc>
                <a:spcPct val="90000"/>
              </a:lnSpc>
              <a:buFontTx/>
              <a:buNone/>
            </a:pPr>
            <a:r>
              <a:rPr lang="en-GB" sz="2800" b="1" dirty="0" smtClean="0">
                <a:solidFill>
                  <a:srgbClr val="C00000"/>
                </a:solidFill>
                <a:latin typeface="Times New Roman" pitchFamily="18" charset="0"/>
                <a:cs typeface="Times New Roman" pitchFamily="18" charset="0"/>
              </a:rPr>
              <a:t>Pancreatic juice:</a:t>
            </a:r>
          </a:p>
          <a:p>
            <a:pPr algn="l" rtl="0">
              <a:lnSpc>
                <a:spcPct val="90000"/>
              </a:lnSpc>
              <a:buFontTx/>
              <a:buNone/>
            </a:pPr>
            <a:endParaRPr lang="en-GB" sz="2000" b="1" dirty="0" smtClean="0">
              <a:latin typeface="Times New Roman" pitchFamily="18" charset="0"/>
              <a:cs typeface="Times New Roman" pitchFamily="18" charset="0"/>
            </a:endParaRPr>
          </a:p>
          <a:p>
            <a:pPr algn="l" rtl="0">
              <a:lnSpc>
                <a:spcPct val="90000"/>
              </a:lnSpc>
              <a:buFontTx/>
              <a:buNone/>
            </a:pPr>
            <a:endParaRPr lang="en-GB" sz="2000" b="1" dirty="0" smtClean="0">
              <a:latin typeface="Times New Roman" pitchFamily="18" charset="0"/>
              <a:cs typeface="Times New Roman" pitchFamily="18" charset="0"/>
            </a:endParaRPr>
          </a:p>
          <a:p>
            <a:pPr algn="l" rtl="0">
              <a:lnSpc>
                <a:spcPct val="90000"/>
              </a:lnSpc>
              <a:buFont typeface="Arial" pitchFamily="34" charset="0"/>
              <a:buChar char="•"/>
            </a:pPr>
            <a:r>
              <a:rPr lang="en-GB" sz="2400" dirty="0" smtClean="0">
                <a:latin typeface="Times New Roman" pitchFamily="18" charset="0"/>
                <a:cs typeface="Times New Roman" pitchFamily="18" charset="0"/>
              </a:rPr>
              <a:t> A clear alkaline secretion of the pancreas containing enzymes that aid in the digestion of proteins, carbohydrates, and fats</a:t>
            </a:r>
            <a:r>
              <a:rPr lang="en-GB" sz="2000" dirty="0" smtClean="0">
                <a:latin typeface="Times New Roman" pitchFamily="18" charset="0"/>
                <a:cs typeface="Times New Roman" pitchFamily="18" charset="0"/>
              </a:rPr>
              <a:t>.</a:t>
            </a:r>
          </a:p>
          <a:p>
            <a:pPr algn="l" rtl="0">
              <a:lnSpc>
                <a:spcPct val="90000"/>
              </a:lnSpc>
              <a:buFont typeface="Arial" pitchFamily="34" charset="0"/>
              <a:buChar char="•"/>
            </a:pPr>
            <a:endParaRPr lang="en-GB" sz="2000" dirty="0" smtClean="0">
              <a:latin typeface="Times New Roman" pitchFamily="18" charset="0"/>
              <a:cs typeface="Times New Roman" pitchFamily="18" charset="0"/>
            </a:endParaRPr>
          </a:p>
          <a:p>
            <a:pPr algn="l" rtl="0">
              <a:lnSpc>
                <a:spcPct val="90000"/>
              </a:lnSpc>
              <a:buFont typeface="Arial" pitchFamily="34" charset="0"/>
              <a:buChar char="•"/>
            </a:pPr>
            <a:endParaRPr lang="en-GB" sz="2000" dirty="0" smtClean="0">
              <a:latin typeface="Times New Roman" pitchFamily="18" charset="0"/>
              <a:cs typeface="Times New Roman" pitchFamily="18" charset="0"/>
            </a:endParaRPr>
          </a:p>
          <a:p>
            <a:pPr algn="l" rtl="0">
              <a:lnSpc>
                <a:spcPct val="90000"/>
              </a:lnSpc>
            </a:pPr>
            <a:endParaRPr lang="en-GB" sz="2400" dirty="0" smtClean="0">
              <a:latin typeface="Times New Roman" pitchFamily="18" charset="0"/>
              <a:cs typeface="Times New Roman" pitchFamily="18" charset="0"/>
            </a:endParaRPr>
          </a:p>
          <a:p>
            <a:pPr algn="l" rtl="0">
              <a:lnSpc>
                <a:spcPct val="90000"/>
              </a:lnSpc>
              <a:buFont typeface="Arial" pitchFamily="34" charset="0"/>
              <a:buChar char="•"/>
            </a:pPr>
            <a:r>
              <a:rPr lang="en-GB" sz="2400" dirty="0" smtClean="0">
                <a:latin typeface="Times New Roman" pitchFamily="18" charset="0"/>
                <a:cs typeface="Times New Roman" pitchFamily="18" charset="0"/>
              </a:rPr>
              <a:t> The pancreas is located adjacent to the duodenum and functions as both an </a:t>
            </a:r>
            <a:r>
              <a:rPr lang="en-GB" sz="2400" u="sng" dirty="0" smtClean="0">
                <a:latin typeface="Times New Roman" pitchFamily="18" charset="0"/>
                <a:cs typeface="Times New Roman" pitchFamily="18" charset="0"/>
              </a:rPr>
              <a:t>endocrine and exocrine </a:t>
            </a:r>
            <a:r>
              <a:rPr lang="en-GB" sz="2400" dirty="0" smtClean="0">
                <a:latin typeface="Times New Roman" pitchFamily="18" charset="0"/>
                <a:cs typeface="Times New Roman" pitchFamily="18" charset="0"/>
              </a:rPr>
              <a:t>gland.</a:t>
            </a:r>
          </a:p>
          <a:p>
            <a:pPr algn="l" rtl="0">
              <a:lnSpc>
                <a:spcPct val="90000"/>
              </a:lnSpc>
            </a:pPr>
            <a:endParaRPr lang="en-GB" sz="2400" dirty="0" smtClean="0">
              <a:latin typeface="Times New Roman" pitchFamily="18" charset="0"/>
              <a:cs typeface="Times New Roman" pitchFamily="18" charset="0"/>
            </a:endParaRPr>
          </a:p>
          <a:p>
            <a:pPr algn="l" rtl="0">
              <a:lnSpc>
                <a:spcPct val="90000"/>
              </a:lnSpc>
            </a:pPr>
            <a:r>
              <a:rPr lang="en-GB" sz="2400" dirty="0" smtClean="0">
                <a:latin typeface="Times New Roman" pitchFamily="18" charset="0"/>
                <a:cs typeface="Times New Roman" pitchFamily="18" charset="0"/>
              </a:rPr>
              <a:t>The </a:t>
            </a:r>
            <a:r>
              <a:rPr lang="en-GB" sz="2400" i="1" dirty="0" smtClean="0">
                <a:solidFill>
                  <a:srgbClr val="C00000"/>
                </a:solidFill>
                <a:latin typeface="Times New Roman" pitchFamily="18" charset="0"/>
                <a:cs typeface="Times New Roman" pitchFamily="18" charset="0"/>
              </a:rPr>
              <a:t>endocrine</a:t>
            </a:r>
            <a:r>
              <a:rPr lang="en-GB" sz="2400" dirty="0" smtClean="0">
                <a:solidFill>
                  <a:srgbClr val="C00000"/>
                </a:solidFill>
                <a:latin typeface="Times New Roman" pitchFamily="18" charset="0"/>
                <a:cs typeface="Times New Roman" pitchFamily="18" charset="0"/>
              </a:rPr>
              <a:t> function </a:t>
            </a:r>
            <a:r>
              <a:rPr lang="en-GB" sz="2400" dirty="0" smtClean="0">
                <a:latin typeface="Times New Roman" pitchFamily="18" charset="0"/>
                <a:cs typeface="Times New Roman" pitchFamily="18" charset="0"/>
              </a:rPr>
              <a:t>produces several important hormones including insulin, glucagon, and </a:t>
            </a:r>
            <a:r>
              <a:rPr lang="en-GB" sz="2400" dirty="0" err="1" smtClean="0">
                <a:latin typeface="Times New Roman" pitchFamily="18" charset="0"/>
                <a:cs typeface="Times New Roman" pitchFamily="18" charset="0"/>
              </a:rPr>
              <a:t>somatostatin</a:t>
            </a:r>
            <a:r>
              <a:rPr lang="en-GB" sz="2400" dirty="0" smtClean="0">
                <a:latin typeface="Times New Roman" pitchFamily="18" charset="0"/>
                <a:cs typeface="Times New Roman" pitchFamily="18" charset="0"/>
              </a:rPr>
              <a:t>.</a:t>
            </a:r>
          </a:p>
          <a:p>
            <a:pPr algn="l" rtl="0">
              <a:lnSpc>
                <a:spcPct val="90000"/>
              </a:lnSpc>
            </a:pPr>
            <a:endParaRPr lang="en-GB" sz="2400" dirty="0" smtClean="0">
              <a:latin typeface="Times New Roman" pitchFamily="18" charset="0"/>
              <a:cs typeface="Times New Roman" pitchFamily="18" charset="0"/>
            </a:endParaRPr>
          </a:p>
          <a:p>
            <a:pPr algn="l" rtl="0">
              <a:lnSpc>
                <a:spcPct val="90000"/>
              </a:lnSpc>
            </a:pPr>
            <a:endParaRPr lang="en-GB" sz="2400" dirty="0" smtClean="0">
              <a:latin typeface="Times New Roman" pitchFamily="18" charset="0"/>
              <a:cs typeface="Times New Roman" pitchFamily="18" charset="0"/>
            </a:endParaRPr>
          </a:p>
          <a:p>
            <a:pPr algn="l" rtl="0">
              <a:lnSpc>
                <a:spcPct val="90000"/>
              </a:lnSpc>
            </a:pPr>
            <a:endParaRPr lang="en-GB" sz="2400" dirty="0" smtClean="0">
              <a:latin typeface="Times New Roman" pitchFamily="18" charset="0"/>
              <a:cs typeface="Times New Roman" pitchFamily="18" charset="0"/>
            </a:endParaRPr>
          </a:p>
          <a:p>
            <a:pPr algn="l" rtl="0">
              <a:lnSpc>
                <a:spcPct val="90000"/>
              </a:lnSpc>
              <a:buFontTx/>
              <a:buChar char="-"/>
            </a:pPr>
            <a:r>
              <a:rPr lang="en-GB" sz="2400" dirty="0" smtClean="0">
                <a:latin typeface="Times New Roman" pitchFamily="18" charset="0"/>
                <a:cs typeface="Times New Roman" pitchFamily="18" charset="0"/>
              </a:rPr>
              <a:t>The </a:t>
            </a:r>
            <a:r>
              <a:rPr lang="en-GB" sz="2400" i="1" dirty="0" smtClean="0">
                <a:solidFill>
                  <a:srgbClr val="C00000"/>
                </a:solidFill>
                <a:latin typeface="Times New Roman" pitchFamily="18" charset="0"/>
                <a:cs typeface="Times New Roman" pitchFamily="18" charset="0"/>
              </a:rPr>
              <a:t>exocrine</a:t>
            </a:r>
            <a:r>
              <a:rPr lang="en-GB" sz="2400" dirty="0" smtClean="0">
                <a:solidFill>
                  <a:srgbClr val="C00000"/>
                </a:solidFill>
                <a:latin typeface="Times New Roman" pitchFamily="18" charset="0"/>
                <a:cs typeface="Times New Roman" pitchFamily="18" charset="0"/>
              </a:rPr>
              <a:t> gland </a:t>
            </a:r>
            <a:r>
              <a:rPr lang="en-GB" sz="2400" dirty="0" smtClean="0">
                <a:latin typeface="Times New Roman" pitchFamily="18" charset="0"/>
                <a:cs typeface="Times New Roman" pitchFamily="18" charset="0"/>
              </a:rPr>
              <a:t>secretes pancreatic juice which contain digestive enzymes that pass to the small intestine via duct and break down carbohydrates, protein, and fat in </a:t>
            </a:r>
            <a:r>
              <a:rPr lang="en-GB" sz="2400" dirty="0" err="1" smtClean="0">
                <a:latin typeface="Times New Roman" pitchFamily="18" charset="0"/>
                <a:cs typeface="Times New Roman" pitchFamily="18" charset="0"/>
              </a:rPr>
              <a:t>chyme</a:t>
            </a:r>
            <a:endParaRPr lang="en-GB" sz="24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7772400" cy="1143000"/>
          </a:xfrm>
        </p:spPr>
        <p:txBody>
          <a:bodyPr/>
          <a:lstStyle/>
          <a:p>
            <a:pPr eaLnBrk="1" fontAlgn="auto" hangingPunct="1">
              <a:spcAft>
                <a:spcPts val="0"/>
              </a:spcAft>
              <a:defRPr/>
            </a:pPr>
            <a:r>
              <a:rPr lang="en-US" dirty="0" smtClean="0">
                <a:solidFill>
                  <a:srgbClr val="C00000"/>
                </a:solidFill>
              </a:rPr>
              <a:t>Composition</a:t>
            </a:r>
            <a:endParaRPr lang="en-US" dirty="0">
              <a:solidFill>
                <a:srgbClr val="C00000"/>
              </a:solidFill>
            </a:endParaRPr>
          </a:p>
        </p:txBody>
      </p:sp>
      <p:sp>
        <p:nvSpPr>
          <p:cNvPr id="63491" name="Content Placeholder 2"/>
          <p:cNvSpPr>
            <a:spLocks noGrp="1"/>
          </p:cNvSpPr>
          <p:nvPr>
            <p:ph sz="quarter" idx="1"/>
          </p:nvPr>
        </p:nvSpPr>
        <p:spPr>
          <a:xfrm>
            <a:off x="179512" y="980728"/>
            <a:ext cx="8568952" cy="5544616"/>
          </a:xfrm>
        </p:spPr>
        <p:txBody>
          <a:bodyPr>
            <a:normAutofit/>
          </a:bodyPr>
          <a:lstStyle/>
          <a:p>
            <a:pPr algn="l" rtl="0" eaLnBrk="1" hangingPunct="1">
              <a:buNone/>
            </a:pPr>
            <a:r>
              <a:rPr lang="en-US" sz="3200" dirty="0" smtClean="0"/>
              <a:t>Pancreatic juice is composed of two </a:t>
            </a:r>
            <a:r>
              <a:rPr lang="en-US" sz="3200" dirty="0" err="1" smtClean="0"/>
              <a:t>secretory</a:t>
            </a:r>
            <a:r>
              <a:rPr lang="en-US" sz="3200" dirty="0" smtClean="0"/>
              <a:t> products critical to proper </a:t>
            </a:r>
            <a:r>
              <a:rPr lang="en-US" sz="3200" u="sng" dirty="0" smtClean="0"/>
              <a:t>digestion</a:t>
            </a:r>
            <a:r>
              <a:rPr lang="en-US" sz="3200" dirty="0" smtClean="0"/>
              <a:t>:</a:t>
            </a:r>
          </a:p>
          <a:p>
            <a:pPr algn="l" rtl="0" eaLnBrk="1" hangingPunct="1"/>
            <a:r>
              <a:rPr lang="en-US" sz="3200" b="1" dirty="0" smtClean="0">
                <a:solidFill>
                  <a:srgbClr val="E28826"/>
                </a:solidFill>
              </a:rPr>
              <a:t>water </a:t>
            </a:r>
          </a:p>
          <a:p>
            <a:pPr algn="l" rtl="0" eaLnBrk="1" hangingPunct="1"/>
            <a:r>
              <a:rPr lang="en-US" sz="3200" b="1" dirty="0" smtClean="0">
                <a:solidFill>
                  <a:srgbClr val="E28826"/>
                </a:solidFill>
              </a:rPr>
              <a:t>Digestive enzymes</a:t>
            </a:r>
            <a:r>
              <a:rPr lang="en-US" sz="3200" b="1" dirty="0" smtClean="0"/>
              <a:t>: </a:t>
            </a:r>
            <a:r>
              <a:rPr lang="en-US" sz="3200" dirty="0" smtClean="0"/>
              <a:t>The enzymes are synthesized and secreted from the exocrine </a:t>
            </a:r>
            <a:r>
              <a:rPr lang="en-US" sz="3200" dirty="0" err="1" smtClean="0"/>
              <a:t>acinar</a:t>
            </a:r>
            <a:r>
              <a:rPr lang="en-US" sz="3200" dirty="0" smtClean="0"/>
              <a:t> cells</a:t>
            </a:r>
            <a:endParaRPr lang="en-US" sz="3200" b="1" dirty="0" smtClean="0"/>
          </a:p>
          <a:p>
            <a:pPr algn="l" rtl="0" eaLnBrk="1" hangingPunct="1"/>
            <a:r>
              <a:rPr lang="en-US" sz="3200" b="1" dirty="0" smtClean="0">
                <a:solidFill>
                  <a:srgbClr val="E28826"/>
                </a:solidFill>
              </a:rPr>
              <a:t>Bicarbonate</a:t>
            </a:r>
            <a:r>
              <a:rPr lang="en-US" sz="3200" b="1" dirty="0" smtClean="0"/>
              <a:t>: </a:t>
            </a:r>
            <a:r>
              <a:rPr lang="en-US" sz="3200" dirty="0" smtClean="0"/>
              <a:t>is secreted from the epithelial cells lining small pancreatic ducts. </a:t>
            </a:r>
          </a:p>
          <a:p>
            <a:pPr algn="l" rtl="0" eaLnBrk="1" hangingPunct="1">
              <a:buNone/>
            </a:pPr>
            <a:endParaRPr lang="en-US" sz="3200" dirty="0" smtClean="0"/>
          </a:p>
          <a:p>
            <a:pPr algn="l" rtl="0" eaLnBrk="1" hangingPunct="1">
              <a:buFont typeface="Wingdings" pitchFamily="2" charset="2"/>
              <a:buChar char="ü"/>
            </a:pPr>
            <a:r>
              <a:rPr lang="en-US" sz="3200" dirty="0" smtClean="0"/>
              <a:t> </a:t>
            </a:r>
            <a:r>
              <a:rPr lang="en-US" sz="3200" b="1" i="1" u="sng" dirty="0" smtClean="0"/>
              <a:t>Bicarbonate</a:t>
            </a:r>
            <a:r>
              <a:rPr lang="en-US" sz="3200" dirty="0" smtClean="0"/>
              <a:t> is a base and critical to neutralizing the acid coming into the small intestine from the stomach</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3568" y="692696"/>
            <a:ext cx="7772400" cy="4572000"/>
          </a:xfrm>
        </p:spPr>
        <p:txBody>
          <a:bodyPr>
            <a:normAutofit fontScale="92500" lnSpcReduction="10000"/>
          </a:bodyPr>
          <a:lstStyle/>
          <a:p>
            <a:pPr marL="411480" algn="l" rtl="0" eaLnBrk="1" fontAlgn="auto" hangingPunct="1">
              <a:spcAft>
                <a:spcPts val="0"/>
              </a:spcAft>
              <a:buNone/>
              <a:defRPr/>
            </a:pPr>
            <a:r>
              <a:rPr lang="en-US" sz="4400" b="1" dirty="0" smtClean="0">
                <a:solidFill>
                  <a:srgbClr val="C00000"/>
                </a:solidFill>
              </a:rPr>
              <a:t>Digestive Enzymes</a:t>
            </a:r>
            <a:r>
              <a:rPr lang="en-US" b="1" dirty="0" smtClean="0"/>
              <a:t>:</a:t>
            </a:r>
          </a:p>
          <a:p>
            <a:pPr marL="411480" algn="l" rtl="0" eaLnBrk="1" fontAlgn="auto" hangingPunct="1">
              <a:spcAft>
                <a:spcPts val="0"/>
              </a:spcAft>
              <a:buNone/>
              <a:defRPr/>
            </a:pPr>
            <a:endParaRPr lang="en-US" b="1" dirty="0" smtClean="0"/>
          </a:p>
          <a:p>
            <a:pPr marL="514350" indent="-514350" algn="l" rtl="0" eaLnBrk="1" fontAlgn="auto" hangingPunct="1">
              <a:spcAft>
                <a:spcPts val="0"/>
              </a:spcAft>
              <a:buFont typeface="Wingdings" pitchFamily="2" charset="2"/>
              <a:buChar char="q"/>
              <a:defRPr/>
            </a:pPr>
            <a:r>
              <a:rPr lang="en-US" b="1" u="sng" dirty="0" smtClean="0"/>
              <a:t>Proteases</a:t>
            </a:r>
            <a:r>
              <a:rPr lang="en-US" b="1" dirty="0" smtClean="0"/>
              <a:t>:</a:t>
            </a:r>
          </a:p>
          <a:p>
            <a:pPr marL="514350" indent="-514350" algn="l" rtl="0" eaLnBrk="1" fontAlgn="auto" hangingPunct="1">
              <a:spcAft>
                <a:spcPts val="0"/>
              </a:spcAft>
              <a:buFont typeface="Wingdings" pitchFamily="2" charset="2"/>
              <a:buChar char="q"/>
              <a:defRPr/>
            </a:pPr>
            <a:r>
              <a:rPr lang="en-US" dirty="0" smtClean="0"/>
              <a:t>      The two major pancreatic proteases are </a:t>
            </a:r>
            <a:r>
              <a:rPr lang="en-US" b="1" dirty="0" err="1" smtClean="0"/>
              <a:t>trypsin</a:t>
            </a:r>
            <a:r>
              <a:rPr lang="en-US" dirty="0" smtClean="0"/>
              <a:t> and </a:t>
            </a:r>
            <a:r>
              <a:rPr lang="en-US" b="1" dirty="0" err="1" smtClean="0"/>
              <a:t>chymotrypsin</a:t>
            </a:r>
            <a:r>
              <a:rPr lang="en-US" dirty="0" smtClean="0"/>
              <a:t>, which are synthesized and packaged into </a:t>
            </a:r>
            <a:r>
              <a:rPr lang="en-US" dirty="0" err="1" smtClean="0"/>
              <a:t>secretory</a:t>
            </a:r>
            <a:r>
              <a:rPr lang="en-US" dirty="0" smtClean="0"/>
              <a:t> vesicles as an the inactive </a:t>
            </a:r>
            <a:r>
              <a:rPr lang="en-US" dirty="0" err="1" smtClean="0"/>
              <a:t>proenzymes</a:t>
            </a:r>
            <a:r>
              <a:rPr lang="en-US" dirty="0" smtClean="0"/>
              <a:t>  </a:t>
            </a:r>
            <a:r>
              <a:rPr lang="en-US" dirty="0" err="1" smtClean="0"/>
              <a:t>trypsinogen</a:t>
            </a:r>
            <a:r>
              <a:rPr lang="en-US" dirty="0" smtClean="0"/>
              <a:t> and </a:t>
            </a:r>
            <a:r>
              <a:rPr lang="en-US" dirty="0" err="1" smtClean="0"/>
              <a:t>chymotrypsinogen</a:t>
            </a:r>
            <a:r>
              <a:rPr lang="en-US" dirty="0" smtClean="0"/>
              <a:t>.</a:t>
            </a:r>
          </a:p>
          <a:p>
            <a:pPr marL="514350" indent="-514350" algn="l" rtl="0" eaLnBrk="1" fontAlgn="auto" hangingPunct="1">
              <a:spcAft>
                <a:spcPts val="0"/>
              </a:spcAft>
              <a:buFont typeface="Wingdings" pitchFamily="2" charset="2"/>
              <a:buChar char="q"/>
              <a:defRPr/>
            </a:pPr>
            <a:r>
              <a:rPr lang="en-US" dirty="0" smtClean="0">
                <a:solidFill>
                  <a:srgbClr val="FF0000"/>
                </a:solidFill>
              </a:rPr>
              <a:t>      </a:t>
            </a:r>
            <a:r>
              <a:rPr lang="en-US" dirty="0" err="1" smtClean="0">
                <a:solidFill>
                  <a:srgbClr val="FF0000"/>
                </a:solidFill>
              </a:rPr>
              <a:t>Trypsinogen</a:t>
            </a:r>
            <a:r>
              <a:rPr lang="en-US" dirty="0" smtClean="0">
                <a:solidFill>
                  <a:srgbClr val="FF0000"/>
                </a:solidFill>
              </a:rPr>
              <a:t> </a:t>
            </a:r>
            <a:r>
              <a:rPr lang="en-US" dirty="0" smtClean="0"/>
              <a:t>is activated by the enzyme </a:t>
            </a:r>
            <a:r>
              <a:rPr lang="en-US" b="1" dirty="0" err="1" smtClean="0"/>
              <a:t>enterokinase</a:t>
            </a:r>
            <a:r>
              <a:rPr lang="en-US" dirty="0" smtClean="0"/>
              <a:t>, which is embedded in the intestinal mucosa.</a:t>
            </a:r>
            <a:endParaRPr lang="en-US" b="1" dirty="0" smtClean="0"/>
          </a:p>
          <a:p>
            <a:pPr marL="514350" indent="-514350" algn="l" rtl="0" eaLnBrk="1" fontAlgn="auto" hangingPunct="1">
              <a:spcAft>
                <a:spcPts val="0"/>
              </a:spcAft>
              <a:buFont typeface="Wingdings" pitchFamily="2" charset="2"/>
              <a:buChar char="q"/>
              <a:defRPr/>
            </a:pPr>
            <a:r>
              <a:rPr lang="en-US" b="1" dirty="0" smtClean="0"/>
              <a:t>2.   </a:t>
            </a:r>
            <a:r>
              <a:rPr lang="en-US" b="1" u="sng" dirty="0" smtClean="0"/>
              <a:t>Pancreatic Lipase</a:t>
            </a:r>
          </a:p>
          <a:p>
            <a:pPr marL="514350" indent="-514350" algn="l" rtl="0" eaLnBrk="1" fontAlgn="auto" hangingPunct="1">
              <a:spcAft>
                <a:spcPts val="0"/>
              </a:spcAft>
              <a:buFont typeface="Wingdings" pitchFamily="2" charset="2"/>
              <a:buChar char="q"/>
              <a:defRPr/>
            </a:pPr>
            <a:r>
              <a:rPr lang="en-US" b="1" dirty="0" smtClean="0"/>
              <a:t>3.   </a:t>
            </a:r>
            <a:r>
              <a:rPr lang="en-US" b="1" u="sng" dirty="0" smtClean="0"/>
              <a:t>Alpha - amylase</a:t>
            </a:r>
          </a:p>
          <a:p>
            <a:pPr marL="514350" indent="-514350" eaLnBrk="1" fontAlgn="auto" hangingPunct="1">
              <a:spcAft>
                <a:spcPts val="0"/>
              </a:spcAft>
              <a:buFont typeface="+mj-lt"/>
              <a:buAutoNum type="arabicPeriod"/>
              <a:defRPr/>
            </a:pPr>
            <a:endParaRPr lang="en-US" dirty="0"/>
          </a:p>
        </p:txBody>
      </p:sp>
      <p:sp>
        <p:nvSpPr>
          <p:cNvPr id="4" name="Rectangle 3"/>
          <p:cNvSpPr/>
          <p:nvPr/>
        </p:nvSpPr>
        <p:spPr>
          <a:xfrm>
            <a:off x="323528" y="5661248"/>
            <a:ext cx="7920880" cy="461665"/>
          </a:xfrm>
          <a:prstGeom prst="rect">
            <a:avLst/>
          </a:prstGeom>
        </p:spPr>
        <p:txBody>
          <a:bodyPr wrap="square">
            <a:spAutoFit/>
          </a:bodyPr>
          <a:lstStyle/>
          <a:p>
            <a:r>
              <a:rPr lang="en-US" altLang="en-US" sz="2400" b="1" dirty="0" smtClean="0">
                <a:solidFill>
                  <a:srgbClr val="C00000"/>
                </a:solidFill>
                <a:latin typeface="Times New Roman" pitchFamily="18" charset="0"/>
                <a:cs typeface="Times New Roman" pitchFamily="18" charset="0"/>
              </a:rPr>
              <a:t>Most pancreatic enzymes are produced as zymogens</a:t>
            </a:r>
            <a:endParaRPr lang="ar-SA" sz="2400" b="1" dirty="0">
              <a:solidFill>
                <a:srgbClr val="C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sz="quarter" idx="1"/>
          </p:nvPr>
        </p:nvSpPr>
        <p:spPr>
          <a:xfrm>
            <a:off x="685800" y="304800"/>
            <a:ext cx="8001000" cy="6248400"/>
          </a:xfrm>
        </p:spPr>
        <p:txBody>
          <a:bodyPr/>
          <a:lstStyle/>
          <a:p>
            <a:pPr algn="l" eaLnBrk="1" hangingPunct="1">
              <a:lnSpc>
                <a:spcPct val="90000"/>
              </a:lnSpc>
              <a:buFontTx/>
              <a:buNone/>
              <a:defRPr/>
            </a:pPr>
            <a:endParaRPr lang="en-GB" sz="2600" dirty="0" smtClean="0">
              <a:cs typeface="Times New Roman" pitchFamily="18" charset="0"/>
            </a:endParaRPr>
          </a:p>
          <a:p>
            <a:pPr algn="l" rtl="0">
              <a:lnSpc>
                <a:spcPct val="90000"/>
              </a:lnSpc>
              <a:defRPr/>
            </a:pPr>
            <a:r>
              <a:rPr lang="en-GB" sz="2600" dirty="0" smtClean="0">
                <a:cs typeface="Times New Roman" pitchFamily="18" charset="0"/>
              </a:rPr>
              <a:t>The human liver can produce close to 1 L of bile per day </a:t>
            </a:r>
            <a:r>
              <a:rPr lang="en-GB" sz="2600" i="1" dirty="0" smtClean="0">
                <a:cs typeface="Times New Roman" pitchFamily="18" charset="0"/>
              </a:rPr>
              <a:t>(depending on body </a:t>
            </a:r>
            <a:r>
              <a:rPr lang="en-GB" i="1" dirty="0" smtClean="0">
                <a:cs typeface="Times New Roman" pitchFamily="18" charset="0"/>
              </a:rPr>
              <a:t>size</a:t>
            </a:r>
            <a:r>
              <a:rPr lang="en-GB" sz="2600" i="1" dirty="0" smtClean="0">
                <a:cs typeface="Times New Roman" pitchFamily="18" charset="0"/>
              </a:rPr>
              <a:t>).</a:t>
            </a:r>
          </a:p>
          <a:p>
            <a:pPr algn="l" rtl="0">
              <a:lnSpc>
                <a:spcPct val="90000"/>
              </a:lnSpc>
              <a:buNone/>
              <a:defRPr/>
            </a:pPr>
            <a:endParaRPr lang="en-GB" i="1" dirty="0" smtClean="0">
              <a:cs typeface="Times New Roman" pitchFamily="18" charset="0"/>
            </a:endParaRPr>
          </a:p>
          <a:p>
            <a:pPr algn="l" rtl="0">
              <a:lnSpc>
                <a:spcPct val="90000"/>
              </a:lnSpc>
              <a:defRPr/>
            </a:pPr>
            <a:r>
              <a:rPr lang="en-GB" sz="2600" dirty="0" smtClean="0">
                <a:cs typeface="Times New Roman" pitchFamily="18" charset="0"/>
              </a:rPr>
              <a:t>The electrolytes composition of human bile collected from the hepatic ducts is similar to that of blood plasma, except that the HCO</a:t>
            </a:r>
            <a:r>
              <a:rPr lang="en-GB" sz="2600" baseline="-25000" dirty="0" smtClean="0">
                <a:cs typeface="Times New Roman" pitchFamily="18" charset="0"/>
              </a:rPr>
              <a:t>3</a:t>
            </a:r>
            <a:r>
              <a:rPr lang="en-GB" sz="2600" baseline="30000" dirty="0" smtClean="0">
                <a:cs typeface="Times New Roman" pitchFamily="18" charset="0"/>
              </a:rPr>
              <a:t>- </a:t>
            </a:r>
            <a:r>
              <a:rPr lang="en-GB" sz="2600" dirty="0" smtClean="0">
                <a:cs typeface="Times New Roman" pitchFamily="18" charset="0"/>
              </a:rPr>
              <a:t> concentration may be higher, resulting in an alkaline PH. </a:t>
            </a:r>
            <a:r>
              <a:rPr lang="en-GB" sz="2600" dirty="0" smtClean="0">
                <a:solidFill>
                  <a:srgbClr val="FF0000"/>
                </a:solidFill>
                <a:cs typeface="Times New Roman" pitchFamily="18" charset="0"/>
              </a:rPr>
              <a:t>Why ?</a:t>
            </a:r>
          </a:p>
          <a:p>
            <a:pPr algn="l" rtl="0">
              <a:lnSpc>
                <a:spcPct val="90000"/>
              </a:lnSpc>
              <a:buNone/>
              <a:defRPr/>
            </a:pPr>
            <a:endParaRPr lang="en-GB" sz="2600" dirty="0" smtClean="0">
              <a:cs typeface="Times New Roman" pitchFamily="18" charset="0"/>
            </a:endParaRPr>
          </a:p>
          <a:p>
            <a:pPr algn="l" rtl="0">
              <a:lnSpc>
                <a:spcPct val="90000"/>
              </a:lnSpc>
              <a:defRPr/>
            </a:pPr>
            <a:r>
              <a:rPr lang="en-GB" dirty="0" smtClean="0">
                <a:cs typeface="Times New Roman" pitchFamily="18" charset="0"/>
              </a:rPr>
              <a:t> </a:t>
            </a:r>
            <a:r>
              <a:rPr lang="en-GB" sz="2600" i="1" dirty="0" smtClean="0">
                <a:cs typeface="Times New Roman" pitchFamily="18" charset="0"/>
              </a:rPr>
              <a:t> </a:t>
            </a:r>
            <a:r>
              <a:rPr lang="en-GB" sz="2600" dirty="0" err="1" smtClean="0">
                <a:cs typeface="Times New Roman" pitchFamily="18" charset="0"/>
              </a:rPr>
              <a:t>Biliary</a:t>
            </a:r>
            <a:r>
              <a:rPr lang="en-GB" sz="2600" dirty="0" smtClean="0">
                <a:cs typeface="Times New Roman" pitchFamily="18" charset="0"/>
              </a:rPr>
              <a:t> secretion is an important route for the excretion of </a:t>
            </a:r>
            <a:r>
              <a:rPr lang="en-GB" sz="2600" dirty="0" err="1" smtClean="0">
                <a:cs typeface="Times New Roman" pitchFamily="18" charset="0"/>
              </a:rPr>
              <a:t>billirubin</a:t>
            </a:r>
            <a:r>
              <a:rPr lang="en-GB" sz="2600" dirty="0" smtClean="0">
                <a:cs typeface="Times New Roman" pitchFamily="18" charset="0"/>
              </a:rPr>
              <a:t> from the body.  </a:t>
            </a:r>
          </a:p>
          <a:p>
            <a:pPr eaLnBrk="1" hangingPunct="1">
              <a:lnSpc>
                <a:spcPct val="75000"/>
              </a:lnSpc>
              <a:spcBef>
                <a:spcPct val="50000"/>
              </a:spcBef>
              <a:buFontTx/>
              <a:buChar char="-"/>
              <a:defRPr/>
            </a:pPr>
            <a:endParaRPr lang="en-US" altLang="zh-CN" sz="2800" dirty="0" smtClean="0">
              <a:effectLst>
                <a:outerShdw blurRad="38100" dist="38100" dir="2700000" algn="tl">
                  <a:srgbClr val="C0C0C0"/>
                </a:outerShdw>
              </a:effectLst>
              <a:latin typeface="Times New Roman" pitchFamily="18" charset="0"/>
              <a:sym typeface="Symbol" pitchFamily="18" charset="2"/>
            </a:endParaRPr>
          </a:p>
          <a:p>
            <a:pPr eaLnBrk="1" hangingPunct="1">
              <a:lnSpc>
                <a:spcPct val="90000"/>
              </a:lnSpc>
              <a:buFontTx/>
              <a:buChar char="-"/>
              <a:defRPr/>
            </a:pPr>
            <a:endParaRPr lang="en-GB" sz="2800" b="1" i="1" dirty="0" smtClean="0">
              <a:latin typeface="Times New Roman" pitchFamily="18" charset="0"/>
              <a:cs typeface="Times New Roman" pitchFamily="18" charset="0"/>
            </a:endParaRPr>
          </a:p>
          <a:p>
            <a:pPr eaLnBrk="1" hangingPunct="1">
              <a:lnSpc>
                <a:spcPct val="90000"/>
              </a:lnSpc>
              <a:buFontTx/>
              <a:buChar char="-"/>
              <a:defRPr/>
            </a:pPr>
            <a:endParaRPr lang="en-GB"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4294967295"/>
          </p:nvPr>
        </p:nvSpPr>
        <p:spPr>
          <a:xfrm>
            <a:off x="0" y="548680"/>
            <a:ext cx="9144000" cy="6858000"/>
          </a:xfrm>
        </p:spPr>
        <p:txBody>
          <a:bodyPr/>
          <a:lstStyle/>
          <a:p>
            <a:pPr algn="l">
              <a:buFontTx/>
              <a:buNone/>
            </a:pPr>
            <a:r>
              <a:rPr lang="en-US" altLang="en-US" sz="2800" b="1" dirty="0" smtClean="0">
                <a:solidFill>
                  <a:srgbClr val="FF0000"/>
                </a:solidFill>
                <a:latin typeface="Times New Roman" pitchFamily="18" charset="0"/>
                <a:cs typeface="Times New Roman" pitchFamily="18" charset="0"/>
              </a:rPr>
              <a:t>          Secretion of Pancreatic Juice:</a:t>
            </a:r>
          </a:p>
          <a:p>
            <a:pPr marL="82296" indent="0" algn="l">
              <a:buNone/>
            </a:pPr>
            <a:r>
              <a:rPr lang="en-US" altLang="en-US" sz="2800" dirty="0" smtClean="0">
                <a:latin typeface="Times New Roman" pitchFamily="18" charset="0"/>
                <a:cs typeface="Times New Roman" pitchFamily="18" charset="0"/>
              </a:rPr>
              <a:t>          Secretion of pancreatic juice is stimulated by:</a:t>
            </a:r>
          </a:p>
          <a:p>
            <a:pPr marL="82296" indent="0" algn="l">
              <a:buNone/>
            </a:pPr>
            <a:r>
              <a:rPr lang="en-US" altLang="en-US" sz="2800" i="1" dirty="0" smtClean="0">
                <a:solidFill>
                  <a:schemeClr val="accent1">
                    <a:lumMod val="75000"/>
                  </a:schemeClr>
                </a:solidFill>
                <a:latin typeface="Times New Roman" pitchFamily="18" charset="0"/>
                <a:cs typeface="Times New Roman" pitchFamily="18" charset="0"/>
              </a:rPr>
              <a:t>          Secretin:</a:t>
            </a:r>
          </a:p>
          <a:p>
            <a:pPr marL="402336" lvl="1" indent="0" algn="l">
              <a:buNone/>
            </a:pPr>
            <a:r>
              <a:rPr lang="en-US" altLang="en-US" dirty="0" smtClean="0">
                <a:latin typeface="Times New Roman" pitchFamily="18" charset="0"/>
                <a:cs typeface="Times New Roman" pitchFamily="18" charset="0"/>
              </a:rPr>
              <a:t>       - Occurs in response to duodenal pH &lt; 4.5.</a:t>
            </a:r>
          </a:p>
          <a:p>
            <a:pPr marL="402336" lvl="1" indent="0" algn="l">
              <a:buNone/>
            </a:pPr>
            <a:r>
              <a:rPr lang="en-US" altLang="en-US" dirty="0" smtClean="0">
                <a:latin typeface="Times New Roman" pitchFamily="18" charset="0"/>
                <a:cs typeface="Times New Roman" pitchFamily="18" charset="0"/>
              </a:rPr>
              <a:t>       - Stimulates production of HC0</a:t>
            </a:r>
            <a:r>
              <a:rPr lang="en-US" altLang="en-US" baseline="-25000" dirty="0" smtClean="0">
                <a:latin typeface="Times New Roman" pitchFamily="18" charset="0"/>
                <a:cs typeface="Times New Roman" pitchFamily="18" charset="0"/>
              </a:rPr>
              <a:t>3</a:t>
            </a:r>
            <a:r>
              <a:rPr lang="en-US" altLang="en-US" baseline="30000" dirty="0" smtClean="0">
                <a:latin typeface="Times New Roman" pitchFamily="18" charset="0"/>
                <a:cs typeface="Times New Roman" pitchFamily="18" charset="0"/>
              </a:rPr>
              <a:t>-</a:t>
            </a:r>
            <a:r>
              <a:rPr lang="en-US" altLang="en-US" dirty="0" smtClean="0">
                <a:latin typeface="Times New Roman" pitchFamily="18" charset="0"/>
                <a:cs typeface="Times New Roman" pitchFamily="18" charset="0"/>
              </a:rPr>
              <a:t> by pancreas.</a:t>
            </a:r>
          </a:p>
          <a:p>
            <a:pPr algn="l"/>
            <a:endParaRPr lang="en-US" altLang="en-US" sz="2800" i="1" dirty="0" smtClean="0">
              <a:latin typeface="Times New Roman" pitchFamily="18" charset="0"/>
              <a:cs typeface="Times New Roman" pitchFamily="18" charset="0"/>
            </a:endParaRPr>
          </a:p>
          <a:p>
            <a:pPr marL="82296" indent="0" algn="l">
              <a:buNone/>
            </a:pPr>
            <a:r>
              <a:rPr lang="en-US" altLang="en-US" sz="2800" i="1" dirty="0" smtClean="0">
                <a:solidFill>
                  <a:schemeClr val="accent1">
                    <a:lumMod val="75000"/>
                  </a:schemeClr>
                </a:solidFill>
                <a:latin typeface="Times New Roman" pitchFamily="18" charset="0"/>
                <a:cs typeface="Times New Roman" pitchFamily="18" charset="0"/>
              </a:rPr>
              <a:t>           CCK:</a:t>
            </a:r>
          </a:p>
          <a:p>
            <a:pPr marL="402336" lvl="1" indent="0" algn="l">
              <a:buNone/>
            </a:pPr>
            <a:r>
              <a:rPr lang="en-US" altLang="en-US" dirty="0" smtClean="0">
                <a:latin typeface="Times New Roman" pitchFamily="18" charset="0"/>
                <a:cs typeface="Times New Roman" pitchFamily="18" charset="0"/>
              </a:rPr>
              <a:t>      - Occurs in response to fat and protein content of </a:t>
            </a:r>
            <a:r>
              <a:rPr lang="en-US" altLang="en-US" dirty="0" err="1" smtClean="0">
                <a:latin typeface="Times New Roman" pitchFamily="18" charset="0"/>
                <a:cs typeface="Times New Roman" pitchFamily="18" charset="0"/>
              </a:rPr>
              <a:t>chyme</a:t>
            </a:r>
            <a:r>
              <a:rPr lang="en-US" altLang="en-US" dirty="0" smtClean="0">
                <a:latin typeface="Times New Roman" pitchFamily="18" charset="0"/>
                <a:cs typeface="Times New Roman" pitchFamily="18" charset="0"/>
              </a:rPr>
              <a:t>   </a:t>
            </a:r>
          </a:p>
          <a:p>
            <a:pPr marL="402336" lvl="1" indent="0" algn="l">
              <a:buNone/>
            </a:pPr>
            <a:r>
              <a:rPr lang="en-US" altLang="en-US" dirty="0">
                <a:latin typeface="Times New Roman" pitchFamily="18" charset="0"/>
                <a:cs typeface="Times New Roman" pitchFamily="18" charset="0"/>
              </a:rPr>
              <a:t> </a:t>
            </a:r>
            <a:r>
              <a:rPr lang="en-US" altLang="en-US" dirty="0" smtClean="0">
                <a:latin typeface="Times New Roman" pitchFamily="18" charset="0"/>
                <a:cs typeface="Times New Roman" pitchFamily="18" charset="0"/>
              </a:rPr>
              <a:t>       in duodenum.</a:t>
            </a:r>
          </a:p>
          <a:p>
            <a:pPr marL="402336" lvl="1" indent="0" algn="l">
              <a:buNone/>
            </a:pPr>
            <a:r>
              <a:rPr lang="en-US" altLang="en-US" dirty="0" smtClean="0">
                <a:latin typeface="Times New Roman" pitchFamily="18" charset="0"/>
                <a:cs typeface="Times New Roman" pitchFamily="18" charset="0"/>
              </a:rPr>
              <a:t>      - Stimulates the production of pancreatic enzymes.</a:t>
            </a:r>
          </a:p>
          <a:p>
            <a:pPr marL="402336" lvl="1" indent="0">
              <a:buNone/>
            </a:pPr>
            <a:r>
              <a:rPr lang="en-US" altLang="en-US" dirty="0" smtClean="0">
                <a:latin typeface="Times New Roman" pitchFamily="18" charset="0"/>
                <a:cs typeface="Times New Roman" pitchFamily="18" charset="0"/>
              </a:rPr>
              <a:t>    </a:t>
            </a:r>
          </a:p>
        </p:txBody>
      </p:sp>
    </p:spTree>
    <p:extLst>
      <p:ext uri="{BB962C8B-B14F-4D97-AF65-F5344CB8AC3E}">
        <p14:creationId xmlns:p14="http://schemas.microsoft.com/office/powerpoint/2010/main" xmlns="" val="29977591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388" y="620713"/>
            <a:ext cx="8785225" cy="5878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1763688" y="188640"/>
            <a:ext cx="5112938" cy="584775"/>
          </a:xfrm>
          <a:prstGeom prst="rect">
            <a:avLst/>
          </a:prstGeom>
        </p:spPr>
        <p:txBody>
          <a:bodyPr wrap="none">
            <a:spAutoFit/>
          </a:bodyPr>
          <a:lstStyle/>
          <a:p>
            <a:r>
              <a:rPr lang="en-US" sz="3200" dirty="0" smtClean="0">
                <a:solidFill>
                  <a:schemeClr val="tx1">
                    <a:lumMod val="75000"/>
                    <a:lumOff val="25000"/>
                  </a:schemeClr>
                </a:solidFill>
              </a:rPr>
              <a:t>regulation of pancreatic secretion</a:t>
            </a:r>
            <a:endParaRPr lang="ar-SA" sz="3200" dirty="0">
              <a:solidFill>
                <a:schemeClr val="tx1">
                  <a:lumMod val="75000"/>
                  <a:lumOff val="25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7772400" cy="1143000"/>
          </a:xfrm>
        </p:spPr>
        <p:txBody>
          <a:bodyPr/>
          <a:lstStyle/>
          <a:p>
            <a:r>
              <a:rPr lang="en-US" dirty="0" smtClean="0"/>
              <a:t>regulation of pancreatic secretion.</a:t>
            </a:r>
            <a:endParaRPr lang="ar-SA" dirty="0"/>
          </a:p>
        </p:txBody>
      </p:sp>
      <p:sp>
        <p:nvSpPr>
          <p:cNvPr id="3" name="Content Placeholder 2"/>
          <p:cNvSpPr>
            <a:spLocks noGrp="1"/>
          </p:cNvSpPr>
          <p:nvPr>
            <p:ph sz="quarter" idx="1"/>
          </p:nvPr>
        </p:nvSpPr>
        <p:spPr>
          <a:xfrm>
            <a:off x="611560" y="1412776"/>
            <a:ext cx="7772400" cy="4572000"/>
          </a:xfrm>
        </p:spPr>
        <p:txBody>
          <a:bodyPr>
            <a:normAutofit fontScale="92500" lnSpcReduction="10000"/>
          </a:bodyPr>
          <a:lstStyle/>
          <a:p>
            <a:pPr algn="l" rtl="0">
              <a:buFont typeface="Wingdings" pitchFamily="2" charset="2"/>
              <a:buChar char="Ø"/>
            </a:pPr>
            <a:r>
              <a:rPr lang="en-US" dirty="0" smtClean="0"/>
              <a:t>The </a:t>
            </a:r>
            <a:r>
              <a:rPr lang="en-US" b="1" dirty="0" smtClean="0"/>
              <a:t>majority</a:t>
            </a:r>
            <a:r>
              <a:rPr lang="en-US" dirty="0" smtClean="0"/>
              <a:t> of pancreatic secretion arises from </a:t>
            </a:r>
            <a:r>
              <a:rPr lang="en-US" b="1" dirty="0" smtClean="0"/>
              <a:t>intestinal phase stimuli</a:t>
            </a:r>
            <a:r>
              <a:rPr lang="en-US" dirty="0" smtClean="0"/>
              <a:t> (when </a:t>
            </a:r>
            <a:r>
              <a:rPr lang="en-US" dirty="0" err="1" smtClean="0"/>
              <a:t>chyme</a:t>
            </a:r>
            <a:r>
              <a:rPr lang="en-US" dirty="0" smtClean="0"/>
              <a:t> reaches the duodenum).</a:t>
            </a:r>
          </a:p>
          <a:p>
            <a:pPr algn="l" rtl="0">
              <a:buFont typeface="Wingdings" pitchFamily="2" charset="2"/>
              <a:buChar char="Ø"/>
            </a:pPr>
            <a:r>
              <a:rPr lang="en-US" dirty="0" smtClean="0"/>
              <a:t>  The hormones </a:t>
            </a:r>
            <a:r>
              <a:rPr lang="en-US" b="1" dirty="0" err="1" smtClean="0"/>
              <a:t>secretin</a:t>
            </a:r>
            <a:r>
              <a:rPr lang="en-US" dirty="0" smtClean="0"/>
              <a:t> and </a:t>
            </a:r>
            <a:r>
              <a:rPr lang="en-US" b="1" dirty="0" err="1" smtClean="0"/>
              <a:t>cholecystokinin</a:t>
            </a:r>
            <a:r>
              <a:rPr lang="en-US" dirty="0" smtClean="0"/>
              <a:t> (</a:t>
            </a:r>
            <a:r>
              <a:rPr lang="en-US" b="1" dirty="0" smtClean="0"/>
              <a:t>CCK</a:t>
            </a:r>
            <a:r>
              <a:rPr lang="en-US" dirty="0" smtClean="0"/>
              <a:t>) are released by endocrine cells that are located in the duodenal epithelium.   </a:t>
            </a:r>
            <a:br>
              <a:rPr lang="en-US" dirty="0" smtClean="0"/>
            </a:br>
            <a:endParaRPr lang="en-US" dirty="0" smtClean="0"/>
          </a:p>
          <a:p>
            <a:pPr algn="l" rtl="0">
              <a:buFont typeface="Wingdings" pitchFamily="2" charset="2"/>
              <a:buChar char="Ø"/>
            </a:pPr>
            <a:r>
              <a:rPr lang="en-US" dirty="0" err="1" smtClean="0"/>
              <a:t>Secretin</a:t>
            </a:r>
            <a:r>
              <a:rPr lang="en-US" dirty="0" smtClean="0"/>
              <a:t> release is triggered by </a:t>
            </a:r>
            <a:r>
              <a:rPr lang="en-US" u="sng" dirty="0" smtClean="0"/>
              <a:t>H</a:t>
            </a:r>
            <a:r>
              <a:rPr lang="en-US" u="sng" baseline="30000" dirty="0" smtClean="0"/>
              <a:t>+</a:t>
            </a:r>
            <a:r>
              <a:rPr lang="en-US" u="sng" dirty="0" smtClean="0"/>
              <a:t> ions </a:t>
            </a:r>
            <a:r>
              <a:rPr lang="en-US" dirty="0" smtClean="0"/>
              <a:t>(low pH).  </a:t>
            </a:r>
            <a:r>
              <a:rPr lang="en-US" dirty="0" err="1" smtClean="0"/>
              <a:t>Secretin</a:t>
            </a:r>
            <a:r>
              <a:rPr lang="en-US" dirty="0" smtClean="0"/>
              <a:t> then travels via the circulation to stimulate bicarbonate secretion by duct cells. </a:t>
            </a:r>
          </a:p>
          <a:p>
            <a:pPr algn="l" rtl="0">
              <a:buFont typeface="Wingdings" pitchFamily="2" charset="2"/>
              <a:buChar char="Ø"/>
            </a:pPr>
            <a:r>
              <a:rPr lang="en-US" dirty="0" smtClean="0"/>
              <a:t> CCK release is triggered by </a:t>
            </a:r>
            <a:r>
              <a:rPr lang="en-US" u="sng" dirty="0" smtClean="0"/>
              <a:t>digestive products </a:t>
            </a:r>
            <a:r>
              <a:rPr lang="en-US" dirty="0" smtClean="0"/>
              <a:t>(fats and peptides).  CCK then travels via the circulation to stimulate digestive enzyme secretion by </a:t>
            </a:r>
            <a:r>
              <a:rPr lang="en-US" dirty="0" err="1" smtClean="0"/>
              <a:t>acinar</a:t>
            </a:r>
            <a:r>
              <a:rPr lang="en-US" dirty="0" smtClean="0"/>
              <a:t> cells.</a:t>
            </a:r>
          </a:p>
          <a:p>
            <a:endParaRPr lang="ar-SA"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ncreatic-secretion2.png"/>
          <p:cNvPicPr>
            <a:picLocks noGrp="1" noChangeAspect="1"/>
          </p:cNvPicPr>
          <p:nvPr>
            <p:ph sz="quarter" idx="1"/>
          </p:nvPr>
        </p:nvPicPr>
        <p:blipFill>
          <a:blip r:embed="rId2" cstate="print"/>
          <a:stretch>
            <a:fillRect/>
          </a:stretch>
        </p:blipFill>
        <p:spPr>
          <a:xfrm>
            <a:off x="755576" y="1484784"/>
            <a:ext cx="7750968" cy="4752528"/>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Subtitle 2"/>
          <p:cNvSpPr>
            <a:spLocks noGrp="1"/>
          </p:cNvSpPr>
          <p:nvPr>
            <p:ph type="subTitle" idx="1"/>
          </p:nvPr>
        </p:nvSpPr>
        <p:spPr>
          <a:xfrm>
            <a:off x="914400" y="2835275"/>
            <a:ext cx="7772400" cy="1508125"/>
          </a:xfrm>
        </p:spPr>
        <p:txBody>
          <a:bodyPr/>
          <a:lstStyle/>
          <a:p>
            <a:pPr eaLnBrk="1" hangingPunct="1">
              <a:spcBef>
                <a:spcPct val="0"/>
              </a:spcBef>
            </a:pPr>
            <a:endParaRPr lang="ar-SA" smtClean="0"/>
          </a:p>
        </p:txBody>
      </p:sp>
      <p:sp>
        <p:nvSpPr>
          <p:cNvPr id="2" name="Title 1"/>
          <p:cNvSpPr>
            <a:spLocks noGrp="1"/>
          </p:cNvSpPr>
          <p:nvPr>
            <p:ph type="ctrTitle"/>
          </p:nvPr>
        </p:nvSpPr>
        <p:spPr/>
        <p:txBody>
          <a:bodyPr/>
          <a:lstStyle/>
          <a:p>
            <a:pPr eaLnBrk="1" fontAlgn="auto" hangingPunct="1">
              <a:spcAft>
                <a:spcPts val="0"/>
              </a:spcAft>
              <a:defRPr/>
            </a:pPr>
            <a:r>
              <a:rPr lang="en-US" dirty="0" smtClean="0">
                <a:solidFill>
                  <a:schemeClr val="tx2">
                    <a:satMod val="200000"/>
                  </a:schemeClr>
                </a:solidFill>
              </a:rPr>
              <a:t>Intestinal secretions</a:t>
            </a:r>
            <a:endParaRPr lang="en-US" dirty="0">
              <a:solidFill>
                <a:schemeClr val="tx2">
                  <a:satMod val="200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200000"/>
                  </a:schemeClr>
                </a:solidFill>
              </a:rPr>
              <a:t>In the small intestines</a:t>
            </a:r>
            <a:endParaRPr lang="en-US" dirty="0">
              <a:solidFill>
                <a:schemeClr val="tx2">
                  <a:satMod val="200000"/>
                </a:schemeClr>
              </a:solidFill>
            </a:endParaRPr>
          </a:p>
        </p:txBody>
      </p:sp>
      <p:sp>
        <p:nvSpPr>
          <p:cNvPr id="68611" name="Content Placeholder 2"/>
          <p:cNvSpPr>
            <a:spLocks noGrp="1"/>
          </p:cNvSpPr>
          <p:nvPr>
            <p:ph sz="quarter" idx="1"/>
          </p:nvPr>
        </p:nvSpPr>
        <p:spPr/>
        <p:txBody>
          <a:bodyPr/>
          <a:lstStyle/>
          <a:p>
            <a:pPr algn="l" rtl="0" eaLnBrk="1" hangingPunct="1">
              <a:buFont typeface="Wingdings" pitchFamily="2" charset="2"/>
              <a:buChar char="Ø"/>
            </a:pPr>
            <a:r>
              <a:rPr lang="en-US" dirty="0" smtClean="0"/>
              <a:t>In the small intestine, the macromolecular aggregates are exposed to </a:t>
            </a:r>
            <a:r>
              <a:rPr lang="en-US" dirty="0" smtClean="0">
                <a:hlinkClick r:id="rId2"/>
              </a:rPr>
              <a:t>pancreatic enzymes</a:t>
            </a:r>
            <a:r>
              <a:rPr lang="en-US" dirty="0" smtClean="0"/>
              <a:t> and </a:t>
            </a:r>
            <a:r>
              <a:rPr lang="en-US" dirty="0" smtClean="0">
                <a:hlinkClick r:id="rId3"/>
              </a:rPr>
              <a:t>bile</a:t>
            </a:r>
            <a:r>
              <a:rPr lang="en-US" dirty="0" smtClean="0"/>
              <a:t>. </a:t>
            </a:r>
          </a:p>
          <a:p>
            <a:pPr algn="l" rtl="0" eaLnBrk="1" hangingPunct="1">
              <a:buFont typeface="Wingdings" pitchFamily="2" charset="2"/>
              <a:buChar char="Ø"/>
            </a:pPr>
            <a:endParaRPr lang="en-US" dirty="0" smtClean="0"/>
          </a:p>
          <a:p>
            <a:pPr algn="l" rtl="0" eaLnBrk="1" hangingPunct="1">
              <a:buFont typeface="Wingdings" pitchFamily="2" charset="2"/>
              <a:buChar char="Ø"/>
            </a:pPr>
            <a:r>
              <a:rPr lang="en-US" dirty="0" smtClean="0"/>
              <a:t>The </a:t>
            </a:r>
            <a:r>
              <a:rPr lang="en-US" b="1" dirty="0" smtClean="0"/>
              <a:t>final stages </a:t>
            </a:r>
            <a:r>
              <a:rPr lang="en-US" dirty="0" smtClean="0"/>
              <a:t>of digestion occur on the surface of the small intestinal epithelium. </a:t>
            </a:r>
          </a:p>
          <a:p>
            <a:pPr eaLnBrk="1" hangingPunct="1">
              <a:buFont typeface="Wingdings" pitchFamily="2" charset="2"/>
              <a:buNone/>
            </a:pPr>
            <a:r>
              <a:rPr lang="en-US" dirty="0" smtClean="0"/>
              <a:t> </a:t>
            </a:r>
          </a:p>
          <a:p>
            <a:pPr eaLnBrk="1" hangingPunct="1"/>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solidFill>
                <a:schemeClr val="tx2">
                  <a:satMod val="200000"/>
                </a:schemeClr>
              </a:solidFill>
            </a:endParaRPr>
          </a:p>
        </p:txBody>
      </p:sp>
      <p:sp>
        <p:nvSpPr>
          <p:cNvPr id="69635" name="Content Placeholder 2"/>
          <p:cNvSpPr>
            <a:spLocks noGrp="1"/>
          </p:cNvSpPr>
          <p:nvPr>
            <p:ph sz="quarter" idx="1"/>
          </p:nvPr>
        </p:nvSpPr>
        <p:spPr/>
        <p:txBody>
          <a:bodyPr/>
          <a:lstStyle/>
          <a:p>
            <a:pPr algn="l" eaLnBrk="1" hangingPunct="1">
              <a:buFont typeface="Wingdings" pitchFamily="2" charset="2"/>
              <a:buNone/>
            </a:pPr>
            <a:r>
              <a:rPr lang="en-US" dirty="0" smtClean="0"/>
              <a:t>    The net effect of passage through the small intestine is </a:t>
            </a:r>
            <a:r>
              <a:rPr lang="en-US" b="1" u="sng" dirty="0" smtClean="0"/>
              <a:t>absorption</a:t>
            </a:r>
            <a:r>
              <a:rPr lang="en-US" dirty="0" smtClean="0"/>
              <a:t> of most of the water and electrolytes (sodium, chloride, potassium) and essentially all dietary organic molecules (including glucose, amino acids and fatty acids). </a:t>
            </a:r>
          </a:p>
          <a:p>
            <a:pPr algn="l" eaLnBrk="1" hangingPunct="1">
              <a:buFont typeface="Wingdings" pitchFamily="2" charset="2"/>
              <a:buNone/>
            </a:pPr>
            <a:endParaRPr lang="en-US" dirty="0" smtClean="0"/>
          </a:p>
          <a:p>
            <a:pPr algn="l" eaLnBrk="1" hangingPunct="1">
              <a:buFont typeface="Wingdings" pitchFamily="2" charset="2"/>
              <a:buNone/>
            </a:pPr>
            <a:r>
              <a:rPr lang="en-US" dirty="0" smtClean="0"/>
              <a:t>Through these activities, the small intestine does not only provide nutrients to the body, but plays a critical role in water and </a:t>
            </a:r>
            <a:r>
              <a:rPr lang="en-US" b="1" dirty="0" smtClean="0"/>
              <a:t>acid-base balance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lumMod val="60000"/>
                    <a:lumOff val="40000"/>
                  </a:schemeClr>
                </a:solidFill>
              </a:rPr>
              <a:t>In the large intestines</a:t>
            </a:r>
            <a:endParaRPr lang="en-US" dirty="0">
              <a:solidFill>
                <a:schemeClr val="accent1">
                  <a:lumMod val="60000"/>
                  <a:lumOff val="40000"/>
                </a:schemeClr>
              </a:solidFill>
            </a:endParaRPr>
          </a:p>
        </p:txBody>
      </p:sp>
      <p:sp>
        <p:nvSpPr>
          <p:cNvPr id="70659" name="Content Placeholder 2"/>
          <p:cNvSpPr>
            <a:spLocks noGrp="1"/>
          </p:cNvSpPr>
          <p:nvPr>
            <p:ph sz="quarter" idx="1"/>
          </p:nvPr>
        </p:nvSpPr>
        <p:spPr/>
        <p:txBody>
          <a:bodyPr/>
          <a:lstStyle/>
          <a:p>
            <a:pPr algn="l" rtl="0" eaLnBrk="1" hangingPunct="1">
              <a:buFont typeface="Wingdings" pitchFamily="2" charset="2"/>
              <a:buChar char="v"/>
            </a:pPr>
            <a:r>
              <a:rPr lang="en-US" b="1" u="sng" dirty="0" smtClean="0"/>
              <a:t>1.Recovery of water and electrolytes from </a:t>
            </a:r>
            <a:r>
              <a:rPr lang="en-US" b="1" u="sng" dirty="0" err="1" smtClean="0"/>
              <a:t>ingesta</a:t>
            </a:r>
            <a:r>
              <a:rPr lang="en-US" u="sng" dirty="0" smtClean="0"/>
              <a:t>: </a:t>
            </a:r>
          </a:p>
          <a:p>
            <a:pPr algn="l" rtl="0" eaLnBrk="1" hangingPunct="1">
              <a:buNone/>
            </a:pPr>
            <a:endParaRPr lang="en-US" u="sng" dirty="0" smtClean="0"/>
          </a:p>
          <a:p>
            <a:pPr algn="l" rtl="0">
              <a:buFont typeface="Wingdings" pitchFamily="2" charset="2"/>
              <a:buChar char="v"/>
            </a:pPr>
            <a:r>
              <a:rPr lang="en-US" dirty="0" smtClean="0"/>
              <a:t>    By the time </a:t>
            </a:r>
            <a:r>
              <a:rPr lang="en-US" dirty="0" err="1" smtClean="0"/>
              <a:t>ingesta</a:t>
            </a:r>
            <a:r>
              <a:rPr lang="en-US" dirty="0" smtClean="0"/>
              <a:t> reaches the terminal ileum, roughly 90% of its water has been absorbed.</a:t>
            </a:r>
          </a:p>
          <a:p>
            <a:pPr algn="l" rtl="0">
              <a:buNone/>
            </a:pPr>
            <a:endParaRPr lang="en-US" dirty="0" smtClean="0"/>
          </a:p>
          <a:p>
            <a:pPr algn="l" rtl="0">
              <a:buFont typeface="Wingdings" pitchFamily="2" charset="2"/>
              <a:buChar char="v"/>
            </a:pPr>
            <a:r>
              <a:rPr lang="en-US" dirty="0" smtClean="0"/>
              <a:t>    but considerable water and electrolytes like sodium and chloride remain and must be recovered by absorption in the large gut.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solidFill>
                <a:schemeClr val="tx2">
                  <a:satMod val="200000"/>
                </a:schemeClr>
              </a:solidFill>
            </a:endParaRPr>
          </a:p>
        </p:txBody>
      </p:sp>
      <p:sp>
        <p:nvSpPr>
          <p:cNvPr id="71683" name="Content Placeholder 2"/>
          <p:cNvSpPr>
            <a:spLocks noGrp="1"/>
          </p:cNvSpPr>
          <p:nvPr>
            <p:ph sz="quarter" idx="1"/>
          </p:nvPr>
        </p:nvSpPr>
        <p:spPr/>
        <p:txBody>
          <a:bodyPr/>
          <a:lstStyle/>
          <a:p>
            <a:pPr algn="l" rtl="0" eaLnBrk="1" hangingPunct="1">
              <a:buFont typeface="Wingdings" pitchFamily="2" charset="2"/>
              <a:buChar char="§"/>
            </a:pPr>
            <a:r>
              <a:rPr lang="en-US" b="1" u="sng" dirty="0" smtClean="0"/>
              <a:t>2. Formation and storage of feces</a:t>
            </a:r>
            <a:r>
              <a:rPr lang="en-US" dirty="0" smtClean="0"/>
              <a:t>:</a:t>
            </a:r>
          </a:p>
          <a:p>
            <a:pPr algn="l" rtl="0" eaLnBrk="1" hangingPunct="1">
              <a:buNone/>
            </a:pPr>
            <a:endParaRPr lang="en-US" dirty="0" smtClean="0"/>
          </a:p>
          <a:p>
            <a:pPr algn="l" rtl="0" eaLnBrk="1" hangingPunct="1">
              <a:buNone/>
            </a:pPr>
            <a:r>
              <a:rPr lang="en-US" sz="3600" dirty="0" smtClean="0"/>
              <a:t>    As </a:t>
            </a:r>
            <a:r>
              <a:rPr lang="en-US" sz="3600" dirty="0" err="1" smtClean="0"/>
              <a:t>ingesta</a:t>
            </a:r>
            <a:r>
              <a:rPr lang="en-US" sz="3600" dirty="0" smtClean="0"/>
              <a:t> is moved through the large intestine, it is dehydrated, mixed with bacteria, mucus, and formed into feces. </a:t>
            </a:r>
          </a:p>
          <a:p>
            <a:pPr eaLnBrk="1" hangingPunct="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solidFill>
                <a:schemeClr val="tx2">
                  <a:satMod val="200000"/>
                </a:schemeClr>
              </a:solidFill>
            </a:endParaRPr>
          </a:p>
        </p:txBody>
      </p:sp>
      <p:sp>
        <p:nvSpPr>
          <p:cNvPr id="72707" name="Content Placeholder 2"/>
          <p:cNvSpPr>
            <a:spLocks noGrp="1"/>
          </p:cNvSpPr>
          <p:nvPr>
            <p:ph sz="quarter" idx="1"/>
          </p:nvPr>
        </p:nvSpPr>
        <p:spPr/>
        <p:txBody>
          <a:bodyPr/>
          <a:lstStyle/>
          <a:p>
            <a:pPr algn="l" rtl="0" eaLnBrk="1" hangingPunct="1"/>
            <a:r>
              <a:rPr lang="en-US" b="1" u="sng" dirty="0" smtClean="0"/>
              <a:t>3. Microbial fermentation</a:t>
            </a:r>
            <a:r>
              <a:rPr lang="en-US" dirty="0" smtClean="0"/>
              <a:t>:</a:t>
            </a:r>
            <a:br>
              <a:rPr lang="en-US" dirty="0" smtClean="0"/>
            </a:br>
            <a:endParaRPr lang="en-US" dirty="0" smtClean="0"/>
          </a:p>
          <a:p>
            <a:pPr algn="l" rtl="0" eaLnBrk="1" hangingPunct="1">
              <a:buFont typeface="Wingdings" pitchFamily="2" charset="2"/>
              <a:buNone/>
            </a:pPr>
            <a:r>
              <a:rPr lang="en-US" dirty="0" smtClean="0"/>
              <a:t>     </a:t>
            </a:r>
            <a:r>
              <a:rPr lang="en-US" sz="2800" dirty="0" smtClean="0"/>
              <a:t>The large intestine of all species teems with microbial life. Those microbes produce enzymes capable of digesting many of molecules that are indigestible, </a:t>
            </a:r>
          </a:p>
          <a:p>
            <a:pPr algn="l" rtl="0" eaLnBrk="1" hangingPunct="1">
              <a:buFont typeface="Wingdings" pitchFamily="2" charset="2"/>
              <a:buNone/>
            </a:pPr>
            <a:r>
              <a:rPr lang="en-US" sz="2800" dirty="0" smtClean="0"/>
              <a:t>    </a:t>
            </a:r>
            <a:r>
              <a:rPr lang="en-US" sz="2800" u="sng" dirty="0" smtClean="0">
                <a:solidFill>
                  <a:srgbClr val="C00000"/>
                </a:solidFill>
              </a:rPr>
              <a:t>EX: cellulose</a:t>
            </a:r>
          </a:p>
          <a:p>
            <a:pPr eaLnBrk="1" hangingPunct="1"/>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sz="quarter" idx="1"/>
          </p:nvPr>
        </p:nvSpPr>
        <p:spPr>
          <a:xfrm>
            <a:off x="609600" y="304800"/>
            <a:ext cx="8229600" cy="6324600"/>
          </a:xfrm>
        </p:spPr>
        <p:txBody>
          <a:bodyPr/>
          <a:lstStyle/>
          <a:p>
            <a:pPr algn="l" rtl="0" eaLnBrk="1" hangingPunct="1">
              <a:buFontTx/>
              <a:buNone/>
            </a:pPr>
            <a:r>
              <a:rPr lang="en-US" sz="3600" b="1" dirty="0" smtClean="0">
                <a:solidFill>
                  <a:schemeClr val="accent1">
                    <a:lumMod val="75000"/>
                  </a:schemeClr>
                </a:solidFill>
                <a:cs typeface="Times New Roman" pitchFamily="18" charset="0"/>
              </a:rPr>
              <a:t>Bile Composition:</a:t>
            </a:r>
          </a:p>
          <a:p>
            <a:pPr algn="l" rtl="0" eaLnBrk="1" hangingPunct="1">
              <a:buFontTx/>
              <a:buNone/>
            </a:pPr>
            <a:endParaRPr lang="en-US" sz="2800" b="1" dirty="0" smtClean="0">
              <a:solidFill>
                <a:schemeClr val="accent1">
                  <a:lumMod val="75000"/>
                </a:schemeClr>
              </a:solidFill>
              <a:cs typeface="Times New Roman" pitchFamily="18" charset="0"/>
            </a:endParaRPr>
          </a:p>
          <a:p>
            <a:pPr marL="82296" indent="0" algn="l" rtl="0">
              <a:buFont typeface="Wingdings" pitchFamily="2" charset="2"/>
              <a:buChar char="Ø"/>
            </a:pPr>
            <a:r>
              <a:rPr lang="en-US" sz="2800" dirty="0" smtClean="0">
                <a:latin typeface="Times New Roman" pitchFamily="18" charset="0"/>
                <a:cs typeface="Times New Roman" pitchFamily="18" charset="0"/>
              </a:rPr>
              <a:t>The liver produces and secretes 600 - 1000 ml of bile per day.</a:t>
            </a:r>
          </a:p>
          <a:p>
            <a:pPr marL="82296" indent="0" algn="l" rtl="0">
              <a:buNone/>
            </a:pPr>
            <a:endParaRPr lang="en-US" sz="2800" dirty="0" smtClean="0">
              <a:latin typeface="Times New Roman" pitchFamily="18" charset="0"/>
              <a:cs typeface="Times New Roman" pitchFamily="18" charset="0"/>
            </a:endParaRPr>
          </a:p>
          <a:p>
            <a:pPr algn="l" rtl="0">
              <a:buFont typeface="Wingdings" pitchFamily="2" charset="2"/>
              <a:buChar char="Ø"/>
            </a:pPr>
            <a:r>
              <a:rPr lang="en-US" sz="2800" dirty="0" smtClean="0">
                <a:latin typeface="Times New Roman" pitchFamily="18" charset="0"/>
                <a:cs typeface="Times New Roman" pitchFamily="18" charset="0"/>
              </a:rPr>
              <a:t>The major constituents of bile are:</a:t>
            </a:r>
          </a:p>
          <a:p>
            <a:pPr marL="82296" indent="0" algn="l" rtl="0">
              <a:buNone/>
            </a:pPr>
            <a:r>
              <a:rPr lang="en-US" sz="2800" dirty="0" smtClean="0">
                <a:latin typeface="Times New Roman" pitchFamily="18" charset="0"/>
                <a:cs typeface="Times New Roman" pitchFamily="18" charset="0"/>
              </a:rPr>
              <a:t> bile pigment (</a:t>
            </a:r>
            <a:r>
              <a:rPr lang="en-US" sz="2800" dirty="0" err="1" smtClean="0">
                <a:latin typeface="Times New Roman" pitchFamily="18" charset="0"/>
                <a:cs typeface="Times New Roman" pitchFamily="18" charset="0"/>
              </a:rPr>
              <a:t>bilirubin</a:t>
            </a:r>
            <a:r>
              <a:rPr lang="en-US" sz="2800" dirty="0" smtClean="0">
                <a:latin typeface="Times New Roman" pitchFamily="18" charset="0"/>
                <a:cs typeface="Times New Roman" pitchFamily="18" charset="0"/>
              </a:rPr>
              <a:t>), bile salts , phospholipids </a:t>
            </a:r>
          </a:p>
          <a:p>
            <a:pPr marL="82296" indent="0" algn="l" rtl="0">
              <a:buNone/>
            </a:pPr>
            <a:r>
              <a:rPr lang="en-US" sz="2800" dirty="0" smtClean="0">
                <a:latin typeface="Times New Roman" pitchFamily="18" charset="0"/>
                <a:cs typeface="Times New Roman" pitchFamily="18" charset="0"/>
              </a:rPr>
              <a:t>(mainly lecithin), cholesterol and inorganic ions</a:t>
            </a:r>
            <a:endParaRPr lang="en-GB"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defRPr/>
            </a:pPr>
            <a:r>
              <a:rPr lang="en-US" smtClean="0"/>
              <a:t>Faeces</a:t>
            </a:r>
          </a:p>
        </p:txBody>
      </p:sp>
      <p:sp>
        <p:nvSpPr>
          <p:cNvPr id="73731" name="Subtitle 2"/>
          <p:cNvSpPr>
            <a:spLocks noGrp="1"/>
          </p:cNvSpPr>
          <p:nvPr>
            <p:ph type="subTitle" idx="1"/>
          </p:nvPr>
        </p:nvSpPr>
        <p:spPr>
          <a:xfrm>
            <a:off x="827584" y="3933056"/>
            <a:ext cx="7772400" cy="1508125"/>
          </a:xfrm>
        </p:spPr>
        <p:txBody>
          <a:bodyPr/>
          <a:lstStyle/>
          <a:p>
            <a:pPr>
              <a:spcBef>
                <a:spcPct val="0"/>
              </a:spcBef>
            </a:pPr>
            <a:r>
              <a:rPr lang="en-US" sz="2400" dirty="0" smtClean="0">
                <a:latin typeface="Times New Roman" pitchFamily="18" charset="0"/>
                <a:cs typeface="Times New Roman" pitchFamily="18" charset="0"/>
              </a:rPr>
              <a:t>After </a:t>
            </a:r>
            <a:r>
              <a:rPr lang="en-US" sz="2400" dirty="0" err="1" smtClean="0">
                <a:latin typeface="Times New Roman" pitchFamily="18" charset="0"/>
                <a:cs typeface="Times New Roman" pitchFamily="18" charset="0"/>
              </a:rPr>
              <a:t>chyme</a:t>
            </a:r>
            <a:r>
              <a:rPr lang="en-US" sz="2400" dirty="0" smtClean="0">
                <a:latin typeface="Times New Roman" pitchFamily="18" charset="0"/>
                <a:cs typeface="Times New Roman" pitchFamily="18" charset="0"/>
              </a:rPr>
              <a:t> has remained in the large intestine, it normally become solid or semi-solid and is then called feces.</a:t>
            </a:r>
          </a:p>
          <a:p>
            <a:pPr eaLnBrk="1" hangingPunct="1">
              <a:spcBef>
                <a:spcPct val="0"/>
              </a:spcBef>
            </a:pPr>
            <a:endParaRPr lang="ar-SA"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defRPr/>
            </a:pPr>
            <a:r>
              <a:rPr lang="en-US" smtClean="0"/>
              <a:t>Composed of</a:t>
            </a:r>
          </a:p>
        </p:txBody>
      </p:sp>
      <p:sp>
        <p:nvSpPr>
          <p:cNvPr id="74755" name="Content Placeholder 2"/>
          <p:cNvSpPr>
            <a:spLocks noGrp="1"/>
          </p:cNvSpPr>
          <p:nvPr>
            <p:ph idx="1"/>
          </p:nvPr>
        </p:nvSpPr>
        <p:spPr/>
        <p:txBody>
          <a:bodyPr>
            <a:normAutofit/>
          </a:bodyPr>
          <a:lstStyle/>
          <a:p>
            <a:pPr algn="l" rtl="0" eaLnBrk="1" hangingPunct="1">
              <a:buFont typeface="Wingdings" pitchFamily="2" charset="2"/>
              <a:buChar char="Ø"/>
            </a:pPr>
            <a:r>
              <a:rPr lang="en-US" dirty="0" smtClean="0"/>
              <a:t> Water</a:t>
            </a:r>
          </a:p>
          <a:p>
            <a:pPr algn="l" rtl="0" eaLnBrk="1" hangingPunct="1">
              <a:buFont typeface="Wingdings" pitchFamily="2" charset="2"/>
              <a:buChar char="Ø"/>
            </a:pPr>
            <a:r>
              <a:rPr lang="en-US" dirty="0" smtClean="0"/>
              <a:t>Undigested </a:t>
            </a:r>
            <a:r>
              <a:rPr lang="en-US" dirty="0" smtClean="0"/>
              <a:t>and unabsorbed food residues.</a:t>
            </a:r>
          </a:p>
          <a:p>
            <a:pPr algn="l" rtl="0" eaLnBrk="1" hangingPunct="1">
              <a:buFont typeface="Wingdings" pitchFamily="2" charset="2"/>
              <a:buChar char="Ø"/>
            </a:pPr>
            <a:r>
              <a:rPr lang="en-US" dirty="0" smtClean="0"/>
              <a:t>Intestinal secretions.</a:t>
            </a:r>
          </a:p>
          <a:p>
            <a:pPr algn="l" rtl="0">
              <a:buFont typeface="Wingdings" pitchFamily="2" charset="2"/>
              <a:buChar char="Ø"/>
            </a:pPr>
            <a:r>
              <a:rPr lang="en-US" sz="2400" dirty="0" smtClean="0">
                <a:latin typeface="Times New Roman" pitchFamily="18" charset="0"/>
                <a:cs typeface="Times New Roman" pitchFamily="18" charset="0"/>
              </a:rPr>
              <a:t>Inorganic matter (10-20%). </a:t>
            </a:r>
            <a:endParaRPr lang="en-US" sz="2400" dirty="0" smtClean="0">
              <a:latin typeface="Times New Roman" pitchFamily="18" charset="0"/>
              <a:cs typeface="Times New Roman" pitchFamily="18" charset="0"/>
            </a:endParaRPr>
          </a:p>
          <a:p>
            <a:pPr algn="l" rtl="0">
              <a:buFont typeface="Wingdings" pitchFamily="2" charset="2"/>
              <a:buChar char="Ø"/>
            </a:pPr>
            <a:r>
              <a:rPr lang="en-US" dirty="0" smtClean="0"/>
              <a:t>Bacteria </a:t>
            </a:r>
            <a:r>
              <a:rPr lang="en-US" dirty="0" smtClean="0"/>
              <a:t>and their metabolic wastes and other cellular elements.</a:t>
            </a:r>
          </a:p>
          <a:p>
            <a:pPr algn="l" rtl="0" eaLnBrk="1" hangingPunct="1">
              <a:buFont typeface="Wingdings" pitchFamily="2" charset="2"/>
              <a:buChar char="Ø"/>
            </a:pPr>
            <a:r>
              <a:rPr lang="en-US" dirty="0" smtClean="0"/>
              <a:t>80 - 170 </a:t>
            </a:r>
            <a:r>
              <a:rPr lang="en-US" dirty="0" smtClean="0"/>
              <a:t>g/day</a:t>
            </a:r>
          </a:p>
          <a:p>
            <a:pPr algn="l" rtl="0" eaLnBrk="1" hangingPunct="1">
              <a:buFont typeface="Wingdings" pitchFamily="2" charset="2"/>
              <a:buChar char="Ø"/>
            </a:pPr>
            <a:r>
              <a:rPr lang="en-US" dirty="0" smtClean="0"/>
              <a:t>Gases ( N , O , CO2)</a:t>
            </a:r>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defRPr/>
            </a:pPr>
            <a:r>
              <a:rPr lang="en-US" smtClean="0"/>
              <a:t>Characteristics</a:t>
            </a:r>
          </a:p>
        </p:txBody>
      </p:sp>
      <p:sp>
        <p:nvSpPr>
          <p:cNvPr id="76803" name="Content Placeholder 2"/>
          <p:cNvSpPr>
            <a:spLocks noGrp="1"/>
          </p:cNvSpPr>
          <p:nvPr>
            <p:ph idx="1"/>
          </p:nvPr>
        </p:nvSpPr>
        <p:spPr/>
        <p:txBody>
          <a:bodyPr/>
          <a:lstStyle/>
          <a:p>
            <a:pPr algn="l" rtl="0" eaLnBrk="1" hangingPunct="1"/>
            <a:r>
              <a:rPr lang="en-US" b="1" u="sng" dirty="0" smtClean="0"/>
              <a:t>Odor:</a:t>
            </a:r>
            <a:r>
              <a:rPr lang="en-US" dirty="0" smtClean="0"/>
              <a:t> due to </a:t>
            </a:r>
            <a:r>
              <a:rPr lang="en-US" dirty="0" err="1" smtClean="0"/>
              <a:t>Skatole</a:t>
            </a:r>
            <a:r>
              <a:rPr lang="en-US" dirty="0" smtClean="0"/>
              <a:t> and </a:t>
            </a:r>
            <a:r>
              <a:rPr lang="en-US" dirty="0" err="1" smtClean="0"/>
              <a:t>indole</a:t>
            </a:r>
            <a:r>
              <a:rPr lang="en-US" dirty="0" smtClean="0"/>
              <a:t> formed during </a:t>
            </a:r>
            <a:r>
              <a:rPr lang="en-US" dirty="0" err="1" smtClean="0"/>
              <a:t>putrefecation</a:t>
            </a:r>
            <a:r>
              <a:rPr lang="en-US" dirty="0" smtClean="0"/>
              <a:t> in the intestines</a:t>
            </a:r>
          </a:p>
          <a:p>
            <a:pPr algn="l" rtl="0" eaLnBrk="1" hangingPunct="1">
              <a:buNone/>
            </a:pPr>
            <a:endParaRPr lang="en-US" dirty="0" smtClean="0"/>
          </a:p>
          <a:p>
            <a:pPr algn="l" rtl="0" eaLnBrk="1" hangingPunct="1"/>
            <a:r>
              <a:rPr lang="en-US" b="1" u="sng" dirty="0" smtClean="0"/>
              <a:t>Consistency</a:t>
            </a:r>
            <a:r>
              <a:rPr lang="en-US" dirty="0" smtClean="0"/>
              <a:t>: Can be loose or firm depending on diet</a:t>
            </a:r>
          </a:p>
          <a:p>
            <a:pPr algn="l" rtl="0" eaLnBrk="1" hangingPunct="1">
              <a:buNone/>
            </a:pPr>
            <a:endParaRPr lang="en-US" dirty="0" smtClean="0"/>
          </a:p>
          <a:p>
            <a:pPr algn="l" rtl="0" eaLnBrk="1" hangingPunct="1"/>
            <a:r>
              <a:rPr lang="en-US" b="1" u="sng" dirty="0" smtClean="0"/>
              <a:t>Pigments</a:t>
            </a:r>
            <a:r>
              <a:rPr lang="en-US" dirty="0" smtClean="0"/>
              <a:t>: </a:t>
            </a:r>
            <a:r>
              <a:rPr lang="en-US" dirty="0" err="1" smtClean="0"/>
              <a:t>Stercobilin</a:t>
            </a:r>
            <a:r>
              <a:rPr lang="en-US" dirty="0" smtClean="0"/>
              <a:t> (a bile pigment) gives the brown color.</a:t>
            </a:r>
          </a:p>
          <a:p>
            <a:pPr eaLnBrk="1" hangingPunct="1"/>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defRPr/>
            </a:pPr>
            <a:r>
              <a:rPr lang="en-US" dirty="0" smtClean="0"/>
              <a:t>Fecal analysis</a:t>
            </a:r>
          </a:p>
        </p:txBody>
      </p:sp>
      <p:sp>
        <p:nvSpPr>
          <p:cNvPr id="80899" name="Content Placeholder 2"/>
          <p:cNvSpPr>
            <a:spLocks noGrp="1"/>
          </p:cNvSpPr>
          <p:nvPr>
            <p:ph idx="1"/>
          </p:nvPr>
        </p:nvSpPr>
        <p:spPr/>
        <p:txBody>
          <a:bodyPr/>
          <a:lstStyle/>
          <a:p>
            <a:pPr algn="l" rtl="0" eaLnBrk="1" hangingPunct="1">
              <a:buFont typeface="Courier New" pitchFamily="49" charset="0"/>
              <a:buChar char="o"/>
            </a:pPr>
            <a:r>
              <a:rPr lang="en-GB" dirty="0" smtClean="0"/>
              <a:t>Stool sample is collected in a clean container and then sent to the laboratory. </a:t>
            </a:r>
          </a:p>
          <a:p>
            <a:pPr algn="l" rtl="0" eaLnBrk="1" hangingPunct="1">
              <a:buNone/>
            </a:pPr>
            <a:endParaRPr lang="en-GB" dirty="0" smtClean="0"/>
          </a:p>
          <a:p>
            <a:pPr algn="l" rtl="0" eaLnBrk="1" hangingPunct="1">
              <a:buFont typeface="Courier New" pitchFamily="49" charset="0"/>
              <a:buChar char="o"/>
            </a:pPr>
            <a:r>
              <a:rPr lang="en-GB" dirty="0" smtClean="0"/>
              <a:t>Laboratory analysis includes </a:t>
            </a:r>
            <a:r>
              <a:rPr lang="en-GB" u="sng" dirty="0" smtClean="0"/>
              <a:t>microscopic examination</a:t>
            </a:r>
            <a:r>
              <a:rPr lang="en-GB" dirty="0" smtClean="0"/>
              <a:t>, </a:t>
            </a:r>
            <a:r>
              <a:rPr lang="en-GB" u="sng" dirty="0" smtClean="0"/>
              <a:t>chemical tests</a:t>
            </a:r>
            <a:r>
              <a:rPr lang="en-GB" dirty="0" smtClean="0"/>
              <a:t>, and </a:t>
            </a:r>
            <a:r>
              <a:rPr lang="en-GB" u="sng" dirty="0" smtClean="0"/>
              <a:t>microbiological tests</a:t>
            </a:r>
            <a:r>
              <a:rPr lang="en-GB" dirty="0" smtClean="0"/>
              <a:t>.</a:t>
            </a:r>
            <a:endParaRPr lang="en-US"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
          <p:cNvSpPr>
            <a:spLocks noChangeArrowheads="1"/>
          </p:cNvSpPr>
          <p:nvPr/>
        </p:nvSpPr>
        <p:spPr bwMode="auto">
          <a:xfrm>
            <a:off x="764232" y="512088"/>
            <a:ext cx="7696200" cy="5016758"/>
          </a:xfrm>
          <a:prstGeom prst="rect">
            <a:avLst/>
          </a:prstGeom>
          <a:noFill/>
          <a:ln w="9525">
            <a:noFill/>
            <a:miter lim="800000"/>
            <a:headEnd/>
            <a:tailEnd/>
          </a:ln>
        </p:spPr>
        <p:txBody>
          <a:bodyPr>
            <a:spAutoFit/>
          </a:bodyPr>
          <a:lstStyle/>
          <a:p>
            <a:pPr algn="l" rtl="0">
              <a:buFont typeface="Wingdings" pitchFamily="2" charset="2"/>
              <a:buChar char="v"/>
            </a:pPr>
            <a:r>
              <a:rPr lang="en-GB" sz="3200" dirty="0"/>
              <a:t> The stool will be checked for </a:t>
            </a:r>
            <a:r>
              <a:rPr lang="en-GB" sz="3200" dirty="0" err="1"/>
              <a:t>color</a:t>
            </a:r>
            <a:r>
              <a:rPr lang="en-GB" sz="3200" dirty="0"/>
              <a:t>, consistency, weight (volume), shape, </a:t>
            </a:r>
            <a:r>
              <a:rPr lang="en-GB" sz="3200" dirty="0" err="1"/>
              <a:t>odor</a:t>
            </a:r>
            <a:r>
              <a:rPr lang="en-GB" sz="3200" dirty="0"/>
              <a:t>, and the presence of mucus. </a:t>
            </a:r>
          </a:p>
          <a:p>
            <a:pPr algn="l" rtl="0">
              <a:buFont typeface="Wingdings" pitchFamily="2" charset="2"/>
              <a:buChar char="v"/>
            </a:pPr>
            <a:endParaRPr lang="en-GB" sz="3200" dirty="0"/>
          </a:p>
          <a:p>
            <a:pPr algn="l" rtl="0">
              <a:buFont typeface="Wingdings" pitchFamily="2" charset="2"/>
              <a:buChar char="v"/>
            </a:pPr>
            <a:r>
              <a:rPr lang="en-GB" sz="3200" dirty="0"/>
              <a:t> The stool may be examined for hidden (occult) blood, </a:t>
            </a:r>
            <a:r>
              <a:rPr lang="en-GB" sz="3200" dirty="0" smtClean="0"/>
              <a:t>fat, </a:t>
            </a:r>
            <a:r>
              <a:rPr lang="en-GB" sz="3200" dirty="0">
                <a:hlinkClick r:id="rId2"/>
              </a:rPr>
              <a:t>bile</a:t>
            </a:r>
            <a:r>
              <a:rPr lang="en-GB" sz="3200" dirty="0"/>
              <a:t>, </a:t>
            </a:r>
            <a:r>
              <a:rPr lang="en-GB" sz="3200" dirty="0">
                <a:hlinkClick r:id="rId3"/>
              </a:rPr>
              <a:t>white blood </a:t>
            </a:r>
            <a:r>
              <a:rPr lang="en-GB" sz="3200" dirty="0" smtClean="0">
                <a:hlinkClick r:id="rId3"/>
              </a:rPr>
              <a:t>cells</a:t>
            </a:r>
            <a:r>
              <a:rPr lang="en-GB" sz="3200" dirty="0" smtClean="0"/>
              <a:t>. </a:t>
            </a:r>
            <a:endParaRPr lang="en-GB" sz="3200" dirty="0"/>
          </a:p>
          <a:p>
            <a:pPr algn="l" rtl="0">
              <a:buFont typeface="Wingdings" pitchFamily="2" charset="2"/>
              <a:buChar char="v"/>
            </a:pPr>
            <a:endParaRPr lang="en-GB" sz="3200" dirty="0"/>
          </a:p>
          <a:p>
            <a:pPr algn="l" rtl="0">
              <a:buFont typeface="Wingdings" pitchFamily="2" charset="2"/>
              <a:buChar char="v"/>
            </a:pPr>
            <a:r>
              <a:rPr lang="en-GB" sz="3200" dirty="0"/>
              <a:t>The </a:t>
            </a:r>
            <a:r>
              <a:rPr lang="en-GB" sz="3200" dirty="0">
                <a:hlinkClick r:id="rId4"/>
              </a:rPr>
              <a:t>pH</a:t>
            </a:r>
            <a:r>
              <a:rPr lang="en-GB" sz="3200" dirty="0"/>
              <a:t> of the stool also may be measured. </a:t>
            </a:r>
            <a:endParaRPr lang="en-GB" sz="3200" dirty="0" smtClean="0"/>
          </a:p>
          <a:p>
            <a:pPr algn="l" rtl="0">
              <a:buFont typeface="Wingdings" pitchFamily="2" charset="2"/>
              <a:buChar char="v"/>
            </a:pPr>
            <a:r>
              <a:rPr lang="en-GB" sz="3200" dirty="0" smtClean="0"/>
              <a:t>A </a:t>
            </a:r>
            <a:r>
              <a:rPr lang="en-GB" sz="3200" dirty="0"/>
              <a:t>stool </a:t>
            </a:r>
            <a:r>
              <a:rPr lang="en-GB" sz="3200" dirty="0">
                <a:hlinkClick r:id="rId5"/>
              </a:rPr>
              <a:t>culture</a:t>
            </a:r>
            <a:r>
              <a:rPr lang="en-GB" sz="3200" dirty="0"/>
              <a:t> is done to find out if bacteria may be causing an infection</a:t>
            </a:r>
            <a:endParaRPr lang="en-US" sz="32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defRPr/>
            </a:pPr>
            <a:r>
              <a:rPr lang="en-US" b="1" dirty="0" smtClean="0"/>
              <a:t>Why It is Done</a:t>
            </a:r>
            <a:endParaRPr lang="en-US" dirty="0" smtClean="0"/>
          </a:p>
        </p:txBody>
      </p:sp>
      <p:sp>
        <p:nvSpPr>
          <p:cNvPr id="82947" name="Content Placeholder 2"/>
          <p:cNvSpPr>
            <a:spLocks noGrp="1"/>
          </p:cNvSpPr>
          <p:nvPr>
            <p:ph idx="1"/>
          </p:nvPr>
        </p:nvSpPr>
        <p:spPr>
          <a:xfrm>
            <a:off x="755576" y="1412776"/>
            <a:ext cx="7772400" cy="4572000"/>
          </a:xfrm>
        </p:spPr>
        <p:txBody>
          <a:bodyPr>
            <a:normAutofit lnSpcReduction="10000"/>
          </a:bodyPr>
          <a:lstStyle/>
          <a:p>
            <a:pPr algn="l" rtl="0" eaLnBrk="1" hangingPunct="1">
              <a:buFont typeface="Wingdings" pitchFamily="2" charset="2"/>
              <a:buChar char="§"/>
            </a:pPr>
            <a:r>
              <a:rPr lang="en-GB" dirty="0" smtClean="0"/>
              <a:t>1.Help identify diseases of the digestive tract, </a:t>
            </a:r>
            <a:r>
              <a:rPr lang="en-GB" dirty="0" smtClean="0">
                <a:hlinkClick r:id="rId2"/>
              </a:rPr>
              <a:t>liver</a:t>
            </a:r>
            <a:r>
              <a:rPr lang="en-GB" dirty="0" smtClean="0"/>
              <a:t>, and </a:t>
            </a:r>
            <a:r>
              <a:rPr lang="en-GB" dirty="0" smtClean="0">
                <a:hlinkClick r:id="rId3"/>
              </a:rPr>
              <a:t>pancreas</a:t>
            </a:r>
            <a:r>
              <a:rPr lang="en-GB" dirty="0" smtClean="0"/>
              <a:t>. </a:t>
            </a:r>
            <a:endParaRPr lang="en-GB" dirty="0" smtClean="0"/>
          </a:p>
          <a:p>
            <a:pPr algn="l" rtl="0">
              <a:buFont typeface="Wingdings" pitchFamily="2" charset="2"/>
              <a:buChar char="§"/>
            </a:pPr>
            <a:r>
              <a:rPr lang="en-GB" sz="2400" dirty="0" smtClean="0"/>
              <a:t>2.Screen </a:t>
            </a:r>
            <a:r>
              <a:rPr lang="en-GB" sz="2400" dirty="0" smtClean="0"/>
              <a:t>for </a:t>
            </a:r>
            <a:r>
              <a:rPr lang="en-GB" sz="2400" dirty="0" smtClean="0">
                <a:hlinkClick r:id="rId4"/>
              </a:rPr>
              <a:t>colon cancer</a:t>
            </a:r>
            <a:r>
              <a:rPr lang="en-GB" sz="2400" dirty="0" smtClean="0"/>
              <a:t> by checking for hidden (occult) blood.</a:t>
            </a:r>
          </a:p>
          <a:p>
            <a:pPr algn="l" rtl="0">
              <a:buNone/>
            </a:pPr>
            <a:endParaRPr lang="en-GB" sz="2400" dirty="0" smtClean="0"/>
          </a:p>
          <a:p>
            <a:pPr algn="l" rtl="0">
              <a:buFont typeface="Wingdings" pitchFamily="2" charset="2"/>
              <a:buChar char="§"/>
            </a:pPr>
            <a:r>
              <a:rPr lang="en-GB" sz="2400" dirty="0" smtClean="0"/>
              <a:t>3.Look </a:t>
            </a:r>
            <a:r>
              <a:rPr lang="en-GB" sz="2400" dirty="0" smtClean="0"/>
              <a:t>for parasites, such as </a:t>
            </a:r>
            <a:r>
              <a:rPr lang="en-GB" sz="2400" dirty="0" smtClean="0">
                <a:hlinkClick r:id="rId5"/>
              </a:rPr>
              <a:t>pinworms</a:t>
            </a:r>
            <a:r>
              <a:rPr lang="en-GB" sz="2400" dirty="0" smtClean="0"/>
              <a:t>.</a:t>
            </a:r>
            <a:endParaRPr lang="en-GB" sz="2400" dirty="0" smtClean="0"/>
          </a:p>
          <a:p>
            <a:pPr algn="l" rtl="0">
              <a:buNone/>
            </a:pPr>
            <a:endParaRPr lang="en-GB" sz="2400" dirty="0" smtClean="0"/>
          </a:p>
          <a:p>
            <a:pPr algn="l" rtl="0">
              <a:buFont typeface="Wingdings" pitchFamily="2" charset="2"/>
              <a:buChar char="§"/>
            </a:pPr>
            <a:r>
              <a:rPr lang="en-GB" sz="2400" dirty="0" smtClean="0"/>
              <a:t>4.Look </a:t>
            </a:r>
            <a:r>
              <a:rPr lang="en-GB" sz="2400" dirty="0" smtClean="0"/>
              <a:t>for the cause of an infection, such as bacteria, a </a:t>
            </a:r>
            <a:r>
              <a:rPr lang="en-GB" sz="2400" dirty="0" smtClean="0">
                <a:hlinkClick r:id="rId6"/>
              </a:rPr>
              <a:t>fungus</a:t>
            </a:r>
            <a:r>
              <a:rPr lang="en-GB" sz="2400" dirty="0" smtClean="0"/>
              <a:t>, or a virus. </a:t>
            </a:r>
          </a:p>
          <a:p>
            <a:pPr algn="l" rtl="0">
              <a:buNone/>
            </a:pPr>
            <a:endParaRPr lang="en-GB" sz="2400" dirty="0" smtClean="0"/>
          </a:p>
          <a:p>
            <a:pPr algn="l" rtl="0">
              <a:buFont typeface="Wingdings" pitchFamily="2" charset="2"/>
              <a:buChar char="§"/>
            </a:pPr>
            <a:r>
              <a:rPr lang="en-GB" sz="2400" dirty="0" smtClean="0"/>
              <a:t>5. </a:t>
            </a:r>
            <a:r>
              <a:rPr lang="en-GB" sz="2400" dirty="0" smtClean="0"/>
              <a:t>Check for poor absorption of nutrients by the digestive tract (</a:t>
            </a:r>
            <a:r>
              <a:rPr lang="en-GB" sz="2400" dirty="0" err="1" smtClean="0"/>
              <a:t>malabsorption</a:t>
            </a:r>
            <a:r>
              <a:rPr lang="en-GB" sz="2400" dirty="0" smtClean="0"/>
              <a:t> </a:t>
            </a:r>
            <a:r>
              <a:rPr lang="en-GB" sz="2400" dirty="0" err="1" smtClean="0"/>
              <a:t>syndrom</a:t>
            </a:r>
            <a:r>
              <a:rPr lang="en-GB" sz="2400" dirty="0" smtClean="0"/>
              <a:t>)</a:t>
            </a:r>
          </a:p>
          <a:p>
            <a:pPr algn="l" rtl="0" eaLnBrk="1" hangingPunct="1">
              <a:buFont typeface="Wingdings" pitchFamily="2" charset="2"/>
              <a:buChar char="Ø"/>
            </a:pPr>
            <a:endParaRPr lang="en-GB" dirty="0" smtClean="0"/>
          </a:p>
          <a:p>
            <a:pPr algn="l" rtl="0" eaLnBrk="1" hangingPunct="1">
              <a:buNone/>
            </a:pPr>
            <a:endParaRPr lang="en-GB" dirty="0" smtClean="0"/>
          </a:p>
          <a:p>
            <a:pPr algn="l" rtl="0" eaLnBrk="1" hangingPunct="1">
              <a:buFont typeface="Wingdings" pitchFamily="2" charset="2"/>
              <a:buChar char="Ø"/>
            </a:pPr>
            <a:endParaRPr lang="en-GB" dirty="0" smtClean="0">
              <a:solidFill>
                <a:schemeClr val="tx1">
                  <a:lumMod val="95000"/>
                  <a:lumOff val="5000"/>
                </a:schemeClr>
              </a:solidFill>
            </a:endParaRPr>
          </a:p>
          <a:p>
            <a:pPr algn="l" rtl="0">
              <a:buFont typeface="Wingdings" pitchFamily="2" charset="2"/>
              <a:buChar char="Ø"/>
            </a:pPr>
            <a:endParaRPr lang="en-US" dirty="0" smtClean="0">
              <a:solidFill>
                <a:schemeClr val="tx1">
                  <a:lumMod val="95000"/>
                  <a:lumOff val="5000"/>
                </a:schemeClr>
              </a:solidFill>
              <a:hlinkClick r:id="rId7"/>
            </a:endParaRPr>
          </a:p>
          <a:p>
            <a:pPr eaLnBrk="1" hangingPunct="1"/>
            <a:endParaRPr lang="en-US"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defRPr/>
            </a:pPr>
            <a:r>
              <a:rPr lang="en-US" b="1" smtClean="0"/>
              <a:t>Abnormal values</a:t>
            </a:r>
            <a:endParaRPr lang="en-US" smtClean="0"/>
          </a:p>
        </p:txBody>
      </p:sp>
      <p:sp>
        <p:nvSpPr>
          <p:cNvPr id="88067" name="Content Placeholder 2"/>
          <p:cNvSpPr>
            <a:spLocks noGrp="1"/>
          </p:cNvSpPr>
          <p:nvPr>
            <p:ph idx="1"/>
          </p:nvPr>
        </p:nvSpPr>
        <p:spPr>
          <a:xfrm>
            <a:off x="611560" y="1484784"/>
            <a:ext cx="7772400" cy="4572000"/>
          </a:xfrm>
        </p:spPr>
        <p:txBody>
          <a:bodyPr>
            <a:normAutofit/>
          </a:bodyPr>
          <a:lstStyle/>
          <a:p>
            <a:pPr algn="l" rtl="0" eaLnBrk="1" hangingPunct="1"/>
            <a:endParaRPr lang="en-GB" dirty="0" smtClean="0"/>
          </a:p>
          <a:p>
            <a:pPr algn="l" rtl="0" eaLnBrk="1" hangingPunct="1"/>
            <a:endParaRPr lang="en-GB" dirty="0" smtClean="0"/>
          </a:p>
          <a:p>
            <a:pPr algn="l" rtl="0" eaLnBrk="1" hangingPunct="1">
              <a:buFont typeface="Wingdings" pitchFamily="2" charset="2"/>
              <a:buChar char="q"/>
            </a:pPr>
            <a:r>
              <a:rPr lang="en-GB" dirty="0" smtClean="0"/>
              <a:t>High levels of some </a:t>
            </a:r>
            <a:r>
              <a:rPr lang="en-US" dirty="0" smtClean="0"/>
              <a:t>components </a:t>
            </a:r>
            <a:r>
              <a:rPr lang="en-GB" dirty="0" smtClean="0"/>
              <a:t>in the stool may be caused by diseases such as </a:t>
            </a:r>
            <a:r>
              <a:rPr lang="en-GB" dirty="0" smtClean="0">
                <a:hlinkClick r:id="rId2"/>
              </a:rPr>
              <a:t>pancreatitis</a:t>
            </a:r>
            <a:r>
              <a:rPr lang="en-GB" dirty="0" smtClean="0"/>
              <a:t>, </a:t>
            </a:r>
            <a:r>
              <a:rPr lang="en-GB" dirty="0" err="1" smtClean="0">
                <a:hlinkClick r:id="rId3"/>
              </a:rPr>
              <a:t>sprue</a:t>
            </a:r>
            <a:r>
              <a:rPr lang="en-GB" dirty="0" smtClean="0">
                <a:hlinkClick r:id="rId3"/>
              </a:rPr>
              <a:t> (celiac disease)</a:t>
            </a:r>
            <a:r>
              <a:rPr lang="en-GB" dirty="0" smtClean="0"/>
              <a:t>, </a:t>
            </a:r>
            <a:r>
              <a:rPr lang="en-GB" dirty="0" smtClean="0">
                <a:hlinkClick r:id="rId4"/>
              </a:rPr>
              <a:t>cystic fibrosis</a:t>
            </a:r>
            <a:r>
              <a:rPr lang="en-GB" dirty="0" smtClean="0"/>
              <a:t>, or other disorders that affect the absorption of nutrients.</a:t>
            </a:r>
          </a:p>
          <a:p>
            <a:pPr algn="l" rtl="0">
              <a:buNone/>
            </a:pPr>
            <a:endParaRPr lang="en-GB" dirty="0" smtClean="0"/>
          </a:p>
          <a:p>
            <a:pPr algn="l" rtl="0">
              <a:buFont typeface="Wingdings" pitchFamily="2" charset="2"/>
              <a:buChar char="q"/>
            </a:pPr>
            <a:r>
              <a:rPr lang="en-GB" dirty="0" smtClean="0">
                <a:hlinkClick r:id="rId4"/>
              </a:rPr>
              <a:t>Blood</a:t>
            </a:r>
            <a:r>
              <a:rPr lang="en-GB" dirty="0" smtClean="0"/>
              <a:t> in the stool may be caused by bleeding in the digestive tract.</a:t>
            </a:r>
          </a:p>
          <a:p>
            <a:pPr algn="l" rtl="0" eaLnBrk="1" hangingPunct="1"/>
            <a:endParaRPr lang="en-GB" dirty="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p:cNvSpPr>
            <a:spLocks noGrp="1"/>
          </p:cNvSpPr>
          <p:nvPr>
            <p:ph idx="1"/>
          </p:nvPr>
        </p:nvSpPr>
        <p:spPr>
          <a:xfrm>
            <a:off x="467544" y="1484784"/>
            <a:ext cx="7772400" cy="4572000"/>
          </a:xfrm>
        </p:spPr>
        <p:txBody>
          <a:bodyPr>
            <a:normAutofit lnSpcReduction="10000"/>
          </a:bodyPr>
          <a:lstStyle/>
          <a:p>
            <a:pPr algn="l" rtl="0">
              <a:buFont typeface="Wingdings" pitchFamily="2" charset="2"/>
              <a:buChar char="Ø"/>
            </a:pPr>
            <a:r>
              <a:rPr lang="en-GB" dirty="0" smtClean="0">
                <a:hlinkClick r:id="rId2"/>
              </a:rPr>
              <a:t>White blood cells</a:t>
            </a:r>
            <a:r>
              <a:rPr lang="en-GB" dirty="0" smtClean="0"/>
              <a:t> in the stool may be caused by inflammation of the </a:t>
            </a:r>
            <a:r>
              <a:rPr lang="en-GB" dirty="0" smtClean="0"/>
              <a:t>intestines or bacterial </a:t>
            </a:r>
            <a:r>
              <a:rPr lang="en-GB" dirty="0" smtClean="0"/>
              <a:t>infection</a:t>
            </a:r>
            <a:r>
              <a:rPr lang="en-GB" dirty="0" smtClean="0"/>
              <a:t>.</a:t>
            </a:r>
          </a:p>
          <a:p>
            <a:pPr algn="l" rtl="0">
              <a:buNone/>
            </a:pPr>
            <a:endParaRPr lang="en-GB" dirty="0" smtClean="0"/>
          </a:p>
          <a:p>
            <a:pPr algn="l" rtl="0">
              <a:buFont typeface="Wingdings" pitchFamily="2" charset="2"/>
              <a:buChar char="Ø"/>
            </a:pPr>
            <a:r>
              <a:rPr lang="en-GB" dirty="0" smtClean="0">
                <a:hlinkClick r:id="rId3"/>
              </a:rPr>
              <a:t>Rotaviruses</a:t>
            </a:r>
            <a:r>
              <a:rPr lang="en-GB" dirty="0" smtClean="0"/>
              <a:t> are a common cause of </a:t>
            </a:r>
            <a:r>
              <a:rPr lang="en-GB" dirty="0" err="1" smtClean="0"/>
              <a:t>diarrhea</a:t>
            </a:r>
            <a:r>
              <a:rPr lang="en-GB" dirty="0" smtClean="0"/>
              <a:t> in young children. If </a:t>
            </a:r>
            <a:r>
              <a:rPr lang="en-GB" dirty="0" err="1" smtClean="0"/>
              <a:t>diarrhea</a:t>
            </a:r>
            <a:r>
              <a:rPr lang="en-GB" dirty="0" smtClean="0"/>
              <a:t> is present, testing may be done to look for rotaviruses in the stool</a:t>
            </a:r>
            <a:r>
              <a:rPr lang="en-GB" dirty="0" smtClean="0"/>
              <a:t>.</a:t>
            </a:r>
          </a:p>
          <a:p>
            <a:pPr marL="82296" indent="0">
              <a:lnSpc>
                <a:spcPct val="90000"/>
              </a:lnSpc>
              <a:spcBef>
                <a:spcPct val="0"/>
              </a:spcBef>
              <a:buNone/>
            </a:pPr>
            <a:endParaRPr lang="en-US" sz="2400" dirty="0" smtClean="0">
              <a:latin typeface="Times New Roman" pitchFamily="18" charset="0"/>
              <a:cs typeface="Times New Roman" pitchFamily="18" charset="0"/>
            </a:endParaRPr>
          </a:p>
          <a:p>
            <a:pPr marL="82296" indent="0" algn="l" rtl="0">
              <a:lnSpc>
                <a:spcPct val="90000"/>
              </a:lnSpc>
              <a:spcBef>
                <a:spcPct val="0"/>
              </a:spcBef>
              <a:buFont typeface="Wingdings" pitchFamily="2" charset="2"/>
              <a:buChar char="Ø"/>
            </a:pPr>
            <a:r>
              <a:rPr lang="en-US" dirty="0" smtClean="0">
                <a:hlinkClick r:id="rId3"/>
              </a:rPr>
              <a:t>carbohydrate</a:t>
            </a:r>
            <a:r>
              <a:rPr lang="en-US" dirty="0" smtClean="0">
                <a:solidFill>
                  <a:schemeClr val="tx1">
                    <a:lumMod val="95000"/>
                    <a:lumOff val="5000"/>
                  </a:schemeClr>
                </a:solidFill>
                <a:hlinkClick r:id="rId3"/>
              </a:rPr>
              <a:t> </a:t>
            </a:r>
            <a:r>
              <a:rPr lang="en-US" sz="2400" dirty="0" smtClean="0">
                <a:latin typeface="Times New Roman" pitchFamily="18" charset="0"/>
                <a:cs typeface="Times New Roman" pitchFamily="18" charset="0"/>
                <a:hlinkClick r:id="rId3"/>
              </a:rPr>
              <a:t>in </a:t>
            </a:r>
            <a:r>
              <a:rPr lang="en-US" sz="2400" dirty="0" smtClean="0">
                <a:latin typeface="Times New Roman" pitchFamily="18" charset="0"/>
                <a:cs typeface="Times New Roman" pitchFamily="18" charset="0"/>
              </a:rPr>
              <a:t>feces detected by the </a:t>
            </a:r>
            <a:r>
              <a:rPr lang="en-US" sz="2400" u="sng" dirty="0" smtClean="0">
                <a:latin typeface="Times New Roman" pitchFamily="18" charset="0"/>
                <a:cs typeface="Times New Roman" pitchFamily="18" charset="0"/>
              </a:rPr>
              <a:t>Copper </a:t>
            </a:r>
            <a:r>
              <a:rPr lang="en-US" sz="2400" u="sng" dirty="0" smtClean="0">
                <a:latin typeface="Times New Roman" pitchFamily="18" charset="0"/>
                <a:cs typeface="Times New Roman" pitchFamily="18" charset="0"/>
              </a:rPr>
              <a:t> </a:t>
            </a:r>
            <a:r>
              <a:rPr lang="en-US" sz="2400" u="sng" dirty="0" smtClean="0">
                <a:latin typeface="Times New Roman" pitchFamily="18" charset="0"/>
                <a:cs typeface="Times New Roman" pitchFamily="18" charset="0"/>
              </a:rPr>
              <a:t>reduction test </a:t>
            </a:r>
            <a:r>
              <a:rPr lang="en-US" sz="2400" dirty="0" smtClean="0">
                <a:latin typeface="Times New Roman" pitchFamily="18" charset="0"/>
                <a:cs typeface="Times New Roman" pitchFamily="18" charset="0"/>
              </a:rPr>
              <a:t>, to detect reducing sugars , if positive, </a:t>
            </a:r>
            <a:r>
              <a:rPr lang="en-US" sz="2400" dirty="0" smtClean="0">
                <a:latin typeface="Times New Roman" pitchFamily="18" charset="0"/>
                <a:cs typeface="Times New Roman" pitchFamily="18" charset="0"/>
              </a:rPr>
              <a:t>infant </a:t>
            </a:r>
            <a:r>
              <a:rPr lang="en-US" sz="2400" dirty="0" smtClean="0">
                <a:latin typeface="Times New Roman" pitchFamily="18" charset="0"/>
                <a:cs typeface="Times New Roman" pitchFamily="18" charset="0"/>
              </a:rPr>
              <a:t>may be tested by other more specific </a:t>
            </a:r>
            <a:r>
              <a:rPr lang="en-US" sz="2400" dirty="0" smtClean="0">
                <a:latin typeface="Times New Roman" pitchFamily="18" charset="0"/>
                <a:cs typeface="Times New Roman" pitchFamily="18" charset="0"/>
              </a:rPr>
              <a:t>serum tests</a:t>
            </a:r>
            <a:r>
              <a:rPr lang="en-US" sz="2400" dirty="0" smtClean="0">
                <a:latin typeface="Times New Roman" pitchFamily="18" charset="0"/>
                <a:cs typeface="Times New Roman" pitchFamily="18" charset="0"/>
              </a:rPr>
              <a:t>.</a:t>
            </a:r>
          </a:p>
          <a:p>
            <a:pPr marL="82296" indent="0" algn="l">
              <a:lnSpc>
                <a:spcPct val="90000"/>
              </a:lnSpc>
              <a:spcBef>
                <a:spcPct val="0"/>
              </a:spcBef>
              <a:buNone/>
            </a:pPr>
            <a:endParaRPr lang="en-US" sz="2400" dirty="0" smtClean="0">
              <a:latin typeface="Times New Roman" pitchFamily="18" charset="0"/>
              <a:cs typeface="Times New Roman" pitchFamily="18" charset="0"/>
            </a:endParaRPr>
          </a:p>
          <a:p>
            <a:pPr marL="82296" indent="0" algn="l">
              <a:lnSpc>
                <a:spcPct val="90000"/>
              </a:lnSpc>
              <a:spcBef>
                <a:spcPct val="0"/>
              </a:spcBef>
              <a:buNone/>
            </a:pP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If </a:t>
            </a:r>
            <a:r>
              <a:rPr lang="en-US" sz="2400" dirty="0" smtClean="0">
                <a:latin typeface="Times New Roman" pitchFamily="18" charset="0"/>
                <a:cs typeface="Times New Roman" pitchFamily="18" charset="0"/>
              </a:rPr>
              <a:t>carbohydrate is present the pH of feces drops from </a:t>
            </a:r>
            <a:r>
              <a:rPr lang="en-US" sz="2400" dirty="0" smtClean="0">
                <a:latin typeface="Times New Roman" pitchFamily="18" charset="0"/>
                <a:cs typeface="Times New Roman" pitchFamily="18" charset="0"/>
              </a:rPr>
              <a:t>below </a:t>
            </a:r>
            <a:r>
              <a:rPr lang="en-US" sz="2400" b="1" dirty="0" smtClean="0">
                <a:solidFill>
                  <a:schemeClr val="tx1">
                    <a:lumMod val="95000"/>
                    <a:lumOff val="5000"/>
                  </a:schemeClr>
                </a:solidFill>
                <a:latin typeface="Times New Roman" pitchFamily="18" charset="0"/>
                <a:cs typeface="Times New Roman" pitchFamily="18" charset="0"/>
              </a:rPr>
              <a:t>5.5</a:t>
            </a:r>
            <a:endParaRPr lang="en-GB" b="1" dirty="0" smtClean="0">
              <a:solidFill>
                <a:schemeClr val="tx1">
                  <a:lumMod val="95000"/>
                  <a:lumOff val="5000"/>
                </a:schemeClr>
              </a:solidFill>
            </a:endParaRPr>
          </a:p>
          <a:p>
            <a:pPr eaLnBrk="1" hangingPunct="1">
              <a:buFontTx/>
              <a:buNone/>
            </a:pPr>
            <a:endParaRPr lang="en-US"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Content Placeholder 2"/>
          <p:cNvSpPr>
            <a:spLocks noGrp="1"/>
          </p:cNvSpPr>
          <p:nvPr>
            <p:ph idx="1"/>
          </p:nvPr>
        </p:nvSpPr>
        <p:spPr/>
        <p:txBody>
          <a:bodyPr>
            <a:normAutofit/>
          </a:bodyPr>
          <a:lstStyle/>
          <a:p>
            <a:pPr algn="l" rtl="0" eaLnBrk="1" hangingPunct="1">
              <a:buNone/>
            </a:pPr>
            <a:endParaRPr lang="en-US" dirty="0" smtClean="0"/>
          </a:p>
          <a:p>
            <a:pPr algn="l" rtl="0" eaLnBrk="1" hangingPunct="1">
              <a:buFont typeface="Wingdings" pitchFamily="2" charset="2"/>
              <a:buChar char="v"/>
            </a:pPr>
            <a:r>
              <a:rPr lang="en-US" dirty="0" smtClean="0"/>
              <a:t> </a:t>
            </a:r>
            <a:r>
              <a:rPr lang="en-GB" dirty="0" smtClean="0">
                <a:hlinkClick r:id="rId2"/>
              </a:rPr>
              <a:t>High levels of fat </a:t>
            </a:r>
            <a:r>
              <a:rPr lang="en-GB" dirty="0" smtClean="0"/>
              <a:t>in the stool may be caused by diseases such as pancreatitis, cystic fibrosis, pancreatic carcinoma or other disorders that affect the absorption of fats</a:t>
            </a:r>
            <a:r>
              <a:rPr lang="en-GB" dirty="0" smtClean="0"/>
              <a:t>.</a:t>
            </a:r>
          </a:p>
          <a:p>
            <a:pPr algn="l" rtl="0" eaLnBrk="1" hangingPunct="1">
              <a:buNone/>
            </a:pPr>
            <a:endParaRPr lang="en-GB" dirty="0" smtClean="0"/>
          </a:p>
          <a:p>
            <a:pPr algn="l" rtl="0">
              <a:buFont typeface="Wingdings" pitchFamily="2" charset="2"/>
              <a:buChar char="v"/>
            </a:pPr>
            <a:endParaRPr lang="en-GB" dirty="0" smtClean="0"/>
          </a:p>
          <a:p>
            <a:pPr marL="82296" indent="0">
              <a:buNone/>
            </a:pPr>
            <a:endParaRPr lang="en-GB"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304800"/>
            <a:ext cx="7790688" cy="6553200"/>
          </a:xfrm>
        </p:spPr>
        <p:txBody>
          <a:bodyPr/>
          <a:lstStyle/>
          <a:p>
            <a:pPr algn="l" rtl="0">
              <a:buNone/>
            </a:pPr>
            <a:r>
              <a:rPr lang="en-GB" sz="3600" b="1" u="sng" dirty="0">
                <a:solidFill>
                  <a:schemeClr val="accent1">
                    <a:lumMod val="75000"/>
                  </a:schemeClr>
                </a:solidFill>
                <a:latin typeface="Times New Roman" pitchFamily="18" charset="0"/>
                <a:cs typeface="Times New Roman" pitchFamily="18" charset="0"/>
              </a:rPr>
              <a:t>Function of bile</a:t>
            </a:r>
            <a:r>
              <a:rPr lang="en-GB" sz="3600" b="1" u="sng" dirty="0" smtClean="0">
                <a:solidFill>
                  <a:schemeClr val="accent1">
                    <a:lumMod val="75000"/>
                  </a:schemeClr>
                </a:solidFill>
                <a:latin typeface="Times New Roman" pitchFamily="18" charset="0"/>
                <a:cs typeface="Times New Roman" pitchFamily="18" charset="0"/>
              </a:rPr>
              <a:t>:</a:t>
            </a:r>
          </a:p>
          <a:p>
            <a:pPr algn="l" rtl="0">
              <a:buNone/>
            </a:pPr>
            <a:endParaRPr lang="en-GB" sz="2800" b="1" u="sng" dirty="0">
              <a:latin typeface="Times New Roman" pitchFamily="18" charset="0"/>
              <a:cs typeface="Times New Roman" pitchFamily="18" charset="0"/>
            </a:endParaRPr>
          </a:p>
          <a:p>
            <a:pPr marL="82296" indent="0" algn="l" rtl="0">
              <a:buFont typeface="Wingdings" pitchFamily="2" charset="2"/>
              <a:buChar char="Ø"/>
            </a:pPr>
            <a:r>
              <a:rPr lang="en-US" sz="2800" dirty="0">
                <a:latin typeface="Times New Roman" pitchFamily="18" charset="0"/>
                <a:cs typeface="Times New Roman" pitchFamily="18" charset="0"/>
              </a:rPr>
              <a:t>1- It is important in the digestion and absorption of </a:t>
            </a:r>
            <a:r>
              <a:rPr lang="en-US" sz="2800" dirty="0" smtClean="0">
                <a:latin typeface="Times New Roman" pitchFamily="18" charset="0"/>
                <a:cs typeface="Times New Roman" pitchFamily="18" charset="0"/>
              </a:rPr>
              <a:t>lipids.</a:t>
            </a:r>
          </a:p>
          <a:p>
            <a:pPr marL="82296" indent="0" algn="l" rtl="0">
              <a:buFont typeface="Wingdings" pitchFamily="2" charset="2"/>
              <a:buChar char="Ø"/>
            </a:pPr>
            <a:r>
              <a:rPr lang="en-US" sz="2800" dirty="0" smtClean="0"/>
              <a:t>(</a:t>
            </a: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digestive </a:t>
            </a:r>
            <a:r>
              <a:rPr lang="en-US" sz="2800" dirty="0" smtClean="0">
                <a:latin typeface="Times New Roman" pitchFamily="18" charset="0"/>
                <a:cs typeface="Times New Roman" pitchFamily="18" charset="0"/>
              </a:rPr>
              <a:t>function of </a:t>
            </a:r>
            <a:r>
              <a:rPr lang="en-US" sz="2800" dirty="0">
                <a:latin typeface="Times New Roman" pitchFamily="18" charset="0"/>
                <a:cs typeface="Times New Roman" pitchFamily="18" charset="0"/>
              </a:rPr>
              <a:t>bile is </a:t>
            </a:r>
            <a:r>
              <a:rPr lang="en-US" sz="2800" b="1" dirty="0">
                <a:latin typeface="Times New Roman" pitchFamily="18" charset="0"/>
                <a:cs typeface="Times New Roman" pitchFamily="18" charset="0"/>
              </a:rPr>
              <a:t>accomplished by bile salts</a:t>
            </a:r>
            <a:r>
              <a:rPr lang="en-US" sz="2800" dirty="0">
                <a:latin typeface="Times New Roman" pitchFamily="18" charset="0"/>
                <a:cs typeface="Times New Roman" pitchFamily="18" charset="0"/>
              </a:rPr>
              <a:t>, which </a:t>
            </a:r>
            <a:r>
              <a:rPr lang="en-US" sz="2800" b="1" dirty="0" smtClean="0">
                <a:latin typeface="Times New Roman" pitchFamily="18" charset="0"/>
                <a:cs typeface="Times New Roman" pitchFamily="18" charset="0"/>
              </a:rPr>
              <a:t>emulsify </a:t>
            </a:r>
            <a:r>
              <a:rPr lang="en-US" sz="2800" dirty="0" smtClean="0">
                <a:latin typeface="Times New Roman" pitchFamily="18" charset="0"/>
                <a:cs typeface="Times New Roman" pitchFamily="18" charset="0"/>
              </a:rPr>
              <a:t>fats </a:t>
            </a:r>
            <a:r>
              <a:rPr lang="en-US" sz="2800" dirty="0">
                <a:latin typeface="Times New Roman" pitchFamily="18" charset="0"/>
                <a:cs typeface="Times New Roman" pitchFamily="18" charset="0"/>
              </a:rPr>
              <a:t>in the small </a:t>
            </a:r>
            <a:r>
              <a:rPr lang="en-US" sz="2800" dirty="0" smtClean="0">
                <a:latin typeface="Times New Roman" pitchFamily="18" charset="0"/>
                <a:cs typeface="Times New Roman" pitchFamily="18" charset="0"/>
              </a:rPr>
              <a:t>intestine).</a:t>
            </a:r>
            <a:endParaRPr lang="en-US" sz="2800" dirty="0">
              <a:latin typeface="Times New Roman" pitchFamily="18" charset="0"/>
              <a:cs typeface="Times New Roman" pitchFamily="18" charset="0"/>
            </a:endParaRPr>
          </a:p>
          <a:p>
            <a:pPr algn="l" rtl="0">
              <a:buFont typeface="Wingdings" pitchFamily="2" charset="2"/>
              <a:buChar char="Ø"/>
            </a:pPr>
            <a:r>
              <a:rPr lang="en-US" sz="2800" dirty="0">
                <a:latin typeface="Times New Roman" pitchFamily="18" charset="0"/>
                <a:cs typeface="Times New Roman" pitchFamily="18" charset="0"/>
              </a:rPr>
              <a:t>2-  Bile serves  as the route of excretion for  </a:t>
            </a:r>
            <a:r>
              <a:rPr lang="en-US" sz="2800" dirty="0" smtClean="0">
                <a:latin typeface="Times New Roman" pitchFamily="18" charset="0"/>
                <a:cs typeface="Times New Roman" pitchFamily="18" charset="0"/>
              </a:rPr>
              <a:t>bilirubin, cholesterol.</a:t>
            </a:r>
            <a:endParaRPr lang="en-US" sz="2800" dirty="0">
              <a:latin typeface="Times New Roman" pitchFamily="18" charset="0"/>
              <a:cs typeface="Times New Roman" pitchFamily="18" charset="0"/>
            </a:endParaRPr>
          </a:p>
          <a:p>
            <a:pPr algn="l" rtl="0">
              <a:buFont typeface="Wingdings" pitchFamily="2" charset="2"/>
              <a:buChar char="Ø"/>
            </a:pPr>
            <a:r>
              <a:rPr lang="en-US" sz="2800" dirty="0">
                <a:latin typeface="Times New Roman" pitchFamily="18" charset="0"/>
                <a:cs typeface="Times New Roman" pitchFamily="18" charset="0"/>
              </a:rPr>
              <a:t>3-The alkaline bile has the function of neutralizing </a:t>
            </a:r>
            <a:r>
              <a:rPr lang="en-US" sz="2800" dirty="0" smtClean="0">
                <a:latin typeface="Times New Roman" pitchFamily="18" charset="0"/>
                <a:cs typeface="Times New Roman" pitchFamily="18" charset="0"/>
              </a:rPr>
              <a:t> acid from stomach.</a:t>
            </a:r>
            <a:endParaRPr lang="en-US" sz="28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848126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defRPr/>
            </a:pPr>
            <a:endParaRPr lang="en-US"/>
          </a:p>
        </p:txBody>
      </p:sp>
      <p:sp>
        <p:nvSpPr>
          <p:cNvPr id="49155" name="Rectangle 3"/>
          <p:cNvSpPr>
            <a:spLocks noGrp="1" noChangeArrowheads="1"/>
          </p:cNvSpPr>
          <p:nvPr>
            <p:ph sz="quarter" idx="1"/>
          </p:nvPr>
        </p:nvSpPr>
        <p:spPr/>
        <p:txBody>
          <a:bodyPr/>
          <a:lstStyle/>
          <a:p>
            <a:endParaRPr lang="ar-SA" smtClean="0"/>
          </a:p>
        </p:txBody>
      </p:sp>
      <p:pic>
        <p:nvPicPr>
          <p:cNvPr id="49156" name="Picture 4" descr="KGXD7xe5EmFaX7GKd3SfuA[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0" y="274638"/>
            <a:ext cx="8229600" cy="563562"/>
          </a:xfrm>
        </p:spPr>
        <p:txBody>
          <a:bodyPr>
            <a:noAutofit/>
          </a:bodyPr>
          <a:lstStyle/>
          <a:p>
            <a:pPr algn="ctr" eaLnBrk="1" hangingPunct="1">
              <a:defRPr/>
            </a:pPr>
            <a:r>
              <a:rPr lang="en-US" b="1" u="sng" dirty="0" smtClean="0">
                <a:latin typeface="Times New Roman" pitchFamily="18" charset="0"/>
                <a:cs typeface="Times New Roman" pitchFamily="18" charset="0"/>
              </a:rPr>
              <a:t>Bile secretion:</a:t>
            </a:r>
          </a:p>
        </p:txBody>
      </p:sp>
      <p:sp>
        <p:nvSpPr>
          <p:cNvPr id="50179" name="Content Placeholder 2"/>
          <p:cNvSpPr>
            <a:spLocks noGrp="1"/>
          </p:cNvSpPr>
          <p:nvPr>
            <p:ph idx="4294967295"/>
          </p:nvPr>
        </p:nvSpPr>
        <p:spPr>
          <a:xfrm>
            <a:off x="0" y="836613"/>
            <a:ext cx="8229600" cy="5410200"/>
          </a:xfrm>
        </p:spPr>
        <p:txBody>
          <a:bodyPr/>
          <a:lstStyle/>
          <a:p>
            <a:pPr algn="l" rtl="0" eaLnBrk="1" hangingPunct="1"/>
            <a:r>
              <a:rPr lang="en-US" sz="2800" b="1" i="1" dirty="0" smtClean="0">
                <a:latin typeface="Times New Roman" pitchFamily="18" charset="0"/>
                <a:cs typeface="Times New Roman" pitchFamily="18" charset="0"/>
              </a:rPr>
              <a:t>Bile is secreted in two stages ;</a:t>
            </a:r>
          </a:p>
          <a:p>
            <a:pPr algn="l" rtl="0" eaLnBrk="1" hangingPunct="1">
              <a:buNone/>
            </a:pPr>
            <a:endParaRPr lang="en-US" sz="2800" b="1" i="1" dirty="0" smtClean="0">
              <a:latin typeface="Times New Roman" pitchFamily="18" charset="0"/>
              <a:cs typeface="Times New Roman" pitchFamily="18" charset="0"/>
            </a:endParaRPr>
          </a:p>
          <a:p>
            <a:pPr algn="l" rtl="0" eaLnBrk="1" hangingPunct="1">
              <a:buFontTx/>
              <a:buNone/>
            </a:pPr>
            <a:r>
              <a:rPr lang="en-US" sz="2800" b="1" i="1" u="sng" dirty="0" smtClean="0">
                <a:solidFill>
                  <a:schemeClr val="accent1">
                    <a:lumMod val="75000"/>
                  </a:schemeClr>
                </a:solidFill>
                <a:latin typeface="Times New Roman" pitchFamily="18" charset="0"/>
                <a:cs typeface="Times New Roman" pitchFamily="18" charset="0"/>
              </a:rPr>
              <a:t>Stage 1:</a:t>
            </a:r>
            <a:r>
              <a:rPr lang="en-US" sz="2800" dirty="0" smtClean="0">
                <a:solidFill>
                  <a:schemeClr val="accent1">
                    <a:lumMod val="75000"/>
                  </a:schemeClr>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Hepatocytes secrete an </a:t>
            </a:r>
            <a:r>
              <a:rPr lang="en-US" sz="2800" b="1" dirty="0" smtClean="0">
                <a:latin typeface="Times New Roman" pitchFamily="18" charset="0"/>
                <a:cs typeface="Times New Roman" pitchFamily="18" charset="0"/>
              </a:rPr>
              <a:t>initial secretion </a:t>
            </a:r>
            <a:r>
              <a:rPr lang="en-US" sz="2800" dirty="0" smtClean="0">
                <a:latin typeface="Times New Roman" pitchFamily="18" charset="0"/>
                <a:cs typeface="Times New Roman" pitchFamily="18" charset="0"/>
              </a:rPr>
              <a:t>that is rich in bile salts , cholesterol, and other organic components,  the initial secretion will drain through the bile </a:t>
            </a:r>
            <a:r>
              <a:rPr lang="en-US" sz="2800" dirty="0" err="1" smtClean="0">
                <a:latin typeface="Times New Roman" pitchFamily="18" charset="0"/>
                <a:cs typeface="Times New Roman" pitchFamily="18" charset="0"/>
              </a:rPr>
              <a:t>canaliculi</a:t>
            </a:r>
            <a:r>
              <a:rPr lang="en-US" sz="2800" dirty="0" smtClean="0">
                <a:latin typeface="Times New Roman" pitchFamily="18" charset="0"/>
                <a:cs typeface="Times New Roman" pitchFamily="18" charset="0"/>
              </a:rPr>
              <a:t>  that penetrate the liver.       </a:t>
            </a:r>
          </a:p>
          <a:p>
            <a:pPr algn="l" rtl="0" eaLnBrk="1" hangingPunct="1">
              <a:buFontTx/>
              <a:buNone/>
            </a:pPr>
            <a:r>
              <a:rPr lang="en-US" sz="2800" b="1" i="1" u="sng" dirty="0" smtClean="0">
                <a:solidFill>
                  <a:schemeClr val="accent1">
                    <a:lumMod val="75000"/>
                  </a:schemeClr>
                </a:solidFill>
                <a:latin typeface="Times New Roman" pitchFamily="18" charset="0"/>
                <a:cs typeface="Times New Roman" pitchFamily="18" charset="0"/>
              </a:rPr>
              <a:t>Stage 2:</a:t>
            </a:r>
            <a:r>
              <a:rPr lang="en-US" sz="2800" b="1" i="1" dirty="0" smtClean="0">
                <a:solidFill>
                  <a:schemeClr val="accent1">
                    <a:lumMod val="75000"/>
                  </a:schemeClr>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The initial secretion will flow towards the bile ducts ,  during its flow through the ducts, </a:t>
            </a:r>
            <a:r>
              <a:rPr lang="en-US" sz="2800" b="1" dirty="0" smtClean="0">
                <a:latin typeface="Times New Roman" pitchFamily="18" charset="0"/>
                <a:cs typeface="Times New Roman" pitchFamily="18" charset="0"/>
              </a:rPr>
              <a:t>a secondary secretion </a:t>
            </a:r>
            <a:r>
              <a:rPr lang="en-US" sz="2800" dirty="0" smtClean="0">
                <a:latin typeface="Times New Roman" pitchFamily="18" charset="0"/>
                <a:cs typeface="Times New Roman" pitchFamily="18" charset="0"/>
              </a:rPr>
              <a:t>is added to the initial bile which is a watery solution of </a:t>
            </a:r>
            <a:r>
              <a:rPr lang="en-US" sz="2800" dirty="0" smtClean="0">
                <a:solidFill>
                  <a:srgbClr val="FF0000"/>
                </a:solidFill>
                <a:latin typeface="Times New Roman" pitchFamily="18" charset="0"/>
                <a:cs typeface="Times New Roman" pitchFamily="18" charset="0"/>
              </a:rPr>
              <a:t>sodium bicarbonate ions</a:t>
            </a:r>
            <a:r>
              <a:rPr lang="en-US" sz="2800" dirty="0" smtClean="0">
                <a:latin typeface="Times New Roman" pitchFamily="18" charset="0"/>
                <a:cs typeface="Times New Roman" pitchFamily="18" charset="0"/>
              </a:rPr>
              <a:t>.</a:t>
            </a:r>
          </a:p>
          <a:p>
            <a:pPr eaLnBrk="1" hangingPunct="1">
              <a:buFontTx/>
              <a:buNone/>
            </a:pPr>
            <a:endParaRPr lang="en-US"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52400"/>
            <a:ext cx="8001000" cy="6705600"/>
          </a:xfrm>
        </p:spPr>
        <p:txBody>
          <a:bodyPr/>
          <a:lstStyle/>
          <a:p>
            <a:pPr marL="82296" indent="0" algn="l">
              <a:buNone/>
            </a:pPr>
            <a:r>
              <a:rPr lang="en-US" sz="2800" b="1" dirty="0">
                <a:solidFill>
                  <a:schemeClr val="accent1">
                    <a:lumMod val="75000"/>
                  </a:schemeClr>
                </a:solidFill>
                <a:latin typeface="Times New Roman" pitchFamily="18" charset="0"/>
                <a:cs typeface="Times New Roman" pitchFamily="18" charset="0"/>
              </a:rPr>
              <a:t>Storing and Concentrating Bile in the </a:t>
            </a:r>
            <a:endParaRPr lang="ar-SA" sz="2800" b="1" dirty="0" smtClean="0">
              <a:solidFill>
                <a:schemeClr val="accent1">
                  <a:lumMod val="75000"/>
                </a:schemeClr>
              </a:solidFill>
              <a:latin typeface="Times New Roman" pitchFamily="18" charset="0"/>
              <a:cs typeface="Times New Roman" pitchFamily="18" charset="0"/>
            </a:endParaRPr>
          </a:p>
          <a:p>
            <a:pPr marL="82296" indent="0" algn="l">
              <a:buNone/>
            </a:pPr>
            <a:r>
              <a:rPr lang="en-US" sz="2800" b="1" dirty="0" smtClean="0">
                <a:solidFill>
                  <a:schemeClr val="accent1">
                    <a:lumMod val="75000"/>
                  </a:schemeClr>
                </a:solidFill>
                <a:latin typeface="Times New Roman" pitchFamily="18" charset="0"/>
                <a:cs typeface="Times New Roman" pitchFamily="18" charset="0"/>
              </a:rPr>
              <a:t>Gallbladder</a:t>
            </a:r>
            <a:r>
              <a:rPr lang="en-US" sz="2800" b="1" dirty="0" smtClean="0">
                <a:latin typeface="Times New Roman" pitchFamily="18" charset="0"/>
                <a:cs typeface="Times New Roman" pitchFamily="18" charset="0"/>
              </a:rPr>
              <a:t>:</a:t>
            </a:r>
          </a:p>
          <a:p>
            <a:pPr marL="82296" indent="0" algn="l">
              <a:buNone/>
            </a:pPr>
            <a:r>
              <a:rPr lang="en-US" sz="2800" dirty="0" smtClean="0">
                <a:latin typeface="Times New Roman" pitchFamily="18" charset="0"/>
                <a:cs typeface="Times New Roman" pitchFamily="18" charset="0"/>
              </a:rPr>
              <a:t>Bile is secreted </a:t>
            </a:r>
            <a:r>
              <a:rPr lang="en-US" sz="2800" dirty="0">
                <a:latin typeface="Times New Roman" pitchFamily="18" charset="0"/>
                <a:cs typeface="Times New Roman" pitchFamily="18" charset="0"/>
              </a:rPr>
              <a:t>continually by the liver cells, but most of it </a:t>
            </a:r>
            <a:r>
              <a:rPr lang="en-US" sz="2800" dirty="0" smtClean="0">
                <a:latin typeface="Times New Roman" pitchFamily="18" charset="0"/>
                <a:cs typeface="Times New Roman" pitchFamily="18" charset="0"/>
              </a:rPr>
              <a:t>is normally </a:t>
            </a:r>
            <a:r>
              <a:rPr lang="en-US" sz="2800" dirty="0">
                <a:latin typeface="Times New Roman" pitchFamily="18" charset="0"/>
                <a:cs typeface="Times New Roman" pitchFamily="18" charset="0"/>
              </a:rPr>
              <a:t>stored in the gallbladder until needed in </a:t>
            </a:r>
            <a:r>
              <a:rPr lang="en-US" sz="2800" dirty="0" smtClean="0">
                <a:latin typeface="Times New Roman" pitchFamily="18" charset="0"/>
                <a:cs typeface="Times New Roman" pitchFamily="18" charset="0"/>
              </a:rPr>
              <a:t>the duodenum.</a:t>
            </a:r>
          </a:p>
          <a:p>
            <a:pPr marL="82296" indent="0" algn="l">
              <a:buNone/>
            </a:pPr>
            <a:endParaRPr lang="en-US" dirty="0"/>
          </a:p>
          <a:p>
            <a:pPr algn="l">
              <a:lnSpc>
                <a:spcPct val="90000"/>
              </a:lnSpc>
              <a:buFontTx/>
              <a:buChar char="-"/>
              <a:defRPr/>
            </a:pPr>
            <a:r>
              <a:rPr lang="en-GB" sz="2800" dirty="0">
                <a:latin typeface="Times New Roman" pitchFamily="18" charset="0"/>
                <a:cs typeface="Times New Roman" pitchFamily="18" charset="0"/>
              </a:rPr>
              <a:t>Bile is stored in the gallbladder and are concentrated</a:t>
            </a:r>
            <a:r>
              <a:rPr lang="en-GB" sz="2800" dirty="0" smtClean="0">
                <a:latin typeface="Times New Roman" pitchFamily="18" charset="0"/>
                <a:cs typeface="Times New Roman" pitchFamily="18" charset="0"/>
              </a:rPr>
              <a:t>.</a:t>
            </a:r>
          </a:p>
          <a:p>
            <a:pPr marL="82296" indent="0">
              <a:lnSpc>
                <a:spcPct val="90000"/>
              </a:lnSpc>
              <a:buNone/>
              <a:defRPr/>
            </a:pP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xmlns="" val="2770561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28600"/>
            <a:ext cx="7848600" cy="6629400"/>
          </a:xfrm>
        </p:spPr>
        <p:txBody>
          <a:bodyPr>
            <a:normAutofit/>
          </a:bodyPr>
          <a:lstStyle/>
          <a:p>
            <a:pPr algn="l" rtl="0"/>
            <a:r>
              <a:rPr lang="en-US" sz="2800" b="1" i="1" dirty="0">
                <a:latin typeface="Times New Roman" pitchFamily="18" charset="0"/>
                <a:cs typeface="Times New Roman" pitchFamily="18" charset="0"/>
              </a:rPr>
              <a:t>In the concentrating process in the </a:t>
            </a:r>
            <a:r>
              <a:rPr lang="en-US" sz="2800" b="1" i="1" dirty="0" smtClean="0">
                <a:latin typeface="Times New Roman" pitchFamily="18" charset="0"/>
                <a:cs typeface="Times New Roman" pitchFamily="18" charset="0"/>
              </a:rPr>
              <a:t>gallbladder, </a:t>
            </a:r>
          </a:p>
          <a:p>
            <a:pPr algn="l" rtl="0">
              <a:buNone/>
            </a:pPr>
            <a:endParaRPr lang="en-US" sz="2800" b="1" i="1" dirty="0" smtClean="0">
              <a:latin typeface="Times New Roman" pitchFamily="18" charset="0"/>
              <a:cs typeface="Times New Roman" pitchFamily="18" charset="0"/>
            </a:endParaRPr>
          </a:p>
          <a:p>
            <a:pPr algn="l" rtl="0">
              <a:buNone/>
            </a:pPr>
            <a:r>
              <a:rPr lang="en-US" sz="2800" u="sng" dirty="0" smtClean="0">
                <a:solidFill>
                  <a:srgbClr val="FF0000"/>
                </a:solidFill>
                <a:latin typeface="Times New Roman" pitchFamily="18" charset="0"/>
                <a:cs typeface="Times New Roman" pitchFamily="18" charset="0"/>
              </a:rPr>
              <a:t>Water</a:t>
            </a:r>
            <a:r>
              <a:rPr lang="en-US" sz="2800" dirty="0" smtClean="0">
                <a:solidFill>
                  <a:srgbClr val="FF0000"/>
                </a:solidFill>
                <a:latin typeface="Times New Roman" pitchFamily="18" charset="0"/>
                <a:cs typeface="Times New Roman" pitchFamily="18" charset="0"/>
              </a:rPr>
              <a:t> </a:t>
            </a:r>
            <a:r>
              <a:rPr lang="en-US" sz="2800" dirty="0">
                <a:latin typeface="Times New Roman" pitchFamily="18" charset="0"/>
                <a:cs typeface="Times New Roman" pitchFamily="18" charset="0"/>
              </a:rPr>
              <a:t>and </a:t>
            </a:r>
            <a:r>
              <a:rPr lang="en-US" sz="2800" u="sng" dirty="0" smtClean="0">
                <a:solidFill>
                  <a:srgbClr val="FF0000"/>
                </a:solidFill>
                <a:latin typeface="Times New Roman" pitchFamily="18" charset="0"/>
                <a:cs typeface="Times New Roman" pitchFamily="18" charset="0"/>
              </a:rPr>
              <a:t>large </a:t>
            </a:r>
            <a:r>
              <a:rPr lang="en-US" sz="2800" u="sng" dirty="0">
                <a:solidFill>
                  <a:srgbClr val="FF0000"/>
                </a:solidFill>
                <a:latin typeface="Times New Roman" pitchFamily="18" charset="0"/>
                <a:cs typeface="Times New Roman" pitchFamily="18" charset="0"/>
              </a:rPr>
              <a:t>portions of the </a:t>
            </a:r>
            <a:r>
              <a:rPr lang="en-US" sz="2800" u="sng" dirty="0" smtClean="0">
                <a:solidFill>
                  <a:srgbClr val="FF0000"/>
                </a:solidFill>
                <a:latin typeface="Times New Roman" pitchFamily="18" charset="0"/>
                <a:cs typeface="Times New Roman" pitchFamily="18" charset="0"/>
              </a:rPr>
              <a:t>electrolytes </a:t>
            </a:r>
            <a:r>
              <a:rPr lang="en-US" sz="2800" dirty="0">
                <a:latin typeface="Times New Roman" pitchFamily="18" charset="0"/>
                <a:cs typeface="Times New Roman" pitchFamily="18" charset="0"/>
              </a:rPr>
              <a:t>are </a:t>
            </a:r>
            <a:r>
              <a:rPr lang="en-US" sz="2800" b="1" dirty="0">
                <a:latin typeface="Times New Roman" pitchFamily="18" charset="0"/>
                <a:cs typeface="Times New Roman" pitchFamily="18" charset="0"/>
              </a:rPr>
              <a:t>reabsorbed</a:t>
            </a:r>
            <a:r>
              <a:rPr lang="en-US" sz="2800" dirty="0">
                <a:latin typeface="Times New Roman" pitchFamily="18" charset="0"/>
                <a:cs typeface="Times New Roman" pitchFamily="18" charset="0"/>
              </a:rPr>
              <a:t> by the </a:t>
            </a:r>
            <a:r>
              <a:rPr lang="en-US" sz="2800" dirty="0" smtClean="0">
                <a:latin typeface="Times New Roman" pitchFamily="18" charset="0"/>
                <a:cs typeface="Times New Roman" pitchFamily="18" charset="0"/>
              </a:rPr>
              <a:t>gallbladder mucosa</a:t>
            </a:r>
            <a:r>
              <a:rPr lang="en-US" sz="2800" dirty="0">
                <a:latin typeface="Times New Roman" pitchFamily="18" charset="0"/>
                <a:cs typeface="Times New Roman" pitchFamily="18" charset="0"/>
              </a:rPr>
              <a:t>; essentially all other constituents, </a:t>
            </a:r>
            <a:r>
              <a:rPr lang="en-US" sz="2800" dirty="0" smtClean="0">
                <a:latin typeface="Times New Roman" pitchFamily="18" charset="0"/>
                <a:cs typeface="Times New Roman" pitchFamily="18" charset="0"/>
              </a:rPr>
              <a:t>especially the </a:t>
            </a:r>
            <a:r>
              <a:rPr lang="en-US" sz="2800" dirty="0">
                <a:latin typeface="Times New Roman" pitchFamily="18" charset="0"/>
                <a:cs typeface="Times New Roman" pitchFamily="18" charset="0"/>
              </a:rPr>
              <a:t>bile salts and the lipid </a:t>
            </a:r>
            <a:r>
              <a:rPr lang="en-US" sz="2800" dirty="0" smtClean="0">
                <a:latin typeface="Times New Roman" pitchFamily="18" charset="0"/>
                <a:cs typeface="Times New Roman" pitchFamily="18" charset="0"/>
              </a:rPr>
              <a:t>substances, cholesterol and lecithin</a:t>
            </a:r>
            <a:r>
              <a:rPr lang="en-US" sz="2800" dirty="0">
                <a:latin typeface="Times New Roman" pitchFamily="18" charset="0"/>
                <a:cs typeface="Times New Roman" pitchFamily="18" charset="0"/>
              </a:rPr>
              <a:t>, are not reabsorbed and, therefore, </a:t>
            </a:r>
            <a:r>
              <a:rPr lang="en-US" sz="2800" dirty="0" smtClean="0">
                <a:latin typeface="Times New Roman" pitchFamily="18" charset="0"/>
                <a:cs typeface="Times New Roman" pitchFamily="18" charset="0"/>
              </a:rPr>
              <a:t>become highly </a:t>
            </a:r>
            <a:r>
              <a:rPr lang="en-US" sz="2800" dirty="0">
                <a:latin typeface="Times New Roman" pitchFamily="18" charset="0"/>
                <a:cs typeface="Times New Roman" pitchFamily="18" charset="0"/>
              </a:rPr>
              <a:t>concentrated in the gallbladder bile.</a:t>
            </a:r>
          </a:p>
        </p:txBody>
      </p:sp>
    </p:spTree>
    <p:extLst>
      <p:ext uri="{BB962C8B-B14F-4D97-AF65-F5344CB8AC3E}">
        <p14:creationId xmlns:p14="http://schemas.microsoft.com/office/powerpoint/2010/main" xmlns="" val="26685196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1711</TotalTime>
  <Words>1792</Words>
  <Application>Microsoft Office PowerPoint</Application>
  <PresentationFormat>On-screen Show (4:3)</PresentationFormat>
  <Paragraphs>214</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Equity</vt:lpstr>
      <vt:lpstr>Bile</vt:lpstr>
      <vt:lpstr>Physical Properties</vt:lpstr>
      <vt:lpstr>Slide 3</vt:lpstr>
      <vt:lpstr>Slide 4</vt:lpstr>
      <vt:lpstr>Slide 5</vt:lpstr>
      <vt:lpstr>Slide 6</vt:lpstr>
      <vt:lpstr>Bile secretion:</vt:lpstr>
      <vt:lpstr>Slide 8</vt:lpstr>
      <vt:lpstr>Slide 9</vt:lpstr>
      <vt:lpstr>Slide 10</vt:lpstr>
      <vt:lpstr>Slide 11</vt:lpstr>
      <vt:lpstr>Slide 12</vt:lpstr>
      <vt:lpstr>Slide 13</vt:lpstr>
      <vt:lpstr>Slide 14</vt:lpstr>
      <vt:lpstr>Slide 15</vt:lpstr>
      <vt:lpstr>Role of Bile Acids in Fat Digestion and Absorption </vt:lpstr>
      <vt:lpstr>Slide 17</vt:lpstr>
      <vt:lpstr>Stimulation of Bile secretion</vt:lpstr>
      <vt:lpstr>Slide 19</vt:lpstr>
      <vt:lpstr>Abnormalities associated with bile:</vt:lpstr>
      <vt:lpstr>Slide 21</vt:lpstr>
      <vt:lpstr>Slide 22</vt:lpstr>
      <vt:lpstr>Slide 23</vt:lpstr>
      <vt:lpstr>Slide 24</vt:lpstr>
      <vt:lpstr>Pancreatic secretions</vt:lpstr>
      <vt:lpstr>Slide 26</vt:lpstr>
      <vt:lpstr>Slide 27</vt:lpstr>
      <vt:lpstr>Composition</vt:lpstr>
      <vt:lpstr>Slide 29</vt:lpstr>
      <vt:lpstr>Slide 30</vt:lpstr>
      <vt:lpstr>Slide 31</vt:lpstr>
      <vt:lpstr>regulation of pancreatic secretion.</vt:lpstr>
      <vt:lpstr>Slide 33</vt:lpstr>
      <vt:lpstr>Intestinal secretions</vt:lpstr>
      <vt:lpstr>In the small intestines</vt:lpstr>
      <vt:lpstr>Slide 36</vt:lpstr>
      <vt:lpstr>In the large intestines</vt:lpstr>
      <vt:lpstr>Slide 38</vt:lpstr>
      <vt:lpstr>Slide 39</vt:lpstr>
      <vt:lpstr>Faeces</vt:lpstr>
      <vt:lpstr>Composed of</vt:lpstr>
      <vt:lpstr>Characteristics</vt:lpstr>
      <vt:lpstr>Fecal analysis</vt:lpstr>
      <vt:lpstr>Slide 44</vt:lpstr>
      <vt:lpstr>Why It is Done</vt:lpstr>
      <vt:lpstr>Abnormal values</vt:lpstr>
      <vt:lpstr>Slide 47</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Bile</dc:title>
  <dc:creator>aalbity</dc:creator>
  <cp:lastModifiedBy>aalbity</cp:lastModifiedBy>
  <cp:revision>68</cp:revision>
  <dcterms:created xsi:type="dcterms:W3CDTF">2016-02-22T09:15:13Z</dcterms:created>
  <dcterms:modified xsi:type="dcterms:W3CDTF">2016-11-06T06:53:12Z</dcterms:modified>
</cp:coreProperties>
</file>