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74" d="100"/>
          <a:sy n="74" d="100"/>
        </p:scale>
        <p:origin x="-468"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103620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397307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126839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412853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330796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32B4CB1-5878-4F74-94E4-9FF9C6ED7D97}" type="datetimeFigureOut">
              <a:rPr lang="ar-SA" smtClean="0"/>
              <a:t>04/07/1437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331507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32B4CB1-5878-4F74-94E4-9FF9C6ED7D97}" type="datetimeFigureOut">
              <a:rPr lang="ar-SA" smtClean="0"/>
              <a:t>04/07/1437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67025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32B4CB1-5878-4F74-94E4-9FF9C6ED7D97}" type="datetimeFigureOut">
              <a:rPr lang="ar-SA" smtClean="0"/>
              <a:t>04/07/1437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402290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2B4CB1-5878-4F74-94E4-9FF9C6ED7D97}" type="datetimeFigureOut">
              <a:rPr lang="ar-SA" smtClean="0"/>
              <a:t>04/07/1437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311109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2B4CB1-5878-4F74-94E4-9FF9C6ED7D97}" type="datetimeFigureOut">
              <a:rPr lang="ar-SA" smtClean="0"/>
              <a:t>04/07/1437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323294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2B4CB1-5878-4F74-94E4-9FF9C6ED7D97}" type="datetimeFigureOut">
              <a:rPr lang="ar-SA" smtClean="0"/>
              <a:t>04/07/1437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12836F-5F68-41F0-AB8B-C9EA57AAD61D}" type="slidenum">
              <a:rPr lang="ar-SA" smtClean="0"/>
              <a:t>‹#›</a:t>
            </a:fld>
            <a:endParaRPr lang="ar-SA"/>
          </a:p>
        </p:txBody>
      </p:sp>
    </p:spTree>
    <p:extLst>
      <p:ext uri="{BB962C8B-B14F-4D97-AF65-F5344CB8AC3E}">
        <p14:creationId xmlns:p14="http://schemas.microsoft.com/office/powerpoint/2010/main" val="152625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2B4CB1-5878-4F74-94E4-9FF9C6ED7D97}" type="datetimeFigureOut">
              <a:rPr lang="ar-SA" smtClean="0"/>
              <a:t>04/07/1437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12836F-5F68-41F0-AB8B-C9EA57AAD61D}" type="slidenum">
              <a:rPr lang="ar-SA" smtClean="0"/>
              <a:t>‹#›</a:t>
            </a:fld>
            <a:endParaRPr lang="ar-SA"/>
          </a:p>
        </p:txBody>
      </p:sp>
    </p:spTree>
    <p:extLst>
      <p:ext uri="{BB962C8B-B14F-4D97-AF65-F5344CB8AC3E}">
        <p14:creationId xmlns:p14="http://schemas.microsoft.com/office/powerpoint/2010/main" val="313257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1"/>
            <a:ext cx="12192000" cy="360363"/>
          </a:xfrm>
          <a:prstGeom prst="rect">
            <a:avLst/>
          </a:prstGeom>
          <a:solidFill>
            <a:srgbClr val="002060"/>
          </a:solidFill>
          <a:ln w="9525">
            <a:solidFill>
              <a:srgbClr val="002060"/>
            </a:solidFill>
            <a:miter lim="800000"/>
            <a:headEnd/>
            <a:tailEnd/>
          </a:ln>
          <a:effectLst/>
        </p:spPr>
        <p:txBody>
          <a:bodyPr wrap="none" anchor="ctr"/>
          <a:lstStyle/>
          <a:p>
            <a:endParaRPr lang="ar-SA"/>
          </a:p>
        </p:txBody>
      </p:sp>
      <p:sp>
        <p:nvSpPr>
          <p:cNvPr id="7" name="Title 3"/>
          <p:cNvSpPr txBox="1">
            <a:spLocks/>
          </p:cNvSpPr>
          <p:nvPr/>
        </p:nvSpPr>
        <p:spPr>
          <a:xfrm>
            <a:off x="2743200" y="826436"/>
            <a:ext cx="8267700" cy="1470025"/>
          </a:xfrm>
          <a:prstGeom prst="rect">
            <a:avLst/>
          </a:prstGeom>
        </p:spPr>
        <p:txBody>
          <a:bodyPr vert="horz" lIns="91440" tIns="45720" rIns="91440" bIns="45720" rtlCol="1" anchor="ctr">
            <a:normAutofit fontScale="975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4800" b="1" dirty="0" smtClean="0">
                <a:latin typeface="Arabic Typesetting" panose="03020402040406030203" pitchFamily="66" charset="-78"/>
                <a:cs typeface="Arabic Typesetting" panose="03020402040406030203" pitchFamily="66" charset="-78"/>
              </a:rPr>
              <a:t>برنامج مقترح للأنشطة الفنية لتنمية قيم المواطنة</a:t>
            </a:r>
            <a:br>
              <a:rPr lang="ar-SA" sz="4800" b="1" dirty="0" smtClean="0">
                <a:latin typeface="Arabic Typesetting" panose="03020402040406030203" pitchFamily="66" charset="-78"/>
                <a:cs typeface="Arabic Typesetting" panose="03020402040406030203" pitchFamily="66" charset="-78"/>
              </a:rPr>
            </a:br>
            <a:r>
              <a:rPr lang="ar-SA" sz="4800" b="1" dirty="0" smtClean="0">
                <a:latin typeface="Arabic Typesetting" panose="03020402040406030203" pitchFamily="66" charset="-78"/>
                <a:cs typeface="Arabic Typesetting" panose="03020402040406030203" pitchFamily="66" charset="-78"/>
              </a:rPr>
              <a:t>لطالبات الصف الثالث الابتدائي</a:t>
            </a:r>
            <a:endParaRPr lang="ar-SA" sz="4800" b="1" dirty="0">
              <a:latin typeface="Arabic Typesetting" panose="03020402040406030203" pitchFamily="66" charset="-78"/>
              <a:cs typeface="Arabic Typesetting" panose="03020402040406030203" pitchFamily="66" charset="-78"/>
            </a:endParaRPr>
          </a:p>
        </p:txBody>
      </p:sp>
      <p:sp>
        <p:nvSpPr>
          <p:cNvPr id="2" name="مستطيل مستدير الزوايا 1"/>
          <p:cNvSpPr/>
          <p:nvPr/>
        </p:nvSpPr>
        <p:spPr>
          <a:xfrm>
            <a:off x="4057650" y="2952539"/>
            <a:ext cx="5232400" cy="130525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latin typeface="Arabic Typesetting" panose="03020402040406030203" pitchFamily="66" charset="-78"/>
                <a:cs typeface="Arabic Typesetting" panose="03020402040406030203" pitchFamily="66" charset="-78"/>
              </a:rPr>
              <a:t>الدكتورة مسعودة عالم قربان</a:t>
            </a:r>
          </a:p>
          <a:p>
            <a:pPr algn="ctr"/>
            <a:r>
              <a:rPr lang="ar-SA" sz="3600" dirty="0" smtClean="0">
                <a:solidFill>
                  <a:schemeClr val="tx1"/>
                </a:solidFill>
                <a:latin typeface="Arabic Typesetting" panose="03020402040406030203" pitchFamily="66" charset="-78"/>
                <a:cs typeface="Arabic Typesetting" panose="03020402040406030203" pitchFamily="66" charset="-78"/>
              </a:rPr>
              <a:t>الدكتورة الجوهرة بنت فهد بن خالد آل سعود</a:t>
            </a:r>
            <a:endParaRPr lang="en-US" sz="3600" dirty="0" smtClean="0">
              <a:solidFill>
                <a:schemeClr val="tx1"/>
              </a:solidFill>
              <a:latin typeface="Arabic Typesetting" panose="03020402040406030203" pitchFamily="66" charset="-78"/>
              <a:cs typeface="Arabic Typesetting" panose="03020402040406030203" pitchFamily="66" charset="-78"/>
            </a:endParaRPr>
          </a:p>
        </p:txBody>
      </p:sp>
      <p:sp>
        <p:nvSpPr>
          <p:cNvPr id="9" name="Rectangle 5"/>
          <p:cNvSpPr>
            <a:spLocks noChangeArrowheads="1"/>
          </p:cNvSpPr>
          <p:nvPr/>
        </p:nvSpPr>
        <p:spPr bwMode="auto">
          <a:xfrm>
            <a:off x="0" y="6497637"/>
            <a:ext cx="12192000" cy="360363"/>
          </a:xfrm>
          <a:prstGeom prst="rect">
            <a:avLst/>
          </a:prstGeom>
          <a:solidFill>
            <a:srgbClr val="002060"/>
          </a:solidFill>
          <a:ln w="9525">
            <a:solidFill>
              <a:srgbClr val="002060"/>
            </a:solidFill>
            <a:miter lim="800000"/>
            <a:headEnd/>
            <a:tailEnd/>
          </a:ln>
          <a:effectLst/>
        </p:spPr>
        <p:txBody>
          <a:bodyPr wrap="none" anchor="ctr"/>
          <a:lstStyle/>
          <a:p>
            <a:endParaRPr lang="ar-SA"/>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1" y="2127480"/>
            <a:ext cx="3733799" cy="4260620"/>
          </a:xfrm>
          <a:prstGeom prst="rect">
            <a:avLst/>
          </a:prstGeom>
        </p:spPr>
      </p:pic>
    </p:spTree>
    <p:extLst>
      <p:ext uri="{BB962C8B-B14F-4D97-AF65-F5344CB8AC3E}">
        <p14:creationId xmlns:p14="http://schemas.microsoft.com/office/powerpoint/2010/main" val="397990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1"/>
            <a:ext cx="12192000" cy="360363"/>
          </a:xfrm>
          <a:prstGeom prst="rect">
            <a:avLst/>
          </a:prstGeom>
          <a:solidFill>
            <a:srgbClr val="002060"/>
          </a:solidFill>
          <a:ln w="9525">
            <a:solidFill>
              <a:srgbClr val="002060"/>
            </a:solidFill>
            <a:miter lim="800000"/>
            <a:headEnd/>
            <a:tailEnd/>
          </a:ln>
          <a:effectLst/>
        </p:spPr>
        <p:txBody>
          <a:bodyPr wrap="none" anchor="ctr"/>
          <a:lstStyle/>
          <a:p>
            <a:endParaRPr lang="ar-SA"/>
          </a:p>
        </p:txBody>
      </p:sp>
      <p:sp>
        <p:nvSpPr>
          <p:cNvPr id="7" name="Title 3"/>
          <p:cNvSpPr txBox="1">
            <a:spLocks/>
          </p:cNvSpPr>
          <p:nvPr/>
        </p:nvSpPr>
        <p:spPr>
          <a:xfrm>
            <a:off x="2540000" y="921439"/>
            <a:ext cx="8267700" cy="1470025"/>
          </a:xfrm>
          <a:prstGeom prst="rect">
            <a:avLst/>
          </a:prstGeom>
        </p:spPr>
        <p:txBody>
          <a:bodyPr vert="horz" lIns="91440" tIns="45720" rIns="91440" bIns="45720" rtlCol="1" anchor="ctr">
            <a:normAutofit fontScale="825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smtClean="0"/>
              <a:t>Proposed Artistic Activities for the Development of Citizenship Values for Third Grade Students</a:t>
            </a:r>
            <a:endParaRPr lang="ar-SA" sz="4800" b="1" dirty="0">
              <a:latin typeface="Arabic Typesetting" panose="03020402040406030203" pitchFamily="66" charset="-78"/>
              <a:cs typeface="Arabic Typesetting" panose="03020402040406030203" pitchFamily="66" charset="-78"/>
            </a:endParaRPr>
          </a:p>
        </p:txBody>
      </p:sp>
      <p:sp>
        <p:nvSpPr>
          <p:cNvPr id="2" name="مستطيل مستدير الزوايا 1"/>
          <p:cNvSpPr/>
          <p:nvPr/>
        </p:nvSpPr>
        <p:spPr>
          <a:xfrm>
            <a:off x="4057650" y="2952539"/>
            <a:ext cx="5232400" cy="130525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600" dirty="0" err="1" smtClean="0">
                <a:solidFill>
                  <a:schemeClr val="tx1"/>
                </a:solidFill>
              </a:rPr>
              <a:t>Massouadh</a:t>
            </a:r>
            <a:r>
              <a:rPr lang="en-US" sz="3600" dirty="0" smtClean="0">
                <a:solidFill>
                  <a:schemeClr val="tx1"/>
                </a:solidFill>
              </a:rPr>
              <a:t> </a:t>
            </a:r>
            <a:r>
              <a:rPr lang="en-US" sz="3600" dirty="0" err="1" smtClean="0">
                <a:solidFill>
                  <a:schemeClr val="tx1"/>
                </a:solidFill>
              </a:rPr>
              <a:t>Alem</a:t>
            </a:r>
            <a:r>
              <a:rPr lang="en-US" sz="3600" dirty="0" smtClean="0">
                <a:solidFill>
                  <a:schemeClr val="tx1"/>
                </a:solidFill>
              </a:rPr>
              <a:t> </a:t>
            </a:r>
            <a:r>
              <a:rPr lang="en-US" sz="3600" dirty="0" err="1" smtClean="0">
                <a:solidFill>
                  <a:schemeClr val="tx1"/>
                </a:solidFill>
              </a:rPr>
              <a:t>Qurban</a:t>
            </a:r>
            <a:r>
              <a:rPr lang="en-US" sz="3600" dirty="0" smtClean="0">
                <a:solidFill>
                  <a:schemeClr val="tx1"/>
                </a:solidFill>
              </a:rPr>
              <a:t> &amp; </a:t>
            </a:r>
            <a:r>
              <a:rPr lang="en-US" sz="3600" dirty="0" err="1" smtClean="0">
                <a:solidFill>
                  <a:schemeClr val="tx1"/>
                </a:solidFill>
              </a:rPr>
              <a:t>AlJohara</a:t>
            </a:r>
            <a:r>
              <a:rPr lang="en-US" sz="3600" dirty="0" smtClean="0">
                <a:solidFill>
                  <a:schemeClr val="tx1"/>
                </a:solidFill>
              </a:rPr>
              <a:t> </a:t>
            </a:r>
            <a:r>
              <a:rPr lang="en-US" sz="3600" dirty="0" err="1" smtClean="0">
                <a:solidFill>
                  <a:schemeClr val="tx1"/>
                </a:solidFill>
              </a:rPr>
              <a:t>Fahad</a:t>
            </a:r>
            <a:r>
              <a:rPr lang="en-US" sz="3600" dirty="0" smtClean="0">
                <a:solidFill>
                  <a:schemeClr val="tx1"/>
                </a:solidFill>
              </a:rPr>
              <a:t> Al Saud</a:t>
            </a:r>
            <a:endParaRPr lang="en-US" sz="3600" dirty="0">
              <a:solidFill>
                <a:schemeClr val="tx1"/>
              </a:solidFill>
            </a:endParaRPr>
          </a:p>
        </p:txBody>
      </p:sp>
      <p:sp>
        <p:nvSpPr>
          <p:cNvPr id="9" name="Rectangle 5"/>
          <p:cNvSpPr>
            <a:spLocks noChangeArrowheads="1"/>
          </p:cNvSpPr>
          <p:nvPr/>
        </p:nvSpPr>
        <p:spPr bwMode="auto">
          <a:xfrm>
            <a:off x="0" y="6497637"/>
            <a:ext cx="12192000" cy="360363"/>
          </a:xfrm>
          <a:prstGeom prst="rect">
            <a:avLst/>
          </a:prstGeom>
          <a:solidFill>
            <a:srgbClr val="002060"/>
          </a:solidFill>
          <a:ln w="9525">
            <a:solidFill>
              <a:srgbClr val="002060"/>
            </a:solidFill>
            <a:miter lim="800000"/>
            <a:headEnd/>
            <a:tailEnd/>
          </a:ln>
          <a:effectLst/>
        </p:spPr>
        <p:txBody>
          <a:bodyPr wrap="none" anchor="ctr"/>
          <a:lstStyle/>
          <a:p>
            <a:endParaRPr lang="ar-SA"/>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1" y="2127480"/>
            <a:ext cx="3733799" cy="4260620"/>
          </a:xfrm>
          <a:prstGeom prst="rect">
            <a:avLst/>
          </a:prstGeom>
        </p:spPr>
      </p:pic>
    </p:spTree>
    <p:extLst>
      <p:ext uri="{BB962C8B-B14F-4D97-AF65-F5344CB8AC3E}">
        <p14:creationId xmlns:p14="http://schemas.microsoft.com/office/powerpoint/2010/main" val="399303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flipV="1">
            <a:off x="57150" y="-26989"/>
            <a:ext cx="0" cy="6858001"/>
          </a:xfrm>
          <a:prstGeom prst="line">
            <a:avLst/>
          </a:prstGeom>
          <a:noFill/>
          <a:ln w="317500">
            <a:solidFill>
              <a:schemeClr val="bg1">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5" name="Line 3"/>
          <p:cNvSpPr>
            <a:spLocks noChangeShapeType="1"/>
          </p:cNvSpPr>
          <p:nvPr/>
        </p:nvSpPr>
        <p:spPr bwMode="auto">
          <a:xfrm flipV="1">
            <a:off x="12020550" y="-26988"/>
            <a:ext cx="0" cy="6858000"/>
          </a:xfrm>
          <a:prstGeom prst="line">
            <a:avLst/>
          </a:prstGeom>
          <a:noFill/>
          <a:ln w="317500">
            <a:solidFill>
              <a:schemeClr val="bg1">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6" name="Line 4"/>
          <p:cNvSpPr>
            <a:spLocks noChangeShapeType="1"/>
          </p:cNvSpPr>
          <p:nvPr/>
        </p:nvSpPr>
        <p:spPr bwMode="auto">
          <a:xfrm flipH="1" flipV="1">
            <a:off x="190499" y="155542"/>
            <a:ext cx="11830049" cy="0"/>
          </a:xfrm>
          <a:prstGeom prst="line">
            <a:avLst/>
          </a:prstGeom>
          <a:noFill/>
          <a:ln w="317500">
            <a:solidFill>
              <a:schemeClr val="bg1">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9" name="Text Box 7"/>
          <p:cNvSpPr txBox="1">
            <a:spLocks noChangeArrowheads="1"/>
          </p:cNvSpPr>
          <p:nvPr/>
        </p:nvSpPr>
        <p:spPr bwMode="auto">
          <a:xfrm>
            <a:off x="495300" y="570385"/>
            <a:ext cx="1115248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sz="2800" dirty="0" smtClean="0"/>
              <a:t>بعد تحليل المضمون لكتاب التربية الفنية للصف الثالث الابتدائي</a:t>
            </a:r>
          </a:p>
          <a:p>
            <a:r>
              <a:rPr lang="ar-SA" sz="2800" dirty="0" smtClean="0"/>
              <a:t>توصل الفريق البحثي الى ان هناك العديد من قيم المواطنة المفقودة في مقرر التربية الفنية لطالبات الصف الثالث الابتدائي، والتي يجب تضمينها ضمن المقرر بحيث تنمي الاحساس بالانتماء للوطن عند الطالبات وتعرفهم بعض القيم والانجازات.</a:t>
            </a:r>
            <a:endParaRPr lang="en-US" sz="2800"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700" y="3022600"/>
            <a:ext cx="5781071" cy="3479800"/>
          </a:xfrm>
          <a:prstGeom prst="rect">
            <a:avLst/>
          </a:prstGeom>
        </p:spPr>
      </p:pic>
    </p:spTree>
    <p:extLst>
      <p:ext uri="{BB962C8B-B14F-4D97-AF65-F5344CB8AC3E}">
        <p14:creationId xmlns:p14="http://schemas.microsoft.com/office/powerpoint/2010/main" val="2389020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strips(downLeft)">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079">
                                            <p:txEl>
                                              <p:pRg st="1" end="1"/>
                                            </p:txEl>
                                          </p:spTgt>
                                        </p:tgtEl>
                                        <p:attrNameLst>
                                          <p:attrName>style.visibility</p:attrName>
                                        </p:attrNameLst>
                                      </p:cBhvr>
                                      <p:to>
                                        <p:strVal val="visible"/>
                                      </p:to>
                                    </p:set>
                                    <p:animEffect transition="in" filter="strips(downLeft)">
                                      <p:cBhvr>
                                        <p:cTn id="12" dur="500"/>
                                        <p:tgtEl>
                                          <p:spTgt spid="30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flipV="1">
            <a:off x="57150" y="-26989"/>
            <a:ext cx="0" cy="6858001"/>
          </a:xfrm>
          <a:prstGeom prst="line">
            <a:avLst/>
          </a:prstGeom>
          <a:noFill/>
          <a:ln w="3175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5" name="Line 3"/>
          <p:cNvSpPr>
            <a:spLocks noChangeShapeType="1"/>
          </p:cNvSpPr>
          <p:nvPr/>
        </p:nvSpPr>
        <p:spPr bwMode="auto">
          <a:xfrm flipV="1">
            <a:off x="12020550" y="-26988"/>
            <a:ext cx="0" cy="6858000"/>
          </a:xfrm>
          <a:prstGeom prst="line">
            <a:avLst/>
          </a:prstGeom>
          <a:noFill/>
          <a:ln w="3175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6" name="Line 4"/>
          <p:cNvSpPr>
            <a:spLocks noChangeShapeType="1"/>
          </p:cNvSpPr>
          <p:nvPr/>
        </p:nvSpPr>
        <p:spPr bwMode="auto">
          <a:xfrm flipH="1" flipV="1">
            <a:off x="190499" y="155542"/>
            <a:ext cx="11830049" cy="0"/>
          </a:xfrm>
          <a:prstGeom prst="line">
            <a:avLst/>
          </a:prstGeom>
          <a:noFill/>
          <a:ln w="3175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9" name="Text Box 7"/>
          <p:cNvSpPr txBox="1">
            <a:spLocks noChangeArrowheads="1"/>
          </p:cNvSpPr>
          <p:nvPr/>
        </p:nvSpPr>
        <p:spPr bwMode="auto">
          <a:xfrm>
            <a:off x="4622800" y="519585"/>
            <a:ext cx="25164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sz="3600" dirty="0" smtClean="0"/>
              <a:t>فكرة البرنامج</a:t>
            </a:r>
            <a:endParaRPr lang="en-US" sz="3600" dirty="0"/>
          </a:p>
        </p:txBody>
      </p:sp>
      <p:sp>
        <p:nvSpPr>
          <p:cNvPr id="2" name="مربع نص 1"/>
          <p:cNvSpPr txBox="1"/>
          <p:nvPr/>
        </p:nvSpPr>
        <p:spPr>
          <a:xfrm>
            <a:off x="393700" y="1165916"/>
            <a:ext cx="11303000" cy="3046988"/>
          </a:xfrm>
          <a:prstGeom prst="rect">
            <a:avLst/>
          </a:prstGeom>
          <a:noFill/>
        </p:spPr>
        <p:txBody>
          <a:bodyPr wrap="square" rtlCol="1">
            <a:spAutoFit/>
          </a:bodyPr>
          <a:lstStyle/>
          <a:p>
            <a:r>
              <a:rPr lang="ar-SA" sz="2400" dirty="0" smtClean="0"/>
              <a:t>لعل أبرز ما يجب أن تُعنى به التربية هي تربية المواطنة لدى النشء و رعايتها و تنميتها وفقاً لمراحل نموه و لعل من أهم المراحل التي من خلالها تستديم التربية و تستمر هي المرحلة الأولى للتعليم و تعتبر مرحلة امتداداً لرياض الأطفال و إعدادٍ لما بعدها حيثُ تتميز بالغنى بمظاهرها المختلفة؛ و قد أكدت الدراسات أن الطفل إذا توفرت له البيئة المناسبة أستطاع أن يُبدع و يبتكر و يتعلم, و تعتبر الأنشطة التعليمية نموذجاً لذلك, و لعل أفضل الطرق المؤدية لمثل هذه البيئة المناسبة هي بيئة التربية الفنية القائمة على الأنشطة الفنية والغنية بالوسائل, و الأساليب الفنية و التقنيات المختلفة لذا أتت فكرة البرنامج قائمةً على أنشطة فنية توفر البيئة اللازمة لطالبات  المرحلة الأولى من التعليم العام و موجهةً الطالبات الصف الثالث الابتدائي و هادفة لتحقيق أهم أهداف التربية التعليمية بشكل عام و التربية الفنية بشكلٍ خاص ألا و هو تنمية روح المواطنة.</a:t>
            </a:r>
            <a:endParaRPr lang="en-US" sz="2400" dirty="0" smtClean="0"/>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700" y="4115660"/>
            <a:ext cx="2908300" cy="2488339"/>
          </a:xfrm>
          <a:prstGeom prst="rect">
            <a:avLst/>
          </a:prstGeom>
        </p:spPr>
      </p:pic>
    </p:spTree>
    <p:extLst>
      <p:ext uri="{BB962C8B-B14F-4D97-AF65-F5344CB8AC3E}">
        <p14:creationId xmlns:p14="http://schemas.microsoft.com/office/powerpoint/2010/main" val="2726162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strips(downLeft)">
                                      <p:cBhvr>
                                        <p:cTn id="7" dur="500"/>
                                        <p:tgtEl>
                                          <p:spTgt spid="30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flipV="1">
            <a:off x="57150" y="-26989"/>
            <a:ext cx="0" cy="6858001"/>
          </a:xfrm>
          <a:prstGeom prst="line">
            <a:avLst/>
          </a:prstGeom>
          <a:noFill/>
          <a:ln w="317500">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5" name="Line 3"/>
          <p:cNvSpPr>
            <a:spLocks noChangeShapeType="1"/>
          </p:cNvSpPr>
          <p:nvPr/>
        </p:nvSpPr>
        <p:spPr bwMode="auto">
          <a:xfrm flipV="1">
            <a:off x="12020550" y="-26988"/>
            <a:ext cx="0" cy="6858000"/>
          </a:xfrm>
          <a:prstGeom prst="line">
            <a:avLst/>
          </a:prstGeom>
          <a:noFill/>
          <a:ln w="317500">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6" name="Line 4"/>
          <p:cNvSpPr>
            <a:spLocks noChangeShapeType="1"/>
          </p:cNvSpPr>
          <p:nvPr/>
        </p:nvSpPr>
        <p:spPr bwMode="auto">
          <a:xfrm flipH="1" flipV="1">
            <a:off x="190499" y="155542"/>
            <a:ext cx="11830049" cy="0"/>
          </a:xfrm>
          <a:prstGeom prst="line">
            <a:avLst/>
          </a:prstGeom>
          <a:noFill/>
          <a:ln w="317500">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9" name="Text Box 7"/>
          <p:cNvSpPr txBox="1">
            <a:spLocks noChangeArrowheads="1"/>
          </p:cNvSpPr>
          <p:nvPr/>
        </p:nvSpPr>
        <p:spPr bwMode="auto">
          <a:xfrm>
            <a:off x="4622800" y="519585"/>
            <a:ext cx="25164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sz="3600" dirty="0" smtClean="0"/>
              <a:t>أهداف البرنامج</a:t>
            </a:r>
            <a:endParaRPr lang="en-US" sz="3600" dirty="0"/>
          </a:p>
        </p:txBody>
      </p:sp>
      <p:sp>
        <p:nvSpPr>
          <p:cNvPr id="2" name="مربع نص 1"/>
          <p:cNvSpPr txBox="1"/>
          <p:nvPr/>
        </p:nvSpPr>
        <p:spPr>
          <a:xfrm>
            <a:off x="850900" y="1282700"/>
            <a:ext cx="10693400" cy="2677656"/>
          </a:xfrm>
          <a:prstGeom prst="rect">
            <a:avLst/>
          </a:prstGeom>
          <a:noFill/>
        </p:spPr>
        <p:txBody>
          <a:bodyPr wrap="square" rtlCol="1">
            <a:spAutoFit/>
          </a:bodyPr>
          <a:lstStyle/>
          <a:p>
            <a:r>
              <a:rPr lang="ar-SA" sz="2400" b="1" dirty="0" smtClean="0"/>
              <a:t>الهدف العام للبرنامج</a:t>
            </a:r>
            <a:r>
              <a:rPr lang="ar-SA" sz="2400" dirty="0" smtClean="0"/>
              <a:t>:</a:t>
            </a:r>
          </a:p>
          <a:p>
            <a:r>
              <a:rPr lang="ar-SA" sz="2400" dirty="0" smtClean="0"/>
              <a:t>تنمية قيم المواطنة لدى طالبات  الصف الثالث الابتدائي . وتأصيل حب الوطن والانتماء لديهم بالأنشطة الفنية .</a:t>
            </a:r>
          </a:p>
          <a:p>
            <a:r>
              <a:rPr lang="ar-SA" sz="2400" b="1" dirty="0" smtClean="0"/>
              <a:t>الأهداف الخاصة للبرنامج</a:t>
            </a:r>
            <a:r>
              <a:rPr lang="ar-SA" sz="2400" dirty="0" smtClean="0"/>
              <a:t>:</a:t>
            </a:r>
          </a:p>
          <a:p>
            <a:r>
              <a:rPr lang="ar-SA" sz="2400" dirty="0" smtClean="0"/>
              <a:t>أن أي برنامجٍ ناجح, يكتب له الاستمرارية, و البقاء خلفهُ منظومة متكاملة تتمثل في قوة و براعة التصميم و التنفيذ و الإخراج من جانب, و تعاون المنظمين من إدارة و معلمين من جانب آخر, ناهيك على مدى التفاعل </a:t>
            </a:r>
            <a:r>
              <a:rPr lang="ar-SA" sz="2400" dirty="0" err="1" smtClean="0"/>
              <a:t>الآثرِ</a:t>
            </a:r>
            <a:r>
              <a:rPr lang="ar-SA" sz="2400" dirty="0" smtClean="0"/>
              <a:t> ما بين المعلم و الطالب, لذا تتجلى الأهداف في أي منهج, و برنامج في ثلاثة صور هي: الأهداف المعرفية, و الأهداف </a:t>
            </a:r>
            <a:r>
              <a:rPr lang="ar-SA" sz="2400" dirty="0" err="1" smtClean="0"/>
              <a:t>المهارية</a:t>
            </a:r>
            <a:r>
              <a:rPr lang="ar-SA" sz="2400" dirty="0" smtClean="0"/>
              <a:t>, و الأهداف الوجدانية.</a:t>
            </a:r>
          </a:p>
        </p:txBody>
      </p:sp>
      <p:pic>
        <p:nvPicPr>
          <p:cNvPr id="7" name="Picture 3" descr="C:\Users\Toshiba\AppData\Local\Microsoft\Windows\Temporary Internet Files\Content.IE5\4CX224YG\MP90040363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643" y="3771900"/>
            <a:ext cx="5287771" cy="2843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994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strips(downLeft)">
                                      <p:cBhvr>
                                        <p:cTn id="7" dur="500"/>
                                        <p:tgtEl>
                                          <p:spTgt spid="30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flipV="1">
            <a:off x="57150" y="-26989"/>
            <a:ext cx="0" cy="6858001"/>
          </a:xfrm>
          <a:prstGeom prst="line">
            <a:avLst/>
          </a:prstGeom>
          <a:noFill/>
          <a:ln w="317500">
            <a:solidFill>
              <a:schemeClr val="bg1">
                <a:lumMod val="8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5" name="Line 3"/>
          <p:cNvSpPr>
            <a:spLocks noChangeShapeType="1"/>
          </p:cNvSpPr>
          <p:nvPr/>
        </p:nvSpPr>
        <p:spPr bwMode="auto">
          <a:xfrm flipV="1">
            <a:off x="12020550" y="-26988"/>
            <a:ext cx="0" cy="6858000"/>
          </a:xfrm>
          <a:prstGeom prst="line">
            <a:avLst/>
          </a:prstGeom>
          <a:noFill/>
          <a:ln w="317500">
            <a:solidFill>
              <a:schemeClr val="bg1">
                <a:lumMod val="8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6" name="Line 4"/>
          <p:cNvSpPr>
            <a:spLocks noChangeShapeType="1"/>
          </p:cNvSpPr>
          <p:nvPr/>
        </p:nvSpPr>
        <p:spPr bwMode="auto">
          <a:xfrm flipH="1" flipV="1">
            <a:off x="190499" y="155542"/>
            <a:ext cx="11830049" cy="0"/>
          </a:xfrm>
          <a:prstGeom prst="line">
            <a:avLst/>
          </a:prstGeom>
          <a:noFill/>
          <a:ln w="317500">
            <a:solidFill>
              <a:schemeClr val="bg1">
                <a:lumMod val="8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9" name="Text Box 7"/>
          <p:cNvSpPr txBox="1">
            <a:spLocks noChangeArrowheads="1"/>
          </p:cNvSpPr>
          <p:nvPr/>
        </p:nvSpPr>
        <p:spPr bwMode="auto">
          <a:xfrm>
            <a:off x="1352550" y="519585"/>
            <a:ext cx="9372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sz="3600" dirty="0" smtClean="0"/>
              <a:t>تصور لبعض نماذج الأنشطة الفنية التي تنفذ من خلال البرنامج </a:t>
            </a:r>
            <a:endParaRPr lang="en-US" sz="3600" dirty="0"/>
          </a:p>
        </p:txBody>
      </p:sp>
      <p:sp>
        <p:nvSpPr>
          <p:cNvPr id="2" name="مربع نص 1"/>
          <p:cNvSpPr txBox="1"/>
          <p:nvPr/>
        </p:nvSpPr>
        <p:spPr>
          <a:xfrm>
            <a:off x="850900" y="1282700"/>
            <a:ext cx="10693400" cy="2677656"/>
          </a:xfrm>
          <a:prstGeom prst="rect">
            <a:avLst/>
          </a:prstGeom>
          <a:noFill/>
        </p:spPr>
        <p:txBody>
          <a:bodyPr wrap="square" rtlCol="1">
            <a:spAutoFit/>
          </a:bodyPr>
          <a:lstStyle/>
          <a:p>
            <a:r>
              <a:rPr lang="ar-SA" sz="2400" dirty="0" smtClean="0"/>
              <a:t>نشاط (1): </a:t>
            </a:r>
            <a:r>
              <a:rPr lang="ar-SA" sz="2400" b="1" dirty="0" smtClean="0"/>
              <a:t>أعرف بلدك</a:t>
            </a:r>
          </a:p>
          <a:p>
            <a:r>
              <a:rPr lang="ar-SA" sz="2400" dirty="0" smtClean="0"/>
              <a:t>نشاط (2): </a:t>
            </a:r>
            <a:r>
              <a:rPr lang="ar-SA" sz="2400" b="1" dirty="0" smtClean="0"/>
              <a:t>أنا فنان سعودي</a:t>
            </a:r>
          </a:p>
          <a:p>
            <a:r>
              <a:rPr lang="ar-SA" sz="2400" dirty="0" smtClean="0"/>
              <a:t>نشاط رقم (3): </a:t>
            </a:r>
            <a:r>
              <a:rPr lang="ar-SA" sz="2400" b="1" dirty="0" smtClean="0"/>
              <a:t>بيئتي حبيبتي.</a:t>
            </a:r>
          </a:p>
          <a:p>
            <a:r>
              <a:rPr lang="ar-SA" sz="2400" dirty="0" smtClean="0"/>
              <a:t>نشاط رقم (4): </a:t>
            </a:r>
            <a:r>
              <a:rPr lang="ar-SA" sz="2400" b="1" dirty="0" smtClean="0"/>
              <a:t>احترام النظام.</a:t>
            </a:r>
          </a:p>
          <a:p>
            <a:r>
              <a:rPr lang="ar-SA" sz="2400" dirty="0" smtClean="0"/>
              <a:t>نشاط رقم (5): </a:t>
            </a:r>
            <a:r>
              <a:rPr lang="ar-SA" sz="2400" b="1" dirty="0" smtClean="0"/>
              <a:t>حجرتي الجميلة.</a:t>
            </a:r>
          </a:p>
          <a:p>
            <a:r>
              <a:rPr lang="ar-SA" sz="2400" dirty="0" smtClean="0"/>
              <a:t>نشاط رقم (6): </a:t>
            </a:r>
            <a:r>
              <a:rPr lang="ar-SA" sz="2400" b="1" dirty="0" smtClean="0"/>
              <a:t>علم بلادي.</a:t>
            </a:r>
          </a:p>
          <a:p>
            <a:r>
              <a:rPr lang="ar-SA" sz="2400" dirty="0" smtClean="0"/>
              <a:t>نشاط رقم (7): </a:t>
            </a:r>
            <a:r>
              <a:rPr lang="ar-SA" sz="2400" b="1" dirty="0" smtClean="0"/>
              <a:t>مجتمعي الجميل.</a:t>
            </a:r>
            <a:endParaRPr lang="en-US" sz="2400" b="1"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1771258"/>
            <a:ext cx="5060346" cy="4185042"/>
          </a:xfrm>
          <a:prstGeom prst="rect">
            <a:avLst/>
          </a:prstGeom>
        </p:spPr>
      </p:pic>
    </p:spTree>
    <p:extLst>
      <p:ext uri="{BB962C8B-B14F-4D97-AF65-F5344CB8AC3E}">
        <p14:creationId xmlns:p14="http://schemas.microsoft.com/office/powerpoint/2010/main" val="384416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strips(downLeft)">
                                      <p:cBhvr>
                                        <p:cTn id="7" dur="500"/>
                                        <p:tgtEl>
                                          <p:spTgt spid="30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flipV="1">
            <a:off x="57150" y="-26989"/>
            <a:ext cx="0" cy="6858001"/>
          </a:xfrm>
          <a:prstGeom prst="line">
            <a:avLst/>
          </a:prstGeom>
          <a:noFill/>
          <a:ln w="317500">
            <a:solidFill>
              <a:schemeClr val="bg1">
                <a:lumMod val="9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5" name="Line 3"/>
          <p:cNvSpPr>
            <a:spLocks noChangeShapeType="1"/>
          </p:cNvSpPr>
          <p:nvPr/>
        </p:nvSpPr>
        <p:spPr bwMode="auto">
          <a:xfrm flipV="1">
            <a:off x="12020550" y="-26988"/>
            <a:ext cx="0" cy="6858000"/>
          </a:xfrm>
          <a:prstGeom prst="line">
            <a:avLst/>
          </a:prstGeom>
          <a:noFill/>
          <a:ln w="317500">
            <a:solidFill>
              <a:schemeClr val="bg1">
                <a:lumMod val="9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6" name="Line 4"/>
          <p:cNvSpPr>
            <a:spLocks noChangeShapeType="1"/>
          </p:cNvSpPr>
          <p:nvPr/>
        </p:nvSpPr>
        <p:spPr bwMode="auto">
          <a:xfrm flipH="1" flipV="1">
            <a:off x="190499" y="155542"/>
            <a:ext cx="11830049" cy="0"/>
          </a:xfrm>
          <a:prstGeom prst="line">
            <a:avLst/>
          </a:prstGeom>
          <a:noFill/>
          <a:ln w="317500">
            <a:solidFill>
              <a:schemeClr val="bg1">
                <a:lumMod val="9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79" name="Text Box 7"/>
          <p:cNvSpPr txBox="1">
            <a:spLocks noChangeArrowheads="1"/>
          </p:cNvSpPr>
          <p:nvPr/>
        </p:nvSpPr>
        <p:spPr bwMode="auto">
          <a:xfrm>
            <a:off x="2644775" y="459456"/>
            <a:ext cx="71056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ar-SA" sz="3600" dirty="0" smtClean="0"/>
              <a:t>تكوين المجموعة البحثية </a:t>
            </a:r>
            <a:endParaRPr lang="en-US" sz="3600" dirty="0"/>
          </a:p>
        </p:txBody>
      </p:sp>
      <p:sp>
        <p:nvSpPr>
          <p:cNvPr id="2" name="مربع نص 1"/>
          <p:cNvSpPr txBox="1"/>
          <p:nvPr/>
        </p:nvSpPr>
        <p:spPr>
          <a:xfrm>
            <a:off x="850900" y="1282700"/>
            <a:ext cx="10693400" cy="830997"/>
          </a:xfrm>
          <a:prstGeom prst="rect">
            <a:avLst/>
          </a:prstGeom>
          <a:noFill/>
        </p:spPr>
        <p:txBody>
          <a:bodyPr wrap="square" rtlCol="1">
            <a:spAutoFit/>
          </a:bodyPr>
          <a:lstStyle/>
          <a:p>
            <a:r>
              <a:rPr lang="ar-SA" sz="2400" dirty="0" smtClean="0"/>
              <a:t>البحث من البحوث البينية والجامعة دائما تسعى لتشجيع ودعم الأبحاث البينية وهذا ضمن الخطة الاستراتيجية للجامعة ومنها الهدف 2-5  من أهداف الخطة الاستراتيجية وهذا يعطي قوة للجامعة في اعتمادها المؤسسي.</a:t>
            </a:r>
            <a:endParaRPr lang="en-US" sz="2400" dirty="0"/>
          </a:p>
        </p:txBody>
      </p:sp>
      <p:pic>
        <p:nvPicPr>
          <p:cNvPr id="7" name="صورة 6"/>
          <p:cNvPicPr>
            <a:picLocks noChangeAspect="1"/>
          </p:cNvPicPr>
          <p:nvPr/>
        </p:nvPicPr>
        <p:blipFill rotWithShape="1">
          <a:blip r:embed="rId2" cstate="print">
            <a:extLst>
              <a:ext uri="{28A0092B-C50C-407E-A947-70E740481C1C}">
                <a14:useLocalDpi xmlns:a14="http://schemas.microsoft.com/office/drawing/2010/main" val="0"/>
              </a:ext>
            </a:extLst>
          </a:blip>
          <a:srcRect b="8919"/>
          <a:stretch/>
        </p:blipFill>
        <p:spPr>
          <a:xfrm>
            <a:off x="850900" y="3006344"/>
            <a:ext cx="4490177" cy="3419856"/>
          </a:xfrm>
          <a:prstGeom prst="rect">
            <a:avLst/>
          </a:prstGeom>
        </p:spPr>
      </p:pic>
    </p:spTree>
    <p:extLst>
      <p:ext uri="{BB962C8B-B14F-4D97-AF65-F5344CB8AC3E}">
        <p14:creationId xmlns:p14="http://schemas.microsoft.com/office/powerpoint/2010/main" val="323365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strips(downLeft)">
                                      <p:cBhvr>
                                        <p:cTn id="7" dur="500"/>
                                        <p:tgtEl>
                                          <p:spTgt spid="30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434</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aljawhara-asus</cp:lastModifiedBy>
  <cp:revision>4</cp:revision>
  <dcterms:created xsi:type="dcterms:W3CDTF">2016-04-10T21:29:02Z</dcterms:created>
  <dcterms:modified xsi:type="dcterms:W3CDTF">2016-04-11T12:43:47Z</dcterms:modified>
</cp:coreProperties>
</file>