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97" r:id="rId3"/>
    <p:sldId id="277" r:id="rId4"/>
    <p:sldId id="278" r:id="rId5"/>
    <p:sldId id="279" r:id="rId6"/>
    <p:sldId id="280" r:id="rId7"/>
    <p:sldId id="281" r:id="rId8"/>
    <p:sldId id="283" r:id="rId9"/>
    <p:sldId id="284" r:id="rId10"/>
    <p:sldId id="298" r:id="rId11"/>
    <p:sldId id="299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404"/>
    <a:srgbClr val="AF21A8"/>
    <a:srgbClr val="2773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1551" autoAdjust="0"/>
  </p:normalViewPr>
  <p:slideViewPr>
    <p:cSldViewPr>
      <p:cViewPr varScale="1">
        <p:scale>
          <a:sx n="83" d="100"/>
          <a:sy n="83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66551-8463-407D-83B6-B7FAAD1E829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AD020-A08D-457B-92FE-4FFD5FFF2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8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AD020-A08D-457B-92FE-4FFD5FFF29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94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AD020-A08D-457B-92FE-4FFD5FFF29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24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F54DDEB-8DB0-4528-B6CC-8ED08E5A4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AFE83FF-5A85-4BE8-8767-377F9242E268}" type="datetimeFigureOut">
              <a:rPr lang="en-US" smtClean="0"/>
              <a:pPr/>
              <a:t>11/29/2016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30832" y="908720"/>
            <a:ext cx="8229600" cy="2593975"/>
          </a:xfrm>
        </p:spPr>
        <p:txBody>
          <a:bodyPr/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Estimation of Glutathione in Plasma</a:t>
            </a:r>
            <a:endParaRPr lang="en-US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95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91264" cy="1143000"/>
          </a:xfrm>
        </p:spPr>
        <p:txBody>
          <a:bodyPr/>
          <a:lstStyle/>
          <a:p>
            <a:r>
              <a:rPr lang="en-US" sz="2400" b="1" dirty="0">
                <a:solidFill>
                  <a:srgbClr val="AF21A8"/>
                </a:solidFill>
              </a:rPr>
              <a:t>Preparation of Blood Sample for GSH determination.</a:t>
            </a:r>
            <a:br>
              <a:rPr lang="en-US" sz="2400" b="1" dirty="0">
                <a:solidFill>
                  <a:srgbClr val="AF21A8"/>
                </a:solidFill>
              </a:rPr>
            </a:br>
            <a:endParaRPr lang="en-US" sz="2400" dirty="0">
              <a:solidFill>
                <a:srgbClr val="AF21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4016" y="1052736"/>
            <a:ext cx="8542784" cy="5805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Best results are obtained with fresh blood samples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dirty="0"/>
              <a:t>1- Collect the blood in 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heparin test tubes.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/>
              <a:t>Immediately </a:t>
            </a:r>
            <a:r>
              <a:rPr lang="en-US" sz="2400" b="1" dirty="0"/>
              <a:t>shake the tubes </a:t>
            </a:r>
            <a:r>
              <a:rPr lang="en-US" sz="2400" dirty="0"/>
              <a:t>and keep the blood at 4⁰C 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b="1" dirty="0"/>
              <a:t>Centrifuge at least 5 ml of whole blood </a:t>
            </a:r>
            <a:r>
              <a:rPr lang="en-US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at 600g at 4°C for 10 minutes.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dirty="0"/>
              <a:t>3. The </a:t>
            </a:r>
            <a:r>
              <a:rPr lang="en-US" sz="2400" b="1" dirty="0"/>
              <a:t>pellet contains the red blood cells </a:t>
            </a:r>
            <a:r>
              <a:rPr lang="en-US" sz="2400" dirty="0"/>
              <a:t>and the </a:t>
            </a:r>
            <a:r>
              <a:rPr lang="en-US" sz="2400" b="1" dirty="0"/>
              <a:t>supernatant is the plasma </a:t>
            </a:r>
            <a:r>
              <a:rPr lang="en-US" sz="2400" dirty="0"/>
              <a:t>fraction.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dirty="0"/>
              <a:t>4. </a:t>
            </a:r>
            <a:r>
              <a:rPr lang="en-US" sz="2400" b="1" u="sng" dirty="0"/>
              <a:t>Keep the supernatant (plasma ) for glutathione assay. </a:t>
            </a:r>
            <a:r>
              <a:rPr lang="en-US" sz="2400" b="1" dirty="0"/>
              <a:t>Discard the precipitate (erythrocytes).</a:t>
            </a:r>
          </a:p>
          <a:p>
            <a:pPr marL="11430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6220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8532440" cy="6525344"/>
          </a:xfrm>
        </p:spPr>
        <p:txBody>
          <a:bodyPr>
            <a:noAutofit/>
          </a:bodyPr>
          <a:lstStyle/>
          <a:p>
            <a:pPr marL="114300" indent="0">
              <a:lnSpc>
                <a:spcPct val="170000"/>
              </a:lnSpc>
              <a:buNone/>
            </a:pPr>
            <a:r>
              <a:rPr lang="en-US" sz="2400" dirty="0"/>
              <a:t>5. Take </a:t>
            </a:r>
            <a:r>
              <a:rPr lang="en-US" sz="2400" b="1" u="sng" dirty="0">
                <a:solidFill>
                  <a:schemeClr val="bg2">
                    <a:lumMod val="50000"/>
                  </a:schemeClr>
                </a:solidFill>
              </a:rPr>
              <a:t>0.2 ml of plasma supernatant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n-US" sz="2400" b="1" u="sng" dirty="0">
                <a:solidFill>
                  <a:schemeClr val="bg2">
                    <a:lumMod val="50000"/>
                  </a:schemeClr>
                </a:solidFill>
              </a:rPr>
              <a:t>1.8ml of deionized distilled water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+ </a:t>
            </a:r>
            <a:r>
              <a:rPr lang="en-US" sz="2400" b="1" u="sng" dirty="0">
                <a:solidFill>
                  <a:schemeClr val="bg2">
                    <a:lumMod val="50000"/>
                  </a:schemeClr>
                </a:solidFill>
              </a:rPr>
              <a:t>0.3ml of precipitating reagent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114300" indent="0">
              <a:lnSpc>
                <a:spcPct val="170000"/>
              </a:lnSpc>
              <a:buNone/>
            </a:pPr>
            <a:r>
              <a:rPr lang="da-DK" sz="2400" dirty="0"/>
              <a:t>6. </a:t>
            </a:r>
            <a:r>
              <a:rPr lang="da-DK" sz="2400" b="1" dirty="0"/>
              <a:t>Centrifuge</a:t>
            </a:r>
            <a:r>
              <a:rPr lang="da-DK" sz="2400" dirty="0"/>
              <a:t> </a:t>
            </a:r>
            <a:r>
              <a:rPr lang="da-DK" sz="2400" b="1" dirty="0"/>
              <a:t>at </a:t>
            </a:r>
            <a:r>
              <a:rPr lang="da-DK" sz="2400" b="1" u="sng" dirty="0">
                <a:solidFill>
                  <a:schemeClr val="accent1">
                    <a:lumMod val="75000"/>
                  </a:schemeClr>
                </a:solidFill>
              </a:rPr>
              <a:t>1200Xg for 10 min</a:t>
            </a:r>
            <a:r>
              <a:rPr lang="da-DK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14300" indent="0">
              <a:lnSpc>
                <a:spcPct val="170000"/>
              </a:lnSpc>
              <a:buNone/>
            </a:pPr>
            <a:r>
              <a:rPr lang="en-US" sz="2400" dirty="0"/>
              <a:t>7. Take </a:t>
            </a:r>
            <a:r>
              <a:rPr lang="en-US" sz="2400" b="1" u="sng" dirty="0">
                <a:solidFill>
                  <a:srgbClr val="00B050"/>
                </a:solidFill>
              </a:rPr>
              <a:t>0.3ml of above supernatant+</a:t>
            </a:r>
            <a:r>
              <a:rPr lang="en-US" sz="2400" u="sng" dirty="0">
                <a:solidFill>
                  <a:srgbClr val="00B050"/>
                </a:solidFill>
              </a:rPr>
              <a:t> </a:t>
            </a:r>
            <a:r>
              <a:rPr lang="en-US" sz="2400" b="1" u="sng" dirty="0">
                <a:solidFill>
                  <a:srgbClr val="00B050"/>
                </a:solidFill>
              </a:rPr>
              <a:t>2ml of Na2PO4(0.3M) +0.25ml of DTNB-Reagent </a:t>
            </a:r>
            <a:r>
              <a:rPr lang="en-US" sz="2400" u="sng" dirty="0">
                <a:solidFill>
                  <a:srgbClr val="00B050"/>
                </a:solidFill>
              </a:rPr>
              <a:t>.</a:t>
            </a:r>
          </a:p>
          <a:p>
            <a:pPr marL="114300" indent="0">
              <a:lnSpc>
                <a:spcPct val="170000"/>
              </a:lnSpc>
              <a:buNone/>
            </a:pPr>
            <a:r>
              <a:rPr lang="en-US" sz="2400" dirty="0"/>
              <a:t>- </a:t>
            </a:r>
            <a:r>
              <a:rPr lang="en-US" sz="2400" b="1" u="sng" dirty="0"/>
              <a:t>Make up the volume to 3ml with distilled water 0.45 ml H2O.</a:t>
            </a:r>
          </a:p>
          <a:p>
            <a:pPr marL="114300" indent="0">
              <a:lnSpc>
                <a:spcPct val="170000"/>
              </a:lnSpc>
              <a:buNone/>
            </a:pPr>
            <a:r>
              <a:rPr lang="en-US" sz="2400" dirty="0"/>
              <a:t>8- </a:t>
            </a:r>
            <a:r>
              <a:rPr lang="en-US" sz="2400" b="1" dirty="0"/>
              <a:t>Incubate the above mixture </a:t>
            </a:r>
            <a:r>
              <a:rPr lang="en-US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for 10min in water bath 37⁰C.</a:t>
            </a:r>
          </a:p>
          <a:p>
            <a:pPr marL="114300" indent="0">
              <a:lnSpc>
                <a:spcPct val="170000"/>
              </a:lnSpc>
              <a:buNone/>
            </a:pPr>
            <a:r>
              <a:rPr lang="en-US" sz="2400" dirty="0"/>
              <a:t>9- </a:t>
            </a:r>
            <a:r>
              <a:rPr lang="en-US" sz="2400" b="1" dirty="0"/>
              <a:t>Read the absorbance </a:t>
            </a:r>
            <a:r>
              <a:rPr lang="en-US" sz="2400" b="1" u="sng" dirty="0">
                <a:solidFill>
                  <a:srgbClr val="0070C0"/>
                </a:solidFill>
              </a:rPr>
              <a:t>at 412nm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/>
              <a:t>using spectrophotometer.</a:t>
            </a:r>
          </a:p>
          <a:p>
            <a:pPr marL="114300" indent="0">
              <a:lnSpc>
                <a:spcPct val="170000"/>
              </a:lnSpc>
              <a:buNone/>
            </a:pPr>
            <a:r>
              <a:rPr lang="en-US" sz="2400" u="sng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47499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04664"/>
            <a:ext cx="8460432" cy="7875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516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Calculation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of glutathione Concentration: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The </a:t>
            </a:r>
            <a:r>
              <a:rPr lang="en-US" sz="2400" b="1" dirty="0"/>
              <a:t>glutathione concentration</a:t>
            </a:r>
            <a:r>
              <a:rPr lang="en-US" sz="2400" dirty="0"/>
              <a:t> in the sample was calculated by </a:t>
            </a:r>
            <a:r>
              <a:rPr lang="en-US" sz="2400" b="1" dirty="0"/>
              <a:t>plotting its absorbance on the standard curve</a:t>
            </a:r>
            <a:r>
              <a:rPr lang="en-US" sz="2400" dirty="0"/>
              <a:t> and expressed as </a:t>
            </a:r>
            <a:r>
              <a:rPr lang="en-US" sz="2400" b="1" dirty="0" err="1"/>
              <a:t>μg</a:t>
            </a:r>
            <a:r>
              <a:rPr lang="en-US" sz="2400" b="1" dirty="0"/>
              <a:t>/ml</a:t>
            </a:r>
            <a:r>
              <a:rPr lang="en-US" sz="2400" dirty="0"/>
              <a:t> of the plasma.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Total volume of extracted plasma is 3 ml, so calculate the concentration in 3 ml of plasma.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Calculate sample concentration of the sum GSH and GSSG in mg by converting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μg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to mg.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b="1" dirty="0">
                <a:solidFill>
                  <a:srgbClr val="0070C0"/>
                </a:solidFill>
              </a:rPr>
              <a:t>Normal range: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b="1" dirty="0"/>
              <a:t>GSH and GSSG concentration</a:t>
            </a:r>
            <a:r>
              <a:rPr lang="en-US" sz="2400" dirty="0"/>
              <a:t> = 3.8-5.5 </a:t>
            </a:r>
            <a:r>
              <a:rPr lang="en-US" sz="2400" b="1" dirty="0" err="1"/>
              <a:t>μmol</a:t>
            </a:r>
            <a:r>
              <a:rPr lang="en-US" sz="2400" b="1" dirty="0"/>
              <a:t>/L = </a:t>
            </a:r>
            <a:r>
              <a:rPr lang="en-US" sz="2400" dirty="0"/>
              <a:t>3.344-4.84</a:t>
            </a:r>
            <a:r>
              <a:rPr lang="en-US" sz="2400" b="1" dirty="0"/>
              <a:t> mg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/>
              <a:t> 1 </a:t>
            </a:r>
            <a:r>
              <a:rPr lang="en-US" sz="2400" b="1" dirty="0" err="1"/>
              <a:t>μmol</a:t>
            </a:r>
            <a:r>
              <a:rPr lang="en-US" sz="2400" b="1" dirty="0"/>
              <a:t>/L = 0.88 mg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64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600200"/>
            <a:ext cx="9036496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To draw the </a:t>
            </a:r>
            <a:r>
              <a:rPr lang="en-US" sz="2000" dirty="0"/>
              <a:t>standard</a:t>
            </a:r>
            <a:r>
              <a:rPr lang="en-US" sz="2400" dirty="0"/>
              <a:t> Curve of Glutathione by given known amount of glutathione assay procedure using spectrophotometric technique.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To estimate the amount of glutathione in plasma sample.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39464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- Objectives: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3272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84784"/>
            <a:ext cx="8439219" cy="5135215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- Glutathione</a:t>
            </a:r>
            <a:r>
              <a:rPr lang="en-US" sz="2400" dirty="0">
                <a:latin typeface="+mn-lt"/>
              </a:rPr>
              <a:t> (gamma-</a:t>
            </a:r>
            <a:r>
              <a:rPr lang="en-US" sz="2400" dirty="0" err="1">
                <a:latin typeface="+mn-lt"/>
              </a:rPr>
              <a:t>glutamylcysteinylglycine</a:t>
            </a:r>
            <a:r>
              <a:rPr lang="en-US" sz="2400" dirty="0">
                <a:latin typeface="+mn-lt"/>
              </a:rPr>
              <a:t> or GSH)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 is a naturally occurring  </a:t>
            </a:r>
            <a:r>
              <a:rPr lang="en-US" sz="2400" b="1" u="sng" dirty="0">
                <a:latin typeface="+mn-lt"/>
              </a:rPr>
              <a:t>tripeptide</a:t>
            </a:r>
            <a:r>
              <a:rPr lang="en-US" sz="2400" dirty="0">
                <a:latin typeface="+mn-lt"/>
              </a:rPr>
              <a:t>.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- It has nucleophilic and reducing properties.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Glutathione function: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1- Play a central role in metabolic pathways.                        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2- Play as antioxidant system of most aerobic cells.</a:t>
            </a:r>
            <a:br>
              <a:rPr lang="en-US" sz="2400" dirty="0">
                <a:latin typeface="+mn-lt"/>
              </a:rPr>
            </a:br>
            <a:r>
              <a:rPr lang="en-US" sz="2400" b="1" dirty="0">
                <a:latin typeface="+mn-lt"/>
              </a:rPr>
              <a:t>3 - GSH</a:t>
            </a:r>
            <a:r>
              <a:rPr lang="en-US" sz="2400" dirty="0">
                <a:latin typeface="+mn-lt"/>
              </a:rPr>
              <a:t> plays a critical role as </a:t>
            </a:r>
            <a:r>
              <a:rPr lang="en-US" sz="2400" b="1" dirty="0">
                <a:latin typeface="+mn-lt"/>
              </a:rPr>
              <a:t>a coenzyme </a:t>
            </a:r>
            <a:r>
              <a:rPr lang="en-US" sz="2400" dirty="0">
                <a:latin typeface="+mn-lt"/>
              </a:rPr>
              <a:t>with a variety of enzymes including,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glutathione peroxidase, glutathione S-transferase and thiol transferase</a:t>
            </a:r>
            <a:r>
              <a:rPr lang="en-US" sz="2400" dirty="0">
                <a:latin typeface="+mn-lt"/>
              </a:rPr>
              <a:t>. </a:t>
            </a: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453518"/>
            <a:ext cx="3491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-Introduction:</a:t>
            </a:r>
          </a:p>
        </p:txBody>
      </p:sp>
    </p:spTree>
    <p:extLst>
      <p:ext uri="{BB962C8B-B14F-4D97-AF65-F5344CB8AC3E}">
        <p14:creationId xmlns:p14="http://schemas.microsoft.com/office/powerpoint/2010/main" xmlns="" val="344777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548680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4- GSH</a:t>
            </a:r>
            <a:r>
              <a:rPr lang="en-US" sz="2400" dirty="0"/>
              <a:t> also plays major roles in </a:t>
            </a:r>
            <a:r>
              <a:rPr lang="en-US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drug metabolism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calcium metabolism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g-</a:t>
            </a:r>
            <a:r>
              <a:rPr lang="en-US" sz="2400" b="1" u="sng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glutamyl</a:t>
            </a:r>
            <a:r>
              <a:rPr lang="en-US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cycle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blood platelet and membrane functions.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- </a:t>
            </a:r>
            <a:r>
              <a:rPr lang="en-US" sz="2400" b="1" u="sng" dirty="0">
                <a:solidFill>
                  <a:srgbClr val="00B050"/>
                </a:solidFill>
              </a:rPr>
              <a:t>In addition</a:t>
            </a:r>
            <a:r>
              <a:rPr lang="en-US" sz="2400" dirty="0">
                <a:solidFill>
                  <a:srgbClr val="00B050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b="1" dirty="0"/>
              <a:t>GSH</a:t>
            </a:r>
            <a:r>
              <a:rPr lang="en-US" sz="2400" dirty="0"/>
              <a:t> is crucial to a variety </a:t>
            </a:r>
            <a:r>
              <a:rPr lang="en-US" sz="2400" u="sng" dirty="0"/>
              <a:t>of life processes</a:t>
            </a:r>
            <a:r>
              <a:rPr lang="en-US" sz="2400" dirty="0"/>
              <a:t>, including 1. The detoxification of xenobiotics.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2. Maintenance of the SH level of proteins.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3. Thiol-disulfide exchange.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4. Removal of </a:t>
            </a:r>
            <a:r>
              <a:rPr lang="en-US" sz="2400" dirty="0" err="1"/>
              <a:t>hydroperoxides</a:t>
            </a:r>
            <a:r>
              <a:rPr lang="en-US" sz="2400" dirty="0"/>
              <a:t> and free radicals.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5. Amino acid transport across membranes.</a:t>
            </a:r>
          </a:p>
        </p:txBody>
      </p:sp>
    </p:spTree>
    <p:extLst>
      <p:ext uri="{BB962C8B-B14F-4D97-AF65-F5344CB8AC3E}">
        <p14:creationId xmlns:p14="http://schemas.microsoft.com/office/powerpoint/2010/main" xmlns="" val="278364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1791"/>
            <a:ext cx="828092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Physiological values of intracellular GSH generally range from 1 to 10 </a:t>
            </a:r>
            <a:r>
              <a:rPr lang="en-US" sz="2400" dirty="0" err="1"/>
              <a:t>mM.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Glutathione's three major roles in the body are: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1- Anti-oxidant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2- Blood Booster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3- Cell Detoxifier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Glutathione deficiencies have been linked to many forms of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cancer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8364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506" y="1916832"/>
            <a:ext cx="8460432" cy="4392488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Clr>
                <a:srgbClr val="27732B"/>
              </a:buClr>
              <a:buFont typeface="Wingdings" pitchFamily="2" charset="2"/>
              <a:buChar char="v"/>
            </a:pPr>
            <a:r>
              <a:rPr lang="en-US" sz="2400" dirty="0">
                <a:latin typeface="+mn-lt"/>
              </a:rPr>
              <a:t>The principle of the assay is based on </a:t>
            </a: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the oxidation of the reduced form of glutathione</a:t>
            </a:r>
            <a:r>
              <a:rPr lang="en-US" sz="2400" dirty="0">
                <a:latin typeface="+mn-lt"/>
              </a:rPr>
              <a:t> by the aromatic </a:t>
            </a:r>
            <a:r>
              <a:rPr lang="en-US" sz="2400" dirty="0" err="1">
                <a:latin typeface="+mn-lt"/>
              </a:rPr>
              <a:t>disulphide</a:t>
            </a:r>
            <a:r>
              <a:rPr lang="en-US" sz="2400" dirty="0">
                <a:latin typeface="+mn-lt"/>
              </a:rPr>
              <a:t> compound and 5,5-dithiobis-2-nitrobenzoic acid (DTNB) to form GSSG and the aromatic thiol,5thio-2nitrobenzoic acid (TNB). </a:t>
            </a:r>
            <a:br>
              <a:rPr lang="en-US" sz="2400" dirty="0">
                <a:latin typeface="+mn-lt"/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The yellow color formed </a:t>
            </a:r>
            <a:r>
              <a:rPr lang="en-US" sz="2400" dirty="0"/>
              <a:t>is measured </a:t>
            </a:r>
            <a:r>
              <a:rPr lang="en-US" sz="2400" b="1" dirty="0"/>
              <a:t>at 412nm </a:t>
            </a:r>
            <a:r>
              <a:rPr lang="en-US" sz="2400" dirty="0"/>
              <a:t>and is proportional to the amount of glutathione present in the sample.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7755" y="548680"/>
            <a:ext cx="39849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spc="-100" dirty="0">
                <a:solidFill>
                  <a:srgbClr val="27732B"/>
                </a:solidFill>
                <a:ea typeface="+mj-ea"/>
                <a:cs typeface="+mj-cs"/>
              </a:rPr>
              <a:t>Assay Principle</a:t>
            </a:r>
            <a:endParaRPr lang="en-US" sz="3600" dirty="0">
              <a:solidFill>
                <a:srgbClr val="2773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64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6672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27732B"/>
              </a:buClr>
            </a:pPr>
            <a:r>
              <a:rPr lang="en-US" sz="2400" b="1" u="sng" dirty="0"/>
              <a:t>- The enzymatic recycling </a:t>
            </a:r>
            <a:r>
              <a:rPr lang="en-US" sz="2400" dirty="0"/>
              <a:t>method for quantitation of GSH and/or GSSG.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GSSG, oxidized glutathione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;;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GSH, reduced glutathione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;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GR, glutathione reductase;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DTNB, 5,5′-dithiobis(2-nitrobenzoic acid);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TNB, 5-thio-2-nitrobenzoic acid;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GSTNB, the disulfide product of reaction of GSH with DTNB.</a:t>
            </a:r>
          </a:p>
          <a:p>
            <a:pPr marL="457200" indent="-457200">
              <a:lnSpc>
                <a:spcPct val="150000"/>
              </a:lnSpc>
              <a:buClr>
                <a:srgbClr val="27732B"/>
              </a:buClr>
              <a:buFont typeface="Wingdings" pitchFamily="2" charset="2"/>
              <a:buChar char="v"/>
            </a:pP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38" r="2061" b="8526"/>
          <a:stretch/>
        </p:blipFill>
        <p:spPr bwMode="auto">
          <a:xfrm>
            <a:off x="1475656" y="3501008"/>
            <a:ext cx="5256584" cy="3177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78364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935" y="31795"/>
            <a:ext cx="167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- Method: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2032" y="460967"/>
            <a:ext cx="61082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Preparation of serial GSH concentration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7522508"/>
              </p:ext>
            </p:extLst>
          </p:nvPr>
        </p:nvGraphicFramePr>
        <p:xfrm>
          <a:off x="48483" y="1027151"/>
          <a:ext cx="8409711" cy="370762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48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36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727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072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58222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/>
                        <a:t>Tube No.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GSH stock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Solution (ml)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Phosphate 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Solution (ml)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DTNB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Total Volume (ml)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GSH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Concentration (mg/dl)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GSH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Concentration </a:t>
                      </a:r>
                      <a:r>
                        <a:rPr lang="el-GR" sz="1800" u="none" strike="noStrike" kern="1200" baseline="0" dirty="0"/>
                        <a:t>(μ</a:t>
                      </a:r>
                      <a:r>
                        <a:rPr lang="en-US" sz="1800" u="none" strike="noStrike" kern="1200" baseline="0" dirty="0"/>
                        <a:t>g/ml)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6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6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6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6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6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607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Blank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4844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Sample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6376085"/>
            <a:ext cx="950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Water bath at 37 ⁰C for 10 min        Read absorbance at 412 nm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66432" y="6670994"/>
            <a:ext cx="45942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23928" y="6147226"/>
            <a:ext cx="0" cy="3684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-113288" y="4855566"/>
            <a:ext cx="87332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- Tubes from 1 to 5- </a:t>
            </a:r>
            <a:r>
              <a:rPr lang="en-US" sz="2000" dirty="0"/>
              <a:t>Take 0.5 ml of solution+ 2ml of </a:t>
            </a:r>
            <a:r>
              <a:rPr lang="en-US" sz="2000" dirty="0" err="1"/>
              <a:t>Ph</a:t>
            </a:r>
            <a:r>
              <a:rPr lang="en-US" sz="2000" dirty="0"/>
              <a:t> Solution+ + 0.25 DTNB+ 0.25 H2O. 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- For sample</a:t>
            </a:r>
            <a:r>
              <a:rPr lang="en-US" sz="2000" dirty="0"/>
              <a:t>: </a:t>
            </a:r>
            <a:r>
              <a:rPr lang="en-US" sz="2000" b="1" u="sng" dirty="0"/>
              <a:t>Make up the volume to 3ml by adding 0.45 ml H2O.</a:t>
            </a:r>
          </a:p>
          <a:p>
            <a:pPr marL="114300"/>
            <a:r>
              <a:rPr lang="en-US" sz="2000" b="1" dirty="0">
                <a:solidFill>
                  <a:srgbClr val="FF0000"/>
                </a:solidFill>
              </a:rPr>
              <a:t>- For Blank</a:t>
            </a:r>
            <a:r>
              <a:rPr lang="en-US" sz="2000" dirty="0"/>
              <a:t>: </a:t>
            </a:r>
            <a:r>
              <a:rPr lang="en-US" sz="2000" b="1" u="sng" dirty="0"/>
              <a:t>Make up the volume to 3ml by adding 2.15 ml H2O.</a:t>
            </a:r>
          </a:p>
          <a:p>
            <a:pPr marL="114300" indent="0">
              <a:buNone/>
            </a:pP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xmlns="" val="278364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5324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 Glutathione standard curve data: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1205559"/>
              </p:ext>
            </p:extLst>
          </p:nvPr>
        </p:nvGraphicFramePr>
        <p:xfrm>
          <a:off x="971600" y="1616397"/>
          <a:ext cx="6696744" cy="32403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671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28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6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897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/>
                        <a:t>Tube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/>
                        <a:t>GSH concentration </a:t>
                      </a:r>
                      <a:r>
                        <a:rPr lang="el-GR" sz="1800" u="none" strike="noStrike" kern="1200" baseline="0" dirty="0"/>
                        <a:t>(μ</a:t>
                      </a:r>
                      <a:r>
                        <a:rPr lang="en-US" sz="1800" u="none" strike="noStrike" kern="1200" baseline="0" dirty="0"/>
                        <a:t>g/ml)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/>
                        <a:t>Absorbance At 412 nm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57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Sample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مربع نص 1"/>
          <p:cNvSpPr txBox="1"/>
          <p:nvPr/>
        </p:nvSpPr>
        <p:spPr>
          <a:xfrm>
            <a:off x="266866" y="5157192"/>
            <a:ext cx="819356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How to convert concentration unit from mg/dl to 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</a:rPr>
              <a:t>μ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g/ml ?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/>
              <a:t>2 mg/dl to </a:t>
            </a:r>
            <a:r>
              <a:rPr lang="el-GR" sz="2400" dirty="0"/>
              <a:t>μ</a:t>
            </a:r>
            <a:r>
              <a:rPr lang="en-US" sz="2400" dirty="0"/>
              <a:t>g/ml                   2 x 1000/100= 20 </a:t>
            </a:r>
            <a:r>
              <a:rPr lang="el-GR" sz="2400" dirty="0"/>
              <a:t>μ</a:t>
            </a:r>
            <a:r>
              <a:rPr lang="en-US" sz="2400" dirty="0"/>
              <a:t>g/ml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            </a:t>
            </a: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2915816" y="6093296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83641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1512</TotalTime>
  <Words>725</Words>
  <Application>Microsoft Office PowerPoint</Application>
  <PresentationFormat>On-screen Show (4:3)</PresentationFormat>
  <Paragraphs>129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Estimation of Glutathione in Plasma</vt:lpstr>
      <vt:lpstr>Slide 2</vt:lpstr>
      <vt:lpstr>  - Glutathione (gamma-glutamylcysteinylglycine or GSH)  is a naturally occurring  tripeptide. - It has nucleophilic and reducing properties.  - Glutathione function: 1- Play a central role in metabolic pathways.                          2- Play as antioxidant system of most aerobic cells. 3 - GSH plays a critical role as a coenzyme with a variety of enzymes including, glutathione peroxidase, glutathione S-transferase and thiol transferase.  </vt:lpstr>
      <vt:lpstr>Slide 4</vt:lpstr>
      <vt:lpstr>Slide 5</vt:lpstr>
      <vt:lpstr>The principle of the assay is based on the oxidation of the reduced form of glutathione by the aromatic disulphide compound and 5,5-dithiobis-2-nitrobenzoic acid (DTNB) to form GSSG and the aromatic thiol,5thio-2nitrobenzoic acid (TNB).  The yellow color formed is measured at 412nm and is proportional to the amount of glutathione present in the sample.    </vt:lpstr>
      <vt:lpstr>Slide 7</vt:lpstr>
      <vt:lpstr>Slide 8</vt:lpstr>
      <vt:lpstr>Slide 9</vt:lpstr>
      <vt:lpstr>Preparation of Blood Sample for GSH determination.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of Glutathione in Plasma</dc:title>
  <dc:creator>Sony</dc:creator>
  <cp:lastModifiedBy>aalbity</cp:lastModifiedBy>
  <cp:revision>61</cp:revision>
  <dcterms:created xsi:type="dcterms:W3CDTF">2012-10-04T11:37:29Z</dcterms:created>
  <dcterms:modified xsi:type="dcterms:W3CDTF">2016-11-29T08:50:04Z</dcterms:modified>
</cp:coreProperties>
</file>