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79" r:id="rId4"/>
    <p:sldId id="280" r:id="rId5"/>
    <p:sldId id="281" r:id="rId6"/>
    <p:sldId id="282" r:id="rId7"/>
    <p:sldId id="284" r:id="rId8"/>
    <p:sldId id="285" r:id="rId9"/>
    <p:sldId id="286" r:id="rId10"/>
    <p:sldId id="287" r:id="rId11"/>
    <p:sldId id="288" r:id="rId12"/>
    <p:sldId id="289" r:id="rId13"/>
    <p:sldId id="290"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7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حكم المسح على الخفين</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مدة مسح الخفين للمقيم</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مدة مسح الخفين للمسافر</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ابتداء مدة المسح</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4"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4" custScaleX="684359">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4" custScaleX="405728">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4" custScaleX="518809">
        <dgm:presLayoutVars>
          <dgm:bulletEnabled val="1"/>
        </dgm:presLayoutVars>
      </dgm:prSet>
      <dgm:spPr/>
      <dgm:t>
        <a:bodyPr/>
        <a:lstStyle/>
        <a:p>
          <a:endParaRPr lang="en-US"/>
        </a:p>
      </dgm:t>
    </dgm:pt>
  </dgm:ptLst>
  <dgm:cxnLst>
    <dgm:cxn modelId="{40EFD78E-2BB5-4806-B112-9EA27B9CC3B2}" type="presOf" srcId="{F0B1E3CD-2967-4860-A9F7-3C247A20FB3F}" destId="{BB06E194-0D35-4500-91C5-8C06F9C88E77}"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6B2485D5-6FFB-4458-8F8C-897D4C9FCCB6}" type="presOf" srcId="{FBDE8761-0DE7-48F0-99EE-473754F297F6}" destId="{8D843032-C647-4484-A61B-47C0648E9CAF}"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9CA70C8F-A364-4D6F-8F0D-79D0FE382858}" type="presOf" srcId="{77FA9209-A925-4BAE-A761-4D24905897A6}" destId="{02A2D0D2-CCDC-4FAF-8E38-5E490FF7B735}" srcOrd="0" destOrd="0" presId="urn:diagrams.loki3.com/VaryingWidthList"/>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E0E56213-8218-4327-9DBD-104D10BCE5BF}" type="presOf" srcId="{DB43038B-E40B-4555-A40B-CEDEEA6ED0F7}" destId="{00497E6B-B5F9-4E02-9AF6-76B1B4B470D7}" srcOrd="0" destOrd="0" presId="urn:diagrams.loki3.com/VaryingWidthList"/>
    <dgm:cxn modelId="{5E59A601-5F16-41C9-8B78-A0C4E011FCDA}" type="presOf" srcId="{FCC19DAA-E37A-48B5-B575-5834C5571B2F}" destId="{10BD0EE2-0417-40F5-8D9C-AA29D5F70EDF}" srcOrd="0" destOrd="0" presId="urn:diagrams.loki3.com/VaryingWidthList"/>
    <dgm:cxn modelId="{C66427F7-ADD4-4601-9774-9BA2ACB4F2C2}" type="presParOf" srcId="{BB06E194-0D35-4500-91C5-8C06F9C88E77}" destId="{10BD0EE2-0417-40F5-8D9C-AA29D5F70EDF}" srcOrd="0" destOrd="0" presId="urn:diagrams.loki3.com/VaryingWidthList"/>
    <dgm:cxn modelId="{B9C02856-B660-46FF-9997-76ECA199836B}" type="presParOf" srcId="{BB06E194-0D35-4500-91C5-8C06F9C88E77}" destId="{B1732D46-14E1-4ADE-B2BF-BB198744B036}" srcOrd="1" destOrd="0" presId="urn:diagrams.loki3.com/VaryingWidthList"/>
    <dgm:cxn modelId="{62A30E24-DA6D-4AE3-AE67-C5BD7E433771}" type="presParOf" srcId="{BB06E194-0D35-4500-91C5-8C06F9C88E77}" destId="{8D843032-C647-4484-A61B-47C0648E9CAF}" srcOrd="2" destOrd="0" presId="urn:diagrams.loki3.com/VaryingWidthList"/>
    <dgm:cxn modelId="{06FE4A05-1C32-4BAE-8AA3-6D9585DC2EB8}" type="presParOf" srcId="{BB06E194-0D35-4500-91C5-8C06F9C88E77}" destId="{04D45545-02F5-43BD-A142-2A8D8CA22A03}" srcOrd="3" destOrd="0" presId="urn:diagrams.loki3.com/VaryingWidthList"/>
    <dgm:cxn modelId="{88402741-58CF-445C-A0C1-144216A4DB37}" type="presParOf" srcId="{BB06E194-0D35-4500-91C5-8C06F9C88E77}" destId="{02A2D0D2-CCDC-4FAF-8E38-5E490FF7B735}" srcOrd="4" destOrd="0" presId="urn:diagrams.loki3.com/VaryingWidthList"/>
    <dgm:cxn modelId="{B540D56A-5DE4-49F7-A658-888C86807058}" type="presParOf" srcId="{BB06E194-0D35-4500-91C5-8C06F9C88E77}" destId="{F19E4B78-CEC1-47DC-B708-1CF0EF105011}" srcOrd="5" destOrd="0" presId="urn:diagrams.loki3.com/VaryingWidthList"/>
    <dgm:cxn modelId="{0C89A635-76E6-4B44-A0BC-F3253983390C}" type="presParOf" srcId="{BB06E194-0D35-4500-91C5-8C06F9C88E77}" destId="{00497E6B-B5F9-4E02-9AF6-76B1B4B470D7}"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5/ مس الذكر امرأة بشهوة</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_ مس المرأة للرجل بشهوة</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_ مس حلقة الدبر</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_ حالات المس</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_ غسل الميت</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t>
        <a:bodyPr/>
        <a:lstStyle/>
        <a:p>
          <a:endParaRPr lang="en-US"/>
        </a:p>
      </dgm:t>
    </dgm:pt>
    <dgm:pt modelId="{52107C50-5436-42CF-BCA5-B102105F37F0}" type="sibTrans" cxnId="{7B7D7F94-BDEA-41A4-A936-FAF9F159603D}">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67070">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39902">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9396C975-2F4C-4473-845D-F6EA1CBA4AEB}" type="presOf" srcId="{737959AC-1230-45ED-AD3C-FD3F8F9285FB}" destId="{7B53F442-CA54-4059-9C68-5336C07FA344}"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633E36E0-E9D6-4232-91DE-5C840B234778}" type="presOf" srcId="{FCC19DAA-E37A-48B5-B575-5834C5571B2F}" destId="{10BD0EE2-0417-40F5-8D9C-AA29D5F70EDF}" srcOrd="0" destOrd="0" presId="urn:diagrams.loki3.com/VaryingWidthList"/>
    <dgm:cxn modelId="{10B03B4E-0160-4152-8EF3-B9B75D2686C3}"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65F234D4-C422-42B5-AA9E-F1329855764B}" type="presOf" srcId="{F0B1E3CD-2967-4860-A9F7-3C247A20FB3F}" destId="{BB06E194-0D35-4500-91C5-8C06F9C88E77}" srcOrd="0" destOrd="0" presId="urn:diagrams.loki3.com/VaryingWidthList"/>
    <dgm:cxn modelId="{499171C5-2653-43FB-92D8-4BD364C3B6C6}" type="presOf" srcId="{DB43038B-E40B-4555-A40B-CEDEEA6ED0F7}" destId="{00497E6B-B5F9-4E02-9AF6-76B1B4B470D7}" srcOrd="0" destOrd="0" presId="urn:diagrams.loki3.com/VaryingWidthList"/>
    <dgm:cxn modelId="{7B7D7F94-BDEA-41A4-A936-FAF9F159603D}" srcId="{F0B1E3CD-2967-4860-A9F7-3C247A20FB3F}" destId="{737959AC-1230-45ED-AD3C-FD3F8F9285FB}" srcOrd="4" destOrd="0" parTransId="{7B413044-A2F5-4970-971F-B697B722C120}" sibTransId="{52107C50-5436-42CF-BCA5-B102105F37F0}"/>
    <dgm:cxn modelId="{CBB7EF42-3262-4458-A87D-773C68CDA58F}" type="presOf" srcId="{FBDE8761-0DE7-48F0-99EE-473754F297F6}" destId="{8D843032-C647-4484-A61B-47C0648E9CAF}" srcOrd="0" destOrd="0" presId="urn:diagrams.loki3.com/VaryingWidthList"/>
    <dgm:cxn modelId="{843D4D71-48C9-48D1-B411-E1C56DD7FE7F}" type="presParOf" srcId="{BB06E194-0D35-4500-91C5-8C06F9C88E77}" destId="{10BD0EE2-0417-40F5-8D9C-AA29D5F70EDF}" srcOrd="0" destOrd="0" presId="urn:diagrams.loki3.com/VaryingWidthList"/>
    <dgm:cxn modelId="{3C1449E5-F7CD-41CD-8E10-C436C35E9511}" type="presParOf" srcId="{BB06E194-0D35-4500-91C5-8C06F9C88E77}" destId="{B1732D46-14E1-4ADE-B2BF-BB198744B036}" srcOrd="1" destOrd="0" presId="urn:diagrams.loki3.com/VaryingWidthList"/>
    <dgm:cxn modelId="{58E4E79D-1DFB-4DB4-B669-F9356F1D62DE}" type="presParOf" srcId="{BB06E194-0D35-4500-91C5-8C06F9C88E77}" destId="{8D843032-C647-4484-A61B-47C0648E9CAF}" srcOrd="2" destOrd="0" presId="urn:diagrams.loki3.com/VaryingWidthList"/>
    <dgm:cxn modelId="{732A6487-3BB5-4016-A144-1BF96103E088}" type="presParOf" srcId="{BB06E194-0D35-4500-91C5-8C06F9C88E77}" destId="{04D45545-02F5-43BD-A142-2A8D8CA22A03}" srcOrd="3" destOrd="0" presId="urn:diagrams.loki3.com/VaryingWidthList"/>
    <dgm:cxn modelId="{5328819C-0485-4AA8-9775-1322CEEAACB5}" type="presParOf" srcId="{BB06E194-0D35-4500-91C5-8C06F9C88E77}" destId="{02A2D0D2-CCDC-4FAF-8E38-5E490FF7B735}" srcOrd="4" destOrd="0" presId="urn:diagrams.loki3.com/VaryingWidthList"/>
    <dgm:cxn modelId="{2E6DB9DC-9D23-41A2-8DEF-C1B1D6584FB7}" type="presParOf" srcId="{BB06E194-0D35-4500-91C5-8C06F9C88E77}" destId="{F19E4B78-CEC1-47DC-B708-1CF0EF105011}" srcOrd="5" destOrd="0" presId="urn:diagrams.loki3.com/VaryingWidthList"/>
    <dgm:cxn modelId="{FEBA9A2D-A885-4967-9B7E-E000E549320D}" type="presParOf" srcId="{BB06E194-0D35-4500-91C5-8C06F9C88E77}" destId="{00497E6B-B5F9-4E02-9AF6-76B1B4B470D7}" srcOrd="6" destOrd="0" presId="urn:diagrams.loki3.com/VaryingWidthList"/>
    <dgm:cxn modelId="{257963BE-68EE-415D-A743-94F23D355A78}" type="presParOf" srcId="{BB06E194-0D35-4500-91C5-8C06F9C88E77}" destId="{123CB3EF-29E9-4AF0-828F-36FC340051A7}" srcOrd="7" destOrd="0" presId="urn:diagrams.loki3.com/VaryingWidthList"/>
    <dgm:cxn modelId="{EEB37F9F-098B-4A41-B999-ED27B296D4C2}"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7/ أكل لحم الإبل</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_ حكم أجزاء الإبل غير اللحم</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8/ كل ما أوجب غسلا أوجب وضوءا</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_ حكم من </a:t>
          </a:r>
          <a:r>
            <a:rPr lang="ar-EG" b="1" dirty="0" smtClean="0">
              <a:solidFill>
                <a:schemeClr val="tx1"/>
              </a:solidFill>
              <a:latin typeface="Traditional Arabic" panose="02020603050405020304" pitchFamily="18" charset="-78"/>
              <a:cs typeface="Traditional Arabic" panose="02020603050405020304" pitchFamily="18" charset="-78"/>
            </a:rPr>
            <a:t>تيقن الطهارة وشك في الحدث</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_ حكم من </a:t>
          </a:r>
          <a:r>
            <a:rPr lang="ar-EG" b="1" dirty="0" smtClean="0">
              <a:solidFill>
                <a:schemeClr val="tx1"/>
              </a:solidFill>
              <a:latin typeface="Traditional Arabic" panose="02020603050405020304" pitchFamily="18" charset="-78"/>
              <a:cs typeface="Traditional Arabic" panose="02020603050405020304" pitchFamily="18" charset="-78"/>
            </a:rPr>
            <a:t>تيقن الطهارة والحدث </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t>
        <a:bodyPr/>
        <a:lstStyle/>
        <a:p>
          <a:endParaRPr lang="en-US"/>
        </a:p>
      </dgm:t>
    </dgm:pt>
    <dgm:pt modelId="{52107C50-5436-42CF-BCA5-B102105F37F0}" type="sibTrans" cxnId="{7B7D7F94-BDEA-41A4-A936-FAF9F159603D}">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67070">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04520">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ADC3239F-71B3-4755-9BC5-673B46A9BD1F}" type="presOf" srcId="{77FA9209-A925-4BAE-A761-4D24905897A6}" destId="{02A2D0D2-CCDC-4FAF-8E38-5E490FF7B735}" srcOrd="0" destOrd="0" presId="urn:diagrams.loki3.com/VaryingWidthList"/>
    <dgm:cxn modelId="{859A6406-0E0B-40EE-9831-77FABA4D66C3}" type="presOf" srcId="{737959AC-1230-45ED-AD3C-FD3F8F9285FB}" destId="{7B53F442-CA54-4059-9C68-5336C07FA344}"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7B7D7F94-BDEA-41A4-A936-FAF9F159603D}" srcId="{F0B1E3CD-2967-4860-A9F7-3C247A20FB3F}" destId="{737959AC-1230-45ED-AD3C-FD3F8F9285FB}" srcOrd="4" destOrd="0" parTransId="{7B413044-A2F5-4970-971F-B697B722C120}" sibTransId="{52107C50-5436-42CF-BCA5-B102105F37F0}"/>
    <dgm:cxn modelId="{3AE73181-B45A-4064-AEB5-B55040E2C190}" srcId="{F0B1E3CD-2967-4860-A9F7-3C247A20FB3F}" destId="{FBDE8761-0DE7-48F0-99EE-473754F297F6}" srcOrd="1" destOrd="0" parTransId="{19A563EB-E3F0-43A0-B4D0-1EF289CCB936}" sibTransId="{11AA0987-F69B-4056-A2C8-63BEBED71162}"/>
    <dgm:cxn modelId="{EE5B79A8-786F-4112-B12F-593D581E6B17}" type="presOf" srcId="{FBDE8761-0DE7-48F0-99EE-473754F297F6}" destId="{8D843032-C647-4484-A61B-47C0648E9CAF}" srcOrd="0" destOrd="0" presId="urn:diagrams.loki3.com/VaryingWidthList"/>
    <dgm:cxn modelId="{EA1EF4F0-6657-4E0A-8B38-A893A5F11DD0}" srcId="{F0B1E3CD-2967-4860-A9F7-3C247A20FB3F}" destId="{DB43038B-E40B-4555-A40B-CEDEEA6ED0F7}" srcOrd="3" destOrd="0" parTransId="{76E2A259-68D8-4F88-9F9B-75EB83E431E0}" sibTransId="{6FDE83A4-AE57-4896-9F5D-6C1C3F2403EA}"/>
    <dgm:cxn modelId="{AF6479BF-7B41-488A-91E5-865B866FB584}" type="presOf" srcId="{F0B1E3CD-2967-4860-A9F7-3C247A20FB3F}" destId="{BB06E194-0D35-4500-91C5-8C06F9C88E77}" srcOrd="0" destOrd="0" presId="urn:diagrams.loki3.com/VaryingWidthList"/>
    <dgm:cxn modelId="{C0B25B02-16B3-4258-B557-B31A317EE067}" type="presOf" srcId="{DB43038B-E40B-4555-A40B-CEDEEA6ED0F7}" destId="{00497E6B-B5F9-4E02-9AF6-76B1B4B470D7}" srcOrd="0" destOrd="0" presId="urn:diagrams.loki3.com/VaryingWidthList"/>
    <dgm:cxn modelId="{6C4DACF0-D651-47AB-A758-BB75AC2B25AC}" srcId="{F0B1E3CD-2967-4860-A9F7-3C247A20FB3F}" destId="{FCC19DAA-E37A-48B5-B575-5834C5571B2F}" srcOrd="0" destOrd="0" parTransId="{1868D1B1-5EC8-4FCF-B0FC-9293A93C78FC}" sibTransId="{C3011045-2F4E-46F1-B964-1DA3AFA962B8}"/>
    <dgm:cxn modelId="{EDC73727-47E5-42EC-AAB0-073802E34929}" type="presOf" srcId="{FCC19DAA-E37A-48B5-B575-5834C5571B2F}" destId="{10BD0EE2-0417-40F5-8D9C-AA29D5F70EDF}" srcOrd="0" destOrd="0" presId="urn:diagrams.loki3.com/VaryingWidthList"/>
    <dgm:cxn modelId="{5E465EA9-B0EB-496F-87D8-86FE2F56AAFF}" type="presParOf" srcId="{BB06E194-0D35-4500-91C5-8C06F9C88E77}" destId="{10BD0EE2-0417-40F5-8D9C-AA29D5F70EDF}" srcOrd="0" destOrd="0" presId="urn:diagrams.loki3.com/VaryingWidthList"/>
    <dgm:cxn modelId="{8D34CAEF-7D7E-4EB9-A58B-AECBFD483511}" type="presParOf" srcId="{BB06E194-0D35-4500-91C5-8C06F9C88E77}" destId="{B1732D46-14E1-4ADE-B2BF-BB198744B036}" srcOrd="1" destOrd="0" presId="urn:diagrams.loki3.com/VaryingWidthList"/>
    <dgm:cxn modelId="{173A08F4-746D-44E5-B3AF-713EE4CC2649}" type="presParOf" srcId="{BB06E194-0D35-4500-91C5-8C06F9C88E77}" destId="{8D843032-C647-4484-A61B-47C0648E9CAF}" srcOrd="2" destOrd="0" presId="urn:diagrams.loki3.com/VaryingWidthList"/>
    <dgm:cxn modelId="{22E53A19-D005-4040-AE35-2B090DCD8203}" type="presParOf" srcId="{BB06E194-0D35-4500-91C5-8C06F9C88E77}" destId="{04D45545-02F5-43BD-A142-2A8D8CA22A03}" srcOrd="3" destOrd="0" presId="urn:diagrams.loki3.com/VaryingWidthList"/>
    <dgm:cxn modelId="{B8BA9693-1767-40ED-9CFF-32407A261C71}" type="presParOf" srcId="{BB06E194-0D35-4500-91C5-8C06F9C88E77}" destId="{02A2D0D2-CCDC-4FAF-8E38-5E490FF7B735}" srcOrd="4" destOrd="0" presId="urn:diagrams.loki3.com/VaryingWidthList"/>
    <dgm:cxn modelId="{AE065826-60BA-4994-9F70-52675F9B6E04}" type="presParOf" srcId="{BB06E194-0D35-4500-91C5-8C06F9C88E77}" destId="{F19E4B78-CEC1-47DC-B708-1CF0EF105011}" srcOrd="5" destOrd="0" presId="urn:diagrams.loki3.com/VaryingWidthList"/>
    <dgm:cxn modelId="{ED0BB578-3A96-48B1-8502-8EBF33DE079D}" type="presParOf" srcId="{BB06E194-0D35-4500-91C5-8C06F9C88E77}" destId="{00497E6B-B5F9-4E02-9AF6-76B1B4B470D7}" srcOrd="6" destOrd="0" presId="urn:diagrams.loki3.com/VaryingWidthList"/>
    <dgm:cxn modelId="{01C702AB-6756-4667-80A9-367045EE6B64}" type="presParOf" srcId="{BB06E194-0D35-4500-91C5-8C06F9C88E77}" destId="{123CB3EF-29E9-4AF0-828F-36FC340051A7}" srcOrd="7" destOrd="0" presId="urn:diagrams.loki3.com/VaryingWidthList"/>
    <dgm:cxn modelId="{D143CE50-A9ED-42EF-9445-195495334288}"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مايحرم على المحدث:</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1/ مس المصحف</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_ مايحرم فعله مع المصحف</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_ مابكره فعله مع المصحف</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2/ الصلاة    3/ الطواف</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t>
        <a:bodyPr/>
        <a:lstStyle/>
        <a:p>
          <a:endParaRPr lang="en-US"/>
        </a:p>
      </dgm:t>
    </dgm:pt>
    <dgm:pt modelId="{52107C50-5436-42CF-BCA5-B102105F37F0}" type="sibTrans" cxnId="{7B7D7F94-BDEA-41A4-A936-FAF9F159603D}">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67070">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04520">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6D728F0E-7CDE-4851-A393-09E7D8DA2B44}"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8DC28CAA-6B1B-4B8C-9970-9F9FA432A82C}" type="presOf" srcId="{DB43038B-E40B-4555-A40B-CEDEEA6ED0F7}" destId="{00497E6B-B5F9-4E02-9AF6-76B1B4B470D7}" srcOrd="0" destOrd="0" presId="urn:diagrams.loki3.com/VaryingWidthList"/>
    <dgm:cxn modelId="{7B7D7F94-BDEA-41A4-A936-FAF9F159603D}" srcId="{F0B1E3CD-2967-4860-A9F7-3C247A20FB3F}" destId="{737959AC-1230-45ED-AD3C-FD3F8F9285FB}" srcOrd="4" destOrd="0" parTransId="{7B413044-A2F5-4970-971F-B697B722C120}" sibTransId="{52107C50-5436-42CF-BCA5-B102105F37F0}"/>
    <dgm:cxn modelId="{3AE73181-B45A-4064-AEB5-B55040E2C190}" srcId="{F0B1E3CD-2967-4860-A9F7-3C247A20FB3F}" destId="{FBDE8761-0DE7-48F0-99EE-473754F297F6}" srcOrd="1" destOrd="0" parTransId="{19A563EB-E3F0-43A0-B4D0-1EF289CCB936}" sibTransId="{11AA0987-F69B-4056-A2C8-63BEBED71162}"/>
    <dgm:cxn modelId="{EA1EF4F0-6657-4E0A-8B38-A893A5F11DD0}" srcId="{F0B1E3CD-2967-4860-A9F7-3C247A20FB3F}" destId="{DB43038B-E40B-4555-A40B-CEDEEA6ED0F7}" srcOrd="3" destOrd="0" parTransId="{76E2A259-68D8-4F88-9F9B-75EB83E431E0}" sibTransId="{6FDE83A4-AE57-4896-9F5D-6C1C3F2403EA}"/>
    <dgm:cxn modelId="{3F2CC8C4-DBAC-455C-AB0D-D1299438CE7C}" type="presOf" srcId="{FCC19DAA-E37A-48B5-B575-5834C5571B2F}" destId="{10BD0EE2-0417-40F5-8D9C-AA29D5F70EDF}" srcOrd="0" destOrd="0" presId="urn:diagrams.loki3.com/VaryingWidthList"/>
    <dgm:cxn modelId="{6C4DACF0-D651-47AB-A758-BB75AC2B25AC}" srcId="{F0B1E3CD-2967-4860-A9F7-3C247A20FB3F}" destId="{FCC19DAA-E37A-48B5-B575-5834C5571B2F}" srcOrd="0" destOrd="0" parTransId="{1868D1B1-5EC8-4FCF-B0FC-9293A93C78FC}" sibTransId="{C3011045-2F4E-46F1-B964-1DA3AFA962B8}"/>
    <dgm:cxn modelId="{03F61B72-1E49-4816-8BFA-BCB19335FF13}" type="presOf" srcId="{FBDE8761-0DE7-48F0-99EE-473754F297F6}" destId="{8D843032-C647-4484-A61B-47C0648E9CAF}" srcOrd="0" destOrd="0" presId="urn:diagrams.loki3.com/VaryingWidthList"/>
    <dgm:cxn modelId="{4B3C4F4C-BAE8-4C68-8428-C72E7BE240A3}" type="presOf" srcId="{F0B1E3CD-2967-4860-A9F7-3C247A20FB3F}" destId="{BB06E194-0D35-4500-91C5-8C06F9C88E77}" srcOrd="0" destOrd="0" presId="urn:diagrams.loki3.com/VaryingWidthList"/>
    <dgm:cxn modelId="{F809A554-F17F-4673-B8A8-D02A9F6FDEB8}" type="presOf" srcId="{737959AC-1230-45ED-AD3C-FD3F8F9285FB}" destId="{7B53F442-CA54-4059-9C68-5336C07FA344}" srcOrd="0" destOrd="0" presId="urn:diagrams.loki3.com/VaryingWidthList"/>
    <dgm:cxn modelId="{A8F871F8-7FE6-4B0D-91C6-478F1697A18A}" type="presParOf" srcId="{BB06E194-0D35-4500-91C5-8C06F9C88E77}" destId="{10BD0EE2-0417-40F5-8D9C-AA29D5F70EDF}" srcOrd="0" destOrd="0" presId="urn:diagrams.loki3.com/VaryingWidthList"/>
    <dgm:cxn modelId="{FD728D43-81C8-443F-91D3-F8413B71DD79}" type="presParOf" srcId="{BB06E194-0D35-4500-91C5-8C06F9C88E77}" destId="{B1732D46-14E1-4ADE-B2BF-BB198744B036}" srcOrd="1" destOrd="0" presId="urn:diagrams.loki3.com/VaryingWidthList"/>
    <dgm:cxn modelId="{741934F9-E481-4229-8BAF-C9DD95A72C19}" type="presParOf" srcId="{BB06E194-0D35-4500-91C5-8C06F9C88E77}" destId="{8D843032-C647-4484-A61B-47C0648E9CAF}" srcOrd="2" destOrd="0" presId="urn:diagrams.loki3.com/VaryingWidthList"/>
    <dgm:cxn modelId="{BCC94231-53D3-4CA1-A1FB-6D289C92BC1D}" type="presParOf" srcId="{BB06E194-0D35-4500-91C5-8C06F9C88E77}" destId="{04D45545-02F5-43BD-A142-2A8D8CA22A03}" srcOrd="3" destOrd="0" presId="urn:diagrams.loki3.com/VaryingWidthList"/>
    <dgm:cxn modelId="{B3D1C24C-2138-416D-8E92-4840502E2F22}" type="presParOf" srcId="{BB06E194-0D35-4500-91C5-8C06F9C88E77}" destId="{02A2D0D2-CCDC-4FAF-8E38-5E490FF7B735}" srcOrd="4" destOrd="0" presId="urn:diagrams.loki3.com/VaryingWidthList"/>
    <dgm:cxn modelId="{65F97A53-B515-44E4-80B0-A499F9C727DD}" type="presParOf" srcId="{BB06E194-0D35-4500-91C5-8C06F9C88E77}" destId="{F19E4B78-CEC1-47DC-B708-1CF0EF105011}" srcOrd="5" destOrd="0" presId="urn:diagrams.loki3.com/VaryingWidthList"/>
    <dgm:cxn modelId="{AF78DB0E-A573-45F1-8BF7-92A62577D9DB}" type="presParOf" srcId="{BB06E194-0D35-4500-91C5-8C06F9C88E77}" destId="{00497E6B-B5F9-4E02-9AF6-76B1B4B470D7}" srcOrd="6" destOrd="0" presId="urn:diagrams.loki3.com/VaryingWidthList"/>
    <dgm:cxn modelId="{B2755BA3-31FF-4218-8B3A-9A53602627A0}" type="presParOf" srcId="{BB06E194-0D35-4500-91C5-8C06F9C88E77}" destId="{123CB3EF-29E9-4AF0-828F-36FC340051A7}" srcOrd="7" destOrd="0" presId="urn:diagrams.loki3.com/VaryingWidthList"/>
    <dgm:cxn modelId="{15A24031-BF05-45C7-8D3C-72234B24E854}"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شروط الممسوح</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1/ طاهر2/ مباح</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3/ ساتر للمفروض </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4/ يثبت بنفسه  </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4"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4"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4" custScaleX="450301">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4" custScaleX="518809">
        <dgm:presLayoutVars>
          <dgm:bulletEnabled val="1"/>
        </dgm:presLayoutVars>
      </dgm:prSet>
      <dgm:spPr/>
      <dgm:t>
        <a:bodyPr/>
        <a:lstStyle/>
        <a:p>
          <a:endParaRPr lang="en-US"/>
        </a:p>
      </dgm:t>
    </dgm:pt>
  </dgm:ptLst>
  <dgm:cxnLst>
    <dgm:cxn modelId="{6D08DF80-9118-4858-9ADA-AF357E97371A}" type="presOf" srcId="{F0B1E3CD-2967-4860-A9F7-3C247A20FB3F}" destId="{BB06E194-0D35-4500-91C5-8C06F9C88E77}"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31883A5D-16DD-41E0-8649-090DF87C4841}" type="presOf" srcId="{FCC19DAA-E37A-48B5-B575-5834C5571B2F}" destId="{10BD0EE2-0417-40F5-8D9C-AA29D5F70EDF}"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DF6F44A7-C9CC-43AD-99D6-816FBE4C6C3B}" type="presOf" srcId="{DB43038B-E40B-4555-A40B-CEDEEA6ED0F7}" destId="{00497E6B-B5F9-4E02-9AF6-76B1B4B470D7}" srcOrd="0" destOrd="0" presId="urn:diagrams.loki3.com/VaryingWidthList"/>
    <dgm:cxn modelId="{41ACBE41-5F5B-4D14-9856-C2A86E7D0E7C}" type="presOf" srcId="{77FA9209-A925-4BAE-A761-4D24905897A6}" destId="{02A2D0D2-CCDC-4FAF-8E38-5E490FF7B735}" srcOrd="0" destOrd="0" presId="urn:diagrams.loki3.com/VaryingWidthList"/>
    <dgm:cxn modelId="{69BC474F-86BD-4063-AAF0-B37B359FC7B9}" type="presOf" srcId="{FBDE8761-0DE7-48F0-99EE-473754F297F6}" destId="{8D843032-C647-4484-A61B-47C0648E9CAF}" srcOrd="0" destOrd="0" presId="urn:diagrams.loki3.com/VaryingWidthList"/>
    <dgm:cxn modelId="{012642A0-7DA5-4C76-AFB1-9EC22357D8B2}" type="presParOf" srcId="{BB06E194-0D35-4500-91C5-8C06F9C88E77}" destId="{10BD0EE2-0417-40F5-8D9C-AA29D5F70EDF}" srcOrd="0" destOrd="0" presId="urn:diagrams.loki3.com/VaryingWidthList"/>
    <dgm:cxn modelId="{387FEF38-170C-4D26-B1AA-9A76F9445E61}" type="presParOf" srcId="{BB06E194-0D35-4500-91C5-8C06F9C88E77}" destId="{B1732D46-14E1-4ADE-B2BF-BB198744B036}" srcOrd="1" destOrd="0" presId="urn:diagrams.loki3.com/VaryingWidthList"/>
    <dgm:cxn modelId="{147C8A7C-3316-481E-A766-6C64D383C80E}" type="presParOf" srcId="{BB06E194-0D35-4500-91C5-8C06F9C88E77}" destId="{8D843032-C647-4484-A61B-47C0648E9CAF}" srcOrd="2" destOrd="0" presId="urn:diagrams.loki3.com/VaryingWidthList"/>
    <dgm:cxn modelId="{D41B7DDB-4A63-4BE2-8914-14706F721636}" type="presParOf" srcId="{BB06E194-0D35-4500-91C5-8C06F9C88E77}" destId="{04D45545-02F5-43BD-A142-2A8D8CA22A03}" srcOrd="3" destOrd="0" presId="urn:diagrams.loki3.com/VaryingWidthList"/>
    <dgm:cxn modelId="{574E82E0-1796-41E0-8F1D-F303BEEB11C5}" type="presParOf" srcId="{BB06E194-0D35-4500-91C5-8C06F9C88E77}" destId="{02A2D0D2-CCDC-4FAF-8E38-5E490FF7B735}" srcOrd="4" destOrd="0" presId="urn:diagrams.loki3.com/VaryingWidthList"/>
    <dgm:cxn modelId="{F9F53E5F-955A-43B0-B874-7FF30D02A487}" type="presParOf" srcId="{BB06E194-0D35-4500-91C5-8C06F9C88E77}" destId="{F19E4B78-CEC1-47DC-B708-1CF0EF105011}" srcOrd="5" destOrd="0" presId="urn:diagrams.loki3.com/VaryingWidthList"/>
    <dgm:cxn modelId="{4A64B1D0-D470-434B-8865-FC85F59F662D}" type="presParOf" srcId="{BB06E194-0D35-4500-91C5-8C06F9C88E77}" destId="{00497E6B-B5F9-4E02-9AF6-76B1B4B470D7}"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شروط المسح على العمامة</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حكم مسح ماجرت العادة بكشفه</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حكم المسح على خمر النساء</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شرط مشترك للحوائل سوى الجبيرة</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4"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4"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4" custScaleX="551103">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4" custScaleX="604520">
        <dgm:presLayoutVars>
          <dgm:bulletEnabled val="1"/>
        </dgm:presLayoutVars>
      </dgm:prSet>
      <dgm:spPr/>
      <dgm:t>
        <a:bodyPr/>
        <a:lstStyle/>
        <a:p>
          <a:endParaRPr lang="en-US"/>
        </a:p>
      </dgm:t>
    </dgm:pt>
  </dgm:ptLst>
  <dgm:cxnLst>
    <dgm:cxn modelId="{24122348-89F2-4204-AC1C-A389096CDBF0}"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80C58173-BEFD-4F16-8D64-2A96661E7818}" type="presOf" srcId="{FBDE8761-0DE7-48F0-99EE-473754F297F6}" destId="{8D843032-C647-4484-A61B-47C0648E9CAF}"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88400A41-09E2-4D95-A29F-80B49D499B8C}" type="presOf" srcId="{DB43038B-E40B-4555-A40B-CEDEEA6ED0F7}" destId="{00497E6B-B5F9-4E02-9AF6-76B1B4B470D7}" srcOrd="0" destOrd="0" presId="urn:diagrams.loki3.com/VaryingWidthList"/>
    <dgm:cxn modelId="{2222CAB8-92E9-4F5C-A20D-3652E0735899}" type="presOf" srcId="{F0B1E3CD-2967-4860-A9F7-3C247A20FB3F}" destId="{BB06E194-0D35-4500-91C5-8C06F9C88E77}" srcOrd="0" destOrd="0" presId="urn:diagrams.loki3.com/VaryingWidthList"/>
    <dgm:cxn modelId="{EB3F04AC-DBF0-4983-A403-D9F1C47550F6}" type="presOf" srcId="{FCC19DAA-E37A-48B5-B575-5834C5571B2F}" destId="{10BD0EE2-0417-40F5-8D9C-AA29D5F70EDF}" srcOrd="0" destOrd="0" presId="urn:diagrams.loki3.com/VaryingWidthList"/>
    <dgm:cxn modelId="{32EDE9AB-F077-444C-BBE3-8EC49093451C}" type="presParOf" srcId="{BB06E194-0D35-4500-91C5-8C06F9C88E77}" destId="{10BD0EE2-0417-40F5-8D9C-AA29D5F70EDF}" srcOrd="0" destOrd="0" presId="urn:diagrams.loki3.com/VaryingWidthList"/>
    <dgm:cxn modelId="{C032F799-EA62-42B7-9264-29A40A9283A9}" type="presParOf" srcId="{BB06E194-0D35-4500-91C5-8C06F9C88E77}" destId="{B1732D46-14E1-4ADE-B2BF-BB198744B036}" srcOrd="1" destOrd="0" presId="urn:diagrams.loki3.com/VaryingWidthList"/>
    <dgm:cxn modelId="{FF401780-C01E-4858-AE8F-52479B2C5387}" type="presParOf" srcId="{BB06E194-0D35-4500-91C5-8C06F9C88E77}" destId="{8D843032-C647-4484-A61B-47C0648E9CAF}" srcOrd="2" destOrd="0" presId="urn:diagrams.loki3.com/VaryingWidthList"/>
    <dgm:cxn modelId="{DAC8C459-3807-450B-9ED1-1FBA6C062881}" type="presParOf" srcId="{BB06E194-0D35-4500-91C5-8C06F9C88E77}" destId="{04D45545-02F5-43BD-A142-2A8D8CA22A03}" srcOrd="3" destOrd="0" presId="urn:diagrams.loki3.com/VaryingWidthList"/>
    <dgm:cxn modelId="{568AF6FB-7DB0-4045-BB9D-3DB2F844222F}" type="presParOf" srcId="{BB06E194-0D35-4500-91C5-8C06F9C88E77}" destId="{02A2D0D2-CCDC-4FAF-8E38-5E490FF7B735}" srcOrd="4" destOrd="0" presId="urn:diagrams.loki3.com/VaryingWidthList"/>
    <dgm:cxn modelId="{4C637751-6784-487B-85D5-AD1800AC5631}" type="presParOf" srcId="{BB06E194-0D35-4500-91C5-8C06F9C88E77}" destId="{F19E4B78-CEC1-47DC-B708-1CF0EF105011}" srcOrd="5" destOrd="0" presId="urn:diagrams.loki3.com/VaryingWidthList"/>
    <dgm:cxn modelId="{522EA893-DE32-4E14-A487-C357D813D6E6}" type="presParOf" srcId="{BB06E194-0D35-4500-91C5-8C06F9C88E77}" destId="{00497E6B-B5F9-4E02-9AF6-76B1B4B470D7}"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حكم المسح على الجبيرة وضابطه</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حكم الدواء الذي يتضرر بقلعه</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من الفروق بين المسح على الجبيرة وغيرها</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شرط مشترك بين جميع الحوائل</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حكم مسح من به سلس بول</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pt>
    <dgm:pt modelId="{52107C50-5436-42CF-BCA5-B102105F37F0}" type="sibTrans" cxnId="{7B7D7F94-BDEA-41A4-A936-FAF9F159603D}">
      <dgm:prSet/>
      <dgm:spPr/>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51103">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04520">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ECA257AC-CC5B-4CF5-8452-1CE1DF92C2EA}" srcId="{F0B1E3CD-2967-4860-A9F7-3C247A20FB3F}" destId="{77FA9209-A925-4BAE-A761-4D24905897A6}" srcOrd="2" destOrd="0" parTransId="{9A1067ED-B81D-4E46-B2C0-7F18A8214DE8}" sibTransId="{0B052696-7691-4218-B8C2-EB59A54A7E20}"/>
    <dgm:cxn modelId="{879F3680-2A7C-4FD0-8218-B9A7A99E30EE}" type="presOf" srcId="{F0B1E3CD-2967-4860-A9F7-3C247A20FB3F}" destId="{BB06E194-0D35-4500-91C5-8C06F9C88E77}" srcOrd="0" destOrd="0" presId="urn:diagrams.loki3.com/VaryingWidthList"/>
    <dgm:cxn modelId="{7B7D7F94-BDEA-41A4-A936-FAF9F159603D}" srcId="{F0B1E3CD-2967-4860-A9F7-3C247A20FB3F}" destId="{737959AC-1230-45ED-AD3C-FD3F8F9285FB}" srcOrd="4" destOrd="0" parTransId="{7B413044-A2F5-4970-971F-B697B722C120}" sibTransId="{52107C50-5436-42CF-BCA5-B102105F37F0}"/>
    <dgm:cxn modelId="{A27D85DB-8C09-42EA-8126-32170C064FB1}" type="presOf" srcId="{FCC19DAA-E37A-48B5-B575-5834C5571B2F}" destId="{10BD0EE2-0417-40F5-8D9C-AA29D5F70EDF}"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EA1EF4F0-6657-4E0A-8B38-A893A5F11DD0}" srcId="{F0B1E3CD-2967-4860-A9F7-3C247A20FB3F}" destId="{DB43038B-E40B-4555-A40B-CEDEEA6ED0F7}" srcOrd="3" destOrd="0" parTransId="{76E2A259-68D8-4F88-9F9B-75EB83E431E0}" sibTransId="{6FDE83A4-AE57-4896-9F5D-6C1C3F2403EA}"/>
    <dgm:cxn modelId="{B266B064-B5FC-4550-81C4-485B17895D68}" type="presOf" srcId="{FBDE8761-0DE7-48F0-99EE-473754F297F6}" destId="{8D843032-C647-4484-A61B-47C0648E9CAF}" srcOrd="0" destOrd="0" presId="urn:diagrams.loki3.com/VaryingWidthList"/>
    <dgm:cxn modelId="{D3ED302A-DEA6-4861-AEA3-93E65993CE12}" type="presOf" srcId="{DB43038B-E40B-4555-A40B-CEDEEA6ED0F7}" destId="{00497E6B-B5F9-4E02-9AF6-76B1B4B470D7}" srcOrd="0" destOrd="0" presId="urn:diagrams.loki3.com/VaryingWidthList"/>
    <dgm:cxn modelId="{6C4DACF0-D651-47AB-A758-BB75AC2B25AC}" srcId="{F0B1E3CD-2967-4860-A9F7-3C247A20FB3F}" destId="{FCC19DAA-E37A-48B5-B575-5834C5571B2F}" srcOrd="0" destOrd="0" parTransId="{1868D1B1-5EC8-4FCF-B0FC-9293A93C78FC}" sibTransId="{C3011045-2F4E-46F1-B964-1DA3AFA962B8}"/>
    <dgm:cxn modelId="{37954260-7E61-4F16-9347-EA7B18702D45}" type="presOf" srcId="{77FA9209-A925-4BAE-A761-4D24905897A6}" destId="{02A2D0D2-CCDC-4FAF-8E38-5E490FF7B735}" srcOrd="0" destOrd="0" presId="urn:diagrams.loki3.com/VaryingWidthList"/>
    <dgm:cxn modelId="{08607B05-3D01-48E4-B804-ED07F06E56D1}" type="presOf" srcId="{737959AC-1230-45ED-AD3C-FD3F8F9285FB}" destId="{7B53F442-CA54-4059-9C68-5336C07FA344}" srcOrd="0" destOrd="0" presId="urn:diagrams.loki3.com/VaryingWidthList"/>
    <dgm:cxn modelId="{35B79CBA-333D-4CF3-871E-362F0BB5CBBE}" type="presParOf" srcId="{BB06E194-0D35-4500-91C5-8C06F9C88E77}" destId="{10BD0EE2-0417-40F5-8D9C-AA29D5F70EDF}" srcOrd="0" destOrd="0" presId="urn:diagrams.loki3.com/VaryingWidthList"/>
    <dgm:cxn modelId="{F2F891D0-4AE4-4CEE-B7B8-0A1E7F713F2A}" type="presParOf" srcId="{BB06E194-0D35-4500-91C5-8C06F9C88E77}" destId="{B1732D46-14E1-4ADE-B2BF-BB198744B036}" srcOrd="1" destOrd="0" presId="urn:diagrams.loki3.com/VaryingWidthList"/>
    <dgm:cxn modelId="{0EF39C9A-08D3-4D53-9706-926D553B3C96}" type="presParOf" srcId="{BB06E194-0D35-4500-91C5-8C06F9C88E77}" destId="{8D843032-C647-4484-A61B-47C0648E9CAF}" srcOrd="2" destOrd="0" presId="urn:diagrams.loki3.com/VaryingWidthList"/>
    <dgm:cxn modelId="{5C5EC3FB-B0EE-48B8-BF9A-E06D13BDD478}" type="presParOf" srcId="{BB06E194-0D35-4500-91C5-8C06F9C88E77}" destId="{04D45545-02F5-43BD-A142-2A8D8CA22A03}" srcOrd="3" destOrd="0" presId="urn:diagrams.loki3.com/VaryingWidthList"/>
    <dgm:cxn modelId="{7270108A-BA59-45D7-8FF6-5F368954986F}" type="presParOf" srcId="{BB06E194-0D35-4500-91C5-8C06F9C88E77}" destId="{02A2D0D2-CCDC-4FAF-8E38-5E490FF7B735}" srcOrd="4" destOrd="0" presId="urn:diagrams.loki3.com/VaryingWidthList"/>
    <dgm:cxn modelId="{278FFBEE-C706-4A74-B99A-43F4F4B098CC}" type="presParOf" srcId="{BB06E194-0D35-4500-91C5-8C06F9C88E77}" destId="{F19E4B78-CEC1-47DC-B708-1CF0EF105011}" srcOrd="5" destOrd="0" presId="urn:diagrams.loki3.com/VaryingWidthList"/>
    <dgm:cxn modelId="{71A47F28-931A-4344-B546-7F9FB939DC56}" type="presParOf" srcId="{BB06E194-0D35-4500-91C5-8C06F9C88E77}" destId="{00497E6B-B5F9-4E02-9AF6-76B1B4B470D7}" srcOrd="6" destOrd="0" presId="urn:diagrams.loki3.com/VaryingWidthList"/>
    <dgm:cxn modelId="{7F5E3624-A29C-4974-ACE5-F9879C6C6FD9}" type="presParOf" srcId="{BB06E194-0D35-4500-91C5-8C06F9C88E77}" destId="{123CB3EF-29E9-4AF0-828F-36FC340051A7}" srcOrd="7" destOrd="0" presId="urn:diagrams.loki3.com/VaryingWidthList"/>
    <dgm:cxn modelId="{CB619A04-4FD3-41FD-909A-A5C7AD8FFD87}"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مسألة: حكم من مسح مسافرا ثم أقام</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مسألة: حكم من مسح مقيما ثم سافر</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مسألة: حكم من شك في ابتداء المسح</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مسألة: حكم من أحدث في الحضر ثم سافر قبل المسح</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مالايصح مسحه</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t>
        <a:bodyPr/>
        <a:lstStyle/>
        <a:p>
          <a:endParaRPr lang="en-US"/>
        </a:p>
      </dgm:t>
    </dgm:pt>
    <dgm:pt modelId="{52107C50-5436-42CF-BCA5-B102105F37F0}" type="sibTrans" cxnId="{7B7D7F94-BDEA-41A4-A936-FAF9F159603D}">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51103">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04520">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D2539B27-B17A-4524-B6FB-B032B9B20A4C}" type="presOf" srcId="{737959AC-1230-45ED-AD3C-FD3F8F9285FB}" destId="{7B53F442-CA54-4059-9C68-5336C07FA344}"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82350AFA-3720-459B-AB90-6352587EC2F9}"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5B98B92B-D37C-4476-9965-2D244D29890D}" type="presOf" srcId="{F0B1E3CD-2967-4860-A9F7-3C247A20FB3F}" destId="{BB06E194-0D35-4500-91C5-8C06F9C88E77}" srcOrd="0" destOrd="0" presId="urn:diagrams.loki3.com/VaryingWidthList"/>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1697642C-5964-4C2D-9BF8-141F6D136DB5}" type="presOf" srcId="{FCC19DAA-E37A-48B5-B575-5834C5571B2F}" destId="{10BD0EE2-0417-40F5-8D9C-AA29D5F70EDF}" srcOrd="0" destOrd="0" presId="urn:diagrams.loki3.com/VaryingWidthList"/>
    <dgm:cxn modelId="{3EC4B953-CF84-47F9-ACA7-81EBE5F8C513}" type="presOf" srcId="{DB43038B-E40B-4555-A40B-CEDEEA6ED0F7}" destId="{00497E6B-B5F9-4E02-9AF6-76B1B4B470D7}" srcOrd="0" destOrd="0" presId="urn:diagrams.loki3.com/VaryingWidthList"/>
    <dgm:cxn modelId="{37270B3B-FC6B-4DD1-8455-963C3A490F2C}" type="presOf" srcId="{FBDE8761-0DE7-48F0-99EE-473754F297F6}" destId="{8D843032-C647-4484-A61B-47C0648E9CAF}" srcOrd="0" destOrd="0" presId="urn:diagrams.loki3.com/VaryingWidthList"/>
    <dgm:cxn modelId="{7B7D7F94-BDEA-41A4-A936-FAF9F159603D}" srcId="{F0B1E3CD-2967-4860-A9F7-3C247A20FB3F}" destId="{737959AC-1230-45ED-AD3C-FD3F8F9285FB}" srcOrd="4" destOrd="0" parTransId="{7B413044-A2F5-4970-971F-B697B722C120}" sibTransId="{52107C50-5436-42CF-BCA5-B102105F37F0}"/>
    <dgm:cxn modelId="{56326BE4-FEE0-4CD4-AF86-963CC8DF6812}" type="presParOf" srcId="{BB06E194-0D35-4500-91C5-8C06F9C88E77}" destId="{10BD0EE2-0417-40F5-8D9C-AA29D5F70EDF}" srcOrd="0" destOrd="0" presId="urn:diagrams.loki3.com/VaryingWidthList"/>
    <dgm:cxn modelId="{6890819E-7FF2-434C-A690-EC8D0A94597E}" type="presParOf" srcId="{BB06E194-0D35-4500-91C5-8C06F9C88E77}" destId="{B1732D46-14E1-4ADE-B2BF-BB198744B036}" srcOrd="1" destOrd="0" presId="urn:diagrams.loki3.com/VaryingWidthList"/>
    <dgm:cxn modelId="{7B062D75-1210-4654-9B28-DBA959633570}" type="presParOf" srcId="{BB06E194-0D35-4500-91C5-8C06F9C88E77}" destId="{8D843032-C647-4484-A61B-47C0648E9CAF}" srcOrd="2" destOrd="0" presId="urn:diagrams.loki3.com/VaryingWidthList"/>
    <dgm:cxn modelId="{C8A7CF3C-8339-4FE6-84EF-6155F1D9FD5C}" type="presParOf" srcId="{BB06E194-0D35-4500-91C5-8C06F9C88E77}" destId="{04D45545-02F5-43BD-A142-2A8D8CA22A03}" srcOrd="3" destOrd="0" presId="urn:diagrams.loki3.com/VaryingWidthList"/>
    <dgm:cxn modelId="{60E814FB-CFAB-4D26-A4F3-293125A42FEA}" type="presParOf" srcId="{BB06E194-0D35-4500-91C5-8C06F9C88E77}" destId="{02A2D0D2-CCDC-4FAF-8E38-5E490FF7B735}" srcOrd="4" destOrd="0" presId="urn:diagrams.loki3.com/VaryingWidthList"/>
    <dgm:cxn modelId="{90CF1F7B-0118-4F50-910C-8CF5CBA5422F}" type="presParOf" srcId="{BB06E194-0D35-4500-91C5-8C06F9C88E77}" destId="{F19E4B78-CEC1-47DC-B708-1CF0EF105011}" srcOrd="5" destOrd="0" presId="urn:diagrams.loki3.com/VaryingWidthList"/>
    <dgm:cxn modelId="{9067DC31-B04D-47F7-925A-C76B1F35E0C1}" type="presParOf" srcId="{BB06E194-0D35-4500-91C5-8C06F9C88E77}" destId="{00497E6B-B5F9-4E02-9AF6-76B1B4B470D7}" srcOrd="6" destOrd="0" presId="urn:diagrams.loki3.com/VaryingWidthList"/>
    <dgm:cxn modelId="{52114338-2A59-45A2-A2F2-85B304DEA006}" type="presParOf" srcId="{BB06E194-0D35-4500-91C5-8C06F9C88E77}" destId="{123CB3EF-29E9-4AF0-828F-36FC340051A7}" srcOrd="7" destOrd="0" presId="urn:diagrams.loki3.com/VaryingWidthList"/>
    <dgm:cxn modelId="{529079D1-E060-4102-9F25-411903DC375E}"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مسألة: حكم لبس الخف على الخف</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أثر نزع الفوقاني</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صفة مسح العمامة </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صفة مسح الخف</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737959AC-1230-45ED-AD3C-FD3F8F9285FB}">
      <dgm:prSet/>
      <dgm:spPr/>
      <dgm:t>
        <a:bodyPr/>
        <a:lstStyle/>
        <a:p>
          <a:r>
            <a:rPr lang="ar-EG" b="1" dirty="0" smtClean="0">
              <a:latin typeface="Traditional Arabic" panose="02020603050405020304" pitchFamily="18" charset="-78"/>
              <a:cs typeface="Traditional Arabic" panose="02020603050405020304" pitchFamily="18" charset="-78"/>
            </a:rPr>
            <a:t>صفة مسح الجبيرة</a:t>
          </a:r>
          <a:endParaRPr lang="en-US" b="1" dirty="0">
            <a:latin typeface="Traditional Arabic" panose="02020603050405020304" pitchFamily="18" charset="-78"/>
            <a:cs typeface="Traditional Arabic" panose="02020603050405020304" pitchFamily="18" charset="-78"/>
          </a:endParaRPr>
        </a:p>
      </dgm:t>
    </dgm:pt>
    <dgm:pt modelId="{7B413044-A2F5-4970-971F-B697B722C120}" type="parTrans" cxnId="{7B7D7F94-BDEA-41A4-A936-FAF9F159603D}">
      <dgm:prSet/>
      <dgm:spPr/>
      <dgm:t>
        <a:bodyPr/>
        <a:lstStyle/>
        <a:p>
          <a:endParaRPr lang="en-US"/>
        </a:p>
      </dgm:t>
    </dgm:pt>
    <dgm:pt modelId="{52107C50-5436-42CF-BCA5-B102105F37F0}" type="sibTrans" cxnId="{7B7D7F94-BDEA-41A4-A936-FAF9F159603D}">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5"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5"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5" custScaleX="567070">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5" custScaleX="604520">
        <dgm:presLayoutVars>
          <dgm:bulletEnabled val="1"/>
        </dgm:presLayoutVars>
      </dgm:prSet>
      <dgm:spPr/>
      <dgm:t>
        <a:bodyPr/>
        <a:lstStyle/>
        <a:p>
          <a:endParaRPr lang="en-US"/>
        </a:p>
      </dgm:t>
    </dgm:pt>
    <dgm:pt modelId="{123CB3EF-29E9-4AF0-828F-36FC340051A7}" type="pres">
      <dgm:prSet presAssocID="{6FDE83A4-AE57-4896-9F5D-6C1C3F2403EA}" presName="space" presStyleCnt="0"/>
      <dgm:spPr/>
    </dgm:pt>
    <dgm:pt modelId="{7B53F442-CA54-4059-9C68-5336C07FA344}" type="pres">
      <dgm:prSet presAssocID="{737959AC-1230-45ED-AD3C-FD3F8F9285FB}" presName="text" presStyleLbl="node1" presStyleIdx="4" presStyleCnt="5" custScaleX="1524000">
        <dgm:presLayoutVars>
          <dgm:bulletEnabled val="1"/>
        </dgm:presLayoutVars>
      </dgm:prSet>
      <dgm:spPr/>
      <dgm:t>
        <a:bodyPr/>
        <a:lstStyle/>
        <a:p>
          <a:endParaRPr lang="en-US"/>
        </a:p>
      </dgm:t>
    </dgm:pt>
  </dgm:ptLst>
  <dgm:cxnLst>
    <dgm:cxn modelId="{7F990D6D-E509-482F-948E-80F25F761472}" type="presOf" srcId="{FCC19DAA-E37A-48B5-B575-5834C5571B2F}" destId="{10BD0EE2-0417-40F5-8D9C-AA29D5F70EDF}"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6389DDE5-3A46-4A7D-92B2-F11A078AD36A}" type="presOf" srcId="{737959AC-1230-45ED-AD3C-FD3F8F9285FB}" destId="{7B53F442-CA54-4059-9C68-5336C07FA344}" srcOrd="0" destOrd="0" presId="urn:diagrams.loki3.com/VaryingWidthList"/>
    <dgm:cxn modelId="{DB606347-0BA9-412C-9BDE-E658130C7590}"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E5F8F55B-4642-4385-8256-E59978F59A13}" type="presOf" srcId="{F0B1E3CD-2967-4860-A9F7-3C247A20FB3F}" destId="{BB06E194-0D35-4500-91C5-8C06F9C88E77}" srcOrd="0" destOrd="0" presId="urn:diagrams.loki3.com/VaryingWidthList"/>
    <dgm:cxn modelId="{131C9370-22BB-410E-93BD-F665544EE875}" type="presOf" srcId="{DB43038B-E40B-4555-A40B-CEDEEA6ED0F7}" destId="{00497E6B-B5F9-4E02-9AF6-76B1B4B470D7}" srcOrd="0" destOrd="0" presId="urn:diagrams.loki3.com/VaryingWidthList"/>
    <dgm:cxn modelId="{7B7D7F94-BDEA-41A4-A936-FAF9F159603D}" srcId="{F0B1E3CD-2967-4860-A9F7-3C247A20FB3F}" destId="{737959AC-1230-45ED-AD3C-FD3F8F9285FB}" srcOrd="4" destOrd="0" parTransId="{7B413044-A2F5-4970-971F-B697B722C120}" sibTransId="{52107C50-5436-42CF-BCA5-B102105F37F0}"/>
    <dgm:cxn modelId="{8F33D2D9-8062-4E73-9B2A-5FEF11416AD4}" type="presOf" srcId="{FBDE8761-0DE7-48F0-99EE-473754F297F6}" destId="{8D843032-C647-4484-A61B-47C0648E9CAF}" srcOrd="0" destOrd="0" presId="urn:diagrams.loki3.com/VaryingWidthList"/>
    <dgm:cxn modelId="{3B9101B8-E3B3-45DA-8C9D-B784C4FA4D7B}" type="presParOf" srcId="{BB06E194-0D35-4500-91C5-8C06F9C88E77}" destId="{10BD0EE2-0417-40F5-8D9C-AA29D5F70EDF}" srcOrd="0" destOrd="0" presId="urn:diagrams.loki3.com/VaryingWidthList"/>
    <dgm:cxn modelId="{F666C077-3F0E-40E9-BFC7-7B5E98DBA6F6}" type="presParOf" srcId="{BB06E194-0D35-4500-91C5-8C06F9C88E77}" destId="{B1732D46-14E1-4ADE-B2BF-BB198744B036}" srcOrd="1" destOrd="0" presId="urn:diagrams.loki3.com/VaryingWidthList"/>
    <dgm:cxn modelId="{82D4D4DA-21EB-4B6C-A203-B344E476C2ED}" type="presParOf" srcId="{BB06E194-0D35-4500-91C5-8C06F9C88E77}" destId="{8D843032-C647-4484-A61B-47C0648E9CAF}" srcOrd="2" destOrd="0" presId="urn:diagrams.loki3.com/VaryingWidthList"/>
    <dgm:cxn modelId="{85E97387-5928-4851-B66A-F74CD0DE80C7}" type="presParOf" srcId="{BB06E194-0D35-4500-91C5-8C06F9C88E77}" destId="{04D45545-02F5-43BD-A142-2A8D8CA22A03}" srcOrd="3" destOrd="0" presId="urn:diagrams.loki3.com/VaryingWidthList"/>
    <dgm:cxn modelId="{329BF3D4-D7CC-4AD1-8CE2-9BBC97FBF2DD}" type="presParOf" srcId="{BB06E194-0D35-4500-91C5-8C06F9C88E77}" destId="{02A2D0D2-CCDC-4FAF-8E38-5E490FF7B735}" srcOrd="4" destOrd="0" presId="urn:diagrams.loki3.com/VaryingWidthList"/>
    <dgm:cxn modelId="{3C636FC9-1EE0-42E0-8B0E-3240BDEA74CF}" type="presParOf" srcId="{BB06E194-0D35-4500-91C5-8C06F9C88E77}" destId="{F19E4B78-CEC1-47DC-B708-1CF0EF105011}" srcOrd="5" destOrd="0" presId="urn:diagrams.loki3.com/VaryingWidthList"/>
    <dgm:cxn modelId="{47B82D8D-7BF3-40BD-9BF8-606A0738369E}" type="presParOf" srcId="{BB06E194-0D35-4500-91C5-8C06F9C88E77}" destId="{00497E6B-B5F9-4E02-9AF6-76B1B4B470D7}" srcOrd="6" destOrd="0" presId="urn:diagrams.loki3.com/VaryingWidthList"/>
    <dgm:cxn modelId="{446467DB-554F-4727-B99C-5A9CC8E93330}" type="presParOf" srcId="{BB06E194-0D35-4500-91C5-8C06F9C88E77}" destId="{123CB3EF-29E9-4AF0-828F-36FC340051A7}" srcOrd="7" destOrd="0" presId="urn:diagrams.loki3.com/VaryingWidthList"/>
    <dgm:cxn modelId="{61171A4E-A567-492B-9FB4-EF512BDD31F2}" type="presParOf" srcId="{BB06E194-0D35-4500-91C5-8C06F9C88E77}" destId="{7B53F442-CA54-4059-9C68-5336C07FA344}"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مبطلات المسح:</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1/ ظهور بعض محل الفرض</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2/ تمام مدة المسح</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3"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3"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3" custScaleX="551103">
        <dgm:presLayoutVars>
          <dgm:bulletEnabled val="1"/>
        </dgm:presLayoutVars>
      </dgm:prSet>
      <dgm:spPr/>
      <dgm:t>
        <a:bodyPr/>
        <a:lstStyle/>
        <a:p>
          <a:endParaRPr lang="en-US"/>
        </a:p>
      </dgm:t>
    </dgm:pt>
  </dgm:ptLst>
  <dgm:cxnLst>
    <dgm:cxn modelId="{6C4DACF0-D651-47AB-A758-BB75AC2B25AC}" srcId="{F0B1E3CD-2967-4860-A9F7-3C247A20FB3F}" destId="{FCC19DAA-E37A-48B5-B575-5834C5571B2F}" srcOrd="0" destOrd="0" parTransId="{1868D1B1-5EC8-4FCF-B0FC-9293A93C78FC}" sibTransId="{C3011045-2F4E-46F1-B964-1DA3AFA962B8}"/>
    <dgm:cxn modelId="{D53E981D-6CC6-4A8D-B57C-CA429861AD45}" type="presOf" srcId="{77FA9209-A925-4BAE-A761-4D24905897A6}" destId="{02A2D0D2-CCDC-4FAF-8E38-5E490FF7B735}"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1AFB4F6F-BABE-4D78-8AAC-22C0CFB039CD}" type="presOf" srcId="{FCC19DAA-E37A-48B5-B575-5834C5571B2F}" destId="{10BD0EE2-0417-40F5-8D9C-AA29D5F70EDF}" srcOrd="0" destOrd="0" presId="urn:diagrams.loki3.com/VaryingWidthList"/>
    <dgm:cxn modelId="{085BC450-73E7-4FD3-A13B-B6BCE9159705}" type="presOf" srcId="{FBDE8761-0DE7-48F0-99EE-473754F297F6}" destId="{8D843032-C647-4484-A61B-47C0648E9CAF}" srcOrd="0" destOrd="0" presId="urn:diagrams.loki3.com/VaryingWidthList"/>
    <dgm:cxn modelId="{82193B64-99E0-4DF0-8029-0A89DEED46B0}" type="presOf" srcId="{F0B1E3CD-2967-4860-A9F7-3C247A20FB3F}" destId="{BB06E194-0D35-4500-91C5-8C06F9C88E77}"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84E4E71D-A58C-4347-8CE2-50357D920EAD}" type="presParOf" srcId="{BB06E194-0D35-4500-91C5-8C06F9C88E77}" destId="{10BD0EE2-0417-40F5-8D9C-AA29D5F70EDF}" srcOrd="0" destOrd="0" presId="urn:diagrams.loki3.com/VaryingWidthList"/>
    <dgm:cxn modelId="{BCFC1107-2055-4CB9-845B-6DCC968A352A}" type="presParOf" srcId="{BB06E194-0D35-4500-91C5-8C06F9C88E77}" destId="{B1732D46-14E1-4ADE-B2BF-BB198744B036}" srcOrd="1" destOrd="0" presId="urn:diagrams.loki3.com/VaryingWidthList"/>
    <dgm:cxn modelId="{0B9550A3-D2D5-4ADD-B9AA-1A00711DBFC5}" type="presParOf" srcId="{BB06E194-0D35-4500-91C5-8C06F9C88E77}" destId="{8D843032-C647-4484-A61B-47C0648E9CAF}" srcOrd="2" destOrd="0" presId="urn:diagrams.loki3.com/VaryingWidthList"/>
    <dgm:cxn modelId="{9B005320-4C74-4F9F-9CD9-6FE0A472A0AA}" type="presParOf" srcId="{BB06E194-0D35-4500-91C5-8C06F9C88E77}" destId="{04D45545-02F5-43BD-A142-2A8D8CA22A03}" srcOrd="3" destOrd="0" presId="urn:diagrams.loki3.com/VaryingWidthList"/>
    <dgm:cxn modelId="{E882D3E7-390E-4BDC-9B3B-842A02897611}" type="presParOf" srcId="{BB06E194-0D35-4500-91C5-8C06F9C88E77}" destId="{02A2D0D2-CCDC-4FAF-8E38-5E490FF7B735}"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نواقض الوضوء:</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1/ الخارج من السبيلين</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anose="02020603050405020304" pitchFamily="18" charset="-78"/>
              <a:cs typeface="Traditional Arabic" panose="02020603050405020304" pitchFamily="18" charset="-78"/>
            </a:rPr>
            <a:t>2/ الخارج من بقية البدن</a:t>
          </a:r>
          <a:endParaRPr lang="en-US" b="1" dirty="0"/>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_ ضابط النجاسة الكثيرة</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4"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4"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4" custScaleX="567070">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4" custScaleX="604520">
        <dgm:presLayoutVars>
          <dgm:bulletEnabled val="1"/>
        </dgm:presLayoutVars>
      </dgm:prSet>
      <dgm:spPr/>
      <dgm:t>
        <a:bodyPr/>
        <a:lstStyle/>
        <a:p>
          <a:endParaRPr lang="en-US"/>
        </a:p>
      </dgm:t>
    </dgm:pt>
  </dgm:ptLst>
  <dgm:cxnLst>
    <dgm:cxn modelId="{63E6C858-FF9D-44EF-8E18-BAB11DC2539C}" type="presOf" srcId="{DB43038B-E40B-4555-A40B-CEDEEA6ED0F7}" destId="{00497E6B-B5F9-4E02-9AF6-76B1B4B470D7}" srcOrd="0" destOrd="0" presId="urn:diagrams.loki3.com/VaryingWidthList"/>
    <dgm:cxn modelId="{2550B63B-7CE7-493E-855A-9C368F07C123}" type="presOf" srcId="{77FA9209-A925-4BAE-A761-4D24905897A6}" destId="{02A2D0D2-CCDC-4FAF-8E38-5E490FF7B735}"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ECA257AC-CC5B-4CF5-8452-1CE1DF92C2EA}" srcId="{F0B1E3CD-2967-4860-A9F7-3C247A20FB3F}" destId="{77FA9209-A925-4BAE-A761-4D24905897A6}" srcOrd="2" destOrd="0" parTransId="{9A1067ED-B81D-4E46-B2C0-7F18A8214DE8}" sibTransId="{0B052696-7691-4218-B8C2-EB59A54A7E20}"/>
    <dgm:cxn modelId="{B144495E-42A5-40EE-8FBF-A6F27756EB1E}" type="presOf" srcId="{FBDE8761-0DE7-48F0-99EE-473754F297F6}" destId="{8D843032-C647-4484-A61B-47C0648E9CAF}" srcOrd="0" destOrd="0" presId="urn:diagrams.loki3.com/VaryingWidthList"/>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464D1CAE-DE3C-4F87-A5F4-881C17494637}" type="presOf" srcId="{FCC19DAA-E37A-48B5-B575-5834C5571B2F}" destId="{10BD0EE2-0417-40F5-8D9C-AA29D5F70EDF}" srcOrd="0" destOrd="0" presId="urn:diagrams.loki3.com/VaryingWidthList"/>
    <dgm:cxn modelId="{613496E8-BA6E-4665-8883-D7D879329E6C}" type="presOf" srcId="{F0B1E3CD-2967-4860-A9F7-3C247A20FB3F}" destId="{BB06E194-0D35-4500-91C5-8C06F9C88E77}" srcOrd="0" destOrd="0" presId="urn:diagrams.loki3.com/VaryingWidthList"/>
    <dgm:cxn modelId="{0491CA67-A65B-486B-AF73-9B6327B4223C}" type="presParOf" srcId="{BB06E194-0D35-4500-91C5-8C06F9C88E77}" destId="{10BD0EE2-0417-40F5-8D9C-AA29D5F70EDF}" srcOrd="0" destOrd="0" presId="urn:diagrams.loki3.com/VaryingWidthList"/>
    <dgm:cxn modelId="{0136E7A5-D09E-4180-9382-A5C3117325FD}" type="presParOf" srcId="{BB06E194-0D35-4500-91C5-8C06F9C88E77}" destId="{B1732D46-14E1-4ADE-B2BF-BB198744B036}" srcOrd="1" destOrd="0" presId="urn:diagrams.loki3.com/VaryingWidthList"/>
    <dgm:cxn modelId="{41215C77-ED77-489E-954D-9654F79E4B12}" type="presParOf" srcId="{BB06E194-0D35-4500-91C5-8C06F9C88E77}" destId="{8D843032-C647-4484-A61B-47C0648E9CAF}" srcOrd="2" destOrd="0" presId="urn:diagrams.loki3.com/VaryingWidthList"/>
    <dgm:cxn modelId="{7C8AE18F-1E40-47BF-91DE-8A50503FEF91}" type="presParOf" srcId="{BB06E194-0D35-4500-91C5-8C06F9C88E77}" destId="{04D45545-02F5-43BD-A142-2A8D8CA22A03}" srcOrd="3" destOrd="0" presId="urn:diagrams.loki3.com/VaryingWidthList"/>
    <dgm:cxn modelId="{2977F4FE-99F3-4B0E-824A-4B219B4CBF8A}" type="presParOf" srcId="{BB06E194-0D35-4500-91C5-8C06F9C88E77}" destId="{02A2D0D2-CCDC-4FAF-8E38-5E490FF7B735}" srcOrd="4" destOrd="0" presId="urn:diagrams.loki3.com/VaryingWidthList"/>
    <dgm:cxn modelId="{CB17B823-0EBA-4334-BBAE-69CF979CC49F}" type="presParOf" srcId="{BB06E194-0D35-4500-91C5-8C06F9C88E77}" destId="{F19E4B78-CEC1-47DC-B708-1CF0EF105011}" srcOrd="5" destOrd="0" presId="urn:diagrams.loki3.com/VaryingWidthList"/>
    <dgm:cxn modelId="{FB5B86A2-95F3-4F5A-9DF5-F3A349EDC7BF}" type="presParOf" srcId="{BB06E194-0D35-4500-91C5-8C06F9C88E77}" destId="{00497E6B-B5F9-4E02-9AF6-76B1B4B470D7}"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EG" b="1" dirty="0" smtClean="0">
              <a:latin typeface="Traditional Arabic" panose="02020603050405020304" pitchFamily="18" charset="-78"/>
              <a:cs typeface="Traditional Arabic" panose="02020603050405020304" pitchFamily="18" charset="-78"/>
            </a:rPr>
            <a:t>3/ زوال العقل</a:t>
          </a:r>
          <a:endParaRPr lang="en-US" b="1"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EG" b="1" dirty="0" smtClean="0">
              <a:latin typeface="Traditional Arabic" panose="02020603050405020304" pitchFamily="18" charset="-78"/>
              <a:cs typeface="Traditional Arabic" panose="02020603050405020304" pitchFamily="18" charset="-78"/>
            </a:rPr>
            <a:t>_ مايستثنى من النقض بزوال العقل أو تغطيته</a:t>
          </a:r>
          <a:endParaRPr lang="en-US" b="1"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77FA9209-A925-4BAE-A761-4D24905897A6}">
      <dgm:prSet/>
      <dgm:spPr/>
      <dgm:t>
        <a:bodyPr/>
        <a:lstStyle/>
        <a:p>
          <a:r>
            <a:rPr lang="ar-EG" b="1" dirty="0" smtClean="0">
              <a:latin typeface="Traditional Arabic" pitchFamily="18" charset="-78"/>
              <a:cs typeface="Traditional Arabic" pitchFamily="18" charset="-78"/>
            </a:rPr>
            <a:t>4/ مس الذكر</a:t>
          </a:r>
          <a:endParaRPr lang="en-US" b="1" dirty="0">
            <a:latin typeface="Traditional Arabic" pitchFamily="18" charset="-78"/>
            <a:cs typeface="Traditional Arabic" pitchFamily="18" charset="-78"/>
          </a:endParaRPr>
        </a:p>
      </dgm:t>
    </dgm:pt>
    <dgm:pt modelId="{9A1067ED-B81D-4E46-B2C0-7F18A8214DE8}" type="parTrans" cxnId="{ECA257AC-CC5B-4CF5-8452-1CE1DF92C2EA}">
      <dgm:prSet/>
      <dgm:spPr/>
      <dgm:t>
        <a:bodyPr/>
        <a:lstStyle/>
        <a:p>
          <a:endParaRPr lang="en-US"/>
        </a:p>
      </dgm:t>
    </dgm:pt>
    <dgm:pt modelId="{0B052696-7691-4218-B8C2-EB59A54A7E20}" type="sibTrans" cxnId="{ECA257AC-CC5B-4CF5-8452-1CE1DF92C2EA}">
      <dgm:prSet/>
      <dgm:spPr/>
      <dgm:t>
        <a:bodyPr/>
        <a:lstStyle/>
        <a:p>
          <a:endParaRPr lang="en-US"/>
        </a:p>
      </dgm:t>
    </dgm:pt>
    <dgm:pt modelId="{DB43038B-E40B-4555-A40B-CEDEEA6ED0F7}">
      <dgm:prSet/>
      <dgm:spPr/>
      <dgm:t>
        <a:bodyPr/>
        <a:lstStyle/>
        <a:p>
          <a:r>
            <a:rPr lang="ar-EG" b="1" dirty="0" smtClean="0">
              <a:latin typeface="Traditional Arabic" panose="02020603050405020304" pitchFamily="18" charset="-78"/>
              <a:cs typeface="Traditional Arabic" panose="02020603050405020304" pitchFamily="18" charset="-78"/>
            </a:rPr>
            <a:t>_ ضابط المس الناقض للوضوء</a:t>
          </a:r>
          <a:endParaRPr lang="en-US" b="1" dirty="0">
            <a:latin typeface="Traditional Arabic" panose="02020603050405020304" pitchFamily="18" charset="-78"/>
            <a:cs typeface="Traditional Arabic" panose="02020603050405020304" pitchFamily="18" charset="-78"/>
          </a:endParaRPr>
        </a:p>
      </dgm:t>
    </dgm:pt>
    <dgm:pt modelId="{76E2A259-68D8-4F88-9F9B-75EB83E431E0}" type="parTrans" cxnId="{EA1EF4F0-6657-4E0A-8B38-A893A5F11DD0}">
      <dgm:prSet/>
      <dgm:spPr/>
      <dgm:t>
        <a:bodyPr/>
        <a:lstStyle/>
        <a:p>
          <a:endParaRPr lang="en-US"/>
        </a:p>
      </dgm:t>
    </dgm:pt>
    <dgm:pt modelId="{6FDE83A4-AE57-4896-9F5D-6C1C3F2403EA}" type="sibTrans" cxnId="{EA1EF4F0-6657-4E0A-8B38-A893A5F11DD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4"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4" custScaleX="879302">
        <dgm:presLayoutVars>
          <dgm:bulletEnabled val="1"/>
        </dgm:presLayoutVars>
      </dgm:prSet>
      <dgm:spPr/>
      <dgm:t>
        <a:bodyPr/>
        <a:lstStyle/>
        <a:p>
          <a:endParaRPr lang="en-US"/>
        </a:p>
      </dgm:t>
    </dgm:pt>
    <dgm:pt modelId="{04D45545-02F5-43BD-A142-2A8D8CA22A03}" type="pres">
      <dgm:prSet presAssocID="{11AA0987-F69B-4056-A2C8-63BEBED71162}" presName="space" presStyleCnt="0"/>
      <dgm:spPr/>
    </dgm:pt>
    <dgm:pt modelId="{02A2D0D2-CCDC-4FAF-8E38-5E490FF7B735}" type="pres">
      <dgm:prSet presAssocID="{77FA9209-A925-4BAE-A761-4D24905897A6}" presName="text" presStyleLbl="node1" presStyleIdx="2" presStyleCnt="4" custScaleX="736856">
        <dgm:presLayoutVars>
          <dgm:bulletEnabled val="1"/>
        </dgm:presLayoutVars>
      </dgm:prSet>
      <dgm:spPr/>
      <dgm:t>
        <a:bodyPr/>
        <a:lstStyle/>
        <a:p>
          <a:endParaRPr lang="en-US"/>
        </a:p>
      </dgm:t>
    </dgm:pt>
    <dgm:pt modelId="{F19E4B78-CEC1-47DC-B708-1CF0EF105011}" type="pres">
      <dgm:prSet presAssocID="{0B052696-7691-4218-B8C2-EB59A54A7E20}" presName="space" presStyleCnt="0"/>
      <dgm:spPr/>
    </dgm:pt>
    <dgm:pt modelId="{00497E6B-B5F9-4E02-9AF6-76B1B4B470D7}" type="pres">
      <dgm:prSet presAssocID="{DB43038B-E40B-4555-A40B-CEDEEA6ED0F7}" presName="text" presStyleLbl="node1" presStyleIdx="3" presStyleCnt="4" custScaleX="604520">
        <dgm:presLayoutVars>
          <dgm:bulletEnabled val="1"/>
        </dgm:presLayoutVars>
      </dgm:prSet>
      <dgm:spPr/>
      <dgm:t>
        <a:bodyPr/>
        <a:lstStyle/>
        <a:p>
          <a:endParaRPr lang="en-US"/>
        </a:p>
      </dgm:t>
    </dgm:pt>
  </dgm:ptLst>
  <dgm:cxnLst>
    <dgm:cxn modelId="{4334A2CA-0406-451E-8D8C-79454E5680CA}" type="presOf" srcId="{F0B1E3CD-2967-4860-A9F7-3C247A20FB3F}" destId="{BB06E194-0D35-4500-91C5-8C06F9C88E77}"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A6C44E05-6AF9-4970-AF06-04B301EC8162}" type="presOf" srcId="{FBDE8761-0DE7-48F0-99EE-473754F297F6}" destId="{8D843032-C647-4484-A61B-47C0648E9CAF}" srcOrd="0" destOrd="0" presId="urn:diagrams.loki3.com/VaryingWidthList"/>
    <dgm:cxn modelId="{70012803-CAD1-44D4-8A6D-A9A0625BD792}" type="presOf" srcId="{FCC19DAA-E37A-48B5-B575-5834C5571B2F}" destId="{10BD0EE2-0417-40F5-8D9C-AA29D5F70EDF}" srcOrd="0" destOrd="0" presId="urn:diagrams.loki3.com/VaryingWidthList"/>
    <dgm:cxn modelId="{ECA257AC-CC5B-4CF5-8452-1CE1DF92C2EA}" srcId="{F0B1E3CD-2967-4860-A9F7-3C247A20FB3F}" destId="{77FA9209-A925-4BAE-A761-4D24905897A6}" srcOrd="2" destOrd="0" parTransId="{9A1067ED-B81D-4E46-B2C0-7F18A8214DE8}" sibTransId="{0B052696-7691-4218-B8C2-EB59A54A7E20}"/>
    <dgm:cxn modelId="{EA1EF4F0-6657-4E0A-8B38-A893A5F11DD0}" srcId="{F0B1E3CD-2967-4860-A9F7-3C247A20FB3F}" destId="{DB43038B-E40B-4555-A40B-CEDEEA6ED0F7}" srcOrd="3" destOrd="0" parTransId="{76E2A259-68D8-4F88-9F9B-75EB83E431E0}" sibTransId="{6FDE83A4-AE57-4896-9F5D-6C1C3F2403EA}"/>
    <dgm:cxn modelId="{6C4DACF0-D651-47AB-A758-BB75AC2B25AC}" srcId="{F0B1E3CD-2967-4860-A9F7-3C247A20FB3F}" destId="{FCC19DAA-E37A-48B5-B575-5834C5571B2F}" srcOrd="0" destOrd="0" parTransId="{1868D1B1-5EC8-4FCF-B0FC-9293A93C78FC}" sibTransId="{C3011045-2F4E-46F1-B964-1DA3AFA962B8}"/>
    <dgm:cxn modelId="{75F13BD3-0D69-4255-8A81-316260EB2A29}" type="presOf" srcId="{DB43038B-E40B-4555-A40B-CEDEEA6ED0F7}" destId="{00497E6B-B5F9-4E02-9AF6-76B1B4B470D7}" srcOrd="0" destOrd="0" presId="urn:diagrams.loki3.com/VaryingWidthList"/>
    <dgm:cxn modelId="{E4302776-43C9-498D-A223-D7AC0FDA4221}" type="presOf" srcId="{77FA9209-A925-4BAE-A761-4D24905897A6}" destId="{02A2D0D2-CCDC-4FAF-8E38-5E490FF7B735}" srcOrd="0" destOrd="0" presId="urn:diagrams.loki3.com/VaryingWidthList"/>
    <dgm:cxn modelId="{75861051-8925-4F07-87B0-ADB42EACD4B3}" type="presParOf" srcId="{BB06E194-0D35-4500-91C5-8C06F9C88E77}" destId="{10BD0EE2-0417-40F5-8D9C-AA29D5F70EDF}" srcOrd="0" destOrd="0" presId="urn:diagrams.loki3.com/VaryingWidthList"/>
    <dgm:cxn modelId="{E1747946-C217-4F07-ACA3-488EBA08666A}" type="presParOf" srcId="{BB06E194-0D35-4500-91C5-8C06F9C88E77}" destId="{B1732D46-14E1-4ADE-B2BF-BB198744B036}" srcOrd="1" destOrd="0" presId="urn:diagrams.loki3.com/VaryingWidthList"/>
    <dgm:cxn modelId="{B74912D7-8ABF-42E4-8286-86601ADC8A4B}" type="presParOf" srcId="{BB06E194-0D35-4500-91C5-8C06F9C88E77}" destId="{8D843032-C647-4484-A61B-47C0648E9CAF}" srcOrd="2" destOrd="0" presId="urn:diagrams.loki3.com/VaryingWidthList"/>
    <dgm:cxn modelId="{C15FF538-EF72-43AE-9084-7C734C5F6C93}" type="presParOf" srcId="{BB06E194-0D35-4500-91C5-8C06F9C88E77}" destId="{04D45545-02F5-43BD-A142-2A8D8CA22A03}" srcOrd="3" destOrd="0" presId="urn:diagrams.loki3.com/VaryingWidthList"/>
    <dgm:cxn modelId="{08B8F3E3-4528-4E91-A8D4-EC7D5B90AA53}" type="presParOf" srcId="{BB06E194-0D35-4500-91C5-8C06F9C88E77}" destId="{02A2D0D2-CCDC-4FAF-8E38-5E490FF7B735}" srcOrd="4" destOrd="0" presId="urn:diagrams.loki3.com/VaryingWidthList"/>
    <dgm:cxn modelId="{C8CDF987-C7A3-4946-9FD6-14781A5AD43F}" type="presParOf" srcId="{BB06E194-0D35-4500-91C5-8C06F9C88E77}" destId="{F19E4B78-CEC1-47DC-B708-1CF0EF105011}" srcOrd="5" destOrd="0" presId="urn:diagrams.loki3.com/VaryingWidthList"/>
    <dgm:cxn modelId="{AF4535AB-A57F-4627-B13B-73472D002332}" type="presParOf" srcId="{BB06E194-0D35-4500-91C5-8C06F9C88E77}" destId="{00497E6B-B5F9-4E02-9AF6-76B1B4B470D7}"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700"/>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حكم المسح على الخفين</a:t>
          </a:r>
          <a:endParaRPr lang="en-US" sz="3500" b="1" kern="1200" dirty="0">
            <a:latin typeface="Traditional Arabic" panose="02020603050405020304" pitchFamily="18" charset="-78"/>
            <a:cs typeface="Traditional Arabic" panose="02020603050405020304" pitchFamily="18" charset="-78"/>
          </a:endParaRPr>
        </a:p>
      </dsp:txBody>
      <dsp:txXfrm>
        <a:off x="0" y="1700"/>
        <a:ext cx="10972800" cy="817795"/>
      </dsp:txXfrm>
    </dsp:sp>
    <dsp:sp modelId="{8D843032-C647-4484-A61B-47C0648E9CAF}">
      <dsp:nvSpPr>
        <dsp:cNvPr id="0" name=""/>
        <dsp:cNvSpPr/>
      </dsp:nvSpPr>
      <dsp:spPr>
        <a:xfrm>
          <a:off x="0" y="860385"/>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مدة مسح الخفين للمقيم</a:t>
          </a:r>
          <a:endParaRPr lang="en-US" sz="3500" b="1" kern="1200" dirty="0"/>
        </a:p>
      </dsp:txBody>
      <dsp:txXfrm>
        <a:off x="0" y="860385"/>
        <a:ext cx="10972800" cy="817795"/>
      </dsp:txXfrm>
    </dsp:sp>
    <dsp:sp modelId="{02A2D0D2-CCDC-4FAF-8E38-5E490FF7B735}">
      <dsp:nvSpPr>
        <dsp:cNvPr id="0" name=""/>
        <dsp:cNvSpPr/>
      </dsp:nvSpPr>
      <dsp:spPr>
        <a:xfrm>
          <a:off x="0" y="1719069"/>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مدة مسح الخفين للمسافر</a:t>
          </a:r>
          <a:endParaRPr lang="en-US" sz="3500" b="1" kern="1200" dirty="0"/>
        </a:p>
      </dsp:txBody>
      <dsp:txXfrm>
        <a:off x="0" y="1719069"/>
        <a:ext cx="10972800" cy="817795"/>
      </dsp:txXfrm>
    </dsp:sp>
    <dsp:sp modelId="{00497E6B-B5F9-4E02-9AF6-76B1B4B470D7}">
      <dsp:nvSpPr>
        <dsp:cNvPr id="0" name=""/>
        <dsp:cNvSpPr/>
      </dsp:nvSpPr>
      <dsp:spPr>
        <a:xfrm>
          <a:off x="0" y="2577754"/>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ابتداء مدة المسح</a:t>
          </a:r>
          <a:endParaRPr lang="en-US" sz="3500" b="1" kern="1200" dirty="0">
            <a:latin typeface="Traditional Arabic" panose="02020603050405020304" pitchFamily="18" charset="-78"/>
            <a:cs typeface="Traditional Arabic" panose="02020603050405020304" pitchFamily="18" charset="-78"/>
          </a:endParaRPr>
        </a:p>
      </dsp:txBody>
      <dsp:txXfrm>
        <a:off x="0" y="2577754"/>
        <a:ext cx="10972800" cy="8177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5/ مس الذكر امرأة بشهوة</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مس المرأة للرجل بشهوة</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مس حلقة الدبر</a:t>
          </a:r>
          <a:endParaRPr lang="en-US" sz="2800" b="1" kern="1200" dirty="0"/>
        </a:p>
      </dsp:txBody>
      <dsp:txXfrm>
        <a:off x="0" y="1372253"/>
        <a:ext cx="10972800" cy="652743"/>
      </dsp:txXfrm>
    </dsp:sp>
    <dsp:sp modelId="{00497E6B-B5F9-4E02-9AF6-76B1B4B470D7}">
      <dsp:nvSpPr>
        <dsp:cNvPr id="0" name=""/>
        <dsp:cNvSpPr/>
      </dsp:nvSpPr>
      <dsp:spPr>
        <a:xfrm>
          <a:off x="303193" y="2057633"/>
          <a:ext cx="10366412"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حالات المس</a:t>
          </a:r>
          <a:endParaRPr lang="en-US" sz="2800" b="1" kern="1200" dirty="0">
            <a:latin typeface="Traditional Arabic" panose="02020603050405020304" pitchFamily="18" charset="-78"/>
            <a:cs typeface="Traditional Arabic" panose="02020603050405020304" pitchFamily="18" charset="-78"/>
          </a:endParaRPr>
        </a:p>
      </dsp:txBody>
      <dsp:txXfrm>
        <a:off x="303193" y="2057633"/>
        <a:ext cx="10366412"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غسل الميت</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7/ أكل لحم الإبل</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حكم أجزاء الإبل غير اللحم</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8/ كل ما أوجب غسلا أوجب وضوءا</a:t>
          </a:r>
          <a:endParaRPr lang="en-US" sz="2800" b="1" kern="1200" dirty="0"/>
        </a:p>
      </dsp:txBody>
      <dsp:txXfrm>
        <a:off x="0" y="1372253"/>
        <a:ext cx="10972800" cy="652743"/>
      </dsp:txXfrm>
    </dsp:sp>
    <dsp:sp modelId="{00497E6B-B5F9-4E02-9AF6-76B1B4B470D7}">
      <dsp:nvSpPr>
        <dsp:cNvPr id="0" name=""/>
        <dsp:cNvSpPr/>
      </dsp:nvSpPr>
      <dsp:spPr>
        <a:xfrm>
          <a:off x="0" y="205763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حكم من </a:t>
          </a:r>
          <a:r>
            <a:rPr lang="ar-EG" sz="2800" b="1" kern="1200" dirty="0" smtClean="0">
              <a:solidFill>
                <a:schemeClr val="tx1"/>
              </a:solidFill>
              <a:latin typeface="Traditional Arabic" panose="02020603050405020304" pitchFamily="18" charset="-78"/>
              <a:cs typeface="Traditional Arabic" panose="02020603050405020304" pitchFamily="18" charset="-78"/>
            </a:rPr>
            <a:t>تيقن الطهارة وشك في الحدث</a:t>
          </a:r>
          <a:endParaRPr lang="en-US" sz="2800" b="1" kern="1200" dirty="0">
            <a:latin typeface="Traditional Arabic" panose="02020603050405020304" pitchFamily="18" charset="-78"/>
            <a:cs typeface="Traditional Arabic" panose="02020603050405020304" pitchFamily="18" charset="-78"/>
          </a:endParaRPr>
        </a:p>
      </dsp:txBody>
      <dsp:txXfrm>
        <a:off x="0" y="2057633"/>
        <a:ext cx="10972800"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حكم من </a:t>
          </a:r>
          <a:r>
            <a:rPr lang="ar-EG" sz="2800" b="1" kern="1200" dirty="0" smtClean="0">
              <a:solidFill>
                <a:schemeClr val="tx1"/>
              </a:solidFill>
              <a:latin typeface="Traditional Arabic" panose="02020603050405020304" pitchFamily="18" charset="-78"/>
              <a:cs typeface="Traditional Arabic" panose="02020603050405020304" pitchFamily="18" charset="-78"/>
            </a:rPr>
            <a:t>تيقن الطهارة والحدث </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مايحرم على المحدث:</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1/ مس المصحف</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مايحرم فعله مع المصحف</a:t>
          </a:r>
          <a:endParaRPr lang="en-US" sz="2800" b="1" kern="1200" dirty="0"/>
        </a:p>
      </dsp:txBody>
      <dsp:txXfrm>
        <a:off x="0" y="1372253"/>
        <a:ext cx="10972800" cy="652743"/>
      </dsp:txXfrm>
    </dsp:sp>
    <dsp:sp modelId="{00497E6B-B5F9-4E02-9AF6-76B1B4B470D7}">
      <dsp:nvSpPr>
        <dsp:cNvPr id="0" name=""/>
        <dsp:cNvSpPr/>
      </dsp:nvSpPr>
      <dsp:spPr>
        <a:xfrm>
          <a:off x="0" y="205763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_ مابكره فعله مع المصحف</a:t>
          </a:r>
          <a:endParaRPr lang="en-US" sz="2800" b="1" kern="1200" dirty="0">
            <a:latin typeface="Traditional Arabic" panose="02020603050405020304" pitchFamily="18" charset="-78"/>
            <a:cs typeface="Traditional Arabic" panose="02020603050405020304" pitchFamily="18" charset="-78"/>
          </a:endParaRPr>
        </a:p>
      </dsp:txBody>
      <dsp:txXfrm>
        <a:off x="0" y="2057633"/>
        <a:ext cx="10972800"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2/ الصلاة    3/ الطواف</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700"/>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شروط الممسوح</a:t>
          </a:r>
          <a:endParaRPr lang="en-US" sz="3500" b="1" kern="1200" dirty="0">
            <a:latin typeface="Traditional Arabic" panose="02020603050405020304" pitchFamily="18" charset="-78"/>
            <a:cs typeface="Traditional Arabic" panose="02020603050405020304" pitchFamily="18" charset="-78"/>
          </a:endParaRPr>
        </a:p>
      </dsp:txBody>
      <dsp:txXfrm>
        <a:off x="0" y="1700"/>
        <a:ext cx="10972800" cy="817795"/>
      </dsp:txXfrm>
    </dsp:sp>
    <dsp:sp modelId="{8D843032-C647-4484-A61B-47C0648E9CAF}">
      <dsp:nvSpPr>
        <dsp:cNvPr id="0" name=""/>
        <dsp:cNvSpPr/>
      </dsp:nvSpPr>
      <dsp:spPr>
        <a:xfrm>
          <a:off x="0" y="860385"/>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1/ طاهر2/ مباح</a:t>
          </a:r>
          <a:endParaRPr lang="en-US" sz="3500" b="1" kern="1200" dirty="0"/>
        </a:p>
      </dsp:txBody>
      <dsp:txXfrm>
        <a:off x="0" y="860385"/>
        <a:ext cx="10972800" cy="817795"/>
      </dsp:txXfrm>
    </dsp:sp>
    <dsp:sp modelId="{02A2D0D2-CCDC-4FAF-8E38-5E490FF7B735}">
      <dsp:nvSpPr>
        <dsp:cNvPr id="0" name=""/>
        <dsp:cNvSpPr/>
      </dsp:nvSpPr>
      <dsp:spPr>
        <a:xfrm>
          <a:off x="0" y="1719069"/>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3/ ساتر للمفروض </a:t>
          </a:r>
          <a:endParaRPr lang="en-US" sz="3500" b="1" kern="1200" dirty="0"/>
        </a:p>
      </dsp:txBody>
      <dsp:txXfrm>
        <a:off x="0" y="1719069"/>
        <a:ext cx="10972800" cy="817795"/>
      </dsp:txXfrm>
    </dsp:sp>
    <dsp:sp modelId="{00497E6B-B5F9-4E02-9AF6-76B1B4B470D7}">
      <dsp:nvSpPr>
        <dsp:cNvPr id="0" name=""/>
        <dsp:cNvSpPr/>
      </dsp:nvSpPr>
      <dsp:spPr>
        <a:xfrm>
          <a:off x="0" y="2577754"/>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4/ يثبت بنفسه  </a:t>
          </a:r>
          <a:endParaRPr lang="en-US" sz="3500" b="1" kern="1200" dirty="0">
            <a:latin typeface="Traditional Arabic" panose="02020603050405020304" pitchFamily="18" charset="-78"/>
            <a:cs typeface="Traditional Arabic" panose="02020603050405020304" pitchFamily="18" charset="-78"/>
          </a:endParaRPr>
        </a:p>
      </dsp:txBody>
      <dsp:txXfrm>
        <a:off x="0" y="2577754"/>
        <a:ext cx="10972800" cy="817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700"/>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شروط المسح على العمامة</a:t>
          </a:r>
          <a:endParaRPr lang="en-US" sz="3500" b="1" kern="1200" dirty="0">
            <a:latin typeface="Traditional Arabic" panose="02020603050405020304" pitchFamily="18" charset="-78"/>
            <a:cs typeface="Traditional Arabic" panose="02020603050405020304" pitchFamily="18" charset="-78"/>
          </a:endParaRPr>
        </a:p>
      </dsp:txBody>
      <dsp:txXfrm>
        <a:off x="0" y="1700"/>
        <a:ext cx="10972800" cy="817795"/>
      </dsp:txXfrm>
    </dsp:sp>
    <dsp:sp modelId="{8D843032-C647-4484-A61B-47C0648E9CAF}">
      <dsp:nvSpPr>
        <dsp:cNvPr id="0" name=""/>
        <dsp:cNvSpPr/>
      </dsp:nvSpPr>
      <dsp:spPr>
        <a:xfrm>
          <a:off x="0" y="860385"/>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حكم مسح ماجرت العادة بكشفه</a:t>
          </a:r>
          <a:endParaRPr lang="en-US" sz="3500" b="1" kern="1200" dirty="0"/>
        </a:p>
      </dsp:txBody>
      <dsp:txXfrm>
        <a:off x="0" y="860385"/>
        <a:ext cx="10972800" cy="817795"/>
      </dsp:txXfrm>
    </dsp:sp>
    <dsp:sp modelId="{02A2D0D2-CCDC-4FAF-8E38-5E490FF7B735}">
      <dsp:nvSpPr>
        <dsp:cNvPr id="0" name=""/>
        <dsp:cNvSpPr/>
      </dsp:nvSpPr>
      <dsp:spPr>
        <a:xfrm>
          <a:off x="0" y="1719069"/>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حكم المسح على خمر النساء</a:t>
          </a:r>
          <a:endParaRPr lang="en-US" sz="3500" b="1" kern="1200" dirty="0"/>
        </a:p>
      </dsp:txBody>
      <dsp:txXfrm>
        <a:off x="0" y="1719069"/>
        <a:ext cx="10972800" cy="817795"/>
      </dsp:txXfrm>
    </dsp:sp>
    <dsp:sp modelId="{00497E6B-B5F9-4E02-9AF6-76B1B4B470D7}">
      <dsp:nvSpPr>
        <dsp:cNvPr id="0" name=""/>
        <dsp:cNvSpPr/>
      </dsp:nvSpPr>
      <dsp:spPr>
        <a:xfrm>
          <a:off x="0" y="2577754"/>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شرط مشترك للحوائل سوى الجبيرة</a:t>
          </a:r>
          <a:endParaRPr lang="en-US" sz="3500" b="1" kern="1200" dirty="0">
            <a:latin typeface="Traditional Arabic" panose="02020603050405020304" pitchFamily="18" charset="-78"/>
            <a:cs typeface="Traditional Arabic" panose="02020603050405020304" pitchFamily="18" charset="-78"/>
          </a:endParaRPr>
        </a:p>
      </dsp:txBody>
      <dsp:txXfrm>
        <a:off x="0" y="2577754"/>
        <a:ext cx="10972800" cy="8177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حكم المسح على الجبيرة وضابطه</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حكم الدواء الذي يتضرر بقلعه</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من الفروق بين المسح على الجبيرة وغيرها</a:t>
          </a:r>
          <a:endParaRPr lang="en-US" sz="2800" b="1" kern="1200" dirty="0"/>
        </a:p>
      </dsp:txBody>
      <dsp:txXfrm>
        <a:off x="0" y="1372253"/>
        <a:ext cx="10972800" cy="652743"/>
      </dsp:txXfrm>
    </dsp:sp>
    <dsp:sp modelId="{00497E6B-B5F9-4E02-9AF6-76B1B4B470D7}">
      <dsp:nvSpPr>
        <dsp:cNvPr id="0" name=""/>
        <dsp:cNvSpPr/>
      </dsp:nvSpPr>
      <dsp:spPr>
        <a:xfrm>
          <a:off x="0" y="205763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شرط مشترك بين جميع الحوائل</a:t>
          </a:r>
          <a:endParaRPr lang="en-US" sz="2800" b="1" kern="1200" dirty="0">
            <a:latin typeface="Traditional Arabic" panose="02020603050405020304" pitchFamily="18" charset="-78"/>
            <a:cs typeface="Traditional Arabic" panose="02020603050405020304" pitchFamily="18" charset="-78"/>
          </a:endParaRPr>
        </a:p>
      </dsp:txBody>
      <dsp:txXfrm>
        <a:off x="0" y="2057633"/>
        <a:ext cx="10972800"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حكم مسح من به سلس بول</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مسألة: حكم من مسح مسافرا ثم أقام</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مسألة: حكم من مسح مقيما ثم سافر</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مسألة: حكم من شك في ابتداء المسح</a:t>
          </a:r>
          <a:endParaRPr lang="en-US" sz="2800" b="1" kern="1200" dirty="0"/>
        </a:p>
      </dsp:txBody>
      <dsp:txXfrm>
        <a:off x="0" y="1372253"/>
        <a:ext cx="10972800" cy="652743"/>
      </dsp:txXfrm>
    </dsp:sp>
    <dsp:sp modelId="{00497E6B-B5F9-4E02-9AF6-76B1B4B470D7}">
      <dsp:nvSpPr>
        <dsp:cNvPr id="0" name=""/>
        <dsp:cNvSpPr/>
      </dsp:nvSpPr>
      <dsp:spPr>
        <a:xfrm>
          <a:off x="0" y="205763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مسألة: حكم من أحدث في الحضر ثم سافر قبل المسح</a:t>
          </a:r>
          <a:endParaRPr lang="en-US" sz="2800" b="1" kern="1200" dirty="0">
            <a:latin typeface="Traditional Arabic" panose="02020603050405020304" pitchFamily="18" charset="-78"/>
            <a:cs typeface="Traditional Arabic" panose="02020603050405020304" pitchFamily="18" charset="-78"/>
          </a:endParaRPr>
        </a:p>
      </dsp:txBody>
      <dsp:txXfrm>
        <a:off x="0" y="2057633"/>
        <a:ext cx="10972800"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مالايصح مسحه</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492"/>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مسألة: حكم لبس الخف على الخف</a:t>
          </a:r>
          <a:endParaRPr lang="en-US" sz="2800" b="1" kern="1200" dirty="0">
            <a:latin typeface="Traditional Arabic" panose="02020603050405020304" pitchFamily="18" charset="-78"/>
            <a:cs typeface="Traditional Arabic" panose="02020603050405020304" pitchFamily="18" charset="-78"/>
          </a:endParaRPr>
        </a:p>
      </dsp:txBody>
      <dsp:txXfrm>
        <a:off x="0" y="1492"/>
        <a:ext cx="10972800" cy="652743"/>
      </dsp:txXfrm>
    </dsp:sp>
    <dsp:sp modelId="{8D843032-C647-4484-A61B-47C0648E9CAF}">
      <dsp:nvSpPr>
        <dsp:cNvPr id="0" name=""/>
        <dsp:cNvSpPr/>
      </dsp:nvSpPr>
      <dsp:spPr>
        <a:xfrm>
          <a:off x="0" y="68687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أثر نزع الفوقاني</a:t>
          </a:r>
          <a:endParaRPr lang="en-US" sz="2800" b="1" kern="1200" dirty="0"/>
        </a:p>
      </dsp:txBody>
      <dsp:txXfrm>
        <a:off x="0" y="686873"/>
        <a:ext cx="10972800" cy="652743"/>
      </dsp:txXfrm>
    </dsp:sp>
    <dsp:sp modelId="{02A2D0D2-CCDC-4FAF-8E38-5E490FF7B735}">
      <dsp:nvSpPr>
        <dsp:cNvPr id="0" name=""/>
        <dsp:cNvSpPr/>
      </dsp:nvSpPr>
      <dsp:spPr>
        <a:xfrm>
          <a:off x="0" y="137225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صفة مسح العمامة </a:t>
          </a:r>
          <a:endParaRPr lang="en-US" sz="2800" b="1" kern="1200" dirty="0"/>
        </a:p>
      </dsp:txBody>
      <dsp:txXfrm>
        <a:off x="0" y="1372253"/>
        <a:ext cx="10972800" cy="652743"/>
      </dsp:txXfrm>
    </dsp:sp>
    <dsp:sp modelId="{00497E6B-B5F9-4E02-9AF6-76B1B4B470D7}">
      <dsp:nvSpPr>
        <dsp:cNvPr id="0" name=""/>
        <dsp:cNvSpPr/>
      </dsp:nvSpPr>
      <dsp:spPr>
        <a:xfrm>
          <a:off x="181737" y="2057633"/>
          <a:ext cx="10609325"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صفة مسح الخف</a:t>
          </a:r>
          <a:endParaRPr lang="en-US" sz="2800" b="1" kern="1200" dirty="0">
            <a:latin typeface="Traditional Arabic" panose="02020603050405020304" pitchFamily="18" charset="-78"/>
            <a:cs typeface="Traditional Arabic" panose="02020603050405020304" pitchFamily="18" charset="-78"/>
          </a:endParaRPr>
        </a:p>
      </dsp:txBody>
      <dsp:txXfrm>
        <a:off x="181737" y="2057633"/>
        <a:ext cx="10609325" cy="652743"/>
      </dsp:txXfrm>
    </dsp:sp>
    <dsp:sp modelId="{7B53F442-CA54-4059-9C68-5336C07FA344}">
      <dsp:nvSpPr>
        <dsp:cNvPr id="0" name=""/>
        <dsp:cNvSpPr/>
      </dsp:nvSpPr>
      <dsp:spPr>
        <a:xfrm>
          <a:off x="0" y="2743013"/>
          <a:ext cx="10972800" cy="652743"/>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ar-EG" sz="2800" b="1" kern="1200" dirty="0" smtClean="0">
              <a:latin typeface="Traditional Arabic" panose="02020603050405020304" pitchFamily="18" charset="-78"/>
              <a:cs typeface="Traditional Arabic" panose="02020603050405020304" pitchFamily="18" charset="-78"/>
            </a:rPr>
            <a:t>صفة مسح الجبيرة</a:t>
          </a:r>
          <a:endParaRPr lang="en-US" sz="2800" b="1" kern="1200" dirty="0">
            <a:latin typeface="Traditional Arabic" panose="02020603050405020304" pitchFamily="18" charset="-78"/>
            <a:cs typeface="Traditional Arabic" panose="02020603050405020304" pitchFamily="18" charset="-78"/>
          </a:endParaRPr>
        </a:p>
      </dsp:txBody>
      <dsp:txXfrm>
        <a:off x="0" y="2743013"/>
        <a:ext cx="10972800" cy="6527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658"/>
          <a:ext cx="10972800" cy="1094816"/>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9380" tIns="119380" rIns="119380" bIns="119380" numCol="1" spcCol="1270" anchor="ctr" anchorCtr="0">
          <a:noAutofit/>
        </a:bodyPr>
        <a:lstStyle/>
        <a:p>
          <a:pPr lvl="0" algn="ctr" defTabSz="2089150">
            <a:lnSpc>
              <a:spcPct val="90000"/>
            </a:lnSpc>
            <a:spcBef>
              <a:spcPct val="0"/>
            </a:spcBef>
            <a:spcAft>
              <a:spcPct val="35000"/>
            </a:spcAft>
          </a:pPr>
          <a:r>
            <a:rPr lang="ar-EG" sz="4700" b="1" kern="1200" dirty="0" smtClean="0">
              <a:latin typeface="Traditional Arabic" panose="02020603050405020304" pitchFamily="18" charset="-78"/>
              <a:cs typeface="Traditional Arabic" panose="02020603050405020304" pitchFamily="18" charset="-78"/>
            </a:rPr>
            <a:t>مبطلات المسح:</a:t>
          </a:r>
          <a:endParaRPr lang="en-US" sz="4700" b="1" kern="1200" dirty="0">
            <a:latin typeface="Traditional Arabic" panose="02020603050405020304" pitchFamily="18" charset="-78"/>
            <a:cs typeface="Traditional Arabic" panose="02020603050405020304" pitchFamily="18" charset="-78"/>
          </a:endParaRPr>
        </a:p>
      </dsp:txBody>
      <dsp:txXfrm>
        <a:off x="0" y="1658"/>
        <a:ext cx="10972800" cy="1094816"/>
      </dsp:txXfrm>
    </dsp:sp>
    <dsp:sp modelId="{8D843032-C647-4484-A61B-47C0648E9CAF}">
      <dsp:nvSpPr>
        <dsp:cNvPr id="0" name=""/>
        <dsp:cNvSpPr/>
      </dsp:nvSpPr>
      <dsp:spPr>
        <a:xfrm>
          <a:off x="0" y="1151216"/>
          <a:ext cx="10972800" cy="1094816"/>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9380" tIns="119380" rIns="119380" bIns="119380" numCol="1" spcCol="1270" anchor="ctr" anchorCtr="0">
          <a:noAutofit/>
        </a:bodyPr>
        <a:lstStyle/>
        <a:p>
          <a:pPr lvl="0" algn="ctr" defTabSz="2089150">
            <a:lnSpc>
              <a:spcPct val="90000"/>
            </a:lnSpc>
            <a:spcBef>
              <a:spcPct val="0"/>
            </a:spcBef>
            <a:spcAft>
              <a:spcPct val="35000"/>
            </a:spcAft>
          </a:pPr>
          <a:r>
            <a:rPr lang="ar-EG" sz="4700" b="1" kern="1200" dirty="0" smtClean="0">
              <a:latin typeface="Traditional Arabic" panose="02020603050405020304" pitchFamily="18" charset="-78"/>
              <a:cs typeface="Traditional Arabic" panose="02020603050405020304" pitchFamily="18" charset="-78"/>
            </a:rPr>
            <a:t>1/ ظهور بعض محل الفرض</a:t>
          </a:r>
          <a:endParaRPr lang="en-US" sz="4700" b="1" kern="1200" dirty="0"/>
        </a:p>
      </dsp:txBody>
      <dsp:txXfrm>
        <a:off x="0" y="1151216"/>
        <a:ext cx="10972800" cy="1094816"/>
      </dsp:txXfrm>
    </dsp:sp>
    <dsp:sp modelId="{02A2D0D2-CCDC-4FAF-8E38-5E490FF7B735}">
      <dsp:nvSpPr>
        <dsp:cNvPr id="0" name=""/>
        <dsp:cNvSpPr/>
      </dsp:nvSpPr>
      <dsp:spPr>
        <a:xfrm>
          <a:off x="0" y="2300774"/>
          <a:ext cx="10972800" cy="1094816"/>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9380" tIns="119380" rIns="119380" bIns="119380" numCol="1" spcCol="1270" anchor="ctr" anchorCtr="0">
          <a:noAutofit/>
        </a:bodyPr>
        <a:lstStyle/>
        <a:p>
          <a:pPr lvl="0" algn="ctr" defTabSz="2089150">
            <a:lnSpc>
              <a:spcPct val="90000"/>
            </a:lnSpc>
            <a:spcBef>
              <a:spcPct val="0"/>
            </a:spcBef>
            <a:spcAft>
              <a:spcPct val="35000"/>
            </a:spcAft>
          </a:pPr>
          <a:r>
            <a:rPr lang="ar-EG" sz="4700" b="1" kern="1200" dirty="0" smtClean="0">
              <a:latin typeface="Traditional Arabic" panose="02020603050405020304" pitchFamily="18" charset="-78"/>
              <a:cs typeface="Traditional Arabic" panose="02020603050405020304" pitchFamily="18" charset="-78"/>
            </a:rPr>
            <a:t>2/ تمام مدة المسح</a:t>
          </a:r>
          <a:endParaRPr lang="en-US" sz="4700" b="1" kern="1200" dirty="0"/>
        </a:p>
      </dsp:txBody>
      <dsp:txXfrm>
        <a:off x="0" y="2300774"/>
        <a:ext cx="10972800" cy="10948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700"/>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نواقض الوضوء:</a:t>
          </a:r>
          <a:endParaRPr lang="en-US" sz="3500" b="1" kern="1200" dirty="0">
            <a:latin typeface="Traditional Arabic" panose="02020603050405020304" pitchFamily="18" charset="-78"/>
            <a:cs typeface="Traditional Arabic" panose="02020603050405020304" pitchFamily="18" charset="-78"/>
          </a:endParaRPr>
        </a:p>
      </dsp:txBody>
      <dsp:txXfrm>
        <a:off x="0" y="1700"/>
        <a:ext cx="10972800" cy="817795"/>
      </dsp:txXfrm>
    </dsp:sp>
    <dsp:sp modelId="{8D843032-C647-4484-A61B-47C0648E9CAF}">
      <dsp:nvSpPr>
        <dsp:cNvPr id="0" name=""/>
        <dsp:cNvSpPr/>
      </dsp:nvSpPr>
      <dsp:spPr>
        <a:xfrm>
          <a:off x="0" y="860385"/>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1/ الخارج من السبيلين</a:t>
          </a:r>
          <a:endParaRPr lang="en-US" sz="3500" b="1" kern="1200" dirty="0"/>
        </a:p>
      </dsp:txBody>
      <dsp:txXfrm>
        <a:off x="0" y="860385"/>
        <a:ext cx="10972800" cy="817795"/>
      </dsp:txXfrm>
    </dsp:sp>
    <dsp:sp modelId="{02A2D0D2-CCDC-4FAF-8E38-5E490FF7B735}">
      <dsp:nvSpPr>
        <dsp:cNvPr id="0" name=""/>
        <dsp:cNvSpPr/>
      </dsp:nvSpPr>
      <dsp:spPr>
        <a:xfrm>
          <a:off x="0" y="1719069"/>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2/ الخارج من بقية البدن</a:t>
          </a:r>
          <a:endParaRPr lang="en-US" sz="3500" b="1" kern="1200" dirty="0"/>
        </a:p>
      </dsp:txBody>
      <dsp:txXfrm>
        <a:off x="0" y="1719069"/>
        <a:ext cx="10972800" cy="817795"/>
      </dsp:txXfrm>
    </dsp:sp>
    <dsp:sp modelId="{00497E6B-B5F9-4E02-9AF6-76B1B4B470D7}">
      <dsp:nvSpPr>
        <dsp:cNvPr id="0" name=""/>
        <dsp:cNvSpPr/>
      </dsp:nvSpPr>
      <dsp:spPr>
        <a:xfrm>
          <a:off x="0" y="2577754"/>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_ ضابط النجاسة الكثيرة</a:t>
          </a:r>
          <a:endParaRPr lang="en-US" sz="3500" b="1" kern="1200" dirty="0">
            <a:latin typeface="Traditional Arabic" panose="02020603050405020304" pitchFamily="18" charset="-78"/>
            <a:cs typeface="Traditional Arabic" panose="02020603050405020304" pitchFamily="18" charset="-78"/>
          </a:endParaRPr>
        </a:p>
      </dsp:txBody>
      <dsp:txXfrm>
        <a:off x="0" y="2577754"/>
        <a:ext cx="10972800" cy="8177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1700"/>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3/ زوال العقل</a:t>
          </a:r>
          <a:endParaRPr lang="en-US" sz="3500" b="1" kern="1200" dirty="0">
            <a:latin typeface="Traditional Arabic" panose="02020603050405020304" pitchFamily="18" charset="-78"/>
            <a:cs typeface="Traditional Arabic" panose="02020603050405020304" pitchFamily="18" charset="-78"/>
          </a:endParaRPr>
        </a:p>
      </dsp:txBody>
      <dsp:txXfrm>
        <a:off x="0" y="1700"/>
        <a:ext cx="10972800" cy="817795"/>
      </dsp:txXfrm>
    </dsp:sp>
    <dsp:sp modelId="{8D843032-C647-4484-A61B-47C0648E9CAF}">
      <dsp:nvSpPr>
        <dsp:cNvPr id="0" name=""/>
        <dsp:cNvSpPr/>
      </dsp:nvSpPr>
      <dsp:spPr>
        <a:xfrm>
          <a:off x="0" y="860385"/>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_ مايستثنى من النقض بزوال العقل أو تغطيته</a:t>
          </a:r>
          <a:endParaRPr lang="en-US" sz="3500" b="1" kern="1200" dirty="0"/>
        </a:p>
      </dsp:txBody>
      <dsp:txXfrm>
        <a:off x="0" y="860385"/>
        <a:ext cx="10972800" cy="817795"/>
      </dsp:txXfrm>
    </dsp:sp>
    <dsp:sp modelId="{02A2D0D2-CCDC-4FAF-8E38-5E490FF7B735}">
      <dsp:nvSpPr>
        <dsp:cNvPr id="0" name=""/>
        <dsp:cNvSpPr/>
      </dsp:nvSpPr>
      <dsp:spPr>
        <a:xfrm>
          <a:off x="0" y="1719069"/>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itchFamily="18" charset="-78"/>
              <a:cs typeface="Traditional Arabic" pitchFamily="18" charset="-78"/>
            </a:rPr>
            <a:t>4/ مس الذكر</a:t>
          </a:r>
          <a:endParaRPr lang="en-US" sz="3500" b="1" kern="1200" dirty="0">
            <a:latin typeface="Traditional Arabic" pitchFamily="18" charset="-78"/>
            <a:cs typeface="Traditional Arabic" pitchFamily="18" charset="-78"/>
          </a:endParaRPr>
        </a:p>
      </dsp:txBody>
      <dsp:txXfrm>
        <a:off x="0" y="1719069"/>
        <a:ext cx="10972800" cy="817795"/>
      </dsp:txXfrm>
    </dsp:sp>
    <dsp:sp modelId="{00497E6B-B5F9-4E02-9AF6-76B1B4B470D7}">
      <dsp:nvSpPr>
        <dsp:cNvPr id="0" name=""/>
        <dsp:cNvSpPr/>
      </dsp:nvSpPr>
      <dsp:spPr>
        <a:xfrm>
          <a:off x="0" y="2577754"/>
          <a:ext cx="10972800" cy="817795"/>
        </a:xfrm>
        <a:prstGeom prst="rect">
          <a:avLst/>
        </a:prstGeom>
        <a:solidFill>
          <a:schemeClr val="l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ar-EG" sz="3500" b="1" kern="1200" dirty="0" smtClean="0">
              <a:latin typeface="Traditional Arabic" panose="02020603050405020304" pitchFamily="18" charset="-78"/>
              <a:cs typeface="Traditional Arabic" panose="02020603050405020304" pitchFamily="18" charset="-78"/>
            </a:rPr>
            <a:t>_ ضابط المس الناقض للوضوء</a:t>
          </a:r>
          <a:endParaRPr lang="en-US" sz="3500" b="1" kern="1200" dirty="0">
            <a:latin typeface="Traditional Arabic" panose="02020603050405020304" pitchFamily="18" charset="-78"/>
            <a:cs typeface="Traditional Arabic" panose="02020603050405020304" pitchFamily="18" charset="-78"/>
          </a:endParaRPr>
        </a:p>
      </dsp:txBody>
      <dsp:txXfrm>
        <a:off x="0" y="2577754"/>
        <a:ext cx="10972800" cy="817795"/>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5F410-1D81-45DA-A5A1-2CCFF2700FE9}"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E5F410-1D81-45DA-A5A1-2CCFF2700FE9}"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5F410-1D81-45DA-A5A1-2CCFF2700FE9}"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C7DEF-B27B-4C52-8DC8-1770715610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C7DEF-B27B-4C52-8DC8-17707156104D}"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3E5F410-1D81-45DA-A5A1-2CCFF2700FE9}" type="datetimeFigureOut">
              <a:rPr lang="en-US" smtClean="0"/>
              <a:t>10/26/2017</a:t>
            </a:fld>
            <a:endParaRPr lang="en-US"/>
          </a:p>
        </p:txBody>
      </p:sp>
      <p:sp>
        <p:nvSpPr>
          <p:cNvPr id="9" name="Slide Number Placeholder 8"/>
          <p:cNvSpPr>
            <a:spLocks noGrp="1"/>
          </p:cNvSpPr>
          <p:nvPr>
            <p:ph type="sldNum" sz="quarter" idx="11"/>
          </p:nvPr>
        </p:nvSpPr>
        <p:spPr/>
        <p:txBody>
          <a:bodyPr/>
          <a:lstStyle/>
          <a:p>
            <a:fld id="{0DBC7DEF-B27B-4C52-8DC8-17707156104D}" type="slidenum">
              <a:rPr lang="en-US" smtClean="0"/>
              <a:t>‹#›</a:t>
            </a:fld>
            <a:endParaRPr lang="en-US"/>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BC7DEF-B27B-4C52-8DC8-17707156104D}"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C3E5F410-1D81-45DA-A5A1-2CCFF2700FE9}" type="datetimeFigureOut">
              <a:rPr lang="en-US" smtClean="0"/>
              <a:t>10/26/2017</a:t>
            </a:fld>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991535"/>
          </a:xfrm>
        </p:spPr>
        <p:txBody>
          <a:bodyPr/>
          <a:lstStyle/>
          <a:p>
            <a:pPr algn="ctr"/>
            <a:r>
              <a:rPr lang="ar-SA" b="1" dirty="0" smtClean="0">
                <a:latin typeface="Traditional Arabic" pitchFamily="18" charset="-78"/>
                <a:cs typeface="Traditional Arabic" pitchFamily="18" charset="-78"/>
              </a:rPr>
              <a:t>الروض المربع</a:t>
            </a:r>
            <a:endParaRPr lang="en-US" b="1" dirty="0">
              <a:latin typeface="Traditional Arabic" pitchFamily="18" charset="-78"/>
              <a:cs typeface="Traditional Arabic" pitchFamily="18" charset="-78"/>
            </a:endParaRPr>
          </a:p>
        </p:txBody>
      </p:sp>
      <p:sp>
        <p:nvSpPr>
          <p:cNvPr id="3" name="Subtitle 2"/>
          <p:cNvSpPr>
            <a:spLocks noGrp="1"/>
          </p:cNvSpPr>
          <p:nvPr>
            <p:ph type="subTitle"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ar-EG" sz="2400" b="1" dirty="0" smtClean="0">
                <a:solidFill>
                  <a:schemeClr val="tx1"/>
                </a:solidFill>
                <a:latin typeface="Traditional Arabic" pitchFamily="18" charset="-78"/>
                <a:cs typeface="Traditional Arabic" pitchFamily="18" charset="-78"/>
              </a:rPr>
              <a:t>باب المسح على الخفين </a:t>
            </a:r>
          </a:p>
          <a:p>
            <a:pPr algn="ctr"/>
            <a:r>
              <a:rPr lang="ar-EG" sz="2400" b="1" dirty="0" smtClean="0">
                <a:solidFill>
                  <a:schemeClr val="tx1"/>
                </a:solidFill>
                <a:latin typeface="Traditional Arabic" pitchFamily="18" charset="-78"/>
                <a:cs typeface="Traditional Arabic" pitchFamily="18" charset="-78"/>
              </a:rPr>
              <a:t>باب نواقض الوضوء</a:t>
            </a:r>
            <a:endParaRPr lang="en-US" sz="24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2416282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01074757"/>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EG" sz="2400" b="1" dirty="0">
                <a:solidFill>
                  <a:schemeClr val="tx1"/>
                </a:solidFill>
                <a:latin typeface="Traditional Arabic" panose="02020603050405020304" pitchFamily="18" charset="-78"/>
                <a:cs typeface="Traditional Arabic" panose="02020603050405020304" pitchFamily="18" charset="-78"/>
              </a:rPr>
              <a:t>(و) الثالث (زوال العقل) أي تغطيته، قال أبو الخطاب وغيره: ولو تلجم ولم يخرج منه شيء إلحاقا بالغالب (إلا يسير نوم من قاعد أو قائم) غير محتب أو متكئ أو </a:t>
            </a:r>
            <a:r>
              <a:rPr lang="ar-EG" sz="2400" b="1" dirty="0" smtClean="0">
                <a:solidFill>
                  <a:schemeClr val="tx1"/>
                </a:solidFill>
                <a:latin typeface="Traditional Arabic" panose="02020603050405020304" pitchFamily="18" charset="-78"/>
                <a:cs typeface="Traditional Arabic" panose="02020603050405020304" pitchFamily="18" charset="-78"/>
              </a:rPr>
              <a:t>مستند.وعلم </a:t>
            </a:r>
            <a:r>
              <a:rPr lang="ar-EG" sz="2400" b="1" dirty="0">
                <a:solidFill>
                  <a:schemeClr val="tx1"/>
                </a:solidFill>
                <a:latin typeface="Traditional Arabic" panose="02020603050405020304" pitchFamily="18" charset="-78"/>
                <a:cs typeface="Traditional Arabic" panose="02020603050405020304" pitchFamily="18" charset="-78"/>
              </a:rPr>
              <a:t>من كلامه أن الجنون والإغماء والسكر ينقض كثيرها ويسيرها ذكره في " المبدع " إجماعا. وينقض أيضا النوم من مضطجع وراكع وساجد مطلقا كمحتب ومتكئ ومستند، والكثير من قائم وقاعد لحديث: «العين وكاء السه فمن نام فليتوضأ» </a:t>
            </a:r>
            <a:r>
              <a:rPr lang="ar-EG" sz="1600" b="1" dirty="0">
                <a:solidFill>
                  <a:schemeClr val="tx1"/>
                </a:solidFill>
                <a:latin typeface="Traditional Arabic" panose="02020603050405020304" pitchFamily="18" charset="-78"/>
                <a:cs typeface="Traditional Arabic" panose="02020603050405020304" pitchFamily="18" charset="-78"/>
              </a:rPr>
              <a:t>رواه أحمد وغيره. </a:t>
            </a:r>
            <a:r>
              <a:rPr lang="ar-EG" sz="2400" b="1" dirty="0">
                <a:solidFill>
                  <a:schemeClr val="tx1"/>
                </a:solidFill>
                <a:latin typeface="Traditional Arabic" panose="02020603050405020304" pitchFamily="18" charset="-78"/>
                <a:cs typeface="Traditional Arabic" panose="02020603050405020304" pitchFamily="18" charset="-78"/>
              </a:rPr>
              <a:t>والسه: حلقه </a:t>
            </a:r>
            <a:r>
              <a:rPr lang="ar-EG" sz="2400" b="1" dirty="0" smtClean="0">
                <a:solidFill>
                  <a:schemeClr val="tx1"/>
                </a:solidFill>
                <a:latin typeface="Traditional Arabic" panose="02020603050405020304" pitchFamily="18" charset="-78"/>
                <a:cs typeface="Traditional Arabic" panose="02020603050405020304" pitchFamily="18" charset="-78"/>
              </a:rPr>
              <a:t>الدبر//</a:t>
            </a:r>
            <a:r>
              <a:rPr lang="ar-EG" sz="2400" b="1" dirty="0">
                <a:solidFill>
                  <a:schemeClr val="tx1"/>
                </a:solidFill>
                <a:latin typeface="Traditional Arabic" panose="02020603050405020304" pitchFamily="18" charset="-78"/>
                <a:cs typeface="Traditional Arabic" panose="02020603050405020304" pitchFamily="18" charset="-78"/>
              </a:rPr>
              <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(و) الرابع (مس ذكر) آدمي تعمده أو لا (متصل) ولو أشل أو أقلف أو من ميت لا الأنثيين ولا بائن أو محله (أو) مس (قبل) من امرأة وهو فرجها الذي بين اسكتيها، لقوله </a:t>
            </a:r>
            <a:r>
              <a:rPr lang="ar-EG" sz="1600" b="1" dirty="0" smtClean="0">
                <a:solidFill>
                  <a:schemeClr val="tx1"/>
                </a:solidFill>
                <a:latin typeface="Traditional Arabic" panose="02020603050405020304" pitchFamily="18" charset="-78"/>
                <a:cs typeface="Traditional Arabic" panose="02020603050405020304" pitchFamily="18" charset="-78"/>
              </a:rPr>
              <a:t>صَلَّى </a:t>
            </a:r>
            <a:r>
              <a:rPr lang="ar-EG" sz="1600" b="1" dirty="0">
                <a:solidFill>
                  <a:schemeClr val="tx1"/>
                </a:solidFill>
                <a:latin typeface="Traditional Arabic" panose="02020603050405020304" pitchFamily="18" charset="-78"/>
                <a:cs typeface="Traditional Arabic" panose="02020603050405020304" pitchFamily="18" charset="-78"/>
              </a:rPr>
              <a:t>اللَّهُ عَلَيْهِ وَسَلَّمَ </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a:solidFill>
                  <a:schemeClr val="tx1"/>
                </a:solidFill>
                <a:latin typeface="Traditional Arabic" panose="02020603050405020304" pitchFamily="18" charset="-78"/>
                <a:cs typeface="Traditional Arabic" panose="02020603050405020304" pitchFamily="18" charset="-78"/>
              </a:rPr>
              <a:t>من مس ذكره </a:t>
            </a:r>
            <a:r>
              <a:rPr lang="ar-EG" sz="2400" b="1" dirty="0" smtClean="0">
                <a:solidFill>
                  <a:schemeClr val="tx1"/>
                </a:solidFill>
                <a:latin typeface="Traditional Arabic" panose="02020603050405020304" pitchFamily="18" charset="-78"/>
                <a:cs typeface="Traditional Arabic" panose="02020603050405020304" pitchFamily="18" charset="-78"/>
              </a:rPr>
              <a:t>فليتوضأ»</a:t>
            </a:r>
            <a:r>
              <a:rPr lang="ar-EG" sz="1600" b="1" dirty="0" smtClean="0">
                <a:solidFill>
                  <a:schemeClr val="tx1"/>
                </a:solidFill>
                <a:latin typeface="Traditional Arabic" panose="02020603050405020304" pitchFamily="18" charset="-78"/>
                <a:cs typeface="Traditional Arabic" panose="02020603050405020304" pitchFamily="18" charset="-78"/>
              </a:rPr>
              <a:t>رواه </a:t>
            </a:r>
            <a:r>
              <a:rPr lang="ar-EG" sz="1600" b="1" dirty="0">
                <a:solidFill>
                  <a:schemeClr val="tx1"/>
                </a:solidFill>
                <a:latin typeface="Traditional Arabic" panose="02020603050405020304" pitchFamily="18" charset="-78"/>
                <a:cs typeface="Traditional Arabic" panose="02020603050405020304" pitchFamily="18" charset="-78"/>
              </a:rPr>
              <a:t>مالك والشافعي وغيرهما وصححه أحمد والترمذي</a:t>
            </a:r>
            <a:r>
              <a:rPr lang="ar-EG" sz="2400" b="1" dirty="0">
                <a:solidFill>
                  <a:schemeClr val="tx1"/>
                </a:solidFill>
                <a:latin typeface="Traditional Arabic" panose="02020603050405020304" pitchFamily="18" charset="-78"/>
                <a:cs typeface="Traditional Arabic" panose="02020603050405020304" pitchFamily="18" charset="-78"/>
              </a:rPr>
              <a:t>، وفي لفظ «من مس فرجه فليتوضأ» </a:t>
            </a:r>
            <a:r>
              <a:rPr lang="ar-EG" sz="1600" b="1" dirty="0">
                <a:solidFill>
                  <a:schemeClr val="tx1"/>
                </a:solidFill>
                <a:latin typeface="Traditional Arabic" panose="02020603050405020304" pitchFamily="18" charset="-78"/>
                <a:cs typeface="Traditional Arabic" panose="02020603050405020304" pitchFamily="18" charset="-78"/>
              </a:rPr>
              <a:t>وصححه </a:t>
            </a:r>
            <a:r>
              <a:rPr lang="ar-EG" sz="1600" b="1" dirty="0" smtClean="0">
                <a:solidFill>
                  <a:schemeClr val="tx1"/>
                </a:solidFill>
                <a:latin typeface="Traditional Arabic" panose="02020603050405020304" pitchFamily="18" charset="-78"/>
                <a:cs typeface="Traditional Arabic" panose="02020603050405020304" pitchFamily="18" charset="-78"/>
              </a:rPr>
              <a:t>أحمد</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ولا ينقض مس شفريها وهما حافتا </a:t>
            </a:r>
            <a:r>
              <a:rPr lang="ar-EG" sz="2400" b="1" dirty="0" smtClean="0">
                <a:solidFill>
                  <a:schemeClr val="tx1"/>
                </a:solidFill>
                <a:latin typeface="Traditional Arabic" panose="02020603050405020304" pitchFamily="18" charset="-78"/>
                <a:cs typeface="Traditional Arabic" panose="02020603050405020304" pitchFamily="18" charset="-78"/>
              </a:rPr>
              <a:t>فرجها// </a:t>
            </a:r>
            <a:r>
              <a:rPr lang="ar-EG" sz="2400" b="1" dirty="0">
                <a:solidFill>
                  <a:schemeClr val="tx1"/>
                </a:solidFill>
                <a:latin typeface="Traditional Arabic" panose="02020603050405020304" pitchFamily="18" charset="-78"/>
                <a:cs typeface="Traditional Arabic" panose="02020603050405020304" pitchFamily="18" charset="-78"/>
              </a:rPr>
              <a:t>وينقض المس بيد بلا حائل، ولو كانت زائدة سواء كان (بظهر كفه أو بطنه) أو حرفه من رؤوس الأصابع إلى الكوع لعموم حديث «من أفضى بيده إلى ذكره ليس دونه ستر فقد وجب عليه الوضوء» </a:t>
            </a:r>
            <a:r>
              <a:rPr lang="ar-EG" sz="1600" b="1" dirty="0">
                <a:solidFill>
                  <a:schemeClr val="tx1"/>
                </a:solidFill>
                <a:latin typeface="Traditional Arabic" panose="02020603050405020304" pitchFamily="18" charset="-78"/>
                <a:cs typeface="Traditional Arabic" panose="02020603050405020304" pitchFamily="18" charset="-78"/>
              </a:rPr>
              <a:t>رواه أحمد</a:t>
            </a:r>
            <a:r>
              <a:rPr lang="ar-EG" sz="2400" b="1" dirty="0">
                <a:solidFill>
                  <a:schemeClr val="tx1"/>
                </a:solidFill>
                <a:latin typeface="Traditional Arabic" panose="02020603050405020304" pitchFamily="18" charset="-78"/>
                <a:cs typeface="Traditional Arabic" panose="02020603050405020304" pitchFamily="18" charset="-78"/>
              </a:rPr>
              <a:t>، لكن لا ينقض مسه </a:t>
            </a:r>
            <a:r>
              <a:rPr lang="ar-EG" sz="2400" b="1" dirty="0" smtClean="0">
                <a:solidFill>
                  <a:schemeClr val="tx1"/>
                </a:solidFill>
                <a:latin typeface="Traditional Arabic" panose="02020603050405020304" pitchFamily="18" charset="-78"/>
                <a:cs typeface="Traditional Arabic" panose="02020603050405020304" pitchFamily="18" charset="-78"/>
              </a:rPr>
              <a:t>بالظفر...</a:t>
            </a: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7254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832612461"/>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b="1" dirty="0">
                <a:solidFill>
                  <a:schemeClr val="tx1"/>
                </a:solidFill>
                <a:latin typeface="Traditional Arabic" panose="02020603050405020304" pitchFamily="18" charset="-78"/>
                <a:cs typeface="Traditional Arabic" panose="02020603050405020304" pitchFamily="18" charset="-78"/>
              </a:rPr>
              <a:t>(و) الخامس (مسه) أي الذكر (امرأة بشهوة) لأنها التي تدعو إلى الحدث، والباء للمصاحبة، والمرأة شاملة للأجنبية وذات المحرم والميتة والكبيرة والصغيرة المميزة، وسواء كان المس باليد أو غيرها ولو بزائد ولو لزائد أو </a:t>
            </a:r>
            <a:r>
              <a:rPr lang="ar-EG" sz="2400" b="1" dirty="0" smtClean="0">
                <a:solidFill>
                  <a:schemeClr val="tx1"/>
                </a:solidFill>
                <a:latin typeface="Traditional Arabic" panose="02020603050405020304" pitchFamily="18" charset="-78"/>
                <a:cs typeface="Traditional Arabic" panose="02020603050405020304" pitchFamily="18" charset="-78"/>
              </a:rPr>
              <a:t>أشل// (أو </a:t>
            </a:r>
            <a:r>
              <a:rPr lang="ar-EG" sz="2400" b="1" dirty="0">
                <a:solidFill>
                  <a:schemeClr val="tx1"/>
                </a:solidFill>
                <a:latin typeface="Traditional Arabic" panose="02020603050405020304" pitchFamily="18" charset="-78"/>
                <a:cs typeface="Traditional Arabic" panose="02020603050405020304" pitchFamily="18" charset="-78"/>
              </a:rPr>
              <a:t>تمسه بها) أي ينقض مسها للرجل بشهوة كعكسة </a:t>
            </a:r>
            <a:r>
              <a:rPr lang="ar-EG" sz="2400" b="1" dirty="0" smtClean="0">
                <a:solidFill>
                  <a:schemeClr val="tx1"/>
                </a:solidFill>
                <a:latin typeface="Traditional Arabic" panose="02020603050405020304" pitchFamily="18" charset="-78"/>
                <a:cs typeface="Traditional Arabic" panose="02020603050405020304" pitchFamily="18" charset="-78"/>
              </a:rPr>
              <a:t>السابق//(و</a:t>
            </a:r>
            <a:r>
              <a:rPr lang="ar-EG" sz="2400" b="1" dirty="0">
                <a:solidFill>
                  <a:schemeClr val="tx1"/>
                </a:solidFill>
                <a:latin typeface="Traditional Arabic" panose="02020603050405020304" pitchFamily="18" charset="-78"/>
                <a:cs typeface="Traditional Arabic" panose="02020603050405020304" pitchFamily="18" charset="-78"/>
              </a:rPr>
              <a:t>) ينقض (مس حلقه دبر) لأنه فرج، سواء كان منه أو من </a:t>
            </a:r>
            <a:r>
              <a:rPr lang="ar-EG" sz="2400" b="1" dirty="0" smtClean="0">
                <a:solidFill>
                  <a:schemeClr val="tx1"/>
                </a:solidFill>
                <a:latin typeface="Traditional Arabic" panose="02020603050405020304" pitchFamily="18" charset="-78"/>
                <a:cs typeface="Traditional Arabic" panose="02020603050405020304" pitchFamily="18" charset="-78"/>
              </a:rPr>
              <a:t>غيره// </a:t>
            </a:r>
            <a:r>
              <a:rPr lang="ar-EG" sz="2400" b="1" dirty="0">
                <a:solidFill>
                  <a:schemeClr val="tx1"/>
                </a:solidFill>
                <a:latin typeface="Traditional Arabic" panose="02020603050405020304" pitchFamily="18" charset="-78"/>
                <a:cs typeface="Traditional Arabic" panose="02020603050405020304" pitchFamily="18" charset="-78"/>
              </a:rPr>
              <a:t>(لا </a:t>
            </a:r>
            <a:r>
              <a:rPr lang="ar-EG" sz="2400" b="1" u="sng" dirty="0">
                <a:solidFill>
                  <a:schemeClr val="tx1"/>
                </a:solidFill>
                <a:latin typeface="Traditional Arabic" panose="02020603050405020304" pitchFamily="18" charset="-78"/>
                <a:cs typeface="Traditional Arabic" panose="02020603050405020304" pitchFamily="18" charset="-78"/>
              </a:rPr>
              <a:t>مس شعر وظفر</a:t>
            </a:r>
            <a:r>
              <a:rPr lang="ar-EG" sz="2400" b="1" dirty="0">
                <a:solidFill>
                  <a:schemeClr val="tx1"/>
                </a:solidFill>
                <a:latin typeface="Traditional Arabic" panose="02020603050405020304" pitchFamily="18" charset="-78"/>
                <a:cs typeface="Traditional Arabic" panose="02020603050405020304" pitchFamily="18" charset="-78"/>
              </a:rPr>
              <a:t>) وسن منه أو منها ولا </a:t>
            </a:r>
            <a:r>
              <a:rPr lang="ar-EG" sz="2400" b="1" u="sng" dirty="0">
                <a:solidFill>
                  <a:schemeClr val="tx1"/>
                </a:solidFill>
                <a:latin typeface="Traditional Arabic" panose="02020603050405020304" pitchFamily="18" charset="-78"/>
                <a:cs typeface="Traditional Arabic" panose="02020603050405020304" pitchFamily="18" charset="-78"/>
              </a:rPr>
              <a:t>المس بها </a:t>
            </a:r>
            <a:r>
              <a:rPr lang="ar-EG" sz="2400" b="1" dirty="0">
                <a:solidFill>
                  <a:schemeClr val="tx1"/>
                </a:solidFill>
                <a:latin typeface="Traditional Arabic" panose="02020603050405020304" pitchFamily="18" charset="-78"/>
                <a:cs typeface="Traditional Arabic" panose="02020603050405020304" pitchFamily="18" charset="-78"/>
              </a:rPr>
              <a:t>(و) لا مس </a:t>
            </a:r>
            <a:r>
              <a:rPr lang="ar-EG" sz="2400" b="1" u="sng" dirty="0">
                <a:solidFill>
                  <a:schemeClr val="tx1"/>
                </a:solidFill>
                <a:latin typeface="Traditional Arabic" panose="02020603050405020304" pitchFamily="18" charset="-78"/>
                <a:cs typeface="Traditional Arabic" panose="02020603050405020304" pitchFamily="18" charset="-78"/>
              </a:rPr>
              <a:t>رجل</a:t>
            </a:r>
            <a:r>
              <a:rPr lang="ar-EG" sz="2400" b="1" dirty="0">
                <a:solidFill>
                  <a:schemeClr val="tx1"/>
                </a:solidFill>
                <a:latin typeface="Traditional Arabic" panose="02020603050405020304" pitchFamily="18" charset="-78"/>
                <a:cs typeface="Traditional Arabic" panose="02020603050405020304" pitchFamily="18" charset="-78"/>
              </a:rPr>
              <a:t> (أمرد) ولو بشهوة (ولا) المس (</a:t>
            </a:r>
            <a:r>
              <a:rPr lang="ar-EG" sz="2400" b="1" u="sng" dirty="0">
                <a:solidFill>
                  <a:schemeClr val="tx1"/>
                </a:solidFill>
                <a:latin typeface="Traditional Arabic" panose="02020603050405020304" pitchFamily="18" charset="-78"/>
                <a:cs typeface="Traditional Arabic" panose="02020603050405020304" pitchFamily="18" charset="-78"/>
              </a:rPr>
              <a:t>مع حائل</a:t>
            </a:r>
            <a:r>
              <a:rPr lang="ar-EG" sz="2400" b="1" dirty="0">
                <a:solidFill>
                  <a:schemeClr val="tx1"/>
                </a:solidFill>
                <a:latin typeface="Traditional Arabic" panose="02020603050405020304" pitchFamily="18" charset="-78"/>
                <a:cs typeface="Traditional Arabic" panose="02020603050405020304" pitchFamily="18" charset="-78"/>
              </a:rPr>
              <a:t>) لأنه لم يمس البشرة. (ولا) ينتقض وضوء (</a:t>
            </a:r>
            <a:r>
              <a:rPr lang="ar-EG" sz="2400" b="1" u="sng" dirty="0">
                <a:solidFill>
                  <a:schemeClr val="tx1"/>
                </a:solidFill>
                <a:latin typeface="Traditional Arabic" panose="02020603050405020304" pitchFamily="18" charset="-78"/>
                <a:cs typeface="Traditional Arabic" panose="02020603050405020304" pitchFamily="18" charset="-78"/>
              </a:rPr>
              <a:t>ملموس</a:t>
            </a:r>
            <a:r>
              <a:rPr lang="ar-EG" sz="2400" b="1" dirty="0">
                <a:solidFill>
                  <a:schemeClr val="tx1"/>
                </a:solidFill>
                <a:latin typeface="Traditional Arabic" panose="02020603050405020304" pitchFamily="18" charset="-78"/>
                <a:cs typeface="Traditional Arabic" panose="02020603050405020304" pitchFamily="18" charset="-78"/>
              </a:rPr>
              <a:t> بدنه ولو وجد منه شهوة) ذكر كان أو أنثى، وكذا لا ينتقض وضوء ملموس </a:t>
            </a:r>
            <a:r>
              <a:rPr lang="ar-EG" sz="2400" b="1" dirty="0" smtClean="0">
                <a:solidFill>
                  <a:schemeClr val="tx1"/>
                </a:solidFill>
                <a:latin typeface="Traditional Arabic" panose="02020603050405020304" pitchFamily="18" charset="-78"/>
                <a:cs typeface="Traditional Arabic" panose="02020603050405020304" pitchFamily="18" charset="-78"/>
              </a:rPr>
              <a:t>فرجه//</a:t>
            </a:r>
            <a:r>
              <a:rPr lang="ar-EG" sz="2400" b="1" dirty="0">
                <a:solidFill>
                  <a:schemeClr val="tx1"/>
                </a:solidFill>
                <a:latin typeface="Traditional Arabic" panose="02020603050405020304" pitchFamily="18" charset="-78"/>
                <a:cs typeface="Traditional Arabic" panose="02020603050405020304" pitchFamily="18" charset="-78"/>
              </a:rPr>
              <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(وينقض غسل ميت) مسلما كان أو كافرا ذكرا كان أو أنثى صغيرا أو كبيرا. روي عن ابن عمر وابن عباس أنهما كانا يأمران غاسل الميت بالوضوء. والغاسل من يقلبه ويباشره ولو مرة لا من يصب عليه الماء ولا من ييممه وهذا هو السادس</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a:solidFill>
                  <a:schemeClr val="tx1"/>
                </a:solidFill>
                <a:latin typeface="Traditional Arabic" panose="02020603050405020304" pitchFamily="18" charset="-78"/>
                <a:cs typeface="Traditional Arabic" panose="02020603050405020304" pitchFamily="18" charset="-78"/>
              </a:rPr>
              <a:t/>
            </a:r>
            <a:br>
              <a:rPr lang="ar-EG" sz="2400" b="1" dirty="0">
                <a:solidFill>
                  <a:schemeClr val="tx1"/>
                </a:solidFill>
                <a:latin typeface="Traditional Arabic" panose="02020603050405020304" pitchFamily="18" charset="-78"/>
                <a:cs typeface="Traditional Arabic" panose="02020603050405020304" pitchFamily="18" charset="-78"/>
              </a:rPr>
            </a:b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7254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796975879"/>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b="1" dirty="0">
                <a:solidFill>
                  <a:schemeClr val="tx1"/>
                </a:solidFill>
                <a:latin typeface="Traditional Arabic" panose="02020603050405020304" pitchFamily="18" charset="-78"/>
                <a:cs typeface="Traditional Arabic" panose="02020603050405020304" pitchFamily="18" charset="-78"/>
              </a:rPr>
              <a:t>(و) السابع (أكل اللحم خاصة من الجزور) أي </a:t>
            </a:r>
            <a:r>
              <a:rPr lang="ar-EG" sz="2400" b="1" dirty="0" smtClean="0">
                <a:solidFill>
                  <a:schemeClr val="tx1"/>
                </a:solidFill>
                <a:latin typeface="Traditional Arabic" panose="02020603050405020304" pitchFamily="18" charset="-78"/>
                <a:cs typeface="Traditional Arabic" panose="02020603050405020304" pitchFamily="18" charset="-78"/>
              </a:rPr>
              <a:t>الإبل// </a:t>
            </a:r>
            <a:r>
              <a:rPr lang="ar-EG" sz="2400" b="1" dirty="0">
                <a:solidFill>
                  <a:schemeClr val="tx1"/>
                </a:solidFill>
                <a:latin typeface="Traditional Arabic" panose="02020603050405020304" pitchFamily="18" charset="-78"/>
                <a:cs typeface="Traditional Arabic" panose="02020603050405020304" pitchFamily="18" charset="-78"/>
              </a:rPr>
              <a:t>فلا ينقض بقية أجزائها كالكبد وشرب لبنها ومرق لحمها سواء كان نيئا أو مطبوخا، قال أحمد: فيه حديثان صحيحان حديث البراء وجابر بن </a:t>
            </a:r>
            <a:r>
              <a:rPr lang="ar-EG" sz="2400" b="1" dirty="0" smtClean="0">
                <a:solidFill>
                  <a:schemeClr val="tx1"/>
                </a:solidFill>
                <a:latin typeface="Traditional Arabic" panose="02020603050405020304" pitchFamily="18" charset="-78"/>
                <a:cs typeface="Traditional Arabic" panose="02020603050405020304" pitchFamily="18" charset="-78"/>
              </a:rPr>
              <a:t>سمرة// (</a:t>
            </a:r>
            <a:r>
              <a:rPr lang="ar-EG" sz="2400" b="1" dirty="0">
                <a:solidFill>
                  <a:schemeClr val="tx1"/>
                </a:solidFill>
                <a:latin typeface="Traditional Arabic" panose="02020603050405020304" pitchFamily="18" charset="-78"/>
                <a:cs typeface="Traditional Arabic" panose="02020603050405020304" pitchFamily="18" charset="-78"/>
              </a:rPr>
              <a:t>و) الثامن المشار إليه بقوله: (كل ما أوجب غسلا) كإسلام وانتقال مني ونحوهما (أوجب الوضوء إلا الموت) فيوجب الغسل دون </a:t>
            </a:r>
            <a:r>
              <a:rPr lang="ar-EG" sz="2400" b="1" dirty="0" smtClean="0">
                <a:solidFill>
                  <a:schemeClr val="tx1"/>
                </a:solidFill>
                <a:latin typeface="Traditional Arabic" panose="02020603050405020304" pitchFamily="18" charset="-78"/>
                <a:cs typeface="Traditional Arabic" panose="02020603050405020304" pitchFamily="18" charset="-78"/>
              </a:rPr>
              <a:t>الوضوء// ولا </a:t>
            </a:r>
            <a:r>
              <a:rPr lang="ar-EG" sz="2400" b="1" dirty="0">
                <a:solidFill>
                  <a:schemeClr val="tx1"/>
                </a:solidFill>
                <a:latin typeface="Traditional Arabic" panose="02020603050405020304" pitchFamily="18" charset="-78"/>
                <a:cs typeface="Traditional Arabic" panose="02020603050405020304" pitchFamily="18" charset="-78"/>
              </a:rPr>
              <a:t>نقض بغير ما مر كالقذف والكذب والغيبة ونحوها والقهقهة ولو في الصلاة، وأكل ما مست النار غير لحم الإبل ولا يسن الوضوء منهما// ومن تيقن الطهارة وشك) أي تردد (في الحدث أو بالعكس) بأن تيقن الحدث </a:t>
            </a:r>
            <a:r>
              <a:rPr lang="ar-EG" sz="2400" b="1" dirty="0" smtClean="0">
                <a:solidFill>
                  <a:schemeClr val="tx1"/>
                </a:solidFill>
                <a:latin typeface="Traditional Arabic" panose="02020603050405020304" pitchFamily="18" charset="-78"/>
                <a:cs typeface="Traditional Arabic" panose="02020603050405020304" pitchFamily="18" charset="-78"/>
              </a:rPr>
              <a:t>وشك، في </a:t>
            </a:r>
            <a:r>
              <a:rPr lang="ar-EG" sz="2400" b="1" dirty="0">
                <a:solidFill>
                  <a:schemeClr val="tx1"/>
                </a:solidFill>
                <a:latin typeface="Traditional Arabic" panose="02020603050405020304" pitchFamily="18" charset="-78"/>
                <a:cs typeface="Traditional Arabic" panose="02020603050405020304" pitchFamily="18" charset="-78"/>
              </a:rPr>
              <a:t>الطهارة (بني على اليقين) سواء كان في الصلاة أو خارجها تساوى عنده الأمران، أو غلب على ظنه أحدهما لقوله </a:t>
            </a:r>
            <a:r>
              <a:rPr lang="ar-EG" sz="1400" b="1" dirty="0" smtClean="0">
                <a:solidFill>
                  <a:schemeClr val="tx1"/>
                </a:solidFill>
                <a:latin typeface="Traditional Arabic" panose="02020603050405020304" pitchFamily="18" charset="-78"/>
                <a:cs typeface="Traditional Arabic" panose="02020603050405020304" pitchFamily="18" charset="-78"/>
              </a:rPr>
              <a:t>صَلَّى </a:t>
            </a:r>
            <a:r>
              <a:rPr lang="ar-EG" sz="1400" b="1" dirty="0">
                <a:solidFill>
                  <a:schemeClr val="tx1"/>
                </a:solidFill>
                <a:latin typeface="Traditional Arabic" panose="02020603050405020304" pitchFamily="18" charset="-78"/>
                <a:cs typeface="Traditional Arabic" panose="02020603050405020304" pitchFamily="18" charset="-78"/>
              </a:rPr>
              <a:t>اللَّهُ عَلَيْهِ وَسَلَّمَ </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a:solidFill>
                  <a:schemeClr val="tx1"/>
                </a:solidFill>
                <a:latin typeface="Traditional Arabic" panose="02020603050405020304" pitchFamily="18" charset="-78"/>
                <a:cs typeface="Traditional Arabic" panose="02020603050405020304" pitchFamily="18" charset="-78"/>
              </a:rPr>
              <a:t>لا ينصرف حتى يسمع صوتا أو يجد ريحا» </a:t>
            </a:r>
            <a:r>
              <a:rPr lang="ar-EG" sz="1400" b="1" dirty="0">
                <a:solidFill>
                  <a:schemeClr val="tx1"/>
                </a:solidFill>
                <a:latin typeface="Traditional Arabic" panose="02020603050405020304" pitchFamily="18" charset="-78"/>
                <a:cs typeface="Traditional Arabic" panose="02020603050405020304" pitchFamily="18" charset="-78"/>
              </a:rPr>
              <a:t>متفق عليه </a:t>
            </a:r>
            <a:r>
              <a:rPr lang="ar-EG" sz="1400" b="1" dirty="0" smtClean="0">
                <a:solidFill>
                  <a:schemeClr val="tx1"/>
                </a:solidFill>
                <a:latin typeface="Traditional Arabic" panose="02020603050405020304" pitchFamily="18" charset="-78"/>
                <a:cs typeface="Traditional Arabic" panose="02020603050405020304" pitchFamily="18" charset="-78"/>
              </a:rPr>
              <a:t>// </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a:solidFill>
                  <a:schemeClr val="tx1"/>
                </a:solidFill>
                <a:latin typeface="Traditional Arabic" panose="02020603050405020304" pitchFamily="18" charset="-78"/>
                <a:cs typeface="Traditional Arabic" panose="02020603050405020304" pitchFamily="18" charset="-78"/>
              </a:rPr>
              <a:t>فإن تيقنهما) أي تيقن الطهارة والحدث (وجهل السابق) منهما (فهو بضد حاله قبلهما) إن علمهما، فإن كان قبلهما متطهرا فهو الآن محدث، وإن كان محدثا فهو الآن متطهر؛ لأنه قد تيقن زوال تلك الحالة إلى ضدها وشك في بقاء ضدها، وهو الأصل وإن لم يعلم حاله قبلهما تطهر، وإذا سمع اثنان صوتا أو شما ريحا من أحدهما لا بعينه فلا وضوء عليهما ولا يأتم أحدهما بصاحبه ولا يصاففه في الصلاة وحده، وإن كان أحدهما إماما أعادا صلاتهما.</a:t>
            </a:r>
          </a:p>
        </p:txBody>
      </p:sp>
    </p:spTree>
    <p:extLst>
      <p:ext uri="{BB962C8B-B14F-4D97-AF65-F5344CB8AC3E}">
        <p14:creationId xmlns:p14="http://schemas.microsoft.com/office/powerpoint/2010/main" val="347254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799528159"/>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b="1" dirty="0">
                <a:solidFill>
                  <a:schemeClr val="tx1"/>
                </a:solidFill>
                <a:latin typeface="Traditional Arabic" panose="02020603050405020304" pitchFamily="18" charset="-78"/>
                <a:cs typeface="Traditional Arabic" panose="02020603050405020304" pitchFamily="18" charset="-78"/>
              </a:rPr>
              <a:t>(ويحرم على المحدث مس المصحف) أو بعضه حتى جلده وحواشيه بيد أو غيرها بلا حائل لا حمله بعلاقة أو في كيس أو كم من غير مس، ولا تصفحه بكمه أو عود ولا صغير لوحا فيه قرآن من الخالي من الكتابة، ولا مس تفسير </a:t>
            </a:r>
            <a:r>
              <a:rPr lang="ar-EG" sz="2400" b="1" dirty="0" smtClean="0">
                <a:solidFill>
                  <a:schemeClr val="tx1"/>
                </a:solidFill>
                <a:latin typeface="Traditional Arabic" panose="02020603050405020304" pitchFamily="18" charset="-78"/>
                <a:cs typeface="Traditional Arabic" panose="02020603050405020304" pitchFamily="18" charset="-78"/>
              </a:rPr>
              <a:t>ونحوه// </a:t>
            </a:r>
            <a:r>
              <a:rPr lang="ar-EG" sz="2400" b="1" dirty="0">
                <a:solidFill>
                  <a:schemeClr val="tx1"/>
                </a:solidFill>
                <a:latin typeface="Traditional Arabic" panose="02020603050405020304" pitchFamily="18" charset="-78"/>
                <a:cs typeface="Traditional Arabic" panose="02020603050405020304" pitchFamily="18" charset="-78"/>
              </a:rPr>
              <a:t>ويحرم أيضا مس المصحف بعضو متنجس وسفر به لدار حرب وتوسده، وتوسد كتب فيها قرآن ما لم يخف </a:t>
            </a:r>
            <a:r>
              <a:rPr lang="ar-EG" sz="2400" b="1" dirty="0" smtClean="0">
                <a:solidFill>
                  <a:schemeClr val="tx1"/>
                </a:solidFill>
                <a:latin typeface="Traditional Arabic" panose="02020603050405020304" pitchFamily="18" charset="-78"/>
                <a:cs typeface="Traditional Arabic" panose="02020603050405020304" pitchFamily="18" charset="-78"/>
              </a:rPr>
              <a:t>سرقة، ويحرم </a:t>
            </a:r>
            <a:r>
              <a:rPr lang="ar-EG" sz="2400" b="1" dirty="0">
                <a:solidFill>
                  <a:schemeClr val="tx1"/>
                </a:solidFill>
                <a:latin typeface="Traditional Arabic" panose="02020603050405020304" pitchFamily="18" charset="-78"/>
                <a:cs typeface="Traditional Arabic" panose="02020603050405020304" pitchFamily="18" charset="-78"/>
              </a:rPr>
              <a:t>أيضا كتب القرآن بحيث </a:t>
            </a:r>
            <a:r>
              <a:rPr lang="ar-EG" sz="2400" b="1" dirty="0" smtClean="0">
                <a:solidFill>
                  <a:schemeClr val="tx1"/>
                </a:solidFill>
                <a:latin typeface="Traditional Arabic" panose="02020603050405020304" pitchFamily="18" charset="-78"/>
                <a:cs typeface="Traditional Arabic" panose="02020603050405020304" pitchFamily="18" charset="-78"/>
              </a:rPr>
              <a:t>يهان.</a:t>
            </a:r>
            <a:br>
              <a:rPr lang="ar-EG" sz="2400" b="1" dirty="0" smtClean="0">
                <a:solidFill>
                  <a:schemeClr val="tx1"/>
                </a:solidFill>
                <a:latin typeface="Traditional Arabic" panose="02020603050405020304" pitchFamily="18" charset="-78"/>
                <a:cs typeface="Traditional Arabic" panose="02020603050405020304" pitchFamily="18" charset="-78"/>
              </a:rPr>
            </a:br>
            <a:r>
              <a:rPr lang="ar-EG" sz="2400" b="1" dirty="0" smtClean="0">
                <a:solidFill>
                  <a:schemeClr val="tx1"/>
                </a:solidFill>
                <a:latin typeface="Traditional Arabic" panose="02020603050405020304" pitchFamily="18" charset="-78"/>
                <a:cs typeface="Traditional Arabic" panose="02020603050405020304" pitchFamily="18" charset="-78"/>
              </a:rPr>
              <a:t>وكره </a:t>
            </a:r>
            <a:r>
              <a:rPr lang="ar-EG" sz="2400" b="1" dirty="0">
                <a:solidFill>
                  <a:schemeClr val="tx1"/>
                </a:solidFill>
                <a:latin typeface="Traditional Arabic" panose="02020603050405020304" pitchFamily="18" charset="-78"/>
                <a:cs typeface="Traditional Arabic" panose="02020603050405020304" pitchFamily="18" charset="-78"/>
              </a:rPr>
              <a:t>مد رجل إليه واستدباره وتخطيه وتحليته بذهب أو فضة، وتحرم تحلية كتب </a:t>
            </a:r>
            <a:r>
              <a:rPr lang="ar-EG" sz="2400" b="1" dirty="0" smtClean="0">
                <a:solidFill>
                  <a:schemeClr val="tx1"/>
                </a:solidFill>
                <a:latin typeface="Traditional Arabic" panose="02020603050405020304" pitchFamily="18" charset="-78"/>
                <a:cs typeface="Traditional Arabic" panose="02020603050405020304" pitchFamily="18" charset="-78"/>
              </a:rPr>
              <a:t>العلم.</a:t>
            </a:r>
            <a:br>
              <a:rPr lang="ar-EG" sz="2400" b="1" dirty="0" smtClean="0">
                <a:solidFill>
                  <a:schemeClr val="tx1"/>
                </a:solidFill>
                <a:latin typeface="Traditional Arabic" panose="02020603050405020304" pitchFamily="18" charset="-78"/>
                <a:cs typeface="Traditional Arabic" panose="02020603050405020304" pitchFamily="18" charset="-78"/>
              </a:rPr>
            </a:br>
            <a:r>
              <a:rPr lang="ar-EG" sz="2400" b="1" dirty="0" smtClean="0">
                <a:solidFill>
                  <a:schemeClr val="tx1"/>
                </a:solidFill>
                <a:latin typeface="Traditional Arabic" panose="02020603050405020304" pitchFamily="18" charset="-78"/>
                <a:cs typeface="Traditional Arabic" panose="02020603050405020304" pitchFamily="18" charset="-78"/>
              </a:rPr>
              <a:t>(و</a:t>
            </a:r>
            <a:r>
              <a:rPr lang="ar-EG" sz="2400" b="1" dirty="0">
                <a:solidFill>
                  <a:schemeClr val="tx1"/>
                </a:solidFill>
                <a:latin typeface="Traditional Arabic" panose="02020603050405020304" pitchFamily="18" charset="-78"/>
                <a:cs typeface="Traditional Arabic" panose="02020603050405020304" pitchFamily="18" charset="-78"/>
              </a:rPr>
              <a:t>) يحرم على المحدث أيضا (الصلاة) ولو نفلا حتى صلاة جنازة وسجود تلاوة وشكر. ولا يكفر من صلى محدثا</a:t>
            </a:r>
            <a:r>
              <a:rPr lang="ar-EG" sz="2400" b="1" dirty="0" smtClean="0">
                <a:solidFill>
                  <a:schemeClr val="tx1"/>
                </a:solidFill>
                <a:latin typeface="Traditional Arabic" panose="02020603050405020304" pitchFamily="18" charset="-78"/>
                <a:cs typeface="Traditional Arabic" panose="02020603050405020304" pitchFamily="18" charset="-78"/>
              </a:rPr>
              <a:t>.</a:t>
            </a:r>
            <a:br>
              <a:rPr lang="ar-EG" sz="2400" b="1" dirty="0" smtClean="0">
                <a:solidFill>
                  <a:schemeClr val="tx1"/>
                </a:solidFill>
                <a:latin typeface="Traditional Arabic" panose="02020603050405020304" pitchFamily="18" charset="-78"/>
                <a:cs typeface="Traditional Arabic" panose="02020603050405020304" pitchFamily="18" charset="-78"/>
              </a:rPr>
            </a:b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a:solidFill>
                  <a:schemeClr val="tx1"/>
                </a:solidFill>
                <a:latin typeface="Traditional Arabic" panose="02020603050405020304" pitchFamily="18" charset="-78"/>
                <a:cs typeface="Traditional Arabic" panose="02020603050405020304" pitchFamily="18" charset="-78"/>
              </a:rPr>
              <a:t>و) يحرم على المحدث أيضا (الطواف) </a:t>
            </a:r>
            <a:r>
              <a:rPr lang="ar-EG" sz="2400" b="1" dirty="0" smtClean="0">
                <a:solidFill>
                  <a:schemeClr val="tx1"/>
                </a:solidFill>
                <a:latin typeface="Traditional Arabic" panose="02020603050405020304" pitchFamily="18" charset="-78"/>
                <a:cs typeface="Traditional Arabic" panose="02020603050405020304" pitchFamily="18" charset="-78"/>
              </a:rPr>
              <a:t>لقوله </a:t>
            </a:r>
            <a:r>
              <a:rPr lang="ar-EG" sz="1200" b="1" dirty="0">
                <a:solidFill>
                  <a:schemeClr val="tx1"/>
                </a:solidFill>
                <a:latin typeface="Traditional Arabic" panose="02020603050405020304" pitchFamily="18" charset="-78"/>
                <a:cs typeface="Traditional Arabic" panose="02020603050405020304" pitchFamily="18" charset="-78"/>
              </a:rPr>
              <a:t>صَلَّى اللَّهُ عَلَيْهِ وَسَلَّمَ </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«الطواف بالبيت صلاة، إلا أن الله أباح فيه الكلام» </a:t>
            </a:r>
            <a:r>
              <a:rPr lang="ar-EG" sz="1600" b="1" dirty="0">
                <a:solidFill>
                  <a:schemeClr val="tx1"/>
                </a:solidFill>
                <a:latin typeface="Traditional Arabic" panose="02020603050405020304" pitchFamily="18" charset="-78"/>
                <a:cs typeface="Traditional Arabic" panose="02020603050405020304" pitchFamily="18" charset="-78"/>
              </a:rPr>
              <a:t>رواه الشافعي في " مسنده ".</a:t>
            </a:r>
            <a:endParaRPr lang="ar-SA" sz="1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7254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991535"/>
          </a:xfrm>
        </p:spPr>
        <p:txBody>
          <a:bodyPr/>
          <a:lstStyle/>
          <a:p>
            <a:pPr algn="ctr"/>
            <a:r>
              <a:rPr lang="ar-EG" b="1" dirty="0" smtClean="0">
                <a:latin typeface="Traditional Arabic" pitchFamily="18" charset="-78"/>
                <a:cs typeface="Traditional Arabic" pitchFamily="18" charset="-78"/>
              </a:rPr>
              <a:t>انتهى</a:t>
            </a:r>
            <a:endParaRPr lang="en-US" b="1" dirty="0">
              <a:latin typeface="Traditional Arabic" pitchFamily="18" charset="-78"/>
              <a:cs typeface="Traditional Arabic" pitchFamily="18" charset="-78"/>
            </a:endParaRPr>
          </a:p>
        </p:txBody>
      </p:sp>
      <p:sp>
        <p:nvSpPr>
          <p:cNvPr id="3" name="Subtitle 2"/>
          <p:cNvSpPr>
            <a:spLocks noGrp="1"/>
          </p:cNvSpPr>
          <p:nvPr>
            <p:ph type="subTitle" idx="1"/>
          </p:nvPr>
        </p:nvSpPr>
        <p:spPr>
          <a:xfrm>
            <a:off x="853440" y="4556760"/>
            <a:ext cx="5334000" cy="1341120"/>
          </a:xfrm>
        </p:spPr>
        <p:style>
          <a:lnRef idx="2">
            <a:schemeClr val="accent1"/>
          </a:lnRef>
          <a:fillRef idx="1">
            <a:schemeClr val="lt1"/>
          </a:fillRef>
          <a:effectRef idx="0">
            <a:schemeClr val="accent1"/>
          </a:effectRef>
          <a:fontRef idx="minor">
            <a:schemeClr val="dk1"/>
          </a:fontRef>
        </p:style>
        <p:txBody>
          <a:bodyPr>
            <a:normAutofit/>
          </a:bodyPr>
          <a:lstStyle/>
          <a:p>
            <a:pPr algn="r"/>
            <a:r>
              <a:rPr lang="ar-EG" sz="2400" b="1" dirty="0" smtClean="0">
                <a:solidFill>
                  <a:schemeClr val="tx1"/>
                </a:solidFill>
                <a:latin typeface="Traditional Arabic" pitchFamily="18" charset="-78"/>
                <a:cs typeface="Traditional Arabic" pitchFamily="18" charset="-78"/>
              </a:rPr>
              <a:t>المحاضرة القادمة ..</a:t>
            </a:r>
          </a:p>
          <a:p>
            <a:pPr algn="ctr"/>
            <a:r>
              <a:rPr lang="ar-EG" sz="2400" b="1" dirty="0" smtClean="0">
                <a:solidFill>
                  <a:schemeClr val="tx1"/>
                </a:solidFill>
                <a:latin typeface="Traditional Arabic" pitchFamily="18" charset="-78"/>
                <a:cs typeface="Traditional Arabic" pitchFamily="18" charset="-78"/>
              </a:rPr>
              <a:t>باب الغسل</a:t>
            </a:r>
          </a:p>
          <a:p>
            <a:pPr algn="ctr"/>
            <a:r>
              <a:rPr lang="ar-EG" sz="2400" b="1" dirty="0" smtClean="0">
                <a:solidFill>
                  <a:schemeClr val="tx1"/>
                </a:solidFill>
                <a:latin typeface="Traditional Arabic" pitchFamily="18" charset="-78"/>
                <a:cs typeface="Traditional Arabic" pitchFamily="18" charset="-78"/>
              </a:rPr>
              <a:t>باب التيمم</a:t>
            </a:r>
            <a:endParaRPr lang="en-US" sz="24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267228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141041277"/>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103437"/>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SA" sz="2400" b="1" dirty="0">
                <a:solidFill>
                  <a:schemeClr val="tx1"/>
                </a:solidFill>
                <a:latin typeface="Traditional Arabic" panose="02020603050405020304" pitchFamily="18" charset="-78"/>
                <a:cs typeface="Traditional Arabic" panose="02020603050405020304" pitchFamily="18" charset="-78"/>
              </a:rPr>
              <a:t>[</a:t>
            </a:r>
            <a:r>
              <a:rPr lang="ar-SA" sz="2800" b="1" dirty="0">
                <a:solidFill>
                  <a:schemeClr val="tx1"/>
                </a:solidFill>
                <a:latin typeface="Traditional Arabic" panose="02020603050405020304" pitchFamily="18" charset="-78"/>
                <a:cs typeface="Traditional Arabic" panose="02020603050405020304" pitchFamily="18" charset="-78"/>
              </a:rPr>
              <a:t>باب مسح </a:t>
            </a:r>
            <a:r>
              <a:rPr lang="ar-SA" sz="2800" b="1" dirty="0" smtClean="0">
                <a:solidFill>
                  <a:schemeClr val="tx1"/>
                </a:solidFill>
                <a:latin typeface="Traditional Arabic" panose="02020603050405020304" pitchFamily="18" charset="-78"/>
                <a:cs typeface="Traditional Arabic" panose="02020603050405020304" pitchFamily="18" charset="-78"/>
              </a:rPr>
              <a:t>الخفين]</a:t>
            </a:r>
            <a:r>
              <a:rPr lang="ar-EG" sz="2800" b="1" dirty="0" smtClean="0">
                <a:solidFill>
                  <a:schemeClr val="tx1"/>
                </a:solidFill>
                <a:latin typeface="Traditional Arabic" panose="02020603050405020304" pitchFamily="18" charset="-78"/>
                <a:cs typeface="Traditional Arabic" panose="02020603050405020304" pitchFamily="18" charset="-78"/>
              </a:rPr>
              <a:t> </a:t>
            </a:r>
            <a:r>
              <a:rPr lang="ar-SA" sz="2800" b="1" dirty="0" smtClean="0">
                <a:solidFill>
                  <a:schemeClr val="tx1"/>
                </a:solidFill>
                <a:latin typeface="Traditional Arabic" panose="02020603050405020304" pitchFamily="18" charset="-78"/>
                <a:cs typeface="Traditional Arabic" panose="02020603050405020304" pitchFamily="18" charset="-78"/>
              </a:rPr>
              <a:t>وغيرهما </a:t>
            </a:r>
            <a:r>
              <a:rPr lang="ar-SA" sz="2800" b="1" dirty="0">
                <a:solidFill>
                  <a:schemeClr val="tx1"/>
                </a:solidFill>
                <a:latin typeface="Traditional Arabic" panose="02020603050405020304" pitchFamily="18" charset="-78"/>
                <a:cs typeface="Traditional Arabic" panose="02020603050405020304" pitchFamily="18" charset="-78"/>
              </a:rPr>
              <a:t>من </a:t>
            </a:r>
            <a:r>
              <a:rPr lang="ar-SA" sz="2800" b="1" dirty="0" smtClean="0">
                <a:solidFill>
                  <a:schemeClr val="tx1"/>
                </a:solidFill>
                <a:latin typeface="Traditional Arabic" panose="02020603050405020304" pitchFamily="18" charset="-78"/>
                <a:cs typeface="Traditional Arabic" panose="02020603050405020304" pitchFamily="18" charset="-78"/>
              </a:rPr>
              <a:t>الحوائل</a:t>
            </a:r>
            <a:r>
              <a:rPr lang="ar-EG" sz="2800" b="1" dirty="0" smtClean="0">
                <a:solidFill>
                  <a:schemeClr val="tx1"/>
                </a:solidFill>
                <a:latin typeface="Traditional Arabic" panose="02020603050405020304" pitchFamily="18" charset="-78"/>
                <a:cs typeface="Traditional Arabic" panose="02020603050405020304" pitchFamily="18" charset="-78"/>
              </a:rPr>
              <a:t>//</a:t>
            </a:r>
            <a:r>
              <a:rPr lang="ar-SA" sz="2800" b="1" dirty="0" smtClean="0">
                <a:solidFill>
                  <a:schemeClr val="tx1"/>
                </a:solidFill>
                <a:latin typeface="Traditional Arabic" panose="02020603050405020304" pitchFamily="18" charset="-78"/>
                <a:cs typeface="Traditional Arabic" panose="02020603050405020304" pitchFamily="18" charset="-78"/>
              </a:rPr>
              <a:t> </a:t>
            </a:r>
            <a:r>
              <a:rPr lang="ar-SA" sz="2800" b="1" dirty="0">
                <a:solidFill>
                  <a:schemeClr val="tx1"/>
                </a:solidFill>
                <a:latin typeface="Traditional Arabic" panose="02020603050405020304" pitchFamily="18" charset="-78"/>
                <a:cs typeface="Traditional Arabic" panose="02020603050405020304" pitchFamily="18" charset="-78"/>
              </a:rPr>
              <a:t>وهو رخصة وأفضل من غسل، ويرفع الحدث ولا يسن </a:t>
            </a:r>
            <a:r>
              <a:rPr lang="ar-SA" sz="2800" b="1" dirty="0" smtClean="0">
                <a:solidFill>
                  <a:schemeClr val="tx1"/>
                </a:solidFill>
                <a:latin typeface="Traditional Arabic" panose="02020603050405020304" pitchFamily="18" charset="-78"/>
                <a:cs typeface="Traditional Arabic" panose="02020603050405020304" pitchFamily="18" charset="-78"/>
              </a:rPr>
              <a:t>أن</a:t>
            </a:r>
            <a:r>
              <a:rPr lang="ar-EG" sz="2800" b="1" dirty="0" smtClean="0">
                <a:solidFill>
                  <a:schemeClr val="tx1"/>
                </a:solidFill>
                <a:latin typeface="Traditional Arabic" panose="02020603050405020304" pitchFamily="18" charset="-78"/>
                <a:cs typeface="Traditional Arabic" panose="02020603050405020304" pitchFamily="18" charset="-78"/>
              </a:rPr>
              <a:t> </a:t>
            </a:r>
            <a:r>
              <a:rPr lang="ar-SA" sz="2800" b="1" dirty="0" smtClean="0">
                <a:solidFill>
                  <a:schemeClr val="tx1"/>
                </a:solidFill>
                <a:latin typeface="Traditional Arabic" panose="02020603050405020304" pitchFamily="18" charset="-78"/>
                <a:cs typeface="Traditional Arabic" panose="02020603050405020304" pitchFamily="18" charset="-78"/>
              </a:rPr>
              <a:t>يلبس ليمسح</a:t>
            </a:r>
            <a:r>
              <a:rPr lang="ar-EG" sz="2800" b="1" dirty="0" smtClean="0">
                <a:solidFill>
                  <a:schemeClr val="tx1"/>
                </a:solidFill>
                <a:latin typeface="Traditional Arabic" panose="02020603050405020304" pitchFamily="18" charset="-78"/>
                <a:cs typeface="Traditional Arabic" panose="02020603050405020304" pitchFamily="18" charset="-78"/>
              </a:rPr>
              <a:t>//</a:t>
            </a:r>
            <a:r>
              <a:rPr lang="en-US" sz="2800" b="1" dirty="0" smtClean="0">
                <a:solidFill>
                  <a:schemeClr val="tx1"/>
                </a:solidFill>
                <a:latin typeface="Traditional Arabic" panose="02020603050405020304" pitchFamily="18" charset="-78"/>
                <a:cs typeface="Traditional Arabic" panose="02020603050405020304" pitchFamily="18" charset="-78"/>
              </a:rPr>
              <a:t/>
            </a:r>
            <a:br>
              <a:rPr lang="en-US" sz="2800" b="1" dirty="0" smtClean="0">
                <a:solidFill>
                  <a:schemeClr val="tx1"/>
                </a:solidFill>
                <a:latin typeface="Traditional Arabic" panose="02020603050405020304" pitchFamily="18" charset="-78"/>
                <a:cs typeface="Traditional Arabic" panose="02020603050405020304" pitchFamily="18" charset="-78"/>
              </a:rPr>
            </a:br>
            <a:r>
              <a:rPr lang="ar-EG" sz="2800" b="1" dirty="0">
                <a:solidFill>
                  <a:schemeClr val="tx1"/>
                </a:solidFill>
                <a:latin typeface="Traditional Arabic" panose="02020603050405020304" pitchFamily="18" charset="-78"/>
                <a:cs typeface="Traditional Arabic" panose="02020603050405020304" pitchFamily="18" charset="-78"/>
              </a:rPr>
              <a:t>و (يجوز يوما وليلة) لمقيم ومسافر لا يباح له </a:t>
            </a:r>
            <a:r>
              <a:rPr lang="ar-EG" sz="2800" b="1" dirty="0" smtClean="0">
                <a:solidFill>
                  <a:schemeClr val="tx1"/>
                </a:solidFill>
                <a:latin typeface="Traditional Arabic" panose="02020603050405020304" pitchFamily="18" charset="-78"/>
                <a:cs typeface="Traditional Arabic" panose="02020603050405020304" pitchFamily="18" charset="-78"/>
              </a:rPr>
              <a:t>القصر// </a:t>
            </a:r>
            <a:r>
              <a:rPr lang="ar-EG" sz="2800" b="1" dirty="0">
                <a:solidFill>
                  <a:schemeClr val="tx1"/>
                </a:solidFill>
                <a:latin typeface="Traditional Arabic" panose="02020603050405020304" pitchFamily="18" charset="-78"/>
                <a:cs typeface="Traditional Arabic" panose="02020603050405020304" pitchFamily="18" charset="-78"/>
              </a:rPr>
              <a:t>(ولمسافر) سفرا يبيح القصر (ثلاثة) أيام (بلياليها) لحديث علي </a:t>
            </a:r>
            <a:r>
              <a:rPr lang="ar-EG" sz="2800" b="1" dirty="0" smtClean="0">
                <a:solidFill>
                  <a:schemeClr val="tx1"/>
                </a:solidFill>
                <a:latin typeface="Traditional Arabic" panose="02020603050405020304" pitchFamily="18" charset="-78"/>
                <a:cs typeface="Traditional Arabic" panose="02020603050405020304" pitchFamily="18" charset="-78"/>
              </a:rPr>
              <a:t>يرفعه «للمسافر </a:t>
            </a:r>
            <a:r>
              <a:rPr lang="ar-EG" sz="2800" b="1" dirty="0">
                <a:solidFill>
                  <a:schemeClr val="tx1"/>
                </a:solidFill>
                <a:latin typeface="Traditional Arabic" panose="02020603050405020304" pitchFamily="18" charset="-78"/>
                <a:cs typeface="Traditional Arabic" panose="02020603050405020304" pitchFamily="18" charset="-78"/>
              </a:rPr>
              <a:t>ثلاثة أيام بلياليهن وللمقيم يوم وليلة» رواه مسلم. ويخلع عند انقضاء المدة فإن خاف أو تضرر رفيقه بانتظاره تيمم، فإن مسح وصلى </a:t>
            </a:r>
            <a:r>
              <a:rPr lang="ar-EG" sz="2800" b="1" dirty="0" smtClean="0">
                <a:solidFill>
                  <a:schemeClr val="tx1"/>
                </a:solidFill>
                <a:latin typeface="Traditional Arabic" panose="02020603050405020304" pitchFamily="18" charset="-78"/>
                <a:cs typeface="Traditional Arabic" panose="02020603050405020304" pitchFamily="18" charset="-78"/>
              </a:rPr>
              <a:t>أعاد// </a:t>
            </a:r>
            <a:r>
              <a:rPr lang="ar-EG" sz="2800" b="1" dirty="0">
                <a:solidFill>
                  <a:schemeClr val="tx1"/>
                </a:solidFill>
                <a:latin typeface="Traditional Arabic" panose="02020603050405020304" pitchFamily="18" charset="-78"/>
                <a:cs typeface="Traditional Arabic" panose="02020603050405020304" pitchFamily="18" charset="-78"/>
              </a:rPr>
              <a:t>(و) ابتداء المدة (من حدث بعد لبس</a:t>
            </a:r>
            <a:endParaRPr lang="en-US" sz="28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97677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823139212"/>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SA" sz="2400" b="1" dirty="0">
                <a:solidFill>
                  <a:schemeClr val="tx1"/>
                </a:solidFill>
                <a:latin typeface="Traditional Arabic" panose="02020603050405020304" pitchFamily="18" charset="-78"/>
                <a:cs typeface="Traditional Arabic" panose="02020603050405020304" pitchFamily="18" charset="-78"/>
              </a:rPr>
              <a:t>على </a:t>
            </a:r>
            <a:r>
              <a:rPr lang="ar-SA" sz="2400" b="1" u="sng" dirty="0">
                <a:solidFill>
                  <a:schemeClr val="tx1"/>
                </a:solidFill>
                <a:latin typeface="Traditional Arabic" panose="02020603050405020304" pitchFamily="18" charset="-78"/>
                <a:cs typeface="Traditional Arabic" panose="02020603050405020304" pitchFamily="18" charset="-78"/>
              </a:rPr>
              <a:t>طاهر</a:t>
            </a:r>
            <a:r>
              <a:rPr lang="ar-SA" sz="2400" b="1" dirty="0">
                <a:solidFill>
                  <a:schemeClr val="tx1"/>
                </a:solidFill>
                <a:latin typeface="Traditional Arabic" panose="02020603050405020304" pitchFamily="18" charset="-78"/>
                <a:cs typeface="Traditional Arabic" panose="02020603050405020304" pitchFamily="18" charset="-78"/>
              </a:rPr>
              <a:t>) العين فلا يمسح على نجس، ولو في ضرورة ويتيمم معها لمستور (</a:t>
            </a:r>
            <a:r>
              <a:rPr lang="ar-SA" sz="2400" b="1" u="sng" dirty="0">
                <a:solidFill>
                  <a:schemeClr val="tx1"/>
                </a:solidFill>
                <a:latin typeface="Traditional Arabic" panose="02020603050405020304" pitchFamily="18" charset="-78"/>
                <a:cs typeface="Traditional Arabic" panose="02020603050405020304" pitchFamily="18" charset="-78"/>
              </a:rPr>
              <a:t>مباح</a:t>
            </a:r>
            <a:r>
              <a:rPr lang="ar-SA" sz="2400" b="1" dirty="0">
                <a:solidFill>
                  <a:schemeClr val="tx1"/>
                </a:solidFill>
                <a:latin typeface="Traditional Arabic" panose="02020603050405020304" pitchFamily="18" charset="-78"/>
                <a:cs typeface="Traditional Arabic" panose="02020603050405020304" pitchFamily="18" charset="-78"/>
              </a:rPr>
              <a:t>) فلا يجوز المسح على مغصوب ولا على حرير لرجل لأن لبسه معصية فلا تستباح به </a:t>
            </a:r>
            <a:r>
              <a:rPr lang="ar-SA" sz="2400" b="1" dirty="0" smtClean="0">
                <a:solidFill>
                  <a:schemeClr val="tx1"/>
                </a:solidFill>
                <a:latin typeface="Traditional Arabic" panose="02020603050405020304" pitchFamily="18" charset="-78"/>
                <a:cs typeface="Traditional Arabic" panose="02020603050405020304" pitchFamily="18" charset="-78"/>
              </a:rPr>
              <a:t>الرخصة</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a:t>
            </a:r>
            <a:r>
              <a:rPr lang="ar-SA" sz="2400" b="1" u="sng" dirty="0">
                <a:solidFill>
                  <a:schemeClr val="tx1"/>
                </a:solidFill>
                <a:latin typeface="Traditional Arabic" panose="02020603050405020304" pitchFamily="18" charset="-78"/>
                <a:cs typeface="Traditional Arabic" panose="02020603050405020304" pitchFamily="18" charset="-78"/>
              </a:rPr>
              <a:t>ساتر للمفروض</a:t>
            </a:r>
            <a:r>
              <a:rPr lang="ar-SA" sz="2400" b="1" dirty="0">
                <a:solidFill>
                  <a:schemeClr val="tx1"/>
                </a:solidFill>
                <a:latin typeface="Traditional Arabic" panose="02020603050405020304" pitchFamily="18" charset="-78"/>
                <a:cs typeface="Traditional Arabic" panose="02020603050405020304" pitchFamily="18" charset="-78"/>
              </a:rPr>
              <a:t>) ولو بشده أو شرجه كالزربول الذي له ساق وعرى يدخل بعضها في بعض فلا يمسح ما لا يستر محل الفرض لقصره أو سعته أو صفائه أو خرق فيه، وإن صغر حتى موضع الخرز، فإن انضم ولم يبد منه شيء جاز المسح </a:t>
            </a:r>
            <a:r>
              <a:rPr lang="ar-SA" sz="2400" b="1" dirty="0" smtClean="0">
                <a:solidFill>
                  <a:schemeClr val="tx1"/>
                </a:solidFill>
                <a:latin typeface="Traditional Arabic" panose="02020603050405020304" pitchFamily="18" charset="-78"/>
                <a:cs typeface="Traditional Arabic" panose="02020603050405020304" pitchFamily="18" charset="-78"/>
              </a:rPr>
              <a:t>عليه</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a:t>
            </a:r>
            <a:r>
              <a:rPr lang="ar-SA" sz="2400" b="1" u="sng" dirty="0">
                <a:solidFill>
                  <a:schemeClr val="tx1"/>
                </a:solidFill>
                <a:latin typeface="Traditional Arabic" panose="02020603050405020304" pitchFamily="18" charset="-78"/>
                <a:cs typeface="Traditional Arabic" panose="02020603050405020304" pitchFamily="18" charset="-78"/>
              </a:rPr>
              <a:t>يثبت بنفسه</a:t>
            </a:r>
            <a:r>
              <a:rPr lang="ar-SA" sz="2400" b="1" dirty="0">
                <a:solidFill>
                  <a:schemeClr val="tx1"/>
                </a:solidFill>
                <a:latin typeface="Traditional Arabic" panose="02020603050405020304" pitchFamily="18" charset="-78"/>
                <a:cs typeface="Traditional Arabic" panose="02020603050405020304" pitchFamily="18" charset="-78"/>
              </a:rPr>
              <a:t>) فإن لم يثبت إلا بشده لم يجز المسح عليه، وإن ثبت بنعلين مسح إلى خلعهما ما دامت مدته، ولا يجوز المسح على ما </a:t>
            </a:r>
            <a:r>
              <a:rPr lang="ar-SA" sz="2400" b="1" dirty="0" smtClean="0">
                <a:solidFill>
                  <a:schemeClr val="tx1"/>
                </a:solidFill>
                <a:latin typeface="Traditional Arabic" panose="02020603050405020304" pitchFamily="18" charset="-78"/>
                <a:cs typeface="Traditional Arabic" panose="02020603050405020304" pitchFamily="18" charset="-78"/>
              </a:rPr>
              <a:t>يسقط</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(من خف) بيان لطاهر أي يجوز المسح على خف يمكن متابعة المشي فيه عرفا. قال الإمام أحمد: ليس في قلبي من المسح شيء، فيه أربعون حديثا عن رسول الله - صَلَّى اللَّهُ عَلَيْهِ وَسَلَّمَ </a:t>
            </a:r>
            <a:r>
              <a:rPr lang="ar-SA" sz="2400" b="1" dirty="0" smtClean="0">
                <a:solidFill>
                  <a:schemeClr val="tx1"/>
                </a:solidFill>
                <a:latin typeface="Traditional Arabic" panose="02020603050405020304" pitchFamily="18" charset="-78"/>
                <a:cs typeface="Traditional Arabic" panose="02020603050405020304" pitchFamily="18" charset="-78"/>
              </a:rPr>
              <a:t>-</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(وجورب صفيق) وهو ما يلبس في الرجل على هيئة الخف من غير الجلد؛ لأنه </a:t>
            </a:r>
            <a:r>
              <a:rPr lang="ar-SA" sz="1400" b="1" dirty="0" smtClean="0">
                <a:solidFill>
                  <a:schemeClr val="tx1"/>
                </a:solidFill>
                <a:latin typeface="Traditional Arabic" panose="02020603050405020304" pitchFamily="18" charset="-78"/>
                <a:cs typeface="Traditional Arabic" panose="02020603050405020304" pitchFamily="18" charset="-78"/>
              </a:rPr>
              <a:t>صَلَّى </a:t>
            </a:r>
            <a:r>
              <a:rPr lang="ar-SA" sz="1400" b="1" dirty="0">
                <a:solidFill>
                  <a:schemeClr val="tx1"/>
                </a:solidFill>
                <a:latin typeface="Traditional Arabic" panose="02020603050405020304" pitchFamily="18" charset="-78"/>
                <a:cs typeface="Traditional Arabic" panose="02020603050405020304" pitchFamily="18" charset="-78"/>
              </a:rPr>
              <a:t>اللَّهُ عَلَيْهِ وَسَلَّمَ </a:t>
            </a:r>
            <a:r>
              <a:rPr lang="ar-SA" sz="1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«مسح على الجوربين والنعلين</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1600" b="1" dirty="0">
                <a:solidFill>
                  <a:schemeClr val="tx1"/>
                </a:solidFill>
                <a:latin typeface="Traditional Arabic" panose="02020603050405020304" pitchFamily="18" charset="-78"/>
                <a:cs typeface="Traditional Arabic" panose="02020603050405020304" pitchFamily="18" charset="-78"/>
              </a:rPr>
              <a:t>رواه أحمد وغيره وصححه الترمذي </a:t>
            </a:r>
            <a:r>
              <a:rPr lang="ar-SA" sz="2400" b="1" dirty="0">
                <a:solidFill>
                  <a:schemeClr val="tx1"/>
                </a:solidFill>
                <a:latin typeface="Traditional Arabic" panose="02020603050405020304" pitchFamily="18" charset="-78"/>
                <a:cs typeface="Traditional Arabic" panose="02020603050405020304" pitchFamily="18" charset="-78"/>
              </a:rPr>
              <a:t>(ونحوهما) أي نحو الخف والجورب كالجرموق ويسمى الموق وهو خف قصير فيصح المسح عليه لفعله </a:t>
            </a:r>
            <a:r>
              <a:rPr lang="ar-SA" sz="1600" b="1" dirty="0" smtClean="0">
                <a:solidFill>
                  <a:schemeClr val="tx1"/>
                </a:solidFill>
                <a:latin typeface="Traditional Arabic" panose="02020603050405020304" pitchFamily="18" charset="-78"/>
                <a:cs typeface="Traditional Arabic" panose="02020603050405020304" pitchFamily="18" charset="-78"/>
              </a:rPr>
              <a:t>عَلَيْهِ </a:t>
            </a:r>
            <a:r>
              <a:rPr lang="ar-SA" sz="1600" b="1" dirty="0">
                <a:solidFill>
                  <a:schemeClr val="tx1"/>
                </a:solidFill>
                <a:latin typeface="Traditional Arabic" panose="02020603050405020304" pitchFamily="18" charset="-78"/>
                <a:cs typeface="Traditional Arabic" panose="02020603050405020304" pitchFamily="18" charset="-78"/>
              </a:rPr>
              <a:t>الصَّلَاةُ وَالسَّلَامُ </a:t>
            </a:r>
            <a:r>
              <a:rPr lang="ar-SA" sz="1600" b="1" dirty="0" smtClean="0">
                <a:solidFill>
                  <a:schemeClr val="tx1"/>
                </a:solidFill>
                <a:latin typeface="Traditional Arabic" panose="02020603050405020304" pitchFamily="18" charset="-78"/>
                <a:cs typeface="Traditional Arabic" panose="02020603050405020304" pitchFamily="18" charset="-78"/>
              </a:rPr>
              <a:t>رواه </a:t>
            </a:r>
            <a:r>
              <a:rPr lang="ar-SA" sz="1600" b="1" dirty="0">
                <a:solidFill>
                  <a:schemeClr val="tx1"/>
                </a:solidFill>
                <a:latin typeface="Traditional Arabic" panose="02020603050405020304" pitchFamily="18" charset="-78"/>
                <a:cs typeface="Traditional Arabic" panose="02020603050405020304" pitchFamily="18" charset="-78"/>
              </a:rPr>
              <a:t>أحمد وغيره.</a:t>
            </a:r>
          </a:p>
        </p:txBody>
      </p:sp>
    </p:spTree>
    <p:extLst>
      <p:ext uri="{BB962C8B-B14F-4D97-AF65-F5344CB8AC3E}">
        <p14:creationId xmlns:p14="http://schemas.microsoft.com/office/powerpoint/2010/main" val="26546528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053574295"/>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2400" b="1" dirty="0">
                <a:solidFill>
                  <a:schemeClr val="tx1"/>
                </a:solidFill>
                <a:latin typeface="Traditional Arabic" panose="02020603050405020304" pitchFamily="18" charset="-78"/>
                <a:cs typeface="Traditional Arabic" panose="02020603050405020304" pitchFamily="18" charset="-78"/>
              </a:rPr>
              <a:t>و) يصح المسح أيضا (على عمامة) </a:t>
            </a:r>
            <a:r>
              <a:rPr lang="ar-SA" sz="2400" b="1" u="sng" dirty="0">
                <a:solidFill>
                  <a:schemeClr val="tx1"/>
                </a:solidFill>
                <a:latin typeface="Traditional Arabic" panose="02020603050405020304" pitchFamily="18" charset="-78"/>
                <a:cs typeface="Traditional Arabic" panose="02020603050405020304" pitchFamily="18" charset="-78"/>
              </a:rPr>
              <a:t>مباحة</a:t>
            </a:r>
            <a:r>
              <a:rPr lang="ar-SA" sz="2400" b="1" dirty="0">
                <a:solidFill>
                  <a:schemeClr val="tx1"/>
                </a:solidFill>
                <a:latin typeface="Traditional Arabic" panose="02020603050405020304" pitchFamily="18" charset="-78"/>
                <a:cs typeface="Traditional Arabic" panose="02020603050405020304" pitchFamily="18" charset="-78"/>
              </a:rPr>
              <a:t> (</a:t>
            </a:r>
            <a:r>
              <a:rPr lang="ar-SA" sz="2400" b="1" u="sng" dirty="0">
                <a:solidFill>
                  <a:schemeClr val="tx1"/>
                </a:solidFill>
                <a:latin typeface="Traditional Arabic" panose="02020603050405020304" pitchFamily="18" charset="-78"/>
                <a:cs typeface="Traditional Arabic" panose="02020603050405020304" pitchFamily="18" charset="-78"/>
              </a:rPr>
              <a:t>لرجل</a:t>
            </a:r>
            <a:r>
              <a:rPr lang="ar-SA" sz="2400" b="1" dirty="0">
                <a:solidFill>
                  <a:schemeClr val="tx1"/>
                </a:solidFill>
                <a:latin typeface="Traditional Arabic" panose="02020603050405020304" pitchFamily="18" charset="-78"/>
                <a:cs typeface="Traditional Arabic" panose="02020603050405020304" pitchFamily="18" charset="-78"/>
              </a:rPr>
              <a:t>) لا لمرأة لأنه </a:t>
            </a:r>
            <a:r>
              <a:rPr lang="ar-EG" sz="2400" b="1" dirty="0">
                <a:solidFill>
                  <a:schemeClr val="tx1"/>
                </a:solidFill>
                <a:latin typeface="Traditional Arabic" panose="02020603050405020304" pitchFamily="18" charset="-78"/>
                <a:cs typeface="Traditional Arabic" panose="02020603050405020304" pitchFamily="18" charset="-78"/>
              </a:rPr>
              <a:t>ص</a:t>
            </a:r>
            <a:r>
              <a:rPr lang="ar-SA" sz="1600" b="1" dirty="0" smtClean="0">
                <a:solidFill>
                  <a:schemeClr val="tx1"/>
                </a:solidFill>
                <a:latin typeface="Traditional Arabic" panose="02020603050405020304" pitchFamily="18" charset="-78"/>
                <a:cs typeface="Traditional Arabic" panose="02020603050405020304" pitchFamily="18" charset="-78"/>
              </a:rPr>
              <a:t>َلَّى </a:t>
            </a:r>
            <a:r>
              <a:rPr lang="ar-SA" sz="1600" b="1" dirty="0">
                <a:solidFill>
                  <a:schemeClr val="tx1"/>
                </a:solidFill>
                <a:latin typeface="Traditional Arabic" panose="02020603050405020304" pitchFamily="18" charset="-78"/>
                <a:cs typeface="Traditional Arabic" panose="02020603050405020304" pitchFamily="18" charset="-78"/>
              </a:rPr>
              <a:t>اللَّهُ عَلَيْهِ وَسَلَّمَ </a:t>
            </a:r>
            <a:r>
              <a:rPr lang="ar-EG" sz="1600" b="1" dirty="0">
                <a:solidFill>
                  <a:schemeClr val="tx1"/>
                </a:solidFill>
                <a:latin typeface="Traditional Arabic" panose="02020603050405020304" pitchFamily="18" charset="-78"/>
                <a:cs typeface="Traditional Arabic" panose="02020603050405020304" pitchFamily="18" charset="-78"/>
              </a:rPr>
              <a:t> </a:t>
            </a:r>
            <a:r>
              <a:rPr lang="ar-SA" sz="2400" b="1" dirty="0" smtClean="0">
                <a:solidFill>
                  <a:schemeClr val="tx1"/>
                </a:solidFill>
                <a:latin typeface="Traditional Arabic" panose="02020603050405020304" pitchFamily="18" charset="-78"/>
                <a:cs typeface="Traditional Arabic" panose="02020603050405020304" pitchFamily="18" charset="-78"/>
              </a:rPr>
              <a:t>مسح </a:t>
            </a:r>
            <a:r>
              <a:rPr lang="ar-SA" sz="2400" b="1" dirty="0">
                <a:solidFill>
                  <a:schemeClr val="tx1"/>
                </a:solidFill>
                <a:latin typeface="Traditional Arabic" panose="02020603050405020304" pitchFamily="18" charset="-78"/>
                <a:cs typeface="Traditional Arabic" panose="02020603050405020304" pitchFamily="18" charset="-78"/>
              </a:rPr>
              <a:t>على الخفين والعمامة</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1600" b="1" dirty="0">
                <a:solidFill>
                  <a:schemeClr val="tx1"/>
                </a:solidFill>
                <a:latin typeface="Traditional Arabic" panose="02020603050405020304" pitchFamily="18" charset="-78"/>
                <a:cs typeface="Traditional Arabic" panose="02020603050405020304" pitchFamily="18" charset="-78"/>
              </a:rPr>
              <a:t>قال الترمذي: حسن صحيح</a:t>
            </a:r>
            <a:r>
              <a:rPr lang="ar-SA" sz="2400" b="1" dirty="0">
                <a:solidFill>
                  <a:schemeClr val="tx1"/>
                </a:solidFill>
                <a:latin typeface="Traditional Arabic" panose="02020603050405020304" pitchFamily="18" charset="-78"/>
                <a:cs typeface="Traditional Arabic" panose="02020603050405020304" pitchFamily="18" charset="-78"/>
              </a:rPr>
              <a:t>، هذا إذا كانت (</a:t>
            </a:r>
            <a:r>
              <a:rPr lang="ar-SA" sz="2400" b="1" u="sng" dirty="0">
                <a:solidFill>
                  <a:schemeClr val="tx1"/>
                </a:solidFill>
                <a:latin typeface="Traditional Arabic" panose="02020603050405020304" pitchFamily="18" charset="-78"/>
                <a:cs typeface="Traditional Arabic" panose="02020603050405020304" pitchFamily="18" charset="-78"/>
              </a:rPr>
              <a:t>محنكة</a:t>
            </a:r>
            <a:r>
              <a:rPr lang="ar-SA" sz="2400" b="1" dirty="0">
                <a:solidFill>
                  <a:schemeClr val="tx1"/>
                </a:solidFill>
                <a:latin typeface="Traditional Arabic" panose="02020603050405020304" pitchFamily="18" charset="-78"/>
                <a:cs typeface="Traditional Arabic" panose="02020603050405020304" pitchFamily="18" charset="-78"/>
              </a:rPr>
              <a:t>) وهي التي </a:t>
            </a:r>
            <a:r>
              <a:rPr lang="ar-SA" sz="2400" b="1" dirty="0" smtClean="0">
                <a:solidFill>
                  <a:schemeClr val="tx1"/>
                </a:solidFill>
                <a:latin typeface="Traditional Arabic" panose="02020603050405020304" pitchFamily="18" charset="-78"/>
                <a:cs typeface="Traditional Arabic" panose="02020603050405020304" pitchFamily="18" charset="-78"/>
              </a:rPr>
              <a:t>يدار</a:t>
            </a:r>
            <a:r>
              <a:rPr lang="ar-EG" sz="2400" b="1" dirty="0">
                <a:solidFill>
                  <a:schemeClr val="tx1"/>
                </a:solidFill>
                <a:latin typeface="Traditional Arabic" panose="02020603050405020304" pitchFamily="18" charset="-78"/>
                <a:cs typeface="Traditional Arabic" panose="02020603050405020304" pitchFamily="18" charset="-78"/>
              </a:rPr>
              <a:t> منها تحت الحنك كور -بفتح الكاف- فأكثر (أو </a:t>
            </a:r>
            <a:r>
              <a:rPr lang="ar-EG" sz="2400" b="1" u="sng" dirty="0">
                <a:solidFill>
                  <a:schemeClr val="tx1"/>
                </a:solidFill>
                <a:latin typeface="Traditional Arabic" panose="02020603050405020304" pitchFamily="18" charset="-78"/>
                <a:cs typeface="Traditional Arabic" panose="02020603050405020304" pitchFamily="18" charset="-78"/>
              </a:rPr>
              <a:t>ذات ذؤابة</a:t>
            </a:r>
            <a:r>
              <a:rPr lang="ar-EG" sz="2400" b="1" dirty="0">
                <a:solidFill>
                  <a:schemeClr val="tx1"/>
                </a:solidFill>
                <a:latin typeface="Traditional Arabic" panose="02020603050405020304" pitchFamily="18" charset="-78"/>
                <a:cs typeface="Traditional Arabic" panose="02020603050405020304" pitchFamily="18" charset="-78"/>
              </a:rPr>
              <a:t>) -بضم المعجمة وبعدها همزة مفتوحة- وهي طرف العمامة، المرخي فلا يصح المسح على العمامة الصماء. ويشترط أيضا أن تكون </a:t>
            </a:r>
            <a:r>
              <a:rPr lang="ar-EG" sz="2400" b="1" u="sng" dirty="0">
                <a:solidFill>
                  <a:schemeClr val="tx1"/>
                </a:solidFill>
                <a:latin typeface="Traditional Arabic" panose="02020603050405020304" pitchFamily="18" charset="-78"/>
                <a:cs typeface="Traditional Arabic" panose="02020603050405020304" pitchFamily="18" charset="-78"/>
              </a:rPr>
              <a:t>ساترة</a:t>
            </a:r>
            <a:r>
              <a:rPr lang="ar-EG" sz="2400" b="1" dirty="0">
                <a:solidFill>
                  <a:schemeClr val="tx1"/>
                </a:solidFill>
                <a:latin typeface="Traditional Arabic" panose="02020603050405020304" pitchFamily="18" charset="-78"/>
                <a:cs typeface="Traditional Arabic" panose="02020603050405020304" pitchFamily="18" charset="-78"/>
              </a:rPr>
              <a:t> لما لم تجر العادة بكشفه كمقدم الرأس والأذنين وجوانب الرأس،</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فيعفى عنه لمشقة التحرز منه بخلاف الخف، ويستحب مسحه </a:t>
            </a:r>
            <a:r>
              <a:rPr lang="ar-EG" sz="2400" b="1" dirty="0" smtClean="0">
                <a:solidFill>
                  <a:schemeClr val="tx1"/>
                </a:solidFill>
                <a:latin typeface="Traditional Arabic" panose="02020603050405020304" pitchFamily="18" charset="-78"/>
                <a:cs typeface="Traditional Arabic" panose="02020603050405020304" pitchFamily="18" charset="-78"/>
              </a:rPr>
              <a:t>معها// </a:t>
            </a:r>
            <a:r>
              <a:rPr lang="ar-EG" sz="2400" b="1" dirty="0">
                <a:solidFill>
                  <a:schemeClr val="tx1"/>
                </a:solidFill>
                <a:latin typeface="Traditional Arabic" panose="02020603050405020304" pitchFamily="18" charset="-78"/>
                <a:cs typeface="Traditional Arabic" panose="02020603050405020304" pitchFamily="18" charset="-78"/>
              </a:rPr>
              <a:t>(و) على (خمر نساء مدارة تحت حلوقهن) لمشقة نزعها كالعمامة بخلاف وقاية الرأس. وإنما يمسح جميع ما تقدم (في حدث أصغر) لا في حدث أكبر بل يغسل ما تحتها</a:t>
            </a:r>
            <a:endParaRPr lang="ar-SA" sz="1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601019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004831127"/>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2400" b="1" dirty="0">
                <a:solidFill>
                  <a:schemeClr val="tx1"/>
                </a:solidFill>
                <a:latin typeface="Traditional Arabic" panose="02020603050405020304" pitchFamily="18" charset="-78"/>
                <a:cs typeface="Traditional Arabic" panose="02020603050405020304" pitchFamily="18" charset="-78"/>
              </a:rPr>
              <a:t>و) يمسح على (جبيرة) مشدودة على كسر أو جرح ونحوهما (لم تتجاوز قدر الحاجة) وهو موضع الجرح والكسر وما قرب منه بحيث يحتاج إليه في شدها، فإن تعدى شدها محل الحاجة نزعها، فإن خشي تلفا أو ضررا تيمم </a:t>
            </a:r>
            <a:r>
              <a:rPr lang="ar-SA" sz="2400" b="1" dirty="0" smtClean="0">
                <a:solidFill>
                  <a:schemeClr val="tx1"/>
                </a:solidFill>
                <a:latin typeface="Traditional Arabic" panose="02020603050405020304" pitchFamily="18" charset="-78"/>
                <a:cs typeface="Traditional Arabic" panose="02020603050405020304" pitchFamily="18" charset="-78"/>
              </a:rPr>
              <a:t>لزائد</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ودواء على البدن تضرر بقلعه كجبيرة في المسح عليه </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a:solidFill>
                  <a:schemeClr val="tx1"/>
                </a:solidFill>
                <a:latin typeface="Traditional Arabic" panose="02020603050405020304" pitchFamily="18" charset="-78"/>
                <a:cs typeface="Traditional Arabic" panose="02020603050405020304" pitchFamily="18" charset="-78"/>
              </a:rPr>
              <a:t>ولو في) </a:t>
            </a:r>
            <a:r>
              <a:rPr lang="ar-SA" sz="2400" b="1" u="sng" dirty="0">
                <a:solidFill>
                  <a:schemeClr val="tx1"/>
                </a:solidFill>
                <a:latin typeface="Traditional Arabic" panose="02020603050405020304" pitchFamily="18" charset="-78"/>
                <a:cs typeface="Traditional Arabic" panose="02020603050405020304" pitchFamily="18" charset="-78"/>
              </a:rPr>
              <a:t>حدث (أكبر) </a:t>
            </a:r>
            <a:r>
              <a:rPr lang="ar-SA" sz="2400" b="1" dirty="0">
                <a:solidFill>
                  <a:schemeClr val="tx1"/>
                </a:solidFill>
                <a:latin typeface="Traditional Arabic" panose="02020603050405020304" pitchFamily="18" charset="-78"/>
                <a:cs typeface="Traditional Arabic" panose="02020603050405020304" pitchFamily="18" charset="-78"/>
              </a:rPr>
              <a:t>لحديث صاحب الشجة: «إنما كان يكفيه أن يتيمم ويعضد أو يعصب على جرحه خرقة ويمسح عليها ويغسل سائر جسده» </a:t>
            </a:r>
            <a:r>
              <a:rPr lang="ar-SA" sz="1600" b="1" dirty="0">
                <a:solidFill>
                  <a:schemeClr val="tx1"/>
                </a:solidFill>
                <a:latin typeface="Traditional Arabic" panose="02020603050405020304" pitchFamily="18" charset="-78"/>
                <a:cs typeface="Traditional Arabic" panose="02020603050405020304" pitchFamily="18" charset="-78"/>
              </a:rPr>
              <a:t>رواه أبو </a:t>
            </a:r>
            <a:r>
              <a:rPr lang="ar-SA" sz="1600" b="1" dirty="0" smtClean="0">
                <a:solidFill>
                  <a:schemeClr val="tx1"/>
                </a:solidFill>
                <a:latin typeface="Traditional Arabic" panose="02020603050405020304" pitchFamily="18" charset="-78"/>
                <a:cs typeface="Traditional Arabic" panose="02020603050405020304" pitchFamily="18" charset="-78"/>
              </a:rPr>
              <a:t>داود</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smtClean="0">
                <a:solidFill>
                  <a:schemeClr val="tx1"/>
                </a:solidFill>
                <a:latin typeface="Traditional Arabic" panose="02020603050405020304" pitchFamily="18" charset="-78"/>
                <a:cs typeface="Traditional Arabic" panose="02020603050405020304" pitchFamily="18" charset="-78"/>
              </a:rPr>
              <a:t>والمسح </a:t>
            </a:r>
            <a:r>
              <a:rPr lang="ar-SA" sz="2400" b="1" dirty="0">
                <a:solidFill>
                  <a:schemeClr val="tx1"/>
                </a:solidFill>
                <a:latin typeface="Traditional Arabic" panose="02020603050405020304" pitchFamily="18" charset="-78"/>
                <a:cs typeface="Traditional Arabic" panose="02020603050405020304" pitchFamily="18" charset="-78"/>
              </a:rPr>
              <a:t>عليها </a:t>
            </a:r>
            <a:r>
              <a:rPr lang="ar-SA" sz="2400" b="1" u="sng" dirty="0">
                <a:solidFill>
                  <a:schemeClr val="tx1"/>
                </a:solidFill>
                <a:latin typeface="Traditional Arabic" panose="02020603050405020304" pitchFamily="18" charset="-78"/>
                <a:cs typeface="Traditional Arabic" panose="02020603050405020304" pitchFamily="18" charset="-78"/>
              </a:rPr>
              <a:t>عزيمة</a:t>
            </a:r>
            <a:r>
              <a:rPr lang="ar-SA" sz="2400" b="1" dirty="0">
                <a:solidFill>
                  <a:schemeClr val="tx1"/>
                </a:solidFill>
                <a:latin typeface="Traditional Arabic" panose="02020603050405020304" pitchFamily="18" charset="-78"/>
                <a:cs typeface="Traditional Arabic" panose="02020603050405020304" pitchFamily="18" charset="-78"/>
              </a:rPr>
              <a:t> (إلى حلها) أي يمسح على الجبيرة إلى حلها أو برء ما تحتها وليس موقتا كالمسح على الخفين ونحوهما؛ لأن مسحها للضرورة فيتقدر </a:t>
            </a:r>
            <a:r>
              <a:rPr lang="ar-SA" sz="2400" b="1" dirty="0" smtClean="0">
                <a:solidFill>
                  <a:schemeClr val="tx1"/>
                </a:solidFill>
                <a:latin typeface="Traditional Arabic" panose="02020603050405020304" pitchFamily="18" charset="-78"/>
                <a:cs typeface="Traditional Arabic" panose="02020603050405020304" pitchFamily="18" charset="-78"/>
              </a:rPr>
              <a:t>بقدرها</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(إذا لبس ذلك) أي ما تقدم من الخفين ونحوهما والعمامة والخمار والجبيرة (بعد كمال الطهارة) بالماء ولو مسح فيها على حائل أو تيمم لجرح، فلو غسل رجلا ثم أدخلها الخف خلع ثم لبس بعد غسل الأخرى، ولو نوى جنب رفع حدثيه وغسل رجليه وأدخلهما الخف ثم تمم طهارته أو مسح رأسه ثم لبس العمامة ثم غسل رجليه، أو تيمم ولبس الخف أو غيره لم يمسح ولو جبيرة، فإن خاف الضرر بنزعها تيمم. ويمسح من به سلس بول أو نحوه إذا لبس بعد الطهارة؛ لأنها كاملة في حقه، فإن زال عذره لزمه الخلع واستئناف الطهارة كالمتيمم يجد الماء.</a:t>
            </a:r>
          </a:p>
        </p:txBody>
      </p:sp>
    </p:spTree>
    <p:extLst>
      <p:ext uri="{BB962C8B-B14F-4D97-AF65-F5344CB8AC3E}">
        <p14:creationId xmlns:p14="http://schemas.microsoft.com/office/powerpoint/2010/main" val="33758766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855818396"/>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SA" sz="2400" b="1" dirty="0">
                <a:solidFill>
                  <a:schemeClr val="tx1"/>
                </a:solidFill>
                <a:latin typeface="Traditional Arabic" panose="02020603050405020304" pitchFamily="18" charset="-78"/>
                <a:cs typeface="Traditional Arabic" panose="02020603050405020304" pitchFamily="18" charset="-78"/>
              </a:rPr>
              <a:t>(ومن مسح في سفر ثم أقام) أتم مسح مقيم إن بقي منه شيء وإلا </a:t>
            </a:r>
            <a:r>
              <a:rPr lang="ar-SA" sz="2400" b="1" dirty="0" smtClean="0">
                <a:solidFill>
                  <a:schemeClr val="tx1"/>
                </a:solidFill>
                <a:latin typeface="Traditional Arabic" panose="02020603050405020304" pitchFamily="18" charset="-78"/>
                <a:cs typeface="Traditional Arabic" panose="02020603050405020304" pitchFamily="18" charset="-78"/>
              </a:rPr>
              <a:t>خلع</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(أو عكس) أي مسح مقيما ثم سافر لم يزد على مسح مقيم تغليبا لجانب </a:t>
            </a:r>
            <a:r>
              <a:rPr lang="ar-SA" sz="2400" b="1" dirty="0" smtClean="0">
                <a:solidFill>
                  <a:schemeClr val="tx1"/>
                </a:solidFill>
                <a:latin typeface="Traditional Arabic" panose="02020603050405020304" pitchFamily="18" charset="-78"/>
                <a:cs typeface="Traditional Arabic" panose="02020603050405020304" pitchFamily="18" charset="-78"/>
              </a:rPr>
              <a:t>الحضر</a:t>
            </a:r>
            <a:r>
              <a:rPr lang="ar-EG" sz="2400" b="1" dirty="0" smtClean="0">
                <a:solidFill>
                  <a:schemeClr val="tx1"/>
                </a:solidFill>
                <a:latin typeface="Traditional Arabic" panose="02020603050405020304" pitchFamily="18" charset="-78"/>
                <a:cs typeface="Traditional Arabic" panose="02020603050405020304" pitchFamily="18" charset="-78"/>
              </a:rPr>
              <a:t>//</a:t>
            </a:r>
            <a:r>
              <a:rPr lang="ar-SA" sz="2400" b="1" dirty="0" smtClean="0">
                <a:solidFill>
                  <a:schemeClr val="tx1"/>
                </a:solidFill>
                <a:latin typeface="Traditional Arabic" panose="02020603050405020304" pitchFamily="18" charset="-78"/>
                <a:cs typeface="Traditional Arabic" panose="02020603050405020304" pitchFamily="18" charset="-78"/>
              </a:rPr>
              <a:t> </a:t>
            </a:r>
            <a:r>
              <a:rPr lang="ar-SA" sz="2400" b="1" dirty="0">
                <a:solidFill>
                  <a:schemeClr val="tx1"/>
                </a:solidFill>
                <a:latin typeface="Traditional Arabic" panose="02020603050405020304" pitchFamily="18" charset="-78"/>
                <a:cs typeface="Traditional Arabic" panose="02020603050405020304" pitchFamily="18" charset="-78"/>
              </a:rPr>
              <a:t>(أو شك في ابتدائه) أي ابتداء المسح هل كان حضرا أو سفرا (فمسح مقيم) أي فيمسح تتمة يوم وليلة فقط؛ لأنه </a:t>
            </a:r>
            <a:r>
              <a:rPr lang="ar-SA" sz="2400" b="1" dirty="0" smtClean="0">
                <a:solidFill>
                  <a:schemeClr val="tx1"/>
                </a:solidFill>
                <a:latin typeface="Traditional Arabic" panose="02020603050405020304" pitchFamily="18" charset="-78"/>
                <a:cs typeface="Traditional Arabic" panose="02020603050405020304" pitchFamily="18" charset="-78"/>
              </a:rPr>
              <a:t>المتيقن</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(وإن أحدث) في الحضر (ثم سافر قبل مسحه فمسح مسافر) لأنه ابتدأ المسح </a:t>
            </a:r>
            <a:r>
              <a:rPr lang="ar-EG" sz="2400" b="1" dirty="0" smtClean="0">
                <a:solidFill>
                  <a:schemeClr val="tx1"/>
                </a:solidFill>
                <a:latin typeface="Traditional Arabic" panose="02020603050405020304" pitchFamily="18" charset="-78"/>
                <a:cs typeface="Traditional Arabic" panose="02020603050405020304" pitchFamily="18" charset="-78"/>
              </a:rPr>
              <a:t>مسافرا// (</a:t>
            </a:r>
            <a:r>
              <a:rPr lang="ar-EG" sz="2400" b="1" dirty="0">
                <a:solidFill>
                  <a:schemeClr val="tx1"/>
                </a:solidFill>
                <a:latin typeface="Traditional Arabic" panose="02020603050405020304" pitchFamily="18" charset="-78"/>
                <a:cs typeface="Traditional Arabic" panose="02020603050405020304" pitchFamily="18" charset="-78"/>
              </a:rPr>
              <a:t>ولا يمسح </a:t>
            </a:r>
            <a:r>
              <a:rPr lang="ar-EG" sz="2400" b="1" u="sng" dirty="0">
                <a:solidFill>
                  <a:schemeClr val="tx1"/>
                </a:solidFill>
                <a:latin typeface="Traditional Arabic" panose="02020603050405020304" pitchFamily="18" charset="-78"/>
                <a:cs typeface="Traditional Arabic" panose="02020603050405020304" pitchFamily="18" charset="-78"/>
              </a:rPr>
              <a:t>قلانس</a:t>
            </a:r>
            <a:r>
              <a:rPr lang="ar-EG" sz="2400" b="1" dirty="0">
                <a:solidFill>
                  <a:schemeClr val="tx1"/>
                </a:solidFill>
                <a:latin typeface="Traditional Arabic" panose="02020603050405020304" pitchFamily="18" charset="-78"/>
                <a:cs typeface="Traditional Arabic" panose="02020603050405020304" pitchFamily="18" charset="-78"/>
              </a:rPr>
              <a:t>) جمع قلنسوة، وهي المبطنات كدنيات القضاة والنوميات، قال في " مجمع البحرين " على هيئة ما تتخذه الصوفية الآن، (ولا) يمسح (</a:t>
            </a:r>
            <a:r>
              <a:rPr lang="ar-EG" sz="2400" b="1" u="sng" dirty="0">
                <a:solidFill>
                  <a:schemeClr val="tx1"/>
                </a:solidFill>
                <a:latin typeface="Traditional Arabic" panose="02020603050405020304" pitchFamily="18" charset="-78"/>
                <a:cs typeface="Traditional Arabic" panose="02020603050405020304" pitchFamily="18" charset="-78"/>
              </a:rPr>
              <a:t>لفافة</a:t>
            </a:r>
            <a:r>
              <a:rPr lang="ar-EG" sz="2400" b="1" dirty="0">
                <a:solidFill>
                  <a:schemeClr val="tx1"/>
                </a:solidFill>
                <a:latin typeface="Traditional Arabic" panose="02020603050405020304" pitchFamily="18" charset="-78"/>
                <a:cs typeface="Traditional Arabic" panose="02020603050405020304" pitchFamily="18" charset="-78"/>
              </a:rPr>
              <a:t>) وهي </a:t>
            </a:r>
            <a:r>
              <a:rPr lang="ar-EG" sz="2400" b="1" dirty="0" smtClean="0">
                <a:solidFill>
                  <a:schemeClr val="tx1"/>
                </a:solidFill>
                <a:latin typeface="Traditional Arabic" panose="02020603050405020304" pitchFamily="18" charset="-78"/>
                <a:cs typeface="Traditional Arabic" panose="02020603050405020304" pitchFamily="18" charset="-78"/>
              </a:rPr>
              <a:t>الخرقة تشد </a:t>
            </a:r>
            <a:r>
              <a:rPr lang="ar-EG" sz="2400" b="1" dirty="0">
                <a:solidFill>
                  <a:schemeClr val="tx1"/>
                </a:solidFill>
                <a:latin typeface="Traditional Arabic" panose="02020603050405020304" pitchFamily="18" charset="-78"/>
                <a:cs typeface="Traditional Arabic" panose="02020603050405020304" pitchFamily="18" charset="-78"/>
              </a:rPr>
              <a:t>على الرجل تحتها نعل أو لا، ولو مع مشقة لعدم ثبوتها بنفسها، (ولا) يمسح (</a:t>
            </a:r>
            <a:r>
              <a:rPr lang="ar-EG" sz="2400" b="1" u="sng" dirty="0">
                <a:solidFill>
                  <a:schemeClr val="tx1"/>
                </a:solidFill>
                <a:latin typeface="Traditional Arabic" panose="02020603050405020304" pitchFamily="18" charset="-78"/>
                <a:cs typeface="Traditional Arabic" panose="02020603050405020304" pitchFamily="18" charset="-78"/>
              </a:rPr>
              <a:t>ما يسقط من القدم</a:t>
            </a:r>
            <a:r>
              <a:rPr lang="ar-EG" sz="2400" b="1" dirty="0">
                <a:solidFill>
                  <a:schemeClr val="tx1"/>
                </a:solidFill>
                <a:latin typeface="Traditional Arabic" panose="02020603050405020304" pitchFamily="18" charset="-78"/>
                <a:cs typeface="Traditional Arabic" panose="02020603050405020304" pitchFamily="18" charset="-78"/>
              </a:rPr>
              <a:t> أو) </a:t>
            </a:r>
            <a:r>
              <a:rPr lang="ar-EG" sz="2400" b="1" u="sng" dirty="0">
                <a:solidFill>
                  <a:schemeClr val="tx1"/>
                </a:solidFill>
                <a:latin typeface="Traditional Arabic" panose="02020603050405020304" pitchFamily="18" charset="-78"/>
                <a:cs typeface="Traditional Arabic" panose="02020603050405020304" pitchFamily="18" charset="-78"/>
              </a:rPr>
              <a:t>خفا (يرى منه بعضه</a:t>
            </a:r>
            <a:r>
              <a:rPr lang="ar-EG" sz="2400" b="1" dirty="0">
                <a:solidFill>
                  <a:schemeClr val="tx1"/>
                </a:solidFill>
                <a:latin typeface="Traditional Arabic" panose="02020603050405020304" pitchFamily="18" charset="-78"/>
                <a:cs typeface="Traditional Arabic" panose="02020603050405020304" pitchFamily="18" charset="-78"/>
              </a:rPr>
              <a:t>) أي بعض القدم أم شيء من محل الفرض؛ لأن ما ظهر فرضه الغسل ولا يجامع المسح </a:t>
            </a: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9661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923290329"/>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b="1" dirty="0">
                <a:solidFill>
                  <a:schemeClr val="tx1"/>
                </a:solidFill>
                <a:latin typeface="Traditional Arabic" panose="02020603050405020304" pitchFamily="18" charset="-78"/>
                <a:cs typeface="Traditional Arabic" panose="02020603050405020304" pitchFamily="18" charset="-78"/>
              </a:rPr>
              <a:t>فإن لبس خفا على خف قبل الحدث) ولو مع خرق أحد الخفين (فالحكم لـ) لخف (الفوقاني) لأنه ساتر فأشبه المنفرد، وكذا لو لبسه على لفافة وإن كانا مخرقين لم يجز المسح ولو سترا، وإن أدخل يده من تحت الفوقاني ومسح الذي تحته جاز، وإن أحدث ثم لبس الفوقاني قبل المسح التحتاني أو بعده لم يمسح الفوقاني بل ما </a:t>
            </a:r>
            <a:r>
              <a:rPr lang="ar-EG" sz="2400" b="1" dirty="0" smtClean="0">
                <a:solidFill>
                  <a:schemeClr val="tx1"/>
                </a:solidFill>
                <a:latin typeface="Traditional Arabic" panose="02020603050405020304" pitchFamily="18" charset="-78"/>
                <a:cs typeface="Traditional Arabic" panose="02020603050405020304" pitchFamily="18" charset="-78"/>
              </a:rPr>
              <a:t>تحت// ولو </a:t>
            </a:r>
            <a:r>
              <a:rPr lang="ar-EG" sz="2400" b="1" dirty="0">
                <a:solidFill>
                  <a:schemeClr val="tx1"/>
                </a:solidFill>
                <a:latin typeface="Traditional Arabic" panose="02020603050405020304" pitchFamily="18" charset="-78"/>
                <a:cs typeface="Traditional Arabic" panose="02020603050405020304" pitchFamily="18" charset="-78"/>
              </a:rPr>
              <a:t>نزع الفوقاني بعد مسحه لزم نزع ما </a:t>
            </a:r>
            <a:r>
              <a:rPr lang="ar-EG" sz="2400" b="1" dirty="0" smtClean="0">
                <a:solidFill>
                  <a:schemeClr val="tx1"/>
                </a:solidFill>
                <a:latin typeface="Traditional Arabic" panose="02020603050405020304" pitchFamily="18" charset="-78"/>
                <a:cs typeface="Traditional Arabic" panose="02020603050405020304" pitchFamily="18" charset="-78"/>
              </a:rPr>
              <a:t>تحته// (</a:t>
            </a:r>
            <a:r>
              <a:rPr lang="ar-EG" sz="2400" b="1" dirty="0">
                <a:solidFill>
                  <a:schemeClr val="tx1"/>
                </a:solidFill>
                <a:latin typeface="Traditional Arabic" panose="02020603050405020304" pitchFamily="18" charset="-78"/>
                <a:cs typeface="Traditional Arabic" panose="02020603050405020304" pitchFamily="18" charset="-78"/>
              </a:rPr>
              <a:t>ويمسح) وجوبا (أكثر العمامة) ويختص ذلك </a:t>
            </a:r>
            <a:r>
              <a:rPr lang="ar-EG" sz="2400" b="1" dirty="0" smtClean="0">
                <a:solidFill>
                  <a:schemeClr val="tx1"/>
                </a:solidFill>
                <a:latin typeface="Traditional Arabic" panose="02020603050405020304" pitchFamily="18" charset="-78"/>
                <a:cs typeface="Traditional Arabic" panose="02020603050405020304" pitchFamily="18" charset="-78"/>
              </a:rPr>
              <a:t>بدوائرها// (و</a:t>
            </a:r>
            <a:r>
              <a:rPr lang="ar-EG" sz="2400" b="1" dirty="0">
                <a:solidFill>
                  <a:schemeClr val="tx1"/>
                </a:solidFill>
                <a:latin typeface="Traditional Arabic" panose="02020603050405020304" pitchFamily="18" charset="-78"/>
                <a:cs typeface="Traditional Arabic" panose="02020603050405020304" pitchFamily="18" charset="-78"/>
              </a:rPr>
              <a:t>) يمسح أكثر (ظاهر قدم الخف) والجرموق والجورب، وسن أن يمسح بأصابع يده (من أصابعه) أي أصابع رجليه (إلى ساقه) يمسح رجله اليمنى بيده اليمنى ورجله اليسرى بيده اليسرى، ويفرج أصابعه إذا مسح، وكيف مسح أجزأ ويكره غسله وتكرار مسحه (دون أسفله) أي أسفل الخف (وعقبه) فلا يسن مسحهما ولا يجزئ لو اقتصر عليه </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و) يمسح وجوبا (على جميع الجبيرة) لما تقدم من حديث صاحب الشجة. </a:t>
            </a:r>
            <a:r>
              <a:rPr lang="ar-EG" sz="2400" b="1" dirty="0" smtClean="0">
                <a:solidFill>
                  <a:schemeClr val="tx1"/>
                </a:solidFill>
                <a:latin typeface="Traditional Arabic" panose="02020603050405020304" pitchFamily="18" charset="-78"/>
                <a:cs typeface="Traditional Arabic" panose="02020603050405020304" pitchFamily="18" charset="-78"/>
              </a:rPr>
              <a:t/>
            </a:r>
            <a:br>
              <a:rPr lang="ar-EG" sz="2400" b="1" dirty="0" smtClean="0">
                <a:solidFill>
                  <a:schemeClr val="tx1"/>
                </a:solidFill>
                <a:latin typeface="Traditional Arabic" panose="02020603050405020304" pitchFamily="18" charset="-78"/>
                <a:cs typeface="Traditional Arabic" panose="02020603050405020304" pitchFamily="18" charset="-78"/>
              </a:rPr>
            </a:b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849551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556026311"/>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EG" sz="2400" b="1" dirty="0">
                <a:solidFill>
                  <a:schemeClr val="tx1"/>
                </a:solidFill>
                <a:latin typeface="Traditional Arabic" panose="02020603050405020304" pitchFamily="18" charset="-78"/>
                <a:cs typeface="Traditional Arabic" panose="02020603050405020304" pitchFamily="18" charset="-78"/>
              </a:rPr>
              <a:t>(ومتى </a:t>
            </a:r>
            <a:r>
              <a:rPr lang="ar-EG" sz="2400" dirty="0">
                <a:solidFill>
                  <a:schemeClr val="tx1"/>
                </a:solidFill>
                <a:latin typeface="Traditional Arabic" panose="02020603050405020304" pitchFamily="18" charset="-78"/>
                <a:cs typeface="Traditional Arabic" panose="02020603050405020304" pitchFamily="18" charset="-78"/>
              </a:rPr>
              <a:t>ظهر بعض محل الفرض</a:t>
            </a:r>
            <a:r>
              <a:rPr lang="ar-EG" sz="2400" b="1" dirty="0">
                <a:solidFill>
                  <a:schemeClr val="tx1"/>
                </a:solidFill>
                <a:latin typeface="Traditional Arabic" panose="02020603050405020304" pitchFamily="18" charset="-78"/>
                <a:cs typeface="Traditional Arabic" panose="02020603050405020304" pitchFamily="18" charset="-78"/>
              </a:rPr>
              <a:t>) ممن مسح (بعض الحدث) بخرق الخف أو خروج بعض القدم إلى ساق الخف أو ظهر بعض رأس وفحش أو زالت جبيرة استأنف الطهارة، فإن تطهر ولبس الخف ولم يحدث لم تبطل طهارته بخلعه، ولو كان توضأ تجديدا ومسح </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u="sng" dirty="0">
                <a:solidFill>
                  <a:schemeClr val="tx1"/>
                </a:solidFill>
                <a:latin typeface="Traditional Arabic" panose="02020603050405020304" pitchFamily="18" charset="-78"/>
                <a:cs typeface="Traditional Arabic" panose="02020603050405020304" pitchFamily="18" charset="-78"/>
              </a:rPr>
              <a:t>أو تمت مدته</a:t>
            </a:r>
            <a:r>
              <a:rPr lang="ar-EG" sz="2400" b="1" dirty="0">
                <a:solidFill>
                  <a:schemeClr val="tx1"/>
                </a:solidFill>
                <a:latin typeface="Traditional Arabic" panose="02020603050405020304" pitchFamily="18" charset="-78"/>
                <a:cs typeface="Traditional Arabic" panose="02020603050405020304" pitchFamily="18" charset="-78"/>
              </a:rPr>
              <a:t>) أي مدة المسح (استأنف الطهارة) ولو في صلاة لأن المسح أقيم مقام الغسل، فإذا زال أو انقضت مدته بطلت الطهارة في المسموح فتبطل في جميعها لكونها لا تتبعض</a:t>
            </a: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19380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262714023"/>
              </p:ext>
            </p:extLst>
          </p:nvPr>
        </p:nvGraphicFramePr>
        <p:xfrm>
          <a:off x="121920" y="3246755"/>
          <a:ext cx="10972800" cy="339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152400" y="274638"/>
            <a:ext cx="10988675" cy="2864802"/>
          </a:xfrm>
        </p:spPr>
        <p:style>
          <a:lnRef idx="1">
            <a:schemeClr val="accent1"/>
          </a:lnRef>
          <a:fillRef idx="2">
            <a:schemeClr val="accent1"/>
          </a:fillRef>
          <a:effectRef idx="1">
            <a:schemeClr val="accent1"/>
          </a:effectRef>
          <a:fontRef idx="minor">
            <a:schemeClr val="dk1"/>
          </a:fontRef>
        </p:style>
        <p:txBody>
          <a:bodyPr>
            <a:noAutofit/>
          </a:bodyPr>
          <a:lstStyle/>
          <a:p>
            <a:pPr algn="r" rtl="1"/>
            <a:r>
              <a:rPr lang="ar-EG" sz="2400" b="1" dirty="0">
                <a:solidFill>
                  <a:schemeClr val="tx1"/>
                </a:solidFill>
                <a:latin typeface="Traditional Arabic" panose="02020603050405020304" pitchFamily="18" charset="-78"/>
                <a:cs typeface="Traditional Arabic" panose="02020603050405020304" pitchFamily="18" charset="-78"/>
              </a:rPr>
              <a:t>[باب نواقض الوضوء]</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أي مفسداته وهي ثمانية:</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أحدها: </a:t>
            </a:r>
            <a:r>
              <a:rPr lang="ar-EG" sz="2400" b="1" u="sng" dirty="0">
                <a:solidFill>
                  <a:schemeClr val="tx1"/>
                </a:solidFill>
                <a:latin typeface="Traditional Arabic" panose="02020603050405020304" pitchFamily="18" charset="-78"/>
                <a:cs typeface="Traditional Arabic" panose="02020603050405020304" pitchFamily="18" charset="-78"/>
              </a:rPr>
              <a:t>الخارج من سبيل</a:t>
            </a:r>
            <a:r>
              <a:rPr lang="ar-EG" sz="2400" b="1" dirty="0">
                <a:solidFill>
                  <a:schemeClr val="tx1"/>
                </a:solidFill>
                <a:latin typeface="Traditional Arabic" panose="02020603050405020304" pitchFamily="18" charset="-78"/>
                <a:cs typeface="Traditional Arabic" panose="02020603050405020304" pitchFamily="18" charset="-78"/>
              </a:rPr>
              <a:t>، وأشار إليه بقوله: (ينقض) الوضوء (ما خرج من سبيل) أي مخرج بول أو غائط ولو نادرا أو طاهرا كولد بلا دم أو مقطرا في إحليله أو محتشي وابتلى، لا الدائم كالسلس والاستحاضة فلا ينقض للضرورة.</a:t>
            </a:r>
            <a:br>
              <a:rPr lang="ar-EG" sz="2400" b="1" dirty="0">
                <a:solidFill>
                  <a:schemeClr val="tx1"/>
                </a:solidFill>
                <a:latin typeface="Traditional Arabic" panose="02020603050405020304" pitchFamily="18" charset="-78"/>
                <a:cs typeface="Traditional Arabic" panose="02020603050405020304" pitchFamily="18" charset="-78"/>
              </a:rPr>
            </a:br>
            <a:r>
              <a:rPr lang="ar-EG" sz="2400" b="1" dirty="0">
                <a:solidFill>
                  <a:schemeClr val="tx1"/>
                </a:solidFill>
                <a:latin typeface="Traditional Arabic" panose="02020603050405020304" pitchFamily="18" charset="-78"/>
                <a:cs typeface="Traditional Arabic" panose="02020603050405020304" pitchFamily="18" charset="-78"/>
              </a:rPr>
              <a:t>(و) الثاني (</a:t>
            </a:r>
            <a:r>
              <a:rPr lang="ar-EG" sz="2400" b="1" u="sng" dirty="0">
                <a:solidFill>
                  <a:schemeClr val="tx1"/>
                </a:solidFill>
                <a:latin typeface="Traditional Arabic" panose="02020603050405020304" pitchFamily="18" charset="-78"/>
                <a:cs typeface="Traditional Arabic" panose="02020603050405020304" pitchFamily="18" charset="-78"/>
              </a:rPr>
              <a:t>خارج من بقيه البدن</a:t>
            </a:r>
            <a:r>
              <a:rPr lang="ar-EG" sz="2400" b="1" dirty="0">
                <a:solidFill>
                  <a:schemeClr val="tx1"/>
                </a:solidFill>
                <a:latin typeface="Traditional Arabic" panose="02020603050405020304" pitchFamily="18" charset="-78"/>
                <a:cs typeface="Traditional Arabic" panose="02020603050405020304" pitchFamily="18" charset="-78"/>
              </a:rPr>
              <a:t>) سوى السبيل (إن كان بولا أو غائطا) قليلا كان أو كثيرا (أو) كان أبيض (كثيرا نجسا غيرهما) أي غير البول والغائط كقيء ولو بحاله </a:t>
            </a:r>
            <a:r>
              <a:rPr lang="ar-EG" sz="1600" b="1" dirty="0">
                <a:solidFill>
                  <a:schemeClr val="tx1"/>
                </a:solidFill>
                <a:latin typeface="Traditional Arabic" panose="02020603050405020304" pitchFamily="18" charset="-78"/>
                <a:cs typeface="Traditional Arabic" panose="02020603050405020304" pitchFamily="18" charset="-78"/>
              </a:rPr>
              <a:t>لما </a:t>
            </a:r>
            <a:r>
              <a:rPr lang="ar-EG" sz="1600" b="1" dirty="0" smtClean="0">
                <a:solidFill>
                  <a:schemeClr val="tx1"/>
                </a:solidFill>
                <a:latin typeface="Traditional Arabic" panose="02020603050405020304" pitchFamily="18" charset="-78"/>
                <a:cs typeface="Traditional Arabic" panose="02020603050405020304" pitchFamily="18" charset="-78"/>
              </a:rPr>
              <a:t>روى الترمذي</a:t>
            </a:r>
            <a:r>
              <a:rPr lang="ar-EG" sz="2400" b="1" dirty="0">
                <a:solidFill>
                  <a:schemeClr val="tx1"/>
                </a:solidFill>
                <a:latin typeface="Traditional Arabic" panose="02020603050405020304" pitchFamily="18" charset="-78"/>
                <a:cs typeface="Traditional Arabic" panose="02020603050405020304" pitchFamily="18" charset="-78"/>
              </a:rPr>
              <a:t>: «أنه ص</a:t>
            </a:r>
            <a:r>
              <a:rPr lang="ar-EG" sz="2400" b="1" dirty="0" smtClean="0">
                <a:solidFill>
                  <a:schemeClr val="tx1"/>
                </a:solidFill>
                <a:latin typeface="Traditional Arabic" panose="02020603050405020304" pitchFamily="18" charset="-78"/>
                <a:cs typeface="Traditional Arabic" panose="02020603050405020304" pitchFamily="18" charset="-78"/>
              </a:rPr>
              <a:t>َلَّى </a:t>
            </a:r>
            <a:r>
              <a:rPr lang="ar-EG" sz="2400" b="1" dirty="0">
                <a:solidFill>
                  <a:schemeClr val="tx1"/>
                </a:solidFill>
                <a:latin typeface="Traditional Arabic" panose="02020603050405020304" pitchFamily="18" charset="-78"/>
                <a:cs typeface="Traditional Arabic" panose="02020603050405020304" pitchFamily="18" charset="-78"/>
              </a:rPr>
              <a:t>اللَّهُ عَلَيْهِ وَسَلَّمَ </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قاء فتوضأ</a:t>
            </a:r>
            <a:r>
              <a:rPr lang="ar-EG" sz="2400" b="1" dirty="0" smtClean="0">
                <a:solidFill>
                  <a:schemeClr val="tx1"/>
                </a:solidFill>
                <a:latin typeface="Traditional Arabic" panose="02020603050405020304" pitchFamily="18" charset="-78"/>
                <a:cs typeface="Traditional Arabic" panose="02020603050405020304" pitchFamily="18" charset="-78"/>
              </a:rPr>
              <a:t>»، </a:t>
            </a:r>
            <a:r>
              <a:rPr lang="ar-EG" sz="2400" b="1" dirty="0">
                <a:solidFill>
                  <a:schemeClr val="tx1"/>
                </a:solidFill>
                <a:latin typeface="Traditional Arabic" panose="02020603050405020304" pitchFamily="18" charset="-78"/>
                <a:cs typeface="Traditional Arabic" panose="02020603050405020304" pitchFamily="18" charset="-78"/>
              </a:rPr>
              <a:t>والكثير ما فحش في نفس كل أحد بحسبه، وإذا استد المخرج وانفتح غيره لم يثبت له أحكام المعتاد.</a:t>
            </a:r>
            <a:endParaRPr lang="ar-SA" sz="24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72544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3404</TotalTime>
  <Words>1819</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Traditional Arabic</vt:lpstr>
      <vt:lpstr>Adjacency</vt:lpstr>
      <vt:lpstr>الروض المربع</vt:lpstr>
      <vt:lpstr>[باب مسح الخفين] وغيرهما من الحوائل// وهو رخصة وأفضل من غسل، ويرفع الحدث ولا يسن أن يلبس ليمسح// و (يجوز يوما وليلة) لمقيم ومسافر لا يباح له القصر// (ولمسافر) سفرا يبيح القصر (ثلاثة) أيام (بلياليها) لحديث علي يرفعه «للمسافر ثلاثة أيام بلياليهن وللمقيم يوم وليلة» رواه مسلم. ويخلع عند انقضاء المدة فإن خاف أو تضرر رفيقه بانتظاره تيمم، فإن مسح وصلى أعاد// (و) ابتداء المدة (من حدث بعد لبس</vt:lpstr>
      <vt:lpstr>على طاهر) العين فلا يمسح على نجس، ولو في ضرورة ويتيمم معها لمستور (مباح) فلا يجوز المسح على مغصوب ولا على حرير لرجل لأن لبسه معصية فلا تستباح به الرخصة// (ساتر للمفروض) ولو بشده أو شرجه كالزربول الذي له ساق وعرى يدخل بعضها في بعض فلا يمسح ما لا يستر محل الفرض لقصره أو سعته أو صفائه أو خرق فيه، وإن صغر حتى موضع الخرز، فإن انضم ولم يبد منه شيء جاز المسح عليه// (يثبت بنفسه) فإن لم يثبت إلا بشده لم يجز المسح عليه، وإن ثبت بنعلين مسح إلى خلعهما ما دامت مدته، ولا يجوز المسح على ما يسقط// (من خف) بيان لطاهر أي يجوز المسح على خف يمكن متابعة المشي فيه عرفا. قال الإمام أحمد: ليس في قلبي من المسح شيء، فيه أربعون حديثا عن رسول الله - صَلَّى اللَّهُ عَلَيْهِ وَسَلَّمَ -// (وجورب صفيق) وهو ما يلبس في الرجل على هيئة الخف من غير الجلد؛ لأنه صَلَّى اللَّهُ عَلَيْهِ وَسَلَّمَ  «مسح على الجوربين والنعلين» رواه أحمد وغيره وصححه الترمذي (ونحوهما) أي نحو الخف والجورب كالجرموق ويسمى الموق وهو خف قصير فيصح المسح عليه لفعله عَلَيْهِ الصَّلَاةُ وَالسَّلَامُ رواه أحمد وغيره.</vt:lpstr>
      <vt:lpstr>و) يصح المسح أيضا (على عمامة) مباحة (لرجل) لا لمرأة لأنه صَلَّى اللَّهُ عَلَيْهِ وَسَلَّمَ  مسح على الخفين والعمامة» قال الترمذي: حسن صحيح، هذا إذا كانت (محنكة) وهي التي يدار منها تحت الحنك كور -بفتح الكاف- فأكثر (أو ذات ذؤابة) -بضم المعجمة وبعدها همزة مفتوحة- وهي طرف العمامة، المرخي فلا يصح المسح على العمامة الصماء. ويشترط أيضا أن تكون ساترة لما لم تجر العادة بكشفه كمقدم الرأس والأذنين وجوانب الرأس، فيعفى عنه لمشقة التحرز منه بخلاف الخف، ويستحب مسحه معها// (و) على (خمر نساء مدارة تحت حلوقهن) لمشقة نزعها كالعمامة بخلاف وقاية الرأس. وإنما يمسح جميع ما تقدم (في حدث أصغر) لا في حدث أكبر بل يغسل ما تحتها</vt:lpstr>
      <vt:lpstr>و) يمسح على (جبيرة) مشدودة على كسر أو جرح ونحوهما (لم تتجاوز قدر الحاجة) وهو موضع الجرح والكسر وما قرب منه بحيث يحتاج إليه في شدها، فإن تعدى شدها محل الحاجة نزعها، فإن خشي تلفا أو ضررا تيمم لزائد// ودواء على البدن تضرر بقلعه كجبيرة في المسح عليه // (ولو في) حدث (أكبر) لحديث صاحب الشجة: «إنما كان يكفيه أن يتيمم ويعضد أو يعصب على جرحه خرقة ويمسح عليها ويغسل سائر جسده» رواه أبو داود// والمسح عليها عزيمة (إلى حلها) أي يمسح على الجبيرة إلى حلها أو برء ما تحتها وليس موقتا كالمسح على الخفين ونحوهما؛ لأن مسحها للضرورة فيتقدر بقدرها// (إذا لبس ذلك) أي ما تقدم من الخفين ونحوهما والعمامة والخمار والجبيرة (بعد كمال الطهارة) بالماء ولو مسح فيها على حائل أو تيمم لجرح، فلو غسل رجلا ثم أدخلها الخف خلع ثم لبس بعد غسل الأخرى، ولو نوى جنب رفع حدثيه وغسل رجليه وأدخلهما الخف ثم تمم طهارته أو مسح رأسه ثم لبس العمامة ثم غسل رجليه، أو تيمم ولبس الخف أو غيره لم يمسح ولو جبيرة، فإن خاف الضرر بنزعها تيمم. ويمسح من به سلس بول أو نحوه إذا لبس بعد الطهارة؛ لأنها كاملة في حقه، فإن زال عذره لزمه الخلع واستئناف الطهارة كالمتيمم يجد الماء.</vt:lpstr>
      <vt:lpstr>(ومن مسح في سفر ثم أقام) أتم مسح مقيم إن بقي منه شيء وإلا خلع// (أو عكس) أي مسح مقيما ثم سافر لم يزد على مسح مقيم تغليبا لجانب الحضر// (أو شك في ابتدائه) أي ابتداء المسح هل كان حضرا أو سفرا (فمسح مقيم) أي فيمسح تتمة يوم وليلة فقط؛ لأنه المتيقن// (وإن أحدث) في الحضر (ثم سافر قبل مسحه فمسح مسافر) لأنه ابتدأ المسح مسافرا// (ولا يمسح قلانس) جمع قلنسوة، وهي المبطنات كدنيات القضاة والنوميات، قال في " مجمع البحرين " على هيئة ما تتخذه الصوفية الآن، (ولا) يمسح (لفافة) وهي الخرقة تشد على الرجل تحتها نعل أو لا، ولو مع مشقة لعدم ثبوتها بنفسها، (ولا) يمسح (ما يسقط من القدم أو) خفا (يرى منه بعضه) أي بعض القدم أم شيء من محل الفرض؛ لأن ما ظهر فرضه الغسل ولا يجامع المسح </vt:lpstr>
      <vt:lpstr>فإن لبس خفا على خف قبل الحدث) ولو مع خرق أحد الخفين (فالحكم لـ) لخف (الفوقاني) لأنه ساتر فأشبه المنفرد، وكذا لو لبسه على لفافة وإن كانا مخرقين لم يجز المسح ولو سترا، وإن أدخل يده من تحت الفوقاني ومسح الذي تحته جاز، وإن أحدث ثم لبس الفوقاني قبل المسح التحتاني أو بعده لم يمسح الفوقاني بل ما تحت// ولو نزع الفوقاني بعد مسحه لزم نزع ما تحته// (ويمسح) وجوبا (أكثر العمامة) ويختص ذلك بدوائرها// (و) يمسح أكثر (ظاهر قدم الخف) والجرموق والجورب، وسن أن يمسح بأصابع يده (من أصابعه) أي أصابع رجليه (إلى ساقه) يمسح رجله اليمنى بيده اليمنى ورجله اليسرى بيده اليسرى، ويفرج أصابعه إذا مسح، وكيف مسح أجزأ ويكره غسله وتكرار مسحه (دون أسفله) أي أسفل الخف (وعقبه) فلا يسن مسحهما ولا يجزئ لو اقتصر عليه // (و) يمسح وجوبا (على جميع الجبيرة) لما تقدم من حديث صاحب الشجة.  </vt:lpstr>
      <vt:lpstr>(ومتى ظهر بعض محل الفرض) ممن مسح (بعض الحدث) بخرق الخف أو خروج بعض القدم إلى ساق الخف أو ظهر بعض رأس وفحش أو زالت جبيرة استأنف الطهارة، فإن تطهر ولبس الخف ولم يحدث لم تبطل طهارته بخلعه، ولو كان توضأ تجديدا ومسح // (أو تمت مدته) أي مدة المسح (استأنف الطهارة) ولو في صلاة لأن المسح أقيم مقام الغسل، فإذا زال أو انقضت مدته بطلت الطهارة في المسموح فتبطل في جميعها لكونها لا تتبعض</vt:lpstr>
      <vt:lpstr>[باب نواقض الوضوء] أي مفسداته وهي ثمانية: أحدها: الخارج من سبيل، وأشار إليه بقوله: (ينقض) الوضوء (ما خرج من سبيل) أي مخرج بول أو غائط ولو نادرا أو طاهرا كولد بلا دم أو مقطرا في إحليله أو محتشي وابتلى، لا الدائم كالسلس والاستحاضة فلا ينقض للضرورة. (و) الثاني (خارج من بقيه البدن) سوى السبيل (إن كان بولا أو غائطا) قليلا كان أو كثيرا (أو) كان أبيض (كثيرا نجسا غيرهما) أي غير البول والغائط كقيء ولو بحاله لما روى الترمذي: «أنه صَلَّى اللَّهُ عَلَيْهِ وَسَلَّمَ  قاء فتوضأ»، والكثير ما فحش في نفس كل أحد بحسبه، وإذا استد المخرج وانفتح غيره لم يثبت له أحكام المعتاد.</vt:lpstr>
      <vt:lpstr>(و) الثالث (زوال العقل) أي تغطيته، قال أبو الخطاب وغيره: ولو تلجم ولم يخرج منه شيء إلحاقا بالغالب (إلا يسير نوم من قاعد أو قائم) غير محتب أو متكئ أو مستند.وعلم من كلامه أن الجنون والإغماء والسكر ينقض كثيرها ويسيرها ذكره في " المبدع " إجماعا. وينقض أيضا النوم من مضطجع وراكع وساجد مطلقا كمحتب ومتكئ ومستند، والكثير من قائم وقاعد لحديث: «العين وكاء السه فمن نام فليتوضأ» رواه أحمد وغيره. والسه: حلقه الدبر// (و) الرابع (مس ذكر) آدمي تعمده أو لا (متصل) ولو أشل أو أقلف أو من ميت لا الأنثيين ولا بائن أو محله (أو) مس (قبل) من امرأة وهو فرجها الذي بين اسكتيها، لقوله صَلَّى اللَّهُ عَلَيْهِ وَسَلَّمَ «من مس ذكره فليتوضأ»رواه مالك والشافعي وغيرهما وصححه أحمد والترمذي، وفي لفظ «من مس فرجه فليتوضأ» وصححه أحمد// ولا ينقض مس شفريها وهما حافتا فرجها// وينقض المس بيد بلا حائل، ولو كانت زائدة سواء كان (بظهر كفه أو بطنه) أو حرفه من رؤوس الأصابع إلى الكوع لعموم حديث «من أفضى بيده إلى ذكره ليس دونه ستر فقد وجب عليه الوضوء» رواه أحمد، لكن لا ينقض مسه بالظفر...</vt:lpstr>
      <vt:lpstr>(و) الخامس (مسه) أي الذكر (امرأة بشهوة) لأنها التي تدعو إلى الحدث، والباء للمصاحبة، والمرأة شاملة للأجنبية وذات المحرم والميتة والكبيرة والصغيرة المميزة، وسواء كان المس باليد أو غيرها ولو بزائد ولو لزائد أو أشل// (أو تمسه بها) أي ينقض مسها للرجل بشهوة كعكسة السابق//(و) ينقض (مس حلقه دبر) لأنه فرج، سواء كان منه أو من غيره// (لا مس شعر وظفر) وسن منه أو منها ولا المس بها (و) لا مس رجل (أمرد) ولو بشهوة (ولا) المس (مع حائل) لأنه لم يمس البشرة. (ولا) ينتقض وضوء (ملموس بدنه ولو وجد منه شهوة) ذكر كان أو أنثى، وكذا لا ينتقض وضوء ملموس فرجه// (وينقض غسل ميت) مسلما كان أو كافرا ذكرا كان أو أنثى صغيرا أو كبيرا. روي عن ابن عمر وابن عباس أنهما كانا يأمران غاسل الميت بالوضوء. والغاسل من يقلبه ويباشره ولو مرة لا من يصب عليه الماء ولا من ييممه وهذا هو السادس. </vt:lpstr>
      <vt:lpstr>(و) السابع (أكل اللحم خاصة من الجزور) أي الإبل// فلا ينقض بقية أجزائها كالكبد وشرب لبنها ومرق لحمها سواء كان نيئا أو مطبوخا، قال أحمد: فيه حديثان صحيحان حديث البراء وجابر بن سمرة// (و) الثامن المشار إليه بقوله: (كل ما أوجب غسلا) كإسلام وانتقال مني ونحوهما (أوجب الوضوء إلا الموت) فيوجب الغسل دون الوضوء// ولا نقض بغير ما مر كالقذف والكذب والغيبة ونحوها والقهقهة ولو في الصلاة، وأكل ما مست النار غير لحم الإبل ولا يسن الوضوء منهما// ومن تيقن الطهارة وشك) أي تردد (في الحدث أو بالعكس) بأن تيقن الحدث وشك، في الطهارة (بني على اليقين) سواء كان في الصلاة أو خارجها تساوى عنده الأمران، أو غلب على ظنه أحدهما لقوله صَلَّى اللَّهُ عَلَيْهِ وَسَلَّمَ «لا ينصرف حتى يسمع صوتا أو يجد ريحا» متفق عليه // (فإن تيقنهما) أي تيقن الطهارة والحدث (وجهل السابق) منهما (فهو بضد حاله قبلهما) إن علمهما، فإن كان قبلهما متطهرا فهو الآن محدث، وإن كان محدثا فهو الآن متطهر؛ لأنه قد تيقن زوال تلك الحالة إلى ضدها وشك في بقاء ضدها، وهو الأصل وإن لم يعلم حاله قبلهما تطهر، وإذا سمع اثنان صوتا أو شما ريحا من أحدهما لا بعينه فلا وضوء عليهما ولا يأتم أحدهما بصاحبه ولا يصاففه في الصلاة وحده، وإن كان أحدهما إماما أعادا صلاتهما.</vt:lpstr>
      <vt:lpstr>(ويحرم على المحدث مس المصحف) أو بعضه حتى جلده وحواشيه بيد أو غيرها بلا حائل لا حمله بعلاقة أو في كيس أو كم من غير مس، ولا تصفحه بكمه أو عود ولا صغير لوحا فيه قرآن من الخالي من الكتابة، ولا مس تفسير ونحوه// ويحرم أيضا مس المصحف بعضو متنجس وسفر به لدار حرب وتوسده، وتوسد كتب فيها قرآن ما لم يخف سرقة، ويحرم أيضا كتب القرآن بحيث يهان. وكره مد رجل إليه واستدباره وتخطيه وتحليته بذهب أو فضة، وتحرم تحلية كتب العلم. (و) يحرم على المحدث أيضا (الصلاة) ولو نفلا حتى صلاة جنازة وسجود تلاوة وشكر. ولا يكفر من صلى محدثا. (و) يحرم على المحدث أيضا (الطواف) لقوله صَلَّى اللَّهُ عَلَيْهِ وَسَلَّمَ  «الطواف بالبيت صلاة، إلا أن الله أباح فيه الكلام» رواه الشافعي في " مسنده ".</vt:lpstr>
      <vt:lpstr>انتهى</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الروض المربع</dc:title>
  <dc:creator>nora nora</dc:creator>
  <cp:lastModifiedBy>nora nora</cp:lastModifiedBy>
  <cp:revision>40</cp:revision>
  <dcterms:created xsi:type="dcterms:W3CDTF">2017-09-28T06:41:28Z</dcterms:created>
  <dcterms:modified xsi:type="dcterms:W3CDTF">2017-10-26T10:08:31Z</dcterms:modified>
</cp:coreProperties>
</file>