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2" r:id="rId1"/>
  </p:sldMasterIdLst>
  <p:sldIdLst>
    <p:sldId id="256" r:id="rId2"/>
    <p:sldId id="289" r:id="rId3"/>
    <p:sldId id="257" r:id="rId4"/>
    <p:sldId id="279" r:id="rId5"/>
    <p:sldId id="259" r:id="rId6"/>
    <p:sldId id="260" r:id="rId7"/>
    <p:sldId id="261" r:id="rId8"/>
    <p:sldId id="262" r:id="rId9"/>
    <p:sldId id="263" r:id="rId10"/>
    <p:sldId id="264" r:id="rId11"/>
    <p:sldId id="265" r:id="rId12"/>
    <p:sldId id="266" r:id="rId13"/>
    <p:sldId id="280" r:id="rId14"/>
    <p:sldId id="267" r:id="rId15"/>
    <p:sldId id="268" r:id="rId16"/>
    <p:sldId id="269" r:id="rId17"/>
    <p:sldId id="271" r:id="rId18"/>
    <p:sldId id="272" r:id="rId19"/>
    <p:sldId id="274" r:id="rId20"/>
    <p:sldId id="275" r:id="rId21"/>
    <p:sldId id="276" r:id="rId22"/>
    <p:sldId id="277" r:id="rId23"/>
    <p:sldId id="281" r:id="rId24"/>
    <p:sldId id="284" r:id="rId25"/>
    <p:sldId id="282" r:id="rId26"/>
    <p:sldId id="283" r:id="rId27"/>
    <p:sldId id="285" r:id="rId28"/>
    <p:sldId id="29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576"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B1E3CD-2967-4860-A9F7-3C247A20FB3F}" type="doc">
      <dgm:prSet loTypeId="urn:diagrams.loki3.com/VaryingWidthList" loCatId="list" qsTypeId="urn:microsoft.com/office/officeart/2005/8/quickstyle/3d1" qsCatId="3D" csTypeId="urn:microsoft.com/office/officeart/2005/8/colors/accent3_1" csCatId="accent3" phldr="1"/>
      <dgm:spPr/>
    </dgm:pt>
    <dgm:pt modelId="{FCC19DAA-E37A-48B5-B575-5834C5571B2F}">
      <dgm:prSet phldrT="[Text]"/>
      <dgm:spPr/>
      <dgm:t>
        <a:bodyPr/>
        <a:lstStyle/>
        <a:p>
          <a:r>
            <a:rPr lang="ar-SA" dirty="0" smtClean="0">
              <a:latin typeface="Traditional Arabic" panose="02020603050405020304" pitchFamily="18" charset="-78"/>
              <a:cs typeface="Traditional Arabic" panose="02020603050405020304" pitchFamily="18" charset="-78"/>
            </a:rPr>
            <a:t>تعريف الآنية</a:t>
          </a:r>
          <a:endParaRPr lang="en-US" dirty="0">
            <a:latin typeface="Traditional Arabic" panose="02020603050405020304" pitchFamily="18" charset="-78"/>
            <a:cs typeface="Traditional Arabic" panose="02020603050405020304" pitchFamily="18" charset="-78"/>
          </a:endParaRPr>
        </a:p>
      </dgm:t>
    </dgm:pt>
    <dgm:pt modelId="{1868D1B1-5EC8-4FCF-B0FC-9293A93C78FC}" type="parTrans" cxnId="{6C4DACF0-D651-47AB-A758-BB75AC2B25AC}">
      <dgm:prSet/>
      <dgm:spPr/>
      <dgm:t>
        <a:bodyPr/>
        <a:lstStyle/>
        <a:p>
          <a:endParaRPr lang="en-US"/>
        </a:p>
      </dgm:t>
    </dgm:pt>
    <dgm:pt modelId="{C3011045-2F4E-46F1-B964-1DA3AFA962B8}" type="sibTrans" cxnId="{6C4DACF0-D651-47AB-A758-BB75AC2B25AC}">
      <dgm:prSet/>
      <dgm:spPr/>
      <dgm:t>
        <a:bodyPr/>
        <a:lstStyle/>
        <a:p>
          <a:endParaRPr lang="en-US"/>
        </a:p>
      </dgm:t>
    </dgm:pt>
    <dgm:pt modelId="{FBDE8761-0DE7-48F0-99EE-473754F297F6}">
      <dgm:prSet phldrT="[Text]"/>
      <dgm:spPr/>
      <dgm:t>
        <a:bodyPr/>
        <a:lstStyle/>
        <a:p>
          <a:r>
            <a:rPr lang="ar-SA" dirty="0" smtClean="0">
              <a:latin typeface="Traditional Arabic" panose="02020603050405020304" pitchFamily="18" charset="-78"/>
              <a:cs typeface="Traditional Arabic" panose="02020603050405020304" pitchFamily="18" charset="-78"/>
            </a:rPr>
            <a:t>ضابط الآنية المباحة</a:t>
          </a:r>
          <a:endParaRPr lang="en-US" dirty="0"/>
        </a:p>
      </dgm:t>
    </dgm:pt>
    <dgm:pt modelId="{19A563EB-E3F0-43A0-B4D0-1EF289CCB936}" type="parTrans" cxnId="{3AE73181-B45A-4064-AEB5-B55040E2C190}">
      <dgm:prSet/>
      <dgm:spPr/>
      <dgm:t>
        <a:bodyPr/>
        <a:lstStyle/>
        <a:p>
          <a:endParaRPr lang="en-US"/>
        </a:p>
      </dgm:t>
    </dgm:pt>
    <dgm:pt modelId="{11AA0987-F69B-4056-A2C8-63BEBED71162}" type="sibTrans" cxnId="{3AE73181-B45A-4064-AEB5-B55040E2C190}">
      <dgm:prSet/>
      <dgm:spPr/>
      <dgm:t>
        <a:bodyPr/>
        <a:lstStyle/>
        <a:p>
          <a:endParaRPr lang="en-US"/>
        </a:p>
      </dgm:t>
    </dgm:pt>
    <dgm:pt modelId="{BB06E194-0D35-4500-91C5-8C06F9C88E77}" type="pres">
      <dgm:prSet presAssocID="{F0B1E3CD-2967-4860-A9F7-3C247A20FB3F}" presName="Name0" presStyleCnt="0">
        <dgm:presLayoutVars>
          <dgm:resizeHandles/>
        </dgm:presLayoutVars>
      </dgm:prSet>
      <dgm:spPr/>
    </dgm:pt>
    <dgm:pt modelId="{10BD0EE2-0417-40F5-8D9C-AA29D5F70EDF}" type="pres">
      <dgm:prSet presAssocID="{FCC19DAA-E37A-48B5-B575-5834C5571B2F}" presName="text" presStyleLbl="node1" presStyleIdx="0" presStyleCnt="2" custScaleX="692151">
        <dgm:presLayoutVars>
          <dgm:bulletEnabled val="1"/>
        </dgm:presLayoutVars>
      </dgm:prSet>
      <dgm:spPr/>
      <dgm:t>
        <a:bodyPr/>
        <a:lstStyle/>
        <a:p>
          <a:endParaRPr lang="en-US"/>
        </a:p>
      </dgm:t>
    </dgm:pt>
    <dgm:pt modelId="{B1732D46-14E1-4ADE-B2BF-BB198744B036}" type="pres">
      <dgm:prSet presAssocID="{C3011045-2F4E-46F1-B964-1DA3AFA962B8}" presName="space" presStyleCnt="0"/>
      <dgm:spPr/>
    </dgm:pt>
    <dgm:pt modelId="{8D843032-C647-4484-A61B-47C0648E9CAF}" type="pres">
      <dgm:prSet presAssocID="{FBDE8761-0DE7-48F0-99EE-473754F297F6}" presName="text" presStyleLbl="node1" presStyleIdx="1" presStyleCnt="2" custScaleX="684359">
        <dgm:presLayoutVars>
          <dgm:bulletEnabled val="1"/>
        </dgm:presLayoutVars>
      </dgm:prSet>
      <dgm:spPr/>
      <dgm:t>
        <a:bodyPr/>
        <a:lstStyle/>
        <a:p>
          <a:endParaRPr lang="en-US"/>
        </a:p>
      </dgm:t>
    </dgm:pt>
  </dgm:ptLst>
  <dgm:cxnLst>
    <dgm:cxn modelId="{6C4DACF0-D651-47AB-A758-BB75AC2B25AC}" srcId="{F0B1E3CD-2967-4860-A9F7-3C247A20FB3F}" destId="{FCC19DAA-E37A-48B5-B575-5834C5571B2F}" srcOrd="0" destOrd="0" parTransId="{1868D1B1-5EC8-4FCF-B0FC-9293A93C78FC}" sibTransId="{C3011045-2F4E-46F1-B964-1DA3AFA962B8}"/>
    <dgm:cxn modelId="{2C3FCE0B-478C-4BF9-B180-005094907779}" type="presOf" srcId="{F0B1E3CD-2967-4860-A9F7-3C247A20FB3F}" destId="{BB06E194-0D35-4500-91C5-8C06F9C88E77}" srcOrd="0" destOrd="0" presId="urn:diagrams.loki3.com/VaryingWidthList"/>
    <dgm:cxn modelId="{6EA8DBD7-31A0-4259-88B3-D80E314B4957}" type="presOf" srcId="{FBDE8761-0DE7-48F0-99EE-473754F297F6}" destId="{8D843032-C647-4484-A61B-47C0648E9CAF}" srcOrd="0" destOrd="0" presId="urn:diagrams.loki3.com/VaryingWidthList"/>
    <dgm:cxn modelId="{3AE73181-B45A-4064-AEB5-B55040E2C190}" srcId="{F0B1E3CD-2967-4860-A9F7-3C247A20FB3F}" destId="{FBDE8761-0DE7-48F0-99EE-473754F297F6}" srcOrd="1" destOrd="0" parTransId="{19A563EB-E3F0-43A0-B4D0-1EF289CCB936}" sibTransId="{11AA0987-F69B-4056-A2C8-63BEBED71162}"/>
    <dgm:cxn modelId="{3695505A-EBF7-4DA5-9FEF-6FB8BC90142C}" type="presOf" srcId="{FCC19DAA-E37A-48B5-B575-5834C5571B2F}" destId="{10BD0EE2-0417-40F5-8D9C-AA29D5F70EDF}" srcOrd="0" destOrd="0" presId="urn:diagrams.loki3.com/VaryingWidthList"/>
    <dgm:cxn modelId="{E829544D-4AE9-4F17-9706-2B116A7D32D2}" type="presParOf" srcId="{BB06E194-0D35-4500-91C5-8C06F9C88E77}" destId="{10BD0EE2-0417-40F5-8D9C-AA29D5F70EDF}" srcOrd="0" destOrd="0" presId="urn:diagrams.loki3.com/VaryingWidthList"/>
    <dgm:cxn modelId="{6D621366-A8E5-4322-9437-377557721B48}" type="presParOf" srcId="{BB06E194-0D35-4500-91C5-8C06F9C88E77}" destId="{B1732D46-14E1-4ADE-B2BF-BB198744B036}" srcOrd="1" destOrd="0" presId="urn:diagrams.loki3.com/VaryingWidthList"/>
    <dgm:cxn modelId="{4B54775A-196F-418D-B9CD-9008C82615E1}" type="presParOf" srcId="{BB06E194-0D35-4500-91C5-8C06F9C88E77}" destId="{8D843032-C647-4484-A61B-47C0648E9CAF}" srcOrd="2" destOrd="0" presId="urn:diagrams.loki3.com/VaryingWidth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FAE56B9-E2F2-4EE0-8333-150BDFFA34A5}" type="doc">
      <dgm:prSet loTypeId="urn:microsoft.com/office/officeart/2005/8/layout/orgChart1" loCatId="hierarchy" qsTypeId="urn:microsoft.com/office/officeart/2005/8/quickstyle/simple4" qsCatId="simple" csTypeId="urn:microsoft.com/office/officeart/2005/8/colors/accent3_1" csCatId="accent3" phldr="1"/>
      <dgm:spPr/>
      <dgm:t>
        <a:bodyPr/>
        <a:lstStyle/>
        <a:p>
          <a:endParaRPr lang="en-US"/>
        </a:p>
      </dgm:t>
    </dgm:pt>
    <dgm:pt modelId="{FC4508CA-68F9-4C32-823F-29B2C696409B}">
      <dgm:prSet phldrT="[Text]"/>
      <dgm:spPr/>
      <dgm:t>
        <a:bodyPr/>
        <a:lstStyle/>
        <a:p>
          <a:r>
            <a:rPr lang="ar-SA" dirty="0" smtClean="0">
              <a:latin typeface="Traditional Arabic" panose="02020603050405020304" pitchFamily="18" charset="-78"/>
              <a:cs typeface="Traditional Arabic" panose="02020603050405020304" pitchFamily="18" charset="-78"/>
            </a:rPr>
            <a:t>حكم أجزاء الميتة</a:t>
          </a:r>
          <a:endParaRPr lang="en-US" b="1" dirty="0">
            <a:latin typeface="Traditional Arabic" panose="02020603050405020304" pitchFamily="18" charset="-78"/>
            <a:cs typeface="Traditional Arabic" panose="02020603050405020304" pitchFamily="18" charset="-78"/>
          </a:endParaRPr>
        </a:p>
      </dgm:t>
    </dgm:pt>
    <dgm:pt modelId="{C54D02C0-6746-4FBA-9333-4F46525B4C4B}" type="parTrans" cxnId="{5FD12094-EE25-46F6-B470-AEE93A01117E}">
      <dgm:prSet/>
      <dgm:spPr/>
      <dgm:t>
        <a:bodyPr/>
        <a:lstStyle/>
        <a:p>
          <a:endParaRPr lang="en-US"/>
        </a:p>
      </dgm:t>
    </dgm:pt>
    <dgm:pt modelId="{C4A91847-1A5A-4A90-878A-CBE296C9C290}" type="sibTrans" cxnId="{5FD12094-EE25-46F6-B470-AEE93A01117E}">
      <dgm:prSet/>
      <dgm:spPr/>
      <dgm:t>
        <a:bodyPr/>
        <a:lstStyle/>
        <a:p>
          <a:endParaRPr lang="en-US"/>
        </a:p>
      </dgm:t>
    </dgm:pt>
    <dgm:pt modelId="{BCF02168-BD0D-42B7-A1EF-11CE40683B85}" type="pres">
      <dgm:prSet presAssocID="{2FAE56B9-E2F2-4EE0-8333-150BDFFA34A5}" presName="hierChild1" presStyleCnt="0">
        <dgm:presLayoutVars>
          <dgm:orgChart val="1"/>
          <dgm:chPref val="1"/>
          <dgm:dir/>
          <dgm:animOne val="branch"/>
          <dgm:animLvl val="lvl"/>
          <dgm:resizeHandles/>
        </dgm:presLayoutVars>
      </dgm:prSet>
      <dgm:spPr/>
      <dgm:t>
        <a:bodyPr/>
        <a:lstStyle/>
        <a:p>
          <a:endParaRPr lang="en-US"/>
        </a:p>
      </dgm:t>
    </dgm:pt>
    <dgm:pt modelId="{2D610B9E-73E6-4428-A0BA-71EC6B05BF20}" type="pres">
      <dgm:prSet presAssocID="{FC4508CA-68F9-4C32-823F-29B2C696409B}" presName="hierRoot1" presStyleCnt="0">
        <dgm:presLayoutVars>
          <dgm:hierBranch val="init"/>
        </dgm:presLayoutVars>
      </dgm:prSet>
      <dgm:spPr/>
      <dgm:t>
        <a:bodyPr/>
        <a:lstStyle/>
        <a:p>
          <a:endParaRPr lang="en-US"/>
        </a:p>
      </dgm:t>
    </dgm:pt>
    <dgm:pt modelId="{9EFFAF53-A5B9-462F-A900-01006BC569F2}" type="pres">
      <dgm:prSet presAssocID="{FC4508CA-68F9-4C32-823F-29B2C696409B}" presName="rootComposite1" presStyleCnt="0"/>
      <dgm:spPr/>
      <dgm:t>
        <a:bodyPr/>
        <a:lstStyle/>
        <a:p>
          <a:endParaRPr lang="en-US"/>
        </a:p>
      </dgm:t>
    </dgm:pt>
    <dgm:pt modelId="{AB16EF4E-2161-47A5-B957-595D2AADF695}" type="pres">
      <dgm:prSet presAssocID="{FC4508CA-68F9-4C32-823F-29B2C696409B}" presName="rootText1" presStyleLbl="node0" presStyleIdx="0" presStyleCnt="1" custScaleX="144758">
        <dgm:presLayoutVars>
          <dgm:chPref val="3"/>
        </dgm:presLayoutVars>
      </dgm:prSet>
      <dgm:spPr/>
      <dgm:t>
        <a:bodyPr/>
        <a:lstStyle/>
        <a:p>
          <a:endParaRPr lang="en-US"/>
        </a:p>
      </dgm:t>
    </dgm:pt>
    <dgm:pt modelId="{BB429441-DF83-447C-9EAB-5F89135B4690}" type="pres">
      <dgm:prSet presAssocID="{FC4508CA-68F9-4C32-823F-29B2C696409B}" presName="rootConnector1" presStyleLbl="node1" presStyleIdx="0" presStyleCnt="0"/>
      <dgm:spPr/>
      <dgm:t>
        <a:bodyPr/>
        <a:lstStyle/>
        <a:p>
          <a:endParaRPr lang="en-US"/>
        </a:p>
      </dgm:t>
    </dgm:pt>
    <dgm:pt modelId="{FAAB171C-76D2-4EA4-A062-47B09361ED5A}" type="pres">
      <dgm:prSet presAssocID="{FC4508CA-68F9-4C32-823F-29B2C696409B}" presName="hierChild2" presStyleCnt="0"/>
      <dgm:spPr/>
      <dgm:t>
        <a:bodyPr/>
        <a:lstStyle/>
        <a:p>
          <a:endParaRPr lang="en-US"/>
        </a:p>
      </dgm:t>
    </dgm:pt>
    <dgm:pt modelId="{C738B693-AF61-4AB8-9DEB-044DCAF57AB9}" type="pres">
      <dgm:prSet presAssocID="{FC4508CA-68F9-4C32-823F-29B2C696409B}" presName="hierChild3" presStyleCnt="0"/>
      <dgm:spPr/>
      <dgm:t>
        <a:bodyPr/>
        <a:lstStyle/>
        <a:p>
          <a:endParaRPr lang="en-US"/>
        </a:p>
      </dgm:t>
    </dgm:pt>
  </dgm:ptLst>
  <dgm:cxnLst>
    <dgm:cxn modelId="{5FD12094-EE25-46F6-B470-AEE93A01117E}" srcId="{2FAE56B9-E2F2-4EE0-8333-150BDFFA34A5}" destId="{FC4508CA-68F9-4C32-823F-29B2C696409B}" srcOrd="0" destOrd="0" parTransId="{C54D02C0-6746-4FBA-9333-4F46525B4C4B}" sibTransId="{C4A91847-1A5A-4A90-878A-CBE296C9C290}"/>
    <dgm:cxn modelId="{B8BA2274-C45D-416A-8DA5-4F7A09513874}" type="presOf" srcId="{2FAE56B9-E2F2-4EE0-8333-150BDFFA34A5}" destId="{BCF02168-BD0D-42B7-A1EF-11CE40683B85}" srcOrd="0" destOrd="0" presId="urn:microsoft.com/office/officeart/2005/8/layout/orgChart1"/>
    <dgm:cxn modelId="{3275B4B2-9771-416E-9E6C-F5AA4543597E}" type="presOf" srcId="{FC4508CA-68F9-4C32-823F-29B2C696409B}" destId="{AB16EF4E-2161-47A5-B957-595D2AADF695}" srcOrd="0" destOrd="0" presId="urn:microsoft.com/office/officeart/2005/8/layout/orgChart1"/>
    <dgm:cxn modelId="{82BEDDF4-1A50-4137-98E0-854FB7424614}" type="presOf" srcId="{FC4508CA-68F9-4C32-823F-29B2C696409B}" destId="{BB429441-DF83-447C-9EAB-5F89135B4690}" srcOrd="1" destOrd="0" presId="urn:microsoft.com/office/officeart/2005/8/layout/orgChart1"/>
    <dgm:cxn modelId="{A796A121-A048-40F7-817F-B0F02ED4962E}" type="presParOf" srcId="{BCF02168-BD0D-42B7-A1EF-11CE40683B85}" destId="{2D610B9E-73E6-4428-A0BA-71EC6B05BF20}" srcOrd="0" destOrd="0" presId="urn:microsoft.com/office/officeart/2005/8/layout/orgChart1"/>
    <dgm:cxn modelId="{4817141D-638C-4E68-8D90-65217F3079BB}" type="presParOf" srcId="{2D610B9E-73E6-4428-A0BA-71EC6B05BF20}" destId="{9EFFAF53-A5B9-462F-A900-01006BC569F2}" srcOrd="0" destOrd="0" presId="urn:microsoft.com/office/officeart/2005/8/layout/orgChart1"/>
    <dgm:cxn modelId="{443BC7D6-1279-46A6-9241-365FF88D0D77}" type="presParOf" srcId="{9EFFAF53-A5B9-462F-A900-01006BC569F2}" destId="{AB16EF4E-2161-47A5-B957-595D2AADF695}" srcOrd="0" destOrd="0" presId="urn:microsoft.com/office/officeart/2005/8/layout/orgChart1"/>
    <dgm:cxn modelId="{8B582207-60CC-4D19-AEFC-04F09E004CB2}" type="presParOf" srcId="{9EFFAF53-A5B9-462F-A900-01006BC569F2}" destId="{BB429441-DF83-447C-9EAB-5F89135B4690}" srcOrd="1" destOrd="0" presId="urn:microsoft.com/office/officeart/2005/8/layout/orgChart1"/>
    <dgm:cxn modelId="{08AC1C2E-7A1B-4A4C-8B45-98D67B837771}" type="presParOf" srcId="{2D610B9E-73E6-4428-A0BA-71EC6B05BF20}" destId="{FAAB171C-76D2-4EA4-A062-47B09361ED5A}" srcOrd="1" destOrd="0" presId="urn:microsoft.com/office/officeart/2005/8/layout/orgChart1"/>
    <dgm:cxn modelId="{DA928C8B-E7C7-4A4B-B8EE-D0D83C1077E3}" type="presParOf" srcId="{2D610B9E-73E6-4428-A0BA-71EC6B05BF20}" destId="{C738B693-AF61-4AB8-9DEB-044DCAF57AB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FAE56B9-E2F2-4EE0-8333-150BDFFA34A5}" type="doc">
      <dgm:prSet loTypeId="urn:microsoft.com/office/officeart/2009/3/layout/HorizontalOrganizationChart" loCatId="hierarchy" qsTypeId="urn:microsoft.com/office/officeart/2005/8/quickstyle/simple4" qsCatId="simple" csTypeId="urn:microsoft.com/office/officeart/2005/8/colors/accent3_1" csCatId="accent3" phldr="1"/>
      <dgm:spPr/>
      <dgm:t>
        <a:bodyPr/>
        <a:lstStyle/>
        <a:p>
          <a:endParaRPr lang="en-US"/>
        </a:p>
      </dgm:t>
    </dgm:pt>
    <dgm:pt modelId="{FC4508CA-68F9-4C32-823F-29B2C696409B}">
      <dgm:prSet phldrT="[Text]"/>
      <dgm:spPr/>
      <dgm:t>
        <a:bodyPr/>
        <a:lstStyle/>
        <a:p>
          <a:r>
            <a:rPr lang="ar-SA" dirty="0" smtClean="0">
              <a:latin typeface="Traditional Arabic" panose="02020603050405020304" pitchFamily="18" charset="-78"/>
              <a:cs typeface="Traditional Arabic" panose="02020603050405020304" pitchFamily="18" charset="-78"/>
            </a:rPr>
            <a:t>حكم المقطوع من الحيوان الحي</a:t>
          </a:r>
          <a:endParaRPr lang="en-US" b="1" dirty="0">
            <a:latin typeface="Traditional Arabic" panose="02020603050405020304" pitchFamily="18" charset="-78"/>
            <a:cs typeface="Traditional Arabic" panose="02020603050405020304" pitchFamily="18" charset="-78"/>
          </a:endParaRPr>
        </a:p>
      </dgm:t>
    </dgm:pt>
    <dgm:pt modelId="{C54D02C0-6746-4FBA-9333-4F46525B4C4B}" type="parTrans" cxnId="{5FD12094-EE25-46F6-B470-AEE93A01117E}">
      <dgm:prSet/>
      <dgm:spPr/>
      <dgm:t>
        <a:bodyPr/>
        <a:lstStyle/>
        <a:p>
          <a:endParaRPr lang="en-US"/>
        </a:p>
      </dgm:t>
    </dgm:pt>
    <dgm:pt modelId="{C4A91847-1A5A-4A90-878A-CBE296C9C290}" type="sibTrans" cxnId="{5FD12094-EE25-46F6-B470-AEE93A01117E}">
      <dgm:prSet/>
      <dgm:spPr/>
      <dgm:t>
        <a:bodyPr/>
        <a:lstStyle/>
        <a:p>
          <a:endParaRPr lang="en-US"/>
        </a:p>
      </dgm:t>
    </dgm:pt>
    <dgm:pt modelId="{273A1523-0F24-4A9F-A555-F5E03C4B76FA}" type="pres">
      <dgm:prSet presAssocID="{2FAE56B9-E2F2-4EE0-8333-150BDFFA34A5}" presName="hierChild1" presStyleCnt="0">
        <dgm:presLayoutVars>
          <dgm:orgChart val="1"/>
          <dgm:chPref val="1"/>
          <dgm:dir/>
          <dgm:animOne val="branch"/>
          <dgm:animLvl val="lvl"/>
          <dgm:resizeHandles/>
        </dgm:presLayoutVars>
      </dgm:prSet>
      <dgm:spPr/>
      <dgm:t>
        <a:bodyPr/>
        <a:lstStyle/>
        <a:p>
          <a:endParaRPr lang="en-US"/>
        </a:p>
      </dgm:t>
    </dgm:pt>
    <dgm:pt modelId="{E291F9AE-0533-4AE8-BFEB-229D4C0C38AB}" type="pres">
      <dgm:prSet presAssocID="{FC4508CA-68F9-4C32-823F-29B2C696409B}" presName="hierRoot1" presStyleCnt="0">
        <dgm:presLayoutVars>
          <dgm:hierBranch val="init"/>
        </dgm:presLayoutVars>
      </dgm:prSet>
      <dgm:spPr/>
      <dgm:t>
        <a:bodyPr/>
        <a:lstStyle/>
        <a:p>
          <a:endParaRPr lang="en-US"/>
        </a:p>
      </dgm:t>
    </dgm:pt>
    <dgm:pt modelId="{F6E6FBBE-CCA2-4FE4-BAF3-92140A912788}" type="pres">
      <dgm:prSet presAssocID="{FC4508CA-68F9-4C32-823F-29B2C696409B}" presName="rootComposite1" presStyleCnt="0"/>
      <dgm:spPr/>
      <dgm:t>
        <a:bodyPr/>
        <a:lstStyle/>
        <a:p>
          <a:endParaRPr lang="en-US"/>
        </a:p>
      </dgm:t>
    </dgm:pt>
    <dgm:pt modelId="{E235BDB2-F311-489A-9CEA-F73948197478}" type="pres">
      <dgm:prSet presAssocID="{FC4508CA-68F9-4C32-823F-29B2C696409B}" presName="rootText1" presStyleLbl="node0" presStyleIdx="0" presStyleCnt="1">
        <dgm:presLayoutVars>
          <dgm:chPref val="3"/>
        </dgm:presLayoutVars>
      </dgm:prSet>
      <dgm:spPr/>
      <dgm:t>
        <a:bodyPr/>
        <a:lstStyle/>
        <a:p>
          <a:endParaRPr lang="en-US"/>
        </a:p>
      </dgm:t>
    </dgm:pt>
    <dgm:pt modelId="{FEAF4955-0104-4BBD-B492-235D365344FD}" type="pres">
      <dgm:prSet presAssocID="{FC4508CA-68F9-4C32-823F-29B2C696409B}" presName="rootConnector1" presStyleLbl="node1" presStyleIdx="0" presStyleCnt="0"/>
      <dgm:spPr/>
      <dgm:t>
        <a:bodyPr/>
        <a:lstStyle/>
        <a:p>
          <a:endParaRPr lang="en-US"/>
        </a:p>
      </dgm:t>
    </dgm:pt>
    <dgm:pt modelId="{1680CABB-F4F4-44A4-868E-740D24B6D09E}" type="pres">
      <dgm:prSet presAssocID="{FC4508CA-68F9-4C32-823F-29B2C696409B}" presName="hierChild2" presStyleCnt="0"/>
      <dgm:spPr/>
      <dgm:t>
        <a:bodyPr/>
        <a:lstStyle/>
        <a:p>
          <a:endParaRPr lang="en-US"/>
        </a:p>
      </dgm:t>
    </dgm:pt>
    <dgm:pt modelId="{06FD74B6-382D-44B5-882B-5D97F09A6634}" type="pres">
      <dgm:prSet presAssocID="{FC4508CA-68F9-4C32-823F-29B2C696409B}" presName="hierChild3" presStyleCnt="0"/>
      <dgm:spPr/>
      <dgm:t>
        <a:bodyPr/>
        <a:lstStyle/>
        <a:p>
          <a:endParaRPr lang="en-US"/>
        </a:p>
      </dgm:t>
    </dgm:pt>
  </dgm:ptLst>
  <dgm:cxnLst>
    <dgm:cxn modelId="{05C8F256-AB59-4FB8-A40C-B90F949013F1}" type="presOf" srcId="{FC4508CA-68F9-4C32-823F-29B2C696409B}" destId="{E235BDB2-F311-489A-9CEA-F73948197478}" srcOrd="0" destOrd="0" presId="urn:microsoft.com/office/officeart/2009/3/layout/HorizontalOrganizationChart"/>
    <dgm:cxn modelId="{E3BA2D63-FCB7-4A63-BC08-4315C0AA18CC}" type="presOf" srcId="{2FAE56B9-E2F2-4EE0-8333-150BDFFA34A5}" destId="{273A1523-0F24-4A9F-A555-F5E03C4B76FA}" srcOrd="0" destOrd="0" presId="urn:microsoft.com/office/officeart/2009/3/layout/HorizontalOrganizationChart"/>
    <dgm:cxn modelId="{5FD12094-EE25-46F6-B470-AEE93A01117E}" srcId="{2FAE56B9-E2F2-4EE0-8333-150BDFFA34A5}" destId="{FC4508CA-68F9-4C32-823F-29B2C696409B}" srcOrd="0" destOrd="0" parTransId="{C54D02C0-6746-4FBA-9333-4F46525B4C4B}" sibTransId="{C4A91847-1A5A-4A90-878A-CBE296C9C290}"/>
    <dgm:cxn modelId="{8CFA79F0-303F-4700-ADD8-E25295F4D324}" type="presOf" srcId="{FC4508CA-68F9-4C32-823F-29B2C696409B}" destId="{FEAF4955-0104-4BBD-B492-235D365344FD}" srcOrd="1" destOrd="0" presId="urn:microsoft.com/office/officeart/2009/3/layout/HorizontalOrganizationChart"/>
    <dgm:cxn modelId="{2E4F6347-921C-48E2-8908-24EF2D13933C}" type="presParOf" srcId="{273A1523-0F24-4A9F-A555-F5E03C4B76FA}" destId="{E291F9AE-0533-4AE8-BFEB-229D4C0C38AB}" srcOrd="0" destOrd="0" presId="urn:microsoft.com/office/officeart/2009/3/layout/HorizontalOrganizationChart"/>
    <dgm:cxn modelId="{826B5F57-36EC-44F5-83C8-819472E9CC46}" type="presParOf" srcId="{E291F9AE-0533-4AE8-BFEB-229D4C0C38AB}" destId="{F6E6FBBE-CCA2-4FE4-BAF3-92140A912788}" srcOrd="0" destOrd="0" presId="urn:microsoft.com/office/officeart/2009/3/layout/HorizontalOrganizationChart"/>
    <dgm:cxn modelId="{EDD70538-F293-4843-B3A1-17C4EB4FEF1C}" type="presParOf" srcId="{F6E6FBBE-CCA2-4FE4-BAF3-92140A912788}" destId="{E235BDB2-F311-489A-9CEA-F73948197478}" srcOrd="0" destOrd="0" presId="urn:microsoft.com/office/officeart/2009/3/layout/HorizontalOrganizationChart"/>
    <dgm:cxn modelId="{70244E70-2B89-4D12-8E4C-DD47381D611C}" type="presParOf" srcId="{F6E6FBBE-CCA2-4FE4-BAF3-92140A912788}" destId="{FEAF4955-0104-4BBD-B492-235D365344FD}" srcOrd="1" destOrd="0" presId="urn:microsoft.com/office/officeart/2009/3/layout/HorizontalOrganizationChart"/>
    <dgm:cxn modelId="{14F9AC65-4189-4A2D-A2D5-1F7853D9C608}" type="presParOf" srcId="{E291F9AE-0533-4AE8-BFEB-229D4C0C38AB}" destId="{1680CABB-F4F4-44A4-868E-740D24B6D09E}" srcOrd="1" destOrd="0" presId="urn:microsoft.com/office/officeart/2009/3/layout/HorizontalOrganizationChart"/>
    <dgm:cxn modelId="{E560F124-7106-4836-86A7-530B54E64BC5}" type="presParOf" srcId="{E291F9AE-0533-4AE8-BFEB-229D4C0C38AB}" destId="{06FD74B6-382D-44B5-882B-5D97F09A6634}"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87AC9C8-1076-46E7-A2FC-A8188C2B1A71}" type="doc">
      <dgm:prSet loTypeId="urn:microsoft.com/office/officeart/2005/8/layout/vList2" loCatId="list" qsTypeId="urn:microsoft.com/office/officeart/2005/8/quickstyle/simple4" qsCatId="simple" csTypeId="urn:microsoft.com/office/officeart/2005/8/colors/accent3_1" csCatId="accent3" phldr="1"/>
      <dgm:spPr/>
      <dgm:t>
        <a:bodyPr/>
        <a:lstStyle/>
        <a:p>
          <a:endParaRPr lang="en-US"/>
        </a:p>
      </dgm:t>
    </dgm:pt>
    <dgm:pt modelId="{91CA813B-05CA-4300-83E7-92E3CF90B483}">
      <dgm:prSet phldrT="[Text]" custT="1"/>
      <dgm:spPr/>
      <dgm:t>
        <a:bodyPr/>
        <a:lstStyle/>
        <a:p>
          <a:pPr algn="ctr"/>
          <a:r>
            <a:rPr lang="ar-SA" sz="5400" dirty="0" smtClean="0">
              <a:latin typeface="Traditional Arabic" panose="02020603050405020304" pitchFamily="18" charset="-78"/>
              <a:cs typeface="Traditional Arabic" panose="02020603050405020304" pitchFamily="18" charset="-78"/>
            </a:rPr>
            <a:t>تعريف الاستجمار</a:t>
          </a:r>
          <a:endParaRPr lang="en-US" sz="5400" b="1" dirty="0">
            <a:latin typeface="Traditional Arabic" panose="02020603050405020304" pitchFamily="18" charset="-78"/>
            <a:cs typeface="Traditional Arabic" panose="02020603050405020304" pitchFamily="18" charset="-78"/>
          </a:endParaRPr>
        </a:p>
      </dgm:t>
    </dgm:pt>
    <dgm:pt modelId="{D8B093AA-E871-473C-A9CC-91FBBFA424C5}" type="sibTrans" cxnId="{5DDA5BE7-A634-44E6-ACFD-47D7BBA8DD3D}">
      <dgm:prSet/>
      <dgm:spPr/>
      <dgm:t>
        <a:bodyPr/>
        <a:lstStyle/>
        <a:p>
          <a:endParaRPr lang="en-US"/>
        </a:p>
      </dgm:t>
    </dgm:pt>
    <dgm:pt modelId="{2C1A1EE3-46EC-4C51-830F-79C983DC746F}" type="parTrans" cxnId="{5DDA5BE7-A634-44E6-ACFD-47D7BBA8DD3D}">
      <dgm:prSet/>
      <dgm:spPr/>
      <dgm:t>
        <a:bodyPr/>
        <a:lstStyle/>
        <a:p>
          <a:endParaRPr lang="en-US"/>
        </a:p>
      </dgm:t>
    </dgm:pt>
    <dgm:pt modelId="{00B1A36B-8149-4EAA-8359-5773F1FFCAD5}">
      <dgm:prSet/>
      <dgm:spPr/>
      <dgm:t>
        <a:bodyPr/>
        <a:lstStyle/>
        <a:p>
          <a:pPr algn="ctr"/>
          <a:r>
            <a:rPr lang="ar-SA" dirty="0" smtClean="0">
              <a:latin typeface="Traditional Arabic" panose="02020603050405020304" pitchFamily="18" charset="-78"/>
              <a:cs typeface="Traditional Arabic" panose="02020603050405020304" pitchFamily="18" charset="-78"/>
            </a:rPr>
            <a:t>تعريف الاستنجاء</a:t>
          </a:r>
          <a:endParaRPr lang="en-US" dirty="0">
            <a:latin typeface="Traditional Arabic" panose="02020603050405020304" pitchFamily="18" charset="-78"/>
            <a:cs typeface="Traditional Arabic" panose="02020603050405020304" pitchFamily="18" charset="-78"/>
          </a:endParaRPr>
        </a:p>
      </dgm:t>
    </dgm:pt>
    <dgm:pt modelId="{5ADC73E6-6C90-434E-895D-D9DFA194F312}" type="parTrans" cxnId="{3F6222DA-6862-4102-A933-E94540D9C51F}">
      <dgm:prSet/>
      <dgm:spPr/>
      <dgm:t>
        <a:bodyPr/>
        <a:lstStyle/>
        <a:p>
          <a:endParaRPr lang="en-US"/>
        </a:p>
      </dgm:t>
    </dgm:pt>
    <dgm:pt modelId="{C5DE93BA-04C5-4572-B3B5-FBE38F6B414B}" type="sibTrans" cxnId="{3F6222DA-6862-4102-A933-E94540D9C51F}">
      <dgm:prSet/>
      <dgm:spPr/>
      <dgm:t>
        <a:bodyPr/>
        <a:lstStyle/>
        <a:p>
          <a:endParaRPr lang="en-US"/>
        </a:p>
      </dgm:t>
    </dgm:pt>
    <dgm:pt modelId="{633D43FC-07FC-41AF-9CE9-037B5F720F02}" type="pres">
      <dgm:prSet presAssocID="{987AC9C8-1076-46E7-A2FC-A8188C2B1A71}" presName="linear" presStyleCnt="0">
        <dgm:presLayoutVars>
          <dgm:animLvl val="lvl"/>
          <dgm:resizeHandles val="exact"/>
        </dgm:presLayoutVars>
      </dgm:prSet>
      <dgm:spPr/>
      <dgm:t>
        <a:bodyPr/>
        <a:lstStyle/>
        <a:p>
          <a:endParaRPr lang="en-US"/>
        </a:p>
      </dgm:t>
    </dgm:pt>
    <dgm:pt modelId="{ED9B7DB6-F3A7-4C33-A14E-E2FB1133FF5F}" type="pres">
      <dgm:prSet presAssocID="{00B1A36B-8149-4EAA-8359-5773F1FFCAD5}" presName="parentText" presStyleLbl="node1" presStyleIdx="0" presStyleCnt="2">
        <dgm:presLayoutVars>
          <dgm:chMax val="0"/>
          <dgm:bulletEnabled val="1"/>
        </dgm:presLayoutVars>
      </dgm:prSet>
      <dgm:spPr/>
      <dgm:t>
        <a:bodyPr/>
        <a:lstStyle/>
        <a:p>
          <a:endParaRPr lang="en-US"/>
        </a:p>
      </dgm:t>
    </dgm:pt>
    <dgm:pt modelId="{19792F72-9F2F-4D74-AFFB-774C52377B0F}" type="pres">
      <dgm:prSet presAssocID="{C5DE93BA-04C5-4572-B3B5-FBE38F6B414B}" presName="spacer" presStyleCnt="0"/>
      <dgm:spPr/>
    </dgm:pt>
    <dgm:pt modelId="{CBBB657A-DE62-422D-BD25-F5FC6F02F59A}" type="pres">
      <dgm:prSet presAssocID="{91CA813B-05CA-4300-83E7-92E3CF90B483}" presName="parentText" presStyleLbl="node1" presStyleIdx="1" presStyleCnt="2">
        <dgm:presLayoutVars>
          <dgm:chMax val="0"/>
          <dgm:bulletEnabled val="1"/>
        </dgm:presLayoutVars>
      </dgm:prSet>
      <dgm:spPr/>
      <dgm:t>
        <a:bodyPr/>
        <a:lstStyle/>
        <a:p>
          <a:endParaRPr lang="en-US"/>
        </a:p>
      </dgm:t>
    </dgm:pt>
  </dgm:ptLst>
  <dgm:cxnLst>
    <dgm:cxn modelId="{5DDA5BE7-A634-44E6-ACFD-47D7BBA8DD3D}" srcId="{987AC9C8-1076-46E7-A2FC-A8188C2B1A71}" destId="{91CA813B-05CA-4300-83E7-92E3CF90B483}" srcOrd="1" destOrd="0" parTransId="{2C1A1EE3-46EC-4C51-830F-79C983DC746F}" sibTransId="{D8B093AA-E871-473C-A9CC-91FBBFA424C5}"/>
    <dgm:cxn modelId="{BE57974F-C623-4F19-87A2-D2EF17D1CB3C}" type="presOf" srcId="{00B1A36B-8149-4EAA-8359-5773F1FFCAD5}" destId="{ED9B7DB6-F3A7-4C33-A14E-E2FB1133FF5F}" srcOrd="0" destOrd="0" presId="urn:microsoft.com/office/officeart/2005/8/layout/vList2"/>
    <dgm:cxn modelId="{3F6222DA-6862-4102-A933-E94540D9C51F}" srcId="{987AC9C8-1076-46E7-A2FC-A8188C2B1A71}" destId="{00B1A36B-8149-4EAA-8359-5773F1FFCAD5}" srcOrd="0" destOrd="0" parTransId="{5ADC73E6-6C90-434E-895D-D9DFA194F312}" sibTransId="{C5DE93BA-04C5-4572-B3B5-FBE38F6B414B}"/>
    <dgm:cxn modelId="{4D589907-6631-44BE-BF27-AA5C67BBE689}" type="presOf" srcId="{987AC9C8-1076-46E7-A2FC-A8188C2B1A71}" destId="{633D43FC-07FC-41AF-9CE9-037B5F720F02}" srcOrd="0" destOrd="0" presId="urn:microsoft.com/office/officeart/2005/8/layout/vList2"/>
    <dgm:cxn modelId="{9C2680B3-5751-4A06-80B5-849D2015D3D7}" type="presOf" srcId="{91CA813B-05CA-4300-83E7-92E3CF90B483}" destId="{CBBB657A-DE62-422D-BD25-F5FC6F02F59A}" srcOrd="0" destOrd="0" presId="urn:microsoft.com/office/officeart/2005/8/layout/vList2"/>
    <dgm:cxn modelId="{A843F489-4BED-49B9-B88A-D1F1ED08E6C7}" type="presParOf" srcId="{633D43FC-07FC-41AF-9CE9-037B5F720F02}" destId="{ED9B7DB6-F3A7-4C33-A14E-E2FB1133FF5F}" srcOrd="0" destOrd="0" presId="urn:microsoft.com/office/officeart/2005/8/layout/vList2"/>
    <dgm:cxn modelId="{E8C66C70-3134-4086-8640-913588876E9D}" type="presParOf" srcId="{633D43FC-07FC-41AF-9CE9-037B5F720F02}" destId="{19792F72-9F2F-4D74-AFFB-774C52377B0F}" srcOrd="1" destOrd="0" presId="urn:microsoft.com/office/officeart/2005/8/layout/vList2"/>
    <dgm:cxn modelId="{3498F27A-DC5C-4DC6-804F-A4F94FCE770B}" type="presParOf" srcId="{633D43FC-07FC-41AF-9CE9-037B5F720F02}" destId="{CBBB657A-DE62-422D-BD25-F5FC6F02F59A}"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48A736F-D689-45AD-96CF-BDAD9BA92382}" type="doc">
      <dgm:prSet loTypeId="urn:microsoft.com/office/officeart/2005/8/layout/vList2" loCatId="list" qsTypeId="urn:microsoft.com/office/officeart/2005/8/quickstyle/simple4" qsCatId="simple" csTypeId="urn:microsoft.com/office/officeart/2005/8/colors/accent3_1" csCatId="accent3" phldr="1"/>
      <dgm:spPr/>
    </dgm:pt>
    <dgm:pt modelId="{2C597037-7F3F-44F7-9DA5-DE6647DCE532}">
      <dgm:prSet phldrT="[Text]" custT="1"/>
      <dgm:spPr/>
      <dgm:t>
        <a:bodyPr/>
        <a:lstStyle/>
        <a:p>
          <a:pPr algn="ctr" rtl="1"/>
          <a:r>
            <a:rPr lang="ar-SA" sz="6000" dirty="0" smtClean="0">
              <a:latin typeface="Traditional Arabic" panose="02020603050405020304" pitchFamily="18" charset="-78"/>
              <a:cs typeface="Traditional Arabic" panose="02020603050405020304" pitchFamily="18" charset="-78"/>
            </a:rPr>
            <a:t>ما يستحب عند قضاء الحاجة</a:t>
          </a:r>
          <a:endParaRPr lang="en-US" sz="6000" dirty="0">
            <a:latin typeface="Traditional Arabic" panose="02020603050405020304" pitchFamily="18" charset="-78"/>
            <a:cs typeface="Traditional Arabic" panose="02020603050405020304" pitchFamily="18" charset="-78"/>
          </a:endParaRPr>
        </a:p>
      </dgm:t>
    </dgm:pt>
    <dgm:pt modelId="{DF42C755-D826-4409-AA41-3689CB51F289}" type="parTrans" cxnId="{0979D191-01B3-40DC-8C22-2A2FFB2925C6}">
      <dgm:prSet/>
      <dgm:spPr/>
      <dgm:t>
        <a:bodyPr/>
        <a:lstStyle/>
        <a:p>
          <a:endParaRPr lang="en-US"/>
        </a:p>
      </dgm:t>
    </dgm:pt>
    <dgm:pt modelId="{B695E207-553C-423F-85F9-ED67EF282871}" type="sibTrans" cxnId="{0979D191-01B3-40DC-8C22-2A2FFB2925C6}">
      <dgm:prSet/>
      <dgm:spPr/>
      <dgm:t>
        <a:bodyPr/>
        <a:lstStyle/>
        <a:p>
          <a:endParaRPr lang="en-US"/>
        </a:p>
      </dgm:t>
    </dgm:pt>
    <dgm:pt modelId="{3315920B-80E7-48FD-AACB-51C97C680FB8}">
      <dgm:prSet phldrT="[Text]" custT="1"/>
      <dgm:spPr/>
      <dgm:t>
        <a:bodyPr/>
        <a:lstStyle/>
        <a:p>
          <a:pPr algn="ctr" rtl="1"/>
          <a:r>
            <a:rPr lang="ar-SA" sz="4800" dirty="0" smtClean="0">
              <a:latin typeface="Traditional Arabic" panose="02020603050405020304" pitchFamily="18" charset="-78"/>
              <a:cs typeface="Traditional Arabic" panose="02020603050405020304" pitchFamily="18" charset="-78"/>
            </a:rPr>
            <a:t>1- التسمية عند الدخول</a:t>
          </a:r>
          <a:endParaRPr lang="en-US" sz="4800" dirty="0">
            <a:latin typeface="Traditional Arabic" panose="02020603050405020304" pitchFamily="18" charset="-78"/>
            <a:cs typeface="Traditional Arabic" panose="02020603050405020304" pitchFamily="18" charset="-78"/>
          </a:endParaRPr>
        </a:p>
      </dgm:t>
    </dgm:pt>
    <dgm:pt modelId="{5938CDB9-38AB-4AB5-A0C5-1D8F3D8E8BDC}" type="parTrans" cxnId="{880E6438-6287-4E53-A19F-C3AC154C5DD1}">
      <dgm:prSet/>
      <dgm:spPr/>
      <dgm:t>
        <a:bodyPr/>
        <a:lstStyle/>
        <a:p>
          <a:endParaRPr lang="en-US"/>
        </a:p>
      </dgm:t>
    </dgm:pt>
    <dgm:pt modelId="{6F03A7F8-0B0D-401A-A39E-13E08674E0DD}" type="sibTrans" cxnId="{880E6438-6287-4E53-A19F-C3AC154C5DD1}">
      <dgm:prSet/>
      <dgm:spPr/>
      <dgm:t>
        <a:bodyPr/>
        <a:lstStyle/>
        <a:p>
          <a:endParaRPr lang="en-US"/>
        </a:p>
      </dgm:t>
    </dgm:pt>
    <dgm:pt modelId="{06B3C232-298A-4A1D-9E1B-9A3B5F2E51E4}" type="pres">
      <dgm:prSet presAssocID="{B48A736F-D689-45AD-96CF-BDAD9BA92382}" presName="linear" presStyleCnt="0">
        <dgm:presLayoutVars>
          <dgm:animLvl val="lvl"/>
          <dgm:resizeHandles val="exact"/>
        </dgm:presLayoutVars>
      </dgm:prSet>
      <dgm:spPr/>
    </dgm:pt>
    <dgm:pt modelId="{16D9314F-9F91-4032-AC94-B0D9C35B6449}" type="pres">
      <dgm:prSet presAssocID="{2C597037-7F3F-44F7-9DA5-DE6647DCE532}" presName="parentText" presStyleLbl="node1" presStyleIdx="0" presStyleCnt="2">
        <dgm:presLayoutVars>
          <dgm:chMax val="0"/>
          <dgm:bulletEnabled val="1"/>
        </dgm:presLayoutVars>
      </dgm:prSet>
      <dgm:spPr/>
      <dgm:t>
        <a:bodyPr/>
        <a:lstStyle/>
        <a:p>
          <a:endParaRPr lang="en-US"/>
        </a:p>
      </dgm:t>
    </dgm:pt>
    <dgm:pt modelId="{6DDD0342-B889-4BF0-9CE9-2774B606421C}" type="pres">
      <dgm:prSet presAssocID="{B695E207-553C-423F-85F9-ED67EF282871}" presName="spacer" presStyleCnt="0"/>
      <dgm:spPr/>
    </dgm:pt>
    <dgm:pt modelId="{426417E9-49E5-44B7-908F-2122CFDCB2CC}" type="pres">
      <dgm:prSet presAssocID="{3315920B-80E7-48FD-AACB-51C97C680FB8}" presName="parentText" presStyleLbl="node1" presStyleIdx="1" presStyleCnt="2">
        <dgm:presLayoutVars>
          <dgm:chMax val="0"/>
          <dgm:bulletEnabled val="1"/>
        </dgm:presLayoutVars>
      </dgm:prSet>
      <dgm:spPr/>
      <dgm:t>
        <a:bodyPr/>
        <a:lstStyle/>
        <a:p>
          <a:endParaRPr lang="en-US"/>
        </a:p>
      </dgm:t>
    </dgm:pt>
  </dgm:ptLst>
  <dgm:cxnLst>
    <dgm:cxn modelId="{0979D191-01B3-40DC-8C22-2A2FFB2925C6}" srcId="{B48A736F-D689-45AD-96CF-BDAD9BA92382}" destId="{2C597037-7F3F-44F7-9DA5-DE6647DCE532}" srcOrd="0" destOrd="0" parTransId="{DF42C755-D826-4409-AA41-3689CB51F289}" sibTransId="{B695E207-553C-423F-85F9-ED67EF282871}"/>
    <dgm:cxn modelId="{1DFE8A49-BD0B-4020-9972-F51ABEAA4CE2}" type="presOf" srcId="{2C597037-7F3F-44F7-9DA5-DE6647DCE532}" destId="{16D9314F-9F91-4032-AC94-B0D9C35B6449}" srcOrd="0" destOrd="0" presId="urn:microsoft.com/office/officeart/2005/8/layout/vList2"/>
    <dgm:cxn modelId="{455F4E7B-ABA6-4F27-AE21-519443816A60}" type="presOf" srcId="{B48A736F-D689-45AD-96CF-BDAD9BA92382}" destId="{06B3C232-298A-4A1D-9E1B-9A3B5F2E51E4}" srcOrd="0" destOrd="0" presId="urn:microsoft.com/office/officeart/2005/8/layout/vList2"/>
    <dgm:cxn modelId="{880E6438-6287-4E53-A19F-C3AC154C5DD1}" srcId="{B48A736F-D689-45AD-96CF-BDAD9BA92382}" destId="{3315920B-80E7-48FD-AACB-51C97C680FB8}" srcOrd="1" destOrd="0" parTransId="{5938CDB9-38AB-4AB5-A0C5-1D8F3D8E8BDC}" sibTransId="{6F03A7F8-0B0D-401A-A39E-13E08674E0DD}"/>
    <dgm:cxn modelId="{F945A19D-E1BA-4F6F-876A-B818DCFC980E}" type="presOf" srcId="{3315920B-80E7-48FD-AACB-51C97C680FB8}" destId="{426417E9-49E5-44B7-908F-2122CFDCB2CC}" srcOrd="0" destOrd="0" presId="urn:microsoft.com/office/officeart/2005/8/layout/vList2"/>
    <dgm:cxn modelId="{175084C6-7C85-4827-AE56-AF6387139811}" type="presParOf" srcId="{06B3C232-298A-4A1D-9E1B-9A3B5F2E51E4}" destId="{16D9314F-9F91-4032-AC94-B0D9C35B6449}" srcOrd="0" destOrd="0" presId="urn:microsoft.com/office/officeart/2005/8/layout/vList2"/>
    <dgm:cxn modelId="{85201A9C-4842-47C1-B9DB-E3662E429BC0}" type="presParOf" srcId="{06B3C232-298A-4A1D-9E1B-9A3B5F2E51E4}" destId="{6DDD0342-B889-4BF0-9CE9-2774B606421C}" srcOrd="1" destOrd="0" presId="urn:microsoft.com/office/officeart/2005/8/layout/vList2"/>
    <dgm:cxn modelId="{7ECEEADE-40E5-4DCD-ADA9-3CEA8DFCC612}" type="presParOf" srcId="{06B3C232-298A-4A1D-9E1B-9A3B5F2E51E4}" destId="{426417E9-49E5-44B7-908F-2122CFDCB2CC}"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9E97589-6E13-459A-A6BF-A4CF9B460342}" type="doc">
      <dgm:prSet loTypeId="urn:diagrams.loki3.com/VaryingWidthList" loCatId="list" qsTypeId="urn:microsoft.com/office/officeart/2005/8/quickstyle/3d1" qsCatId="3D" csTypeId="urn:microsoft.com/office/officeart/2005/8/colors/accent0_2" csCatId="mainScheme" phldr="1"/>
      <dgm:spPr/>
    </dgm:pt>
    <dgm:pt modelId="{26F160EE-8207-4312-AEF9-ECAC62003E0B}" type="pres">
      <dgm:prSet presAssocID="{29E97589-6E13-459A-A6BF-A4CF9B460342}" presName="Name0" presStyleCnt="0">
        <dgm:presLayoutVars>
          <dgm:resizeHandles/>
        </dgm:presLayoutVars>
      </dgm:prSet>
      <dgm:spPr/>
    </dgm:pt>
  </dgm:ptLst>
  <dgm:cxnLst>
    <dgm:cxn modelId="{7EB65DA3-84A9-41F2-B130-22B48EC8FD4A}" type="presOf" srcId="{29E97589-6E13-459A-A6BF-A4CF9B460342}" destId="{26F160EE-8207-4312-AEF9-ECAC62003E0B}" srcOrd="0" destOrd="0" presId="urn:diagrams.loki3.com/VaryingWidth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48A736F-D689-45AD-96CF-BDAD9BA92382}" type="doc">
      <dgm:prSet loTypeId="urn:microsoft.com/office/officeart/2005/8/layout/vList2" loCatId="list" qsTypeId="urn:microsoft.com/office/officeart/2005/8/quickstyle/simple5" qsCatId="simple" csTypeId="urn:microsoft.com/office/officeart/2005/8/colors/accent3_1" csCatId="accent3" phldr="1"/>
      <dgm:spPr/>
    </dgm:pt>
    <dgm:pt modelId="{2C597037-7F3F-44F7-9DA5-DE6647DCE532}">
      <dgm:prSet phldrT="[Text]" custT="1"/>
      <dgm:spPr/>
      <dgm:t>
        <a:bodyPr/>
        <a:lstStyle/>
        <a:p>
          <a:pPr algn="ctr" rtl="1"/>
          <a:r>
            <a:rPr lang="ar-SA" sz="4800" dirty="0" smtClean="0">
              <a:latin typeface="Traditional Arabic" panose="02020603050405020304" pitchFamily="18" charset="-78"/>
              <a:cs typeface="Traditional Arabic" panose="02020603050405020304" pitchFamily="18" charset="-78"/>
            </a:rPr>
            <a:t>2- التعوذ من الخبث والخبائث</a:t>
          </a:r>
          <a:endParaRPr lang="en-US" sz="4800" dirty="0">
            <a:latin typeface="Traditional Arabic" panose="02020603050405020304" pitchFamily="18" charset="-78"/>
            <a:cs typeface="Traditional Arabic" panose="02020603050405020304" pitchFamily="18" charset="-78"/>
          </a:endParaRPr>
        </a:p>
      </dgm:t>
    </dgm:pt>
    <dgm:pt modelId="{DF42C755-D826-4409-AA41-3689CB51F289}" type="parTrans" cxnId="{0979D191-01B3-40DC-8C22-2A2FFB2925C6}">
      <dgm:prSet/>
      <dgm:spPr/>
      <dgm:t>
        <a:bodyPr/>
        <a:lstStyle/>
        <a:p>
          <a:endParaRPr lang="en-US"/>
        </a:p>
      </dgm:t>
    </dgm:pt>
    <dgm:pt modelId="{B695E207-553C-423F-85F9-ED67EF282871}" type="sibTrans" cxnId="{0979D191-01B3-40DC-8C22-2A2FFB2925C6}">
      <dgm:prSet/>
      <dgm:spPr/>
      <dgm:t>
        <a:bodyPr/>
        <a:lstStyle/>
        <a:p>
          <a:endParaRPr lang="en-US"/>
        </a:p>
      </dgm:t>
    </dgm:pt>
    <dgm:pt modelId="{3315920B-80E7-48FD-AACB-51C97C680FB8}">
      <dgm:prSet phldrT="[Text]" custT="1"/>
      <dgm:spPr/>
      <dgm:t>
        <a:bodyPr/>
        <a:lstStyle/>
        <a:p>
          <a:pPr algn="ctr" rtl="1"/>
          <a:r>
            <a:rPr lang="ar-SA" sz="4800" dirty="0" smtClean="0">
              <a:latin typeface="Traditional Arabic" panose="02020603050405020304" pitchFamily="18" charset="-78"/>
              <a:cs typeface="Traditional Arabic" panose="02020603050405020304" pitchFamily="18" charset="-78"/>
            </a:rPr>
            <a:t>_ معنى الخبث والخبائث</a:t>
          </a:r>
          <a:endParaRPr lang="en-US" sz="4800" dirty="0">
            <a:latin typeface="Traditional Arabic" panose="02020603050405020304" pitchFamily="18" charset="-78"/>
            <a:cs typeface="Traditional Arabic" panose="02020603050405020304" pitchFamily="18" charset="-78"/>
          </a:endParaRPr>
        </a:p>
      </dgm:t>
    </dgm:pt>
    <dgm:pt modelId="{5938CDB9-38AB-4AB5-A0C5-1D8F3D8E8BDC}" type="parTrans" cxnId="{880E6438-6287-4E53-A19F-C3AC154C5DD1}">
      <dgm:prSet/>
      <dgm:spPr/>
      <dgm:t>
        <a:bodyPr/>
        <a:lstStyle/>
        <a:p>
          <a:endParaRPr lang="en-US"/>
        </a:p>
      </dgm:t>
    </dgm:pt>
    <dgm:pt modelId="{6F03A7F8-0B0D-401A-A39E-13E08674E0DD}" type="sibTrans" cxnId="{880E6438-6287-4E53-A19F-C3AC154C5DD1}">
      <dgm:prSet/>
      <dgm:spPr/>
      <dgm:t>
        <a:bodyPr/>
        <a:lstStyle/>
        <a:p>
          <a:endParaRPr lang="en-US"/>
        </a:p>
      </dgm:t>
    </dgm:pt>
    <dgm:pt modelId="{06B3C232-298A-4A1D-9E1B-9A3B5F2E51E4}" type="pres">
      <dgm:prSet presAssocID="{B48A736F-D689-45AD-96CF-BDAD9BA92382}" presName="linear" presStyleCnt="0">
        <dgm:presLayoutVars>
          <dgm:animLvl val="lvl"/>
          <dgm:resizeHandles val="exact"/>
        </dgm:presLayoutVars>
      </dgm:prSet>
      <dgm:spPr/>
    </dgm:pt>
    <dgm:pt modelId="{16D9314F-9F91-4032-AC94-B0D9C35B6449}" type="pres">
      <dgm:prSet presAssocID="{2C597037-7F3F-44F7-9DA5-DE6647DCE532}" presName="parentText" presStyleLbl="node1" presStyleIdx="0" presStyleCnt="2">
        <dgm:presLayoutVars>
          <dgm:chMax val="0"/>
          <dgm:bulletEnabled val="1"/>
        </dgm:presLayoutVars>
      </dgm:prSet>
      <dgm:spPr/>
      <dgm:t>
        <a:bodyPr/>
        <a:lstStyle/>
        <a:p>
          <a:endParaRPr lang="en-US"/>
        </a:p>
      </dgm:t>
    </dgm:pt>
    <dgm:pt modelId="{6DDD0342-B889-4BF0-9CE9-2774B606421C}" type="pres">
      <dgm:prSet presAssocID="{B695E207-553C-423F-85F9-ED67EF282871}" presName="spacer" presStyleCnt="0"/>
      <dgm:spPr/>
    </dgm:pt>
    <dgm:pt modelId="{426417E9-49E5-44B7-908F-2122CFDCB2CC}" type="pres">
      <dgm:prSet presAssocID="{3315920B-80E7-48FD-AACB-51C97C680FB8}" presName="parentText" presStyleLbl="node1" presStyleIdx="1" presStyleCnt="2">
        <dgm:presLayoutVars>
          <dgm:chMax val="0"/>
          <dgm:bulletEnabled val="1"/>
        </dgm:presLayoutVars>
      </dgm:prSet>
      <dgm:spPr/>
      <dgm:t>
        <a:bodyPr/>
        <a:lstStyle/>
        <a:p>
          <a:endParaRPr lang="en-US"/>
        </a:p>
      </dgm:t>
    </dgm:pt>
  </dgm:ptLst>
  <dgm:cxnLst>
    <dgm:cxn modelId="{0979D191-01B3-40DC-8C22-2A2FFB2925C6}" srcId="{B48A736F-D689-45AD-96CF-BDAD9BA92382}" destId="{2C597037-7F3F-44F7-9DA5-DE6647DCE532}" srcOrd="0" destOrd="0" parTransId="{DF42C755-D826-4409-AA41-3689CB51F289}" sibTransId="{B695E207-553C-423F-85F9-ED67EF282871}"/>
    <dgm:cxn modelId="{A666F119-E403-42D6-AADE-B28A4ED09036}" type="presOf" srcId="{B48A736F-D689-45AD-96CF-BDAD9BA92382}" destId="{06B3C232-298A-4A1D-9E1B-9A3B5F2E51E4}" srcOrd="0" destOrd="0" presId="urn:microsoft.com/office/officeart/2005/8/layout/vList2"/>
    <dgm:cxn modelId="{FE751337-151A-49D9-BD03-B9D7854E239E}" type="presOf" srcId="{2C597037-7F3F-44F7-9DA5-DE6647DCE532}" destId="{16D9314F-9F91-4032-AC94-B0D9C35B6449}" srcOrd="0" destOrd="0" presId="urn:microsoft.com/office/officeart/2005/8/layout/vList2"/>
    <dgm:cxn modelId="{880E6438-6287-4E53-A19F-C3AC154C5DD1}" srcId="{B48A736F-D689-45AD-96CF-BDAD9BA92382}" destId="{3315920B-80E7-48FD-AACB-51C97C680FB8}" srcOrd="1" destOrd="0" parTransId="{5938CDB9-38AB-4AB5-A0C5-1D8F3D8E8BDC}" sibTransId="{6F03A7F8-0B0D-401A-A39E-13E08674E0DD}"/>
    <dgm:cxn modelId="{2DD672A9-9809-4ECD-9BAB-692C5A34F888}" type="presOf" srcId="{3315920B-80E7-48FD-AACB-51C97C680FB8}" destId="{426417E9-49E5-44B7-908F-2122CFDCB2CC}" srcOrd="0" destOrd="0" presId="urn:microsoft.com/office/officeart/2005/8/layout/vList2"/>
    <dgm:cxn modelId="{2F6CE92B-C354-4772-AC8B-AF45564702E9}" type="presParOf" srcId="{06B3C232-298A-4A1D-9E1B-9A3B5F2E51E4}" destId="{16D9314F-9F91-4032-AC94-B0D9C35B6449}" srcOrd="0" destOrd="0" presId="urn:microsoft.com/office/officeart/2005/8/layout/vList2"/>
    <dgm:cxn modelId="{EB673A76-8F80-4CCC-9685-1955FB70F6AE}" type="presParOf" srcId="{06B3C232-298A-4A1D-9E1B-9A3B5F2E51E4}" destId="{6DDD0342-B889-4BF0-9CE9-2774B606421C}" srcOrd="1" destOrd="0" presId="urn:microsoft.com/office/officeart/2005/8/layout/vList2"/>
    <dgm:cxn modelId="{560669CF-7176-4F34-A302-B672EA8DCBED}" type="presParOf" srcId="{06B3C232-298A-4A1D-9E1B-9A3B5F2E51E4}" destId="{426417E9-49E5-44B7-908F-2122CFDCB2CC}" srcOrd="2"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B9E91C1-2BF1-4154-944A-842FA399FC1E}" type="doc">
      <dgm:prSet loTypeId="urn:microsoft.com/office/officeart/2005/8/layout/vList2" loCatId="list" qsTypeId="urn:microsoft.com/office/officeart/2005/8/quickstyle/simple4" qsCatId="simple" csTypeId="urn:microsoft.com/office/officeart/2005/8/colors/accent3_1" csCatId="accent3" phldr="1"/>
      <dgm:spPr/>
      <dgm:t>
        <a:bodyPr/>
        <a:lstStyle/>
        <a:p>
          <a:endParaRPr lang="en-US"/>
        </a:p>
      </dgm:t>
    </dgm:pt>
    <dgm:pt modelId="{9C7FE17D-5A69-4AF3-B018-B7E743C0B283}">
      <dgm:prSet phldrT="[Text]"/>
      <dgm:spPr/>
      <dgm:t>
        <a:bodyPr/>
        <a:lstStyle/>
        <a:p>
          <a:pPr algn="ctr" rtl="1"/>
          <a:r>
            <a:rPr lang="ar-SA" dirty="0" smtClean="0">
              <a:latin typeface="Traditional Arabic" panose="02020603050405020304" pitchFamily="18" charset="-78"/>
              <a:cs typeface="Traditional Arabic" panose="02020603050405020304" pitchFamily="18" charset="-78"/>
            </a:rPr>
            <a:t>3_ قول غفرانك</a:t>
          </a:r>
          <a:endParaRPr lang="en-US" dirty="0">
            <a:latin typeface="Traditional Arabic" panose="02020603050405020304" pitchFamily="18" charset="-78"/>
            <a:cs typeface="Traditional Arabic" panose="02020603050405020304" pitchFamily="18" charset="-78"/>
          </a:endParaRPr>
        </a:p>
      </dgm:t>
    </dgm:pt>
    <dgm:pt modelId="{2F0345D2-C691-480E-8737-51D11649B80B}" type="parTrans" cxnId="{1A97330E-55F3-41D0-B922-3C8260861835}">
      <dgm:prSet/>
      <dgm:spPr/>
      <dgm:t>
        <a:bodyPr/>
        <a:lstStyle/>
        <a:p>
          <a:endParaRPr lang="en-US"/>
        </a:p>
      </dgm:t>
    </dgm:pt>
    <dgm:pt modelId="{4894CE7E-3478-4924-8F54-06930BBBFB75}" type="sibTrans" cxnId="{1A97330E-55F3-41D0-B922-3C8260861835}">
      <dgm:prSet/>
      <dgm:spPr/>
      <dgm:t>
        <a:bodyPr/>
        <a:lstStyle/>
        <a:p>
          <a:endParaRPr lang="en-US"/>
        </a:p>
      </dgm:t>
    </dgm:pt>
    <dgm:pt modelId="{9FD2EB06-6171-44B6-946D-9D9C58847E01}" type="pres">
      <dgm:prSet presAssocID="{4B9E91C1-2BF1-4154-944A-842FA399FC1E}" presName="linear" presStyleCnt="0">
        <dgm:presLayoutVars>
          <dgm:animLvl val="lvl"/>
          <dgm:resizeHandles val="exact"/>
        </dgm:presLayoutVars>
      </dgm:prSet>
      <dgm:spPr/>
      <dgm:t>
        <a:bodyPr/>
        <a:lstStyle/>
        <a:p>
          <a:endParaRPr lang="en-US"/>
        </a:p>
      </dgm:t>
    </dgm:pt>
    <dgm:pt modelId="{A6279FAA-2EE9-417E-974B-93DDA50D8A4C}" type="pres">
      <dgm:prSet presAssocID="{9C7FE17D-5A69-4AF3-B018-B7E743C0B283}" presName="parentText" presStyleLbl="node1" presStyleIdx="0" presStyleCnt="1">
        <dgm:presLayoutVars>
          <dgm:chMax val="0"/>
          <dgm:bulletEnabled val="1"/>
        </dgm:presLayoutVars>
      </dgm:prSet>
      <dgm:spPr/>
      <dgm:t>
        <a:bodyPr/>
        <a:lstStyle/>
        <a:p>
          <a:endParaRPr lang="en-US"/>
        </a:p>
      </dgm:t>
    </dgm:pt>
  </dgm:ptLst>
  <dgm:cxnLst>
    <dgm:cxn modelId="{1A97330E-55F3-41D0-B922-3C8260861835}" srcId="{4B9E91C1-2BF1-4154-944A-842FA399FC1E}" destId="{9C7FE17D-5A69-4AF3-B018-B7E743C0B283}" srcOrd="0" destOrd="0" parTransId="{2F0345D2-C691-480E-8737-51D11649B80B}" sibTransId="{4894CE7E-3478-4924-8F54-06930BBBFB75}"/>
    <dgm:cxn modelId="{FCEBB815-1684-4080-B623-ECD6A563FDE7}" type="presOf" srcId="{4B9E91C1-2BF1-4154-944A-842FA399FC1E}" destId="{9FD2EB06-6171-44B6-946D-9D9C58847E01}" srcOrd="0" destOrd="0" presId="urn:microsoft.com/office/officeart/2005/8/layout/vList2"/>
    <dgm:cxn modelId="{4F1E88B8-1B10-49E2-A2E9-474436A07CC4}" type="presOf" srcId="{9C7FE17D-5A69-4AF3-B018-B7E743C0B283}" destId="{A6279FAA-2EE9-417E-974B-93DDA50D8A4C}" srcOrd="0" destOrd="0" presId="urn:microsoft.com/office/officeart/2005/8/layout/vList2"/>
    <dgm:cxn modelId="{40AD2AD8-33BD-4766-89B3-EBA36DF2BB51}" type="presParOf" srcId="{9FD2EB06-6171-44B6-946D-9D9C58847E01}" destId="{A6279FAA-2EE9-417E-974B-93DDA50D8A4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EA9C173-4313-4F66-8416-85D3FAD01244}" type="doc">
      <dgm:prSet loTypeId="urn:microsoft.com/office/officeart/2005/8/layout/vList2" loCatId="list" qsTypeId="urn:microsoft.com/office/officeart/2005/8/quickstyle/simple3" qsCatId="simple" csTypeId="urn:microsoft.com/office/officeart/2005/8/colors/accent3_1" csCatId="accent3" phldr="1"/>
      <dgm:spPr/>
      <dgm:t>
        <a:bodyPr/>
        <a:lstStyle/>
        <a:p>
          <a:endParaRPr lang="en-US"/>
        </a:p>
      </dgm:t>
    </dgm:pt>
    <dgm:pt modelId="{AF2CF224-CF95-46D1-BA6F-C7F85CEF9F42}">
      <dgm:prSet phldrT="[Text]" custT="1"/>
      <dgm:spPr/>
      <dgm:t>
        <a:bodyPr/>
        <a:lstStyle/>
        <a:p>
          <a:pPr algn="ctr" rtl="1"/>
          <a:r>
            <a:rPr lang="ar-SA" sz="4800" b="1" dirty="0" smtClean="0">
              <a:latin typeface="Traditional Arabic" panose="02020603050405020304" pitchFamily="18" charset="-78"/>
              <a:cs typeface="Traditional Arabic" panose="02020603050405020304" pitchFamily="18" charset="-78"/>
            </a:rPr>
            <a:t>4_ تقديم اليسرى عند الدخول</a:t>
          </a:r>
          <a:endParaRPr lang="en-US" sz="4800" b="1" dirty="0">
            <a:latin typeface="Traditional Arabic" panose="02020603050405020304" pitchFamily="18" charset="-78"/>
            <a:cs typeface="Traditional Arabic" panose="02020603050405020304" pitchFamily="18" charset="-78"/>
          </a:endParaRPr>
        </a:p>
      </dgm:t>
    </dgm:pt>
    <dgm:pt modelId="{F6E17540-7ECF-49BD-A4FF-635A34F92F86}" type="parTrans" cxnId="{ED419FCC-3301-4CDE-BBB2-7BBF5E5AF099}">
      <dgm:prSet/>
      <dgm:spPr/>
      <dgm:t>
        <a:bodyPr/>
        <a:lstStyle/>
        <a:p>
          <a:endParaRPr lang="en-US"/>
        </a:p>
      </dgm:t>
    </dgm:pt>
    <dgm:pt modelId="{E01D9BC8-F449-4FD2-A44F-B3FB169E40D1}" type="sibTrans" cxnId="{ED419FCC-3301-4CDE-BBB2-7BBF5E5AF099}">
      <dgm:prSet/>
      <dgm:spPr/>
      <dgm:t>
        <a:bodyPr/>
        <a:lstStyle/>
        <a:p>
          <a:endParaRPr lang="en-US"/>
        </a:p>
      </dgm:t>
    </dgm:pt>
    <dgm:pt modelId="{910F9056-B5FF-4A48-BD93-9EE24E2A1B03}">
      <dgm:prSet custT="1"/>
      <dgm:spPr/>
      <dgm:t>
        <a:bodyPr/>
        <a:lstStyle/>
        <a:p>
          <a:pPr algn="ctr" rtl="1"/>
          <a:r>
            <a:rPr lang="ar-SA" sz="4800" b="1" dirty="0" smtClean="0">
              <a:latin typeface="Traditional Arabic" panose="02020603050405020304" pitchFamily="18" charset="-78"/>
              <a:cs typeface="Traditional Arabic" panose="02020603050405020304" pitchFamily="18" charset="-78"/>
            </a:rPr>
            <a:t>5_ تقديم اليمنى عند الخروج</a:t>
          </a:r>
          <a:endParaRPr lang="en-US" sz="4800" b="1" dirty="0">
            <a:latin typeface="Traditional Arabic" panose="02020603050405020304" pitchFamily="18" charset="-78"/>
            <a:cs typeface="Traditional Arabic" panose="02020603050405020304" pitchFamily="18" charset="-78"/>
          </a:endParaRPr>
        </a:p>
      </dgm:t>
    </dgm:pt>
    <dgm:pt modelId="{E0D13AB1-B1EC-419A-A807-8DB4E8E58676}" type="parTrans" cxnId="{062F09A0-488B-4994-8EDB-26FE3A2B284A}">
      <dgm:prSet/>
      <dgm:spPr/>
      <dgm:t>
        <a:bodyPr/>
        <a:lstStyle/>
        <a:p>
          <a:endParaRPr lang="en-US"/>
        </a:p>
      </dgm:t>
    </dgm:pt>
    <dgm:pt modelId="{B6378E76-911C-45F3-9DBB-E831B499F2A2}" type="sibTrans" cxnId="{062F09A0-488B-4994-8EDB-26FE3A2B284A}">
      <dgm:prSet/>
      <dgm:spPr/>
      <dgm:t>
        <a:bodyPr/>
        <a:lstStyle/>
        <a:p>
          <a:endParaRPr lang="en-US"/>
        </a:p>
      </dgm:t>
    </dgm:pt>
    <dgm:pt modelId="{901F1083-1F5E-405C-A755-2C7EC2C09065}" type="pres">
      <dgm:prSet presAssocID="{EEA9C173-4313-4F66-8416-85D3FAD01244}" presName="linear" presStyleCnt="0">
        <dgm:presLayoutVars>
          <dgm:animLvl val="lvl"/>
          <dgm:resizeHandles val="exact"/>
        </dgm:presLayoutVars>
      </dgm:prSet>
      <dgm:spPr/>
      <dgm:t>
        <a:bodyPr/>
        <a:lstStyle/>
        <a:p>
          <a:endParaRPr lang="en-US"/>
        </a:p>
      </dgm:t>
    </dgm:pt>
    <dgm:pt modelId="{7CB2F68C-10A1-4F5D-BAA2-060487F1ECEB}" type="pres">
      <dgm:prSet presAssocID="{AF2CF224-CF95-46D1-BA6F-C7F85CEF9F42}" presName="parentText" presStyleLbl="node1" presStyleIdx="0" presStyleCnt="2">
        <dgm:presLayoutVars>
          <dgm:chMax val="0"/>
          <dgm:bulletEnabled val="1"/>
        </dgm:presLayoutVars>
      </dgm:prSet>
      <dgm:spPr/>
      <dgm:t>
        <a:bodyPr/>
        <a:lstStyle/>
        <a:p>
          <a:endParaRPr lang="en-US"/>
        </a:p>
      </dgm:t>
    </dgm:pt>
    <dgm:pt modelId="{4852D972-A971-4F78-B7B4-819B2A892522}" type="pres">
      <dgm:prSet presAssocID="{E01D9BC8-F449-4FD2-A44F-B3FB169E40D1}" presName="spacer" presStyleCnt="0"/>
      <dgm:spPr/>
    </dgm:pt>
    <dgm:pt modelId="{801EE150-EAAA-46AB-99CF-8E33E2316245}" type="pres">
      <dgm:prSet presAssocID="{910F9056-B5FF-4A48-BD93-9EE24E2A1B03}" presName="parentText" presStyleLbl="node1" presStyleIdx="1" presStyleCnt="2">
        <dgm:presLayoutVars>
          <dgm:chMax val="0"/>
          <dgm:bulletEnabled val="1"/>
        </dgm:presLayoutVars>
      </dgm:prSet>
      <dgm:spPr/>
      <dgm:t>
        <a:bodyPr/>
        <a:lstStyle/>
        <a:p>
          <a:endParaRPr lang="en-US"/>
        </a:p>
      </dgm:t>
    </dgm:pt>
  </dgm:ptLst>
  <dgm:cxnLst>
    <dgm:cxn modelId="{A0CF8555-E735-48E4-91E6-DE57AF785567}" type="presOf" srcId="{EEA9C173-4313-4F66-8416-85D3FAD01244}" destId="{901F1083-1F5E-405C-A755-2C7EC2C09065}" srcOrd="0" destOrd="0" presId="urn:microsoft.com/office/officeart/2005/8/layout/vList2"/>
    <dgm:cxn modelId="{D93D3987-C546-45E3-96E0-AE86D71287F8}" type="presOf" srcId="{AF2CF224-CF95-46D1-BA6F-C7F85CEF9F42}" destId="{7CB2F68C-10A1-4F5D-BAA2-060487F1ECEB}" srcOrd="0" destOrd="0" presId="urn:microsoft.com/office/officeart/2005/8/layout/vList2"/>
    <dgm:cxn modelId="{E87E2B82-B670-4C8C-A722-62F60838E349}" type="presOf" srcId="{910F9056-B5FF-4A48-BD93-9EE24E2A1B03}" destId="{801EE150-EAAA-46AB-99CF-8E33E2316245}" srcOrd="0" destOrd="0" presId="urn:microsoft.com/office/officeart/2005/8/layout/vList2"/>
    <dgm:cxn modelId="{062F09A0-488B-4994-8EDB-26FE3A2B284A}" srcId="{EEA9C173-4313-4F66-8416-85D3FAD01244}" destId="{910F9056-B5FF-4A48-BD93-9EE24E2A1B03}" srcOrd="1" destOrd="0" parTransId="{E0D13AB1-B1EC-419A-A807-8DB4E8E58676}" sibTransId="{B6378E76-911C-45F3-9DBB-E831B499F2A2}"/>
    <dgm:cxn modelId="{ED419FCC-3301-4CDE-BBB2-7BBF5E5AF099}" srcId="{EEA9C173-4313-4F66-8416-85D3FAD01244}" destId="{AF2CF224-CF95-46D1-BA6F-C7F85CEF9F42}" srcOrd="0" destOrd="0" parTransId="{F6E17540-7ECF-49BD-A4FF-635A34F92F86}" sibTransId="{E01D9BC8-F449-4FD2-A44F-B3FB169E40D1}"/>
    <dgm:cxn modelId="{8C76CA11-009D-406B-AE9C-ABA9FD183935}" type="presParOf" srcId="{901F1083-1F5E-405C-A755-2C7EC2C09065}" destId="{7CB2F68C-10A1-4F5D-BAA2-060487F1ECEB}" srcOrd="0" destOrd="0" presId="urn:microsoft.com/office/officeart/2005/8/layout/vList2"/>
    <dgm:cxn modelId="{24BE21FD-3791-44F9-80B3-A4B8B2F51092}" type="presParOf" srcId="{901F1083-1F5E-405C-A755-2C7EC2C09065}" destId="{4852D972-A971-4F78-B7B4-819B2A892522}" srcOrd="1" destOrd="0" presId="urn:microsoft.com/office/officeart/2005/8/layout/vList2"/>
    <dgm:cxn modelId="{6927CAA2-98B9-46D8-A41A-A5C2030C46DD}" type="presParOf" srcId="{901F1083-1F5E-405C-A755-2C7EC2C09065}" destId="{801EE150-EAAA-46AB-99CF-8E33E2316245}"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5F99A36-E52F-49C6-9413-611353716045}" type="doc">
      <dgm:prSet loTypeId="urn:microsoft.com/office/officeart/2005/8/layout/vList2" loCatId="list" qsTypeId="urn:microsoft.com/office/officeart/2005/8/quickstyle/simple3" qsCatId="simple" csTypeId="urn:microsoft.com/office/officeart/2005/8/colors/accent3_1" csCatId="accent3" phldr="1"/>
      <dgm:spPr/>
    </dgm:pt>
    <dgm:pt modelId="{5100F7D5-20F2-432B-AA12-5002D4FAC79B}">
      <dgm:prSet phldrT="[Text]" custT="1"/>
      <dgm:spPr/>
      <dgm:t>
        <a:bodyPr/>
        <a:lstStyle/>
        <a:p>
          <a:pPr algn="ctr" rtl="1"/>
          <a:r>
            <a:rPr lang="ar-SA" sz="4800" b="1" dirty="0" smtClean="0">
              <a:latin typeface="Traditional Arabic" panose="02020603050405020304" pitchFamily="18" charset="-78"/>
              <a:cs typeface="Traditional Arabic" panose="02020603050405020304" pitchFamily="18" charset="-78"/>
            </a:rPr>
            <a:t>7_ البعد</a:t>
          </a:r>
          <a:endParaRPr lang="en-US" sz="4800" b="1" dirty="0">
            <a:latin typeface="Traditional Arabic" panose="02020603050405020304" pitchFamily="18" charset="-78"/>
            <a:cs typeface="Traditional Arabic" panose="02020603050405020304" pitchFamily="18" charset="-78"/>
          </a:endParaRPr>
        </a:p>
      </dgm:t>
    </dgm:pt>
    <dgm:pt modelId="{3E139B32-7D8F-46B7-8D33-120F07D46270}" type="parTrans" cxnId="{20B51B04-F48F-4301-914C-918D41FE64D9}">
      <dgm:prSet/>
      <dgm:spPr/>
      <dgm:t>
        <a:bodyPr/>
        <a:lstStyle/>
        <a:p>
          <a:endParaRPr lang="en-US"/>
        </a:p>
      </dgm:t>
    </dgm:pt>
    <dgm:pt modelId="{62E57740-A1DF-4C92-BFEF-55CEA05B9756}" type="sibTrans" cxnId="{20B51B04-F48F-4301-914C-918D41FE64D9}">
      <dgm:prSet/>
      <dgm:spPr/>
      <dgm:t>
        <a:bodyPr/>
        <a:lstStyle/>
        <a:p>
          <a:endParaRPr lang="en-US"/>
        </a:p>
      </dgm:t>
    </dgm:pt>
    <dgm:pt modelId="{40A2DC5D-5B89-4BC1-8CAA-FE116811606F}">
      <dgm:prSet custT="1"/>
      <dgm:spPr/>
      <dgm:t>
        <a:bodyPr/>
        <a:lstStyle/>
        <a:p>
          <a:pPr algn="ctr" rtl="1"/>
          <a:r>
            <a:rPr lang="ar-SA" sz="4800" b="1" dirty="0" smtClean="0">
              <a:latin typeface="Traditional Arabic" panose="02020603050405020304" pitchFamily="18" charset="-78"/>
              <a:cs typeface="Traditional Arabic" panose="02020603050405020304" pitchFamily="18" charset="-78"/>
            </a:rPr>
            <a:t>8_ الاستتار عن الأعين</a:t>
          </a:r>
          <a:endParaRPr lang="en-US" sz="4800" b="1" dirty="0">
            <a:latin typeface="Traditional Arabic" panose="02020603050405020304" pitchFamily="18" charset="-78"/>
            <a:cs typeface="Traditional Arabic" panose="02020603050405020304" pitchFamily="18" charset="-78"/>
          </a:endParaRPr>
        </a:p>
      </dgm:t>
    </dgm:pt>
    <dgm:pt modelId="{8D51C28D-971E-4D12-9BED-A6E9B3E1A806}" type="parTrans" cxnId="{51B57BCC-4900-4754-B6C5-0ACD619AF048}">
      <dgm:prSet/>
      <dgm:spPr/>
      <dgm:t>
        <a:bodyPr/>
        <a:lstStyle/>
        <a:p>
          <a:endParaRPr lang="en-US"/>
        </a:p>
      </dgm:t>
    </dgm:pt>
    <dgm:pt modelId="{9508C40F-F470-4653-B309-12ECC28F734B}" type="sibTrans" cxnId="{51B57BCC-4900-4754-B6C5-0ACD619AF048}">
      <dgm:prSet/>
      <dgm:spPr/>
      <dgm:t>
        <a:bodyPr/>
        <a:lstStyle/>
        <a:p>
          <a:endParaRPr lang="en-US"/>
        </a:p>
      </dgm:t>
    </dgm:pt>
    <dgm:pt modelId="{BBB6C2F4-E33E-4A48-A0AB-B4591D6C1D68}">
      <dgm:prSet custT="1"/>
      <dgm:spPr/>
      <dgm:t>
        <a:bodyPr/>
        <a:lstStyle/>
        <a:p>
          <a:pPr algn="ctr" rtl="1"/>
          <a:r>
            <a:rPr lang="ar-SA" sz="4800" b="1" dirty="0" smtClean="0">
              <a:latin typeface="Traditional Arabic" panose="02020603050405020304" pitchFamily="18" charset="-78"/>
              <a:cs typeface="Traditional Arabic" panose="02020603050405020304" pitchFamily="18" charset="-78"/>
            </a:rPr>
            <a:t>6_ الاعتماد على الرجل اليسرى حال الجلوس</a:t>
          </a:r>
          <a:endParaRPr lang="en-US" sz="4800" b="1" dirty="0">
            <a:latin typeface="Traditional Arabic" panose="02020603050405020304" pitchFamily="18" charset="-78"/>
            <a:cs typeface="Traditional Arabic" panose="02020603050405020304" pitchFamily="18" charset="-78"/>
          </a:endParaRPr>
        </a:p>
      </dgm:t>
    </dgm:pt>
    <dgm:pt modelId="{6BEBF656-0571-40D7-974E-08648FC429D1}" type="parTrans" cxnId="{12C16450-B34A-4674-8B59-4AA1CE7339BB}">
      <dgm:prSet/>
      <dgm:spPr/>
      <dgm:t>
        <a:bodyPr/>
        <a:lstStyle/>
        <a:p>
          <a:endParaRPr lang="en-US"/>
        </a:p>
      </dgm:t>
    </dgm:pt>
    <dgm:pt modelId="{5C6A769E-CDDA-494F-A366-B28EFA4E1780}" type="sibTrans" cxnId="{12C16450-B34A-4674-8B59-4AA1CE7339BB}">
      <dgm:prSet/>
      <dgm:spPr/>
      <dgm:t>
        <a:bodyPr/>
        <a:lstStyle/>
        <a:p>
          <a:endParaRPr lang="en-US"/>
        </a:p>
      </dgm:t>
    </dgm:pt>
    <dgm:pt modelId="{B100A4D5-8BBF-4B58-A6C0-BA725762B67F}" type="pres">
      <dgm:prSet presAssocID="{15F99A36-E52F-49C6-9413-611353716045}" presName="linear" presStyleCnt="0">
        <dgm:presLayoutVars>
          <dgm:animLvl val="lvl"/>
          <dgm:resizeHandles val="exact"/>
        </dgm:presLayoutVars>
      </dgm:prSet>
      <dgm:spPr/>
    </dgm:pt>
    <dgm:pt modelId="{1662C6BD-1B51-4A82-8392-FE95ADA1D131}" type="pres">
      <dgm:prSet presAssocID="{BBB6C2F4-E33E-4A48-A0AB-B4591D6C1D68}" presName="parentText" presStyleLbl="node1" presStyleIdx="0" presStyleCnt="3" custLinFactNeighborX="3">
        <dgm:presLayoutVars>
          <dgm:chMax val="0"/>
          <dgm:bulletEnabled val="1"/>
        </dgm:presLayoutVars>
      </dgm:prSet>
      <dgm:spPr/>
      <dgm:t>
        <a:bodyPr/>
        <a:lstStyle/>
        <a:p>
          <a:endParaRPr lang="en-US"/>
        </a:p>
      </dgm:t>
    </dgm:pt>
    <dgm:pt modelId="{C520FB31-E881-46B0-9419-5A605D00D7CF}" type="pres">
      <dgm:prSet presAssocID="{5C6A769E-CDDA-494F-A366-B28EFA4E1780}" presName="spacer" presStyleCnt="0"/>
      <dgm:spPr/>
    </dgm:pt>
    <dgm:pt modelId="{734B6DD9-FB8C-41DC-AA11-DF771A4EE43C}" type="pres">
      <dgm:prSet presAssocID="{5100F7D5-20F2-432B-AA12-5002D4FAC79B}" presName="parentText" presStyleLbl="node1" presStyleIdx="1" presStyleCnt="3">
        <dgm:presLayoutVars>
          <dgm:chMax val="0"/>
          <dgm:bulletEnabled val="1"/>
        </dgm:presLayoutVars>
      </dgm:prSet>
      <dgm:spPr/>
      <dgm:t>
        <a:bodyPr/>
        <a:lstStyle/>
        <a:p>
          <a:endParaRPr lang="en-US"/>
        </a:p>
      </dgm:t>
    </dgm:pt>
    <dgm:pt modelId="{01632645-4F3F-47C8-8D51-C1894DDE3F81}" type="pres">
      <dgm:prSet presAssocID="{62E57740-A1DF-4C92-BFEF-55CEA05B9756}" presName="spacer" presStyleCnt="0"/>
      <dgm:spPr/>
    </dgm:pt>
    <dgm:pt modelId="{3BD0919A-9582-4412-826A-BFB5A05E3DBE}" type="pres">
      <dgm:prSet presAssocID="{40A2DC5D-5B89-4BC1-8CAA-FE116811606F}" presName="parentText" presStyleLbl="node1" presStyleIdx="2" presStyleCnt="3">
        <dgm:presLayoutVars>
          <dgm:chMax val="0"/>
          <dgm:bulletEnabled val="1"/>
        </dgm:presLayoutVars>
      </dgm:prSet>
      <dgm:spPr/>
      <dgm:t>
        <a:bodyPr/>
        <a:lstStyle/>
        <a:p>
          <a:endParaRPr lang="en-US"/>
        </a:p>
      </dgm:t>
    </dgm:pt>
  </dgm:ptLst>
  <dgm:cxnLst>
    <dgm:cxn modelId="{29141D31-6AB2-411B-AB11-FE65A04895C4}" type="presOf" srcId="{5100F7D5-20F2-432B-AA12-5002D4FAC79B}" destId="{734B6DD9-FB8C-41DC-AA11-DF771A4EE43C}" srcOrd="0" destOrd="0" presId="urn:microsoft.com/office/officeart/2005/8/layout/vList2"/>
    <dgm:cxn modelId="{2D9DA72F-0DA7-49EC-8541-349EC93F4613}" type="presOf" srcId="{40A2DC5D-5B89-4BC1-8CAA-FE116811606F}" destId="{3BD0919A-9582-4412-826A-BFB5A05E3DBE}" srcOrd="0" destOrd="0" presId="urn:microsoft.com/office/officeart/2005/8/layout/vList2"/>
    <dgm:cxn modelId="{12C16450-B34A-4674-8B59-4AA1CE7339BB}" srcId="{15F99A36-E52F-49C6-9413-611353716045}" destId="{BBB6C2F4-E33E-4A48-A0AB-B4591D6C1D68}" srcOrd="0" destOrd="0" parTransId="{6BEBF656-0571-40D7-974E-08648FC429D1}" sibTransId="{5C6A769E-CDDA-494F-A366-B28EFA4E1780}"/>
    <dgm:cxn modelId="{F2AC1F68-4B7C-489E-8F13-65793E9FED38}" type="presOf" srcId="{15F99A36-E52F-49C6-9413-611353716045}" destId="{B100A4D5-8BBF-4B58-A6C0-BA725762B67F}" srcOrd="0" destOrd="0" presId="urn:microsoft.com/office/officeart/2005/8/layout/vList2"/>
    <dgm:cxn modelId="{20B51B04-F48F-4301-914C-918D41FE64D9}" srcId="{15F99A36-E52F-49C6-9413-611353716045}" destId="{5100F7D5-20F2-432B-AA12-5002D4FAC79B}" srcOrd="1" destOrd="0" parTransId="{3E139B32-7D8F-46B7-8D33-120F07D46270}" sibTransId="{62E57740-A1DF-4C92-BFEF-55CEA05B9756}"/>
    <dgm:cxn modelId="{221757F2-5ABD-4CE3-8E0E-46FC3F751D81}" type="presOf" srcId="{BBB6C2F4-E33E-4A48-A0AB-B4591D6C1D68}" destId="{1662C6BD-1B51-4A82-8392-FE95ADA1D131}" srcOrd="0" destOrd="0" presId="urn:microsoft.com/office/officeart/2005/8/layout/vList2"/>
    <dgm:cxn modelId="{51B57BCC-4900-4754-B6C5-0ACD619AF048}" srcId="{15F99A36-E52F-49C6-9413-611353716045}" destId="{40A2DC5D-5B89-4BC1-8CAA-FE116811606F}" srcOrd="2" destOrd="0" parTransId="{8D51C28D-971E-4D12-9BED-A6E9B3E1A806}" sibTransId="{9508C40F-F470-4653-B309-12ECC28F734B}"/>
    <dgm:cxn modelId="{85E5B846-C0EB-43AA-B0E0-52A1E96897EC}" type="presParOf" srcId="{B100A4D5-8BBF-4B58-A6C0-BA725762B67F}" destId="{1662C6BD-1B51-4A82-8392-FE95ADA1D131}" srcOrd="0" destOrd="0" presId="urn:microsoft.com/office/officeart/2005/8/layout/vList2"/>
    <dgm:cxn modelId="{60AB9750-F7BD-40E8-97D6-09DF239E7D06}" type="presParOf" srcId="{B100A4D5-8BBF-4B58-A6C0-BA725762B67F}" destId="{C520FB31-E881-46B0-9419-5A605D00D7CF}" srcOrd="1" destOrd="0" presId="urn:microsoft.com/office/officeart/2005/8/layout/vList2"/>
    <dgm:cxn modelId="{D15F2292-6796-43D3-922D-FE28A7337BB7}" type="presParOf" srcId="{B100A4D5-8BBF-4B58-A6C0-BA725762B67F}" destId="{734B6DD9-FB8C-41DC-AA11-DF771A4EE43C}" srcOrd="2" destOrd="0" presId="urn:microsoft.com/office/officeart/2005/8/layout/vList2"/>
    <dgm:cxn modelId="{179F6F5E-722A-49E5-B5E6-8D629A80929E}" type="presParOf" srcId="{B100A4D5-8BBF-4B58-A6C0-BA725762B67F}" destId="{01632645-4F3F-47C8-8D51-C1894DDE3F81}" srcOrd="3" destOrd="0" presId="urn:microsoft.com/office/officeart/2005/8/layout/vList2"/>
    <dgm:cxn modelId="{FDAF2F3B-DD4C-47D6-B8C9-BF558A98166E}" type="presParOf" srcId="{B100A4D5-8BBF-4B58-A6C0-BA725762B67F}" destId="{3BD0919A-9582-4412-826A-BFB5A05E3DB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D9A5872B-79BD-47F6-B34B-E94B45BAF238}" type="doc">
      <dgm:prSet loTypeId="urn:microsoft.com/office/officeart/2005/8/layout/vList2" loCatId="list" qsTypeId="urn:microsoft.com/office/officeart/2005/8/quickstyle/simple3" qsCatId="simple" csTypeId="urn:microsoft.com/office/officeart/2005/8/colors/accent3_1" csCatId="accent3" phldr="1"/>
      <dgm:spPr/>
    </dgm:pt>
    <dgm:pt modelId="{58A9749F-11D6-4E6D-AC7F-F3756308BF87}">
      <dgm:prSet phldrT="[Text]"/>
      <dgm:spPr/>
      <dgm:t>
        <a:bodyPr/>
        <a:lstStyle/>
        <a:p>
          <a:pPr algn="ctr" rtl="1"/>
          <a:r>
            <a:rPr lang="ar-SA" b="1" dirty="0" smtClean="0">
              <a:latin typeface="Traditional Arabic" panose="02020603050405020304" pitchFamily="18" charset="-78"/>
              <a:cs typeface="Traditional Arabic" panose="02020603050405020304" pitchFamily="18" charset="-78"/>
            </a:rPr>
            <a:t>9_ ارتياد المكان الرخو لبوله</a:t>
          </a:r>
          <a:endParaRPr lang="en-US" b="1" dirty="0">
            <a:latin typeface="Traditional Arabic" panose="02020603050405020304" pitchFamily="18" charset="-78"/>
            <a:cs typeface="Traditional Arabic" panose="02020603050405020304" pitchFamily="18" charset="-78"/>
          </a:endParaRPr>
        </a:p>
      </dgm:t>
    </dgm:pt>
    <dgm:pt modelId="{CFF94F48-B42D-464F-9477-15E249B0F19A}" type="parTrans" cxnId="{44F610BC-2B91-4566-A922-7228C99F2719}">
      <dgm:prSet/>
      <dgm:spPr/>
      <dgm:t>
        <a:bodyPr/>
        <a:lstStyle/>
        <a:p>
          <a:pPr algn="ctr" rtl="1"/>
          <a:endParaRPr lang="en-US"/>
        </a:p>
      </dgm:t>
    </dgm:pt>
    <dgm:pt modelId="{C0AEE7E4-5464-4DF2-AACB-C18E671E0B43}" type="sibTrans" cxnId="{44F610BC-2B91-4566-A922-7228C99F2719}">
      <dgm:prSet/>
      <dgm:spPr/>
      <dgm:t>
        <a:bodyPr/>
        <a:lstStyle/>
        <a:p>
          <a:pPr algn="ctr" rtl="1"/>
          <a:endParaRPr lang="en-US"/>
        </a:p>
      </dgm:t>
    </dgm:pt>
    <dgm:pt modelId="{186B70A5-7B45-4528-B550-723C4BAEE3DD}">
      <dgm:prSet/>
      <dgm:spPr/>
      <dgm:t>
        <a:bodyPr/>
        <a:lstStyle/>
        <a:p>
          <a:pPr algn="ctr" rtl="1"/>
          <a:r>
            <a:rPr lang="ar-SA" b="1" dirty="0" smtClean="0">
              <a:latin typeface="Traditional Arabic" panose="02020603050405020304" pitchFamily="18" charset="-78"/>
              <a:cs typeface="Traditional Arabic" panose="02020603050405020304" pitchFamily="18" charset="-78"/>
            </a:rPr>
            <a:t>10_ قصده المكان المرتفع لبوله</a:t>
          </a:r>
          <a:endParaRPr lang="en-US" b="1" dirty="0">
            <a:latin typeface="Traditional Arabic" panose="02020603050405020304" pitchFamily="18" charset="-78"/>
            <a:cs typeface="Traditional Arabic" panose="02020603050405020304" pitchFamily="18" charset="-78"/>
          </a:endParaRPr>
        </a:p>
      </dgm:t>
    </dgm:pt>
    <dgm:pt modelId="{48DE92EE-5BF5-42CE-A885-C264FF7E69BE}" type="parTrans" cxnId="{9E232679-010C-4C5F-A622-670D24D62492}">
      <dgm:prSet/>
      <dgm:spPr/>
      <dgm:t>
        <a:bodyPr/>
        <a:lstStyle/>
        <a:p>
          <a:pPr algn="ctr" rtl="1"/>
          <a:endParaRPr lang="en-US"/>
        </a:p>
      </dgm:t>
    </dgm:pt>
    <dgm:pt modelId="{2070A85D-ADA8-4C87-9588-C18276F2FF41}" type="sibTrans" cxnId="{9E232679-010C-4C5F-A622-670D24D62492}">
      <dgm:prSet/>
      <dgm:spPr/>
      <dgm:t>
        <a:bodyPr/>
        <a:lstStyle/>
        <a:p>
          <a:pPr algn="ctr" rtl="1"/>
          <a:endParaRPr lang="en-US"/>
        </a:p>
      </dgm:t>
    </dgm:pt>
    <dgm:pt modelId="{84AEE642-FD96-4F3C-B235-089F6137F0BE}">
      <dgm:prSet/>
      <dgm:spPr/>
      <dgm:t>
        <a:bodyPr/>
        <a:lstStyle/>
        <a:p>
          <a:pPr algn="ctr" rtl="1"/>
          <a:r>
            <a:rPr lang="ar-SA" b="1" dirty="0" smtClean="0">
              <a:latin typeface="Traditional Arabic" panose="02020603050405020304" pitchFamily="18" charset="-78"/>
              <a:cs typeface="Traditional Arabic" panose="02020603050405020304" pitchFamily="18" charset="-78"/>
            </a:rPr>
            <a:t>11_ مسح الذكر من أصله ثلاثا</a:t>
          </a:r>
          <a:endParaRPr lang="en-US" b="1" dirty="0">
            <a:latin typeface="Traditional Arabic" panose="02020603050405020304" pitchFamily="18" charset="-78"/>
            <a:cs typeface="Traditional Arabic" panose="02020603050405020304" pitchFamily="18" charset="-78"/>
          </a:endParaRPr>
        </a:p>
      </dgm:t>
    </dgm:pt>
    <dgm:pt modelId="{87136992-2CC9-4C19-9434-D411D77F3959}" type="parTrans" cxnId="{3F5AE950-E902-4F13-95E0-11732889022E}">
      <dgm:prSet/>
      <dgm:spPr/>
      <dgm:t>
        <a:bodyPr/>
        <a:lstStyle/>
        <a:p>
          <a:pPr algn="ctr" rtl="1"/>
          <a:endParaRPr lang="en-US"/>
        </a:p>
      </dgm:t>
    </dgm:pt>
    <dgm:pt modelId="{64C1F780-263A-4197-9F1C-BA173C4705D8}" type="sibTrans" cxnId="{3F5AE950-E902-4F13-95E0-11732889022E}">
      <dgm:prSet/>
      <dgm:spPr/>
      <dgm:t>
        <a:bodyPr/>
        <a:lstStyle/>
        <a:p>
          <a:pPr algn="ctr" rtl="1"/>
          <a:endParaRPr lang="en-US"/>
        </a:p>
      </dgm:t>
    </dgm:pt>
    <dgm:pt modelId="{6C94F2B0-E155-450E-B8A5-30B4D484B0A8}" type="pres">
      <dgm:prSet presAssocID="{D9A5872B-79BD-47F6-B34B-E94B45BAF238}" presName="linear" presStyleCnt="0">
        <dgm:presLayoutVars>
          <dgm:animLvl val="lvl"/>
          <dgm:resizeHandles val="exact"/>
        </dgm:presLayoutVars>
      </dgm:prSet>
      <dgm:spPr/>
    </dgm:pt>
    <dgm:pt modelId="{67F068B7-C360-482A-83D3-153961C86EF3}" type="pres">
      <dgm:prSet presAssocID="{58A9749F-11D6-4E6D-AC7F-F3756308BF87}" presName="parentText" presStyleLbl="node1" presStyleIdx="0" presStyleCnt="3">
        <dgm:presLayoutVars>
          <dgm:chMax val="0"/>
          <dgm:bulletEnabled val="1"/>
        </dgm:presLayoutVars>
      </dgm:prSet>
      <dgm:spPr/>
      <dgm:t>
        <a:bodyPr/>
        <a:lstStyle/>
        <a:p>
          <a:endParaRPr lang="en-US"/>
        </a:p>
      </dgm:t>
    </dgm:pt>
    <dgm:pt modelId="{9430D471-EBCC-46A3-83EE-A9490BC452DA}" type="pres">
      <dgm:prSet presAssocID="{C0AEE7E4-5464-4DF2-AACB-C18E671E0B43}" presName="spacer" presStyleCnt="0"/>
      <dgm:spPr/>
    </dgm:pt>
    <dgm:pt modelId="{508BEE5C-86FD-40F4-9150-7032ABE5BDF0}" type="pres">
      <dgm:prSet presAssocID="{186B70A5-7B45-4528-B550-723C4BAEE3DD}" presName="parentText" presStyleLbl="node1" presStyleIdx="1" presStyleCnt="3">
        <dgm:presLayoutVars>
          <dgm:chMax val="0"/>
          <dgm:bulletEnabled val="1"/>
        </dgm:presLayoutVars>
      </dgm:prSet>
      <dgm:spPr/>
      <dgm:t>
        <a:bodyPr/>
        <a:lstStyle/>
        <a:p>
          <a:endParaRPr lang="en-US"/>
        </a:p>
      </dgm:t>
    </dgm:pt>
    <dgm:pt modelId="{33D8DC26-7E92-48D4-9E41-6847F7ACFAAA}" type="pres">
      <dgm:prSet presAssocID="{2070A85D-ADA8-4C87-9588-C18276F2FF41}" presName="spacer" presStyleCnt="0"/>
      <dgm:spPr/>
    </dgm:pt>
    <dgm:pt modelId="{49ABF537-0C38-4DF6-810A-CABEFB08EFEF}" type="pres">
      <dgm:prSet presAssocID="{84AEE642-FD96-4F3C-B235-089F6137F0BE}" presName="parentText" presStyleLbl="node1" presStyleIdx="2" presStyleCnt="3">
        <dgm:presLayoutVars>
          <dgm:chMax val="0"/>
          <dgm:bulletEnabled val="1"/>
        </dgm:presLayoutVars>
      </dgm:prSet>
      <dgm:spPr/>
      <dgm:t>
        <a:bodyPr/>
        <a:lstStyle/>
        <a:p>
          <a:endParaRPr lang="en-US"/>
        </a:p>
      </dgm:t>
    </dgm:pt>
  </dgm:ptLst>
  <dgm:cxnLst>
    <dgm:cxn modelId="{81F7C7CB-D305-4C52-9EBB-31D596F6BDA1}" type="presOf" srcId="{58A9749F-11D6-4E6D-AC7F-F3756308BF87}" destId="{67F068B7-C360-482A-83D3-153961C86EF3}" srcOrd="0" destOrd="0" presId="urn:microsoft.com/office/officeart/2005/8/layout/vList2"/>
    <dgm:cxn modelId="{3F5AE950-E902-4F13-95E0-11732889022E}" srcId="{D9A5872B-79BD-47F6-B34B-E94B45BAF238}" destId="{84AEE642-FD96-4F3C-B235-089F6137F0BE}" srcOrd="2" destOrd="0" parTransId="{87136992-2CC9-4C19-9434-D411D77F3959}" sibTransId="{64C1F780-263A-4197-9F1C-BA173C4705D8}"/>
    <dgm:cxn modelId="{EBCC55B8-8D6B-460B-ABA5-806E0A4FA99B}" type="presOf" srcId="{84AEE642-FD96-4F3C-B235-089F6137F0BE}" destId="{49ABF537-0C38-4DF6-810A-CABEFB08EFEF}" srcOrd="0" destOrd="0" presId="urn:microsoft.com/office/officeart/2005/8/layout/vList2"/>
    <dgm:cxn modelId="{44F610BC-2B91-4566-A922-7228C99F2719}" srcId="{D9A5872B-79BD-47F6-B34B-E94B45BAF238}" destId="{58A9749F-11D6-4E6D-AC7F-F3756308BF87}" srcOrd="0" destOrd="0" parTransId="{CFF94F48-B42D-464F-9477-15E249B0F19A}" sibTransId="{C0AEE7E4-5464-4DF2-AACB-C18E671E0B43}"/>
    <dgm:cxn modelId="{0C0C5380-1002-410E-B540-ED7DEABAB8DA}" type="presOf" srcId="{186B70A5-7B45-4528-B550-723C4BAEE3DD}" destId="{508BEE5C-86FD-40F4-9150-7032ABE5BDF0}" srcOrd="0" destOrd="0" presId="urn:microsoft.com/office/officeart/2005/8/layout/vList2"/>
    <dgm:cxn modelId="{9E232679-010C-4C5F-A622-670D24D62492}" srcId="{D9A5872B-79BD-47F6-B34B-E94B45BAF238}" destId="{186B70A5-7B45-4528-B550-723C4BAEE3DD}" srcOrd="1" destOrd="0" parTransId="{48DE92EE-5BF5-42CE-A885-C264FF7E69BE}" sibTransId="{2070A85D-ADA8-4C87-9588-C18276F2FF41}"/>
    <dgm:cxn modelId="{C9369E3A-A241-4321-B1F9-FA637C2DB1CC}" type="presOf" srcId="{D9A5872B-79BD-47F6-B34B-E94B45BAF238}" destId="{6C94F2B0-E155-450E-B8A5-30B4D484B0A8}" srcOrd="0" destOrd="0" presId="urn:microsoft.com/office/officeart/2005/8/layout/vList2"/>
    <dgm:cxn modelId="{D950D27A-FE91-4640-86DA-C715E24C58A1}" type="presParOf" srcId="{6C94F2B0-E155-450E-B8A5-30B4D484B0A8}" destId="{67F068B7-C360-482A-83D3-153961C86EF3}" srcOrd="0" destOrd="0" presId="urn:microsoft.com/office/officeart/2005/8/layout/vList2"/>
    <dgm:cxn modelId="{17895289-978E-47A3-A682-713EC9808A67}" type="presParOf" srcId="{6C94F2B0-E155-450E-B8A5-30B4D484B0A8}" destId="{9430D471-EBCC-46A3-83EE-A9490BC452DA}" srcOrd="1" destOrd="0" presId="urn:microsoft.com/office/officeart/2005/8/layout/vList2"/>
    <dgm:cxn modelId="{D48752B0-FE5D-48E3-8126-324CC9790C53}" type="presParOf" srcId="{6C94F2B0-E155-450E-B8A5-30B4D484B0A8}" destId="{508BEE5C-86FD-40F4-9150-7032ABE5BDF0}" srcOrd="2" destOrd="0" presId="urn:microsoft.com/office/officeart/2005/8/layout/vList2"/>
    <dgm:cxn modelId="{23DF2390-FB38-4E8A-806D-844478C12D49}" type="presParOf" srcId="{6C94F2B0-E155-450E-B8A5-30B4D484B0A8}" destId="{33D8DC26-7E92-48D4-9E41-6847F7ACFAAA}" srcOrd="3" destOrd="0" presId="urn:microsoft.com/office/officeart/2005/8/layout/vList2"/>
    <dgm:cxn modelId="{179622AA-F511-4813-A776-165736706A57}" type="presParOf" srcId="{6C94F2B0-E155-450E-B8A5-30B4D484B0A8}" destId="{49ABF537-0C38-4DF6-810A-CABEFB08EFE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B1E3CD-2967-4860-A9F7-3C247A20FB3F}" type="doc">
      <dgm:prSet loTypeId="urn:diagrams.loki3.com/VaryingWidthList" loCatId="list" qsTypeId="urn:microsoft.com/office/officeart/2005/8/quickstyle/3d1" qsCatId="3D" csTypeId="urn:microsoft.com/office/officeart/2005/8/colors/accent3_1" csCatId="accent3" phldr="1"/>
      <dgm:spPr/>
    </dgm:pt>
    <dgm:pt modelId="{FCC19DAA-E37A-48B5-B575-5834C5571B2F}">
      <dgm:prSet phldrT="[Text]"/>
      <dgm:spPr/>
      <dgm:t>
        <a:bodyPr/>
        <a:lstStyle/>
        <a:p>
          <a:r>
            <a:rPr lang="ar-SA" dirty="0" smtClean="0">
              <a:latin typeface="Traditional Arabic" panose="02020603050405020304" pitchFamily="18" charset="-78"/>
              <a:cs typeface="Traditional Arabic" panose="02020603050405020304" pitchFamily="18" charset="-78"/>
            </a:rPr>
            <a:t>ما يحرم من الآنية</a:t>
          </a:r>
          <a:endParaRPr lang="en-US" dirty="0">
            <a:latin typeface="Traditional Arabic" panose="02020603050405020304" pitchFamily="18" charset="-78"/>
            <a:cs typeface="Traditional Arabic" panose="02020603050405020304" pitchFamily="18" charset="-78"/>
          </a:endParaRPr>
        </a:p>
      </dgm:t>
    </dgm:pt>
    <dgm:pt modelId="{1868D1B1-5EC8-4FCF-B0FC-9293A93C78FC}" type="parTrans" cxnId="{6C4DACF0-D651-47AB-A758-BB75AC2B25AC}">
      <dgm:prSet/>
      <dgm:spPr/>
      <dgm:t>
        <a:bodyPr/>
        <a:lstStyle/>
        <a:p>
          <a:endParaRPr lang="en-US"/>
        </a:p>
      </dgm:t>
    </dgm:pt>
    <dgm:pt modelId="{C3011045-2F4E-46F1-B964-1DA3AFA962B8}" type="sibTrans" cxnId="{6C4DACF0-D651-47AB-A758-BB75AC2B25AC}">
      <dgm:prSet/>
      <dgm:spPr/>
      <dgm:t>
        <a:bodyPr/>
        <a:lstStyle/>
        <a:p>
          <a:endParaRPr lang="en-US"/>
        </a:p>
      </dgm:t>
    </dgm:pt>
    <dgm:pt modelId="{FBDE8761-0DE7-48F0-99EE-473754F297F6}">
      <dgm:prSet phldrT="[Text]"/>
      <dgm:spPr/>
      <dgm:t>
        <a:bodyPr/>
        <a:lstStyle/>
        <a:p>
          <a:r>
            <a:rPr lang="ar-SA" dirty="0" smtClean="0">
              <a:latin typeface="Traditional Arabic" panose="02020603050405020304" pitchFamily="18" charset="-78"/>
              <a:cs typeface="Traditional Arabic" panose="02020603050405020304" pitchFamily="18" charset="-78"/>
            </a:rPr>
            <a:t>حكم اتخاذ واستعمال آنية الذهب والفضة</a:t>
          </a:r>
          <a:endParaRPr lang="en-US" dirty="0"/>
        </a:p>
      </dgm:t>
    </dgm:pt>
    <dgm:pt modelId="{19A563EB-E3F0-43A0-B4D0-1EF289CCB936}" type="parTrans" cxnId="{3AE73181-B45A-4064-AEB5-B55040E2C190}">
      <dgm:prSet/>
      <dgm:spPr/>
      <dgm:t>
        <a:bodyPr/>
        <a:lstStyle/>
        <a:p>
          <a:endParaRPr lang="en-US"/>
        </a:p>
      </dgm:t>
    </dgm:pt>
    <dgm:pt modelId="{11AA0987-F69B-4056-A2C8-63BEBED71162}" type="sibTrans" cxnId="{3AE73181-B45A-4064-AEB5-B55040E2C190}">
      <dgm:prSet/>
      <dgm:spPr/>
      <dgm:t>
        <a:bodyPr/>
        <a:lstStyle/>
        <a:p>
          <a:endParaRPr lang="en-US"/>
        </a:p>
      </dgm:t>
    </dgm:pt>
    <dgm:pt modelId="{BB06E194-0D35-4500-91C5-8C06F9C88E77}" type="pres">
      <dgm:prSet presAssocID="{F0B1E3CD-2967-4860-A9F7-3C247A20FB3F}" presName="Name0" presStyleCnt="0">
        <dgm:presLayoutVars>
          <dgm:resizeHandles/>
        </dgm:presLayoutVars>
      </dgm:prSet>
      <dgm:spPr/>
    </dgm:pt>
    <dgm:pt modelId="{10BD0EE2-0417-40F5-8D9C-AA29D5F70EDF}" type="pres">
      <dgm:prSet presAssocID="{FCC19DAA-E37A-48B5-B575-5834C5571B2F}" presName="text" presStyleLbl="node1" presStyleIdx="0" presStyleCnt="2" custScaleX="692151">
        <dgm:presLayoutVars>
          <dgm:bulletEnabled val="1"/>
        </dgm:presLayoutVars>
      </dgm:prSet>
      <dgm:spPr/>
      <dgm:t>
        <a:bodyPr/>
        <a:lstStyle/>
        <a:p>
          <a:endParaRPr lang="en-US"/>
        </a:p>
      </dgm:t>
    </dgm:pt>
    <dgm:pt modelId="{B1732D46-14E1-4ADE-B2BF-BB198744B036}" type="pres">
      <dgm:prSet presAssocID="{C3011045-2F4E-46F1-B964-1DA3AFA962B8}" presName="space" presStyleCnt="0"/>
      <dgm:spPr/>
    </dgm:pt>
    <dgm:pt modelId="{8D843032-C647-4484-A61B-47C0648E9CAF}" type="pres">
      <dgm:prSet presAssocID="{FBDE8761-0DE7-48F0-99EE-473754F297F6}" presName="text" presStyleLbl="node1" presStyleIdx="1" presStyleCnt="2" custScaleX="684359" custLinFactNeighborX="378">
        <dgm:presLayoutVars>
          <dgm:bulletEnabled val="1"/>
        </dgm:presLayoutVars>
      </dgm:prSet>
      <dgm:spPr/>
      <dgm:t>
        <a:bodyPr/>
        <a:lstStyle/>
        <a:p>
          <a:endParaRPr lang="en-US"/>
        </a:p>
      </dgm:t>
    </dgm:pt>
  </dgm:ptLst>
  <dgm:cxnLst>
    <dgm:cxn modelId="{6C4DACF0-D651-47AB-A758-BB75AC2B25AC}" srcId="{F0B1E3CD-2967-4860-A9F7-3C247A20FB3F}" destId="{FCC19DAA-E37A-48B5-B575-5834C5571B2F}" srcOrd="0" destOrd="0" parTransId="{1868D1B1-5EC8-4FCF-B0FC-9293A93C78FC}" sibTransId="{C3011045-2F4E-46F1-B964-1DA3AFA962B8}"/>
    <dgm:cxn modelId="{C283BC76-0FAF-4680-9430-37A3F1042020}" type="presOf" srcId="{FCC19DAA-E37A-48B5-B575-5834C5571B2F}" destId="{10BD0EE2-0417-40F5-8D9C-AA29D5F70EDF}" srcOrd="0" destOrd="0" presId="urn:diagrams.loki3.com/VaryingWidthList"/>
    <dgm:cxn modelId="{3AE73181-B45A-4064-AEB5-B55040E2C190}" srcId="{F0B1E3CD-2967-4860-A9F7-3C247A20FB3F}" destId="{FBDE8761-0DE7-48F0-99EE-473754F297F6}" srcOrd="1" destOrd="0" parTransId="{19A563EB-E3F0-43A0-B4D0-1EF289CCB936}" sibTransId="{11AA0987-F69B-4056-A2C8-63BEBED71162}"/>
    <dgm:cxn modelId="{581CBD6A-5105-411B-921D-AD2A4E678BBB}" type="presOf" srcId="{FBDE8761-0DE7-48F0-99EE-473754F297F6}" destId="{8D843032-C647-4484-A61B-47C0648E9CAF}" srcOrd="0" destOrd="0" presId="urn:diagrams.loki3.com/VaryingWidthList"/>
    <dgm:cxn modelId="{AD2BA36E-53FB-4442-943B-4B7FB2690CFC}" type="presOf" srcId="{F0B1E3CD-2967-4860-A9F7-3C247A20FB3F}" destId="{BB06E194-0D35-4500-91C5-8C06F9C88E77}" srcOrd="0" destOrd="0" presId="urn:diagrams.loki3.com/VaryingWidthList"/>
    <dgm:cxn modelId="{61F112E3-CA69-4E8E-A7C9-98D7F3879B6E}" type="presParOf" srcId="{BB06E194-0D35-4500-91C5-8C06F9C88E77}" destId="{10BD0EE2-0417-40F5-8D9C-AA29D5F70EDF}" srcOrd="0" destOrd="0" presId="urn:diagrams.loki3.com/VaryingWidthList"/>
    <dgm:cxn modelId="{FFEECE25-2DBA-49B7-98BA-5992AB0A4D99}" type="presParOf" srcId="{BB06E194-0D35-4500-91C5-8C06F9C88E77}" destId="{B1732D46-14E1-4ADE-B2BF-BB198744B036}" srcOrd="1" destOrd="0" presId="urn:diagrams.loki3.com/VaryingWidthList"/>
    <dgm:cxn modelId="{8D4E16B9-4292-464F-BD0B-37310AC60534}" type="presParOf" srcId="{BB06E194-0D35-4500-91C5-8C06F9C88E77}" destId="{8D843032-C647-4484-A61B-47C0648E9CAF}" srcOrd="2" destOrd="0" presId="urn:diagrams.loki3.com/VaryingWidth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399BDDC0-7863-4703-B4CA-EBEA507C9CFA}" type="doc">
      <dgm:prSet loTypeId="urn:microsoft.com/office/officeart/2005/8/layout/vList2" loCatId="list" qsTypeId="urn:microsoft.com/office/officeart/2005/8/quickstyle/simple3" qsCatId="simple" csTypeId="urn:microsoft.com/office/officeart/2005/8/colors/accent3_1" csCatId="accent3" phldr="1"/>
      <dgm:spPr/>
    </dgm:pt>
    <dgm:pt modelId="{E97BFA2E-217A-4771-A479-0FDE0E6283D2}">
      <dgm:prSet phldrT="[Text]" custT="1"/>
      <dgm:spPr/>
      <dgm:t>
        <a:bodyPr/>
        <a:lstStyle/>
        <a:p>
          <a:pPr algn="ctr"/>
          <a:r>
            <a:rPr lang="ar-SA" sz="4800" b="1" dirty="0" smtClean="0">
              <a:latin typeface="Traditional Arabic" panose="02020603050405020304" pitchFamily="18" charset="-78"/>
              <a:cs typeface="Traditional Arabic" panose="02020603050405020304" pitchFamily="18" charset="-78"/>
            </a:rPr>
            <a:t>12_ النتر ثلاثا</a:t>
          </a:r>
          <a:endParaRPr lang="en-US" sz="4800" b="1" dirty="0">
            <a:latin typeface="Traditional Arabic" panose="02020603050405020304" pitchFamily="18" charset="-78"/>
            <a:cs typeface="Traditional Arabic" panose="02020603050405020304" pitchFamily="18" charset="-78"/>
          </a:endParaRPr>
        </a:p>
      </dgm:t>
    </dgm:pt>
    <dgm:pt modelId="{5DBC006A-79AF-43A6-BEEF-975B95EE0855}" type="parTrans" cxnId="{F5C980DF-5A78-4AD5-B699-C0073211529C}">
      <dgm:prSet/>
      <dgm:spPr/>
      <dgm:t>
        <a:bodyPr/>
        <a:lstStyle/>
        <a:p>
          <a:endParaRPr lang="en-US"/>
        </a:p>
      </dgm:t>
    </dgm:pt>
    <dgm:pt modelId="{DEBA06D8-694F-4DC9-B5CC-AAAF57F1CA62}" type="sibTrans" cxnId="{F5C980DF-5A78-4AD5-B699-C0073211529C}">
      <dgm:prSet/>
      <dgm:spPr/>
      <dgm:t>
        <a:bodyPr/>
        <a:lstStyle/>
        <a:p>
          <a:endParaRPr lang="en-US"/>
        </a:p>
      </dgm:t>
    </dgm:pt>
    <dgm:pt modelId="{2DB6A026-1D31-4959-A5CC-A467A9B3CF1F}">
      <dgm:prSet phldrT="[Text]" custT="1"/>
      <dgm:spPr/>
      <dgm:t>
        <a:bodyPr/>
        <a:lstStyle/>
        <a:p>
          <a:pPr algn="ctr"/>
          <a:r>
            <a:rPr lang="ar-SA" sz="4800" b="1" dirty="0" smtClean="0">
              <a:latin typeface="Traditional Arabic" panose="02020603050405020304" pitchFamily="18" charset="-78"/>
              <a:cs typeface="Traditional Arabic" panose="02020603050405020304" pitchFamily="18" charset="-78"/>
            </a:rPr>
            <a:t>13_ تحوله من موضعه للاستنجاء</a:t>
          </a:r>
          <a:endParaRPr lang="en-US" sz="4800" b="1" dirty="0">
            <a:latin typeface="Traditional Arabic" panose="02020603050405020304" pitchFamily="18" charset="-78"/>
            <a:cs typeface="Traditional Arabic" panose="02020603050405020304" pitchFamily="18" charset="-78"/>
          </a:endParaRPr>
        </a:p>
      </dgm:t>
    </dgm:pt>
    <dgm:pt modelId="{1991929A-D7EA-4FD4-9835-97BB7E69FB82}" type="parTrans" cxnId="{9BF8096E-4201-4971-8512-B9F8643839D9}">
      <dgm:prSet/>
      <dgm:spPr/>
      <dgm:t>
        <a:bodyPr/>
        <a:lstStyle/>
        <a:p>
          <a:endParaRPr lang="en-US"/>
        </a:p>
      </dgm:t>
    </dgm:pt>
    <dgm:pt modelId="{053379F1-CE25-45C3-85C3-CA894DFC2D32}" type="sibTrans" cxnId="{9BF8096E-4201-4971-8512-B9F8643839D9}">
      <dgm:prSet/>
      <dgm:spPr/>
      <dgm:t>
        <a:bodyPr/>
        <a:lstStyle/>
        <a:p>
          <a:endParaRPr lang="en-US"/>
        </a:p>
      </dgm:t>
    </dgm:pt>
    <dgm:pt modelId="{EDBF3258-317D-40BF-B300-5109EDD3E5C4}" type="pres">
      <dgm:prSet presAssocID="{399BDDC0-7863-4703-B4CA-EBEA507C9CFA}" presName="linear" presStyleCnt="0">
        <dgm:presLayoutVars>
          <dgm:animLvl val="lvl"/>
          <dgm:resizeHandles val="exact"/>
        </dgm:presLayoutVars>
      </dgm:prSet>
      <dgm:spPr/>
    </dgm:pt>
    <dgm:pt modelId="{FEEA20AC-9792-4F25-BEC0-5768ADB2D1C5}" type="pres">
      <dgm:prSet presAssocID="{E97BFA2E-217A-4771-A479-0FDE0E6283D2}" presName="parentText" presStyleLbl="node1" presStyleIdx="0" presStyleCnt="2">
        <dgm:presLayoutVars>
          <dgm:chMax val="0"/>
          <dgm:bulletEnabled val="1"/>
        </dgm:presLayoutVars>
      </dgm:prSet>
      <dgm:spPr/>
      <dgm:t>
        <a:bodyPr/>
        <a:lstStyle/>
        <a:p>
          <a:endParaRPr lang="en-US"/>
        </a:p>
      </dgm:t>
    </dgm:pt>
    <dgm:pt modelId="{2925ABFC-8BB9-4FE1-B334-E750BE026DA7}" type="pres">
      <dgm:prSet presAssocID="{DEBA06D8-694F-4DC9-B5CC-AAAF57F1CA62}" presName="spacer" presStyleCnt="0"/>
      <dgm:spPr/>
    </dgm:pt>
    <dgm:pt modelId="{33761BB8-CD89-4A5B-A55A-DD3382F5FB90}" type="pres">
      <dgm:prSet presAssocID="{2DB6A026-1D31-4959-A5CC-A467A9B3CF1F}" presName="parentText" presStyleLbl="node1" presStyleIdx="1" presStyleCnt="2">
        <dgm:presLayoutVars>
          <dgm:chMax val="0"/>
          <dgm:bulletEnabled val="1"/>
        </dgm:presLayoutVars>
      </dgm:prSet>
      <dgm:spPr/>
      <dgm:t>
        <a:bodyPr/>
        <a:lstStyle/>
        <a:p>
          <a:endParaRPr lang="en-US"/>
        </a:p>
      </dgm:t>
    </dgm:pt>
  </dgm:ptLst>
  <dgm:cxnLst>
    <dgm:cxn modelId="{443B83FA-B0EA-4FC5-ABB7-5B6195C809D0}" type="presOf" srcId="{E97BFA2E-217A-4771-A479-0FDE0E6283D2}" destId="{FEEA20AC-9792-4F25-BEC0-5768ADB2D1C5}" srcOrd="0" destOrd="0" presId="urn:microsoft.com/office/officeart/2005/8/layout/vList2"/>
    <dgm:cxn modelId="{F5C980DF-5A78-4AD5-B699-C0073211529C}" srcId="{399BDDC0-7863-4703-B4CA-EBEA507C9CFA}" destId="{E97BFA2E-217A-4771-A479-0FDE0E6283D2}" srcOrd="0" destOrd="0" parTransId="{5DBC006A-79AF-43A6-BEEF-975B95EE0855}" sibTransId="{DEBA06D8-694F-4DC9-B5CC-AAAF57F1CA62}"/>
    <dgm:cxn modelId="{CB695F24-A0A4-4A93-B309-59DB0C4A5833}" type="presOf" srcId="{2DB6A026-1D31-4959-A5CC-A467A9B3CF1F}" destId="{33761BB8-CD89-4A5B-A55A-DD3382F5FB90}" srcOrd="0" destOrd="0" presId="urn:microsoft.com/office/officeart/2005/8/layout/vList2"/>
    <dgm:cxn modelId="{9913745C-B155-445C-BF4F-E112D4D99AFE}" type="presOf" srcId="{399BDDC0-7863-4703-B4CA-EBEA507C9CFA}" destId="{EDBF3258-317D-40BF-B300-5109EDD3E5C4}" srcOrd="0" destOrd="0" presId="urn:microsoft.com/office/officeart/2005/8/layout/vList2"/>
    <dgm:cxn modelId="{9BF8096E-4201-4971-8512-B9F8643839D9}" srcId="{399BDDC0-7863-4703-B4CA-EBEA507C9CFA}" destId="{2DB6A026-1D31-4959-A5CC-A467A9B3CF1F}" srcOrd="1" destOrd="0" parTransId="{1991929A-D7EA-4FD4-9835-97BB7E69FB82}" sibTransId="{053379F1-CE25-45C3-85C3-CA894DFC2D32}"/>
    <dgm:cxn modelId="{699E6434-F283-467B-B187-260A76661318}" type="presParOf" srcId="{EDBF3258-317D-40BF-B300-5109EDD3E5C4}" destId="{FEEA20AC-9792-4F25-BEC0-5768ADB2D1C5}" srcOrd="0" destOrd="0" presId="urn:microsoft.com/office/officeart/2005/8/layout/vList2"/>
    <dgm:cxn modelId="{CA8E6BEA-9575-4A46-8471-6DC130B2D50A}" type="presParOf" srcId="{EDBF3258-317D-40BF-B300-5109EDD3E5C4}" destId="{2925ABFC-8BB9-4FE1-B334-E750BE026DA7}" srcOrd="1" destOrd="0" presId="urn:microsoft.com/office/officeart/2005/8/layout/vList2"/>
    <dgm:cxn modelId="{5B6927E7-690D-446F-A137-990AD71B9887}" type="presParOf" srcId="{EDBF3258-317D-40BF-B300-5109EDD3E5C4}" destId="{33761BB8-CD89-4A5B-A55A-DD3382F5FB90}"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9A32352C-1D11-4FEA-8578-D2A17FB33CB8}" type="doc">
      <dgm:prSet loTypeId="urn:microsoft.com/office/officeart/2005/8/layout/vList2" loCatId="list" qsTypeId="urn:microsoft.com/office/officeart/2005/8/quickstyle/simple4" qsCatId="simple" csTypeId="urn:microsoft.com/office/officeart/2005/8/colors/accent3_1" csCatId="accent3" phldr="1"/>
      <dgm:spPr/>
    </dgm:pt>
    <dgm:pt modelId="{ABE6BB86-9A3A-4D92-AAF6-316D9DF01338}">
      <dgm:prSet phldrT="[Text]"/>
      <dgm:spPr/>
      <dgm:t>
        <a:bodyPr/>
        <a:lstStyle/>
        <a:p>
          <a:pPr algn="ctr"/>
          <a:r>
            <a:rPr lang="ar-SA" b="1" dirty="0" smtClean="0">
              <a:latin typeface="Traditional Arabic" panose="02020603050405020304" pitchFamily="18" charset="-78"/>
              <a:cs typeface="Traditional Arabic" panose="02020603050405020304" pitchFamily="18" charset="-78"/>
            </a:rPr>
            <a:t>ما يكره عند قضاء الحاجة</a:t>
          </a:r>
          <a:endParaRPr lang="en-US" b="1" dirty="0">
            <a:latin typeface="Traditional Arabic" panose="02020603050405020304" pitchFamily="18" charset="-78"/>
            <a:cs typeface="Traditional Arabic" panose="02020603050405020304" pitchFamily="18" charset="-78"/>
          </a:endParaRPr>
        </a:p>
      </dgm:t>
    </dgm:pt>
    <dgm:pt modelId="{5B8F0BBC-5482-4DA2-B71E-9E0369096EDB}" type="parTrans" cxnId="{EC13308D-7CD2-4160-9F78-829703661034}">
      <dgm:prSet/>
      <dgm:spPr/>
      <dgm:t>
        <a:bodyPr/>
        <a:lstStyle/>
        <a:p>
          <a:endParaRPr lang="en-US"/>
        </a:p>
      </dgm:t>
    </dgm:pt>
    <dgm:pt modelId="{C160D498-5BDB-45A3-86B9-B9E5066FDDC5}" type="sibTrans" cxnId="{EC13308D-7CD2-4160-9F78-829703661034}">
      <dgm:prSet/>
      <dgm:spPr/>
      <dgm:t>
        <a:bodyPr/>
        <a:lstStyle/>
        <a:p>
          <a:endParaRPr lang="en-US"/>
        </a:p>
      </dgm:t>
    </dgm:pt>
    <dgm:pt modelId="{1BE0FDE3-8493-4A79-9CF0-3A4D6DF20360}">
      <dgm:prSet phldrT="[Text]"/>
      <dgm:spPr/>
      <dgm:t>
        <a:bodyPr/>
        <a:lstStyle/>
        <a:p>
          <a:pPr algn="ctr" rtl="1"/>
          <a:r>
            <a:rPr lang="ar-SA" b="1" dirty="0" smtClean="0">
              <a:latin typeface="Traditional Arabic" panose="02020603050405020304" pitchFamily="18" charset="-78"/>
              <a:cs typeface="Traditional Arabic" panose="02020603050405020304" pitchFamily="18" charset="-78"/>
            </a:rPr>
            <a:t>1_ دخوله بشيء فيه ذكر الله</a:t>
          </a:r>
          <a:endParaRPr lang="en-US" b="1" dirty="0">
            <a:latin typeface="Traditional Arabic" panose="02020603050405020304" pitchFamily="18" charset="-78"/>
            <a:cs typeface="Traditional Arabic" panose="02020603050405020304" pitchFamily="18" charset="-78"/>
          </a:endParaRPr>
        </a:p>
      </dgm:t>
    </dgm:pt>
    <dgm:pt modelId="{FB61691D-6287-4B40-809D-B97D5EF85293}" type="parTrans" cxnId="{3A44F7A4-5F7E-4416-80F0-294A5E1C88BB}">
      <dgm:prSet/>
      <dgm:spPr/>
      <dgm:t>
        <a:bodyPr/>
        <a:lstStyle/>
        <a:p>
          <a:endParaRPr lang="en-US"/>
        </a:p>
      </dgm:t>
    </dgm:pt>
    <dgm:pt modelId="{4125C5AB-7990-4ABE-A229-DE7C9A2BB982}" type="sibTrans" cxnId="{3A44F7A4-5F7E-4416-80F0-294A5E1C88BB}">
      <dgm:prSet/>
      <dgm:spPr/>
      <dgm:t>
        <a:bodyPr/>
        <a:lstStyle/>
        <a:p>
          <a:endParaRPr lang="en-US"/>
        </a:p>
      </dgm:t>
    </dgm:pt>
    <dgm:pt modelId="{36DE7E8C-8A84-451C-B0B1-52B059D0CF41}">
      <dgm:prSet/>
      <dgm:spPr/>
      <dgm:t>
        <a:bodyPr/>
        <a:lstStyle/>
        <a:p>
          <a:pPr algn="ctr"/>
          <a:r>
            <a:rPr lang="ar-SA" b="1" dirty="0" smtClean="0">
              <a:latin typeface="Traditional Arabic" panose="02020603050405020304" pitchFamily="18" charset="-78"/>
              <a:cs typeface="Traditional Arabic" panose="02020603050405020304" pitchFamily="18" charset="-78"/>
            </a:rPr>
            <a:t>2_ استكمال رفع ثوبها قبل دونه من الأرض</a:t>
          </a:r>
          <a:endParaRPr lang="en-US" b="1" dirty="0">
            <a:latin typeface="Traditional Arabic" panose="02020603050405020304" pitchFamily="18" charset="-78"/>
            <a:cs typeface="Traditional Arabic" panose="02020603050405020304" pitchFamily="18" charset="-78"/>
          </a:endParaRPr>
        </a:p>
      </dgm:t>
    </dgm:pt>
    <dgm:pt modelId="{7FAF4DF8-ED5A-480A-B542-FBEB0F74F53F}" type="parTrans" cxnId="{9AC29B52-C2AE-483A-8A43-979B1E07D420}">
      <dgm:prSet/>
      <dgm:spPr/>
      <dgm:t>
        <a:bodyPr/>
        <a:lstStyle/>
        <a:p>
          <a:endParaRPr lang="en-US"/>
        </a:p>
      </dgm:t>
    </dgm:pt>
    <dgm:pt modelId="{F5542563-F486-4E53-88F2-D8FAE5C0116B}" type="sibTrans" cxnId="{9AC29B52-C2AE-483A-8A43-979B1E07D420}">
      <dgm:prSet/>
      <dgm:spPr/>
      <dgm:t>
        <a:bodyPr/>
        <a:lstStyle/>
        <a:p>
          <a:endParaRPr lang="en-US"/>
        </a:p>
      </dgm:t>
    </dgm:pt>
    <dgm:pt modelId="{4EDECE37-A726-4260-811D-643602966BF1}" type="pres">
      <dgm:prSet presAssocID="{9A32352C-1D11-4FEA-8578-D2A17FB33CB8}" presName="linear" presStyleCnt="0">
        <dgm:presLayoutVars>
          <dgm:animLvl val="lvl"/>
          <dgm:resizeHandles val="exact"/>
        </dgm:presLayoutVars>
      </dgm:prSet>
      <dgm:spPr/>
    </dgm:pt>
    <dgm:pt modelId="{3F9D80D4-4123-4ABE-809F-37EC35F6FB77}" type="pres">
      <dgm:prSet presAssocID="{ABE6BB86-9A3A-4D92-AAF6-316D9DF01338}" presName="parentText" presStyleLbl="node1" presStyleIdx="0" presStyleCnt="3">
        <dgm:presLayoutVars>
          <dgm:chMax val="0"/>
          <dgm:bulletEnabled val="1"/>
        </dgm:presLayoutVars>
      </dgm:prSet>
      <dgm:spPr/>
      <dgm:t>
        <a:bodyPr/>
        <a:lstStyle/>
        <a:p>
          <a:endParaRPr lang="en-US"/>
        </a:p>
      </dgm:t>
    </dgm:pt>
    <dgm:pt modelId="{70FF99F0-E91E-44D5-AD58-E536F941D96A}" type="pres">
      <dgm:prSet presAssocID="{C160D498-5BDB-45A3-86B9-B9E5066FDDC5}" presName="spacer" presStyleCnt="0"/>
      <dgm:spPr/>
    </dgm:pt>
    <dgm:pt modelId="{EC1795C7-EDB4-4848-A4D5-24E47356A8DA}" type="pres">
      <dgm:prSet presAssocID="{1BE0FDE3-8493-4A79-9CF0-3A4D6DF20360}" presName="parentText" presStyleLbl="node1" presStyleIdx="1" presStyleCnt="3">
        <dgm:presLayoutVars>
          <dgm:chMax val="0"/>
          <dgm:bulletEnabled val="1"/>
        </dgm:presLayoutVars>
      </dgm:prSet>
      <dgm:spPr/>
      <dgm:t>
        <a:bodyPr/>
        <a:lstStyle/>
        <a:p>
          <a:endParaRPr lang="en-US"/>
        </a:p>
      </dgm:t>
    </dgm:pt>
    <dgm:pt modelId="{F1A55753-65B4-4193-870F-FBE21B538E7C}" type="pres">
      <dgm:prSet presAssocID="{4125C5AB-7990-4ABE-A229-DE7C9A2BB982}" presName="spacer" presStyleCnt="0"/>
      <dgm:spPr/>
    </dgm:pt>
    <dgm:pt modelId="{130A20CF-7B18-46FF-9FF9-513BD7F9F7AC}" type="pres">
      <dgm:prSet presAssocID="{36DE7E8C-8A84-451C-B0B1-52B059D0CF41}" presName="parentText" presStyleLbl="node1" presStyleIdx="2" presStyleCnt="3">
        <dgm:presLayoutVars>
          <dgm:chMax val="0"/>
          <dgm:bulletEnabled val="1"/>
        </dgm:presLayoutVars>
      </dgm:prSet>
      <dgm:spPr/>
      <dgm:t>
        <a:bodyPr/>
        <a:lstStyle/>
        <a:p>
          <a:endParaRPr lang="en-US"/>
        </a:p>
      </dgm:t>
    </dgm:pt>
  </dgm:ptLst>
  <dgm:cxnLst>
    <dgm:cxn modelId="{BC69879D-3679-4A6D-8187-E8A5A2C1078A}" type="presOf" srcId="{9A32352C-1D11-4FEA-8578-D2A17FB33CB8}" destId="{4EDECE37-A726-4260-811D-643602966BF1}" srcOrd="0" destOrd="0" presId="urn:microsoft.com/office/officeart/2005/8/layout/vList2"/>
    <dgm:cxn modelId="{9AC29B52-C2AE-483A-8A43-979B1E07D420}" srcId="{9A32352C-1D11-4FEA-8578-D2A17FB33CB8}" destId="{36DE7E8C-8A84-451C-B0B1-52B059D0CF41}" srcOrd="2" destOrd="0" parTransId="{7FAF4DF8-ED5A-480A-B542-FBEB0F74F53F}" sibTransId="{F5542563-F486-4E53-88F2-D8FAE5C0116B}"/>
    <dgm:cxn modelId="{ECA33E92-5812-42AC-BD1B-19DB6CB40549}" type="presOf" srcId="{1BE0FDE3-8493-4A79-9CF0-3A4D6DF20360}" destId="{EC1795C7-EDB4-4848-A4D5-24E47356A8DA}" srcOrd="0" destOrd="0" presId="urn:microsoft.com/office/officeart/2005/8/layout/vList2"/>
    <dgm:cxn modelId="{3AB8880E-7F86-4A40-AE39-F9914DF102A7}" type="presOf" srcId="{ABE6BB86-9A3A-4D92-AAF6-316D9DF01338}" destId="{3F9D80D4-4123-4ABE-809F-37EC35F6FB77}" srcOrd="0" destOrd="0" presId="urn:microsoft.com/office/officeart/2005/8/layout/vList2"/>
    <dgm:cxn modelId="{3A44F7A4-5F7E-4416-80F0-294A5E1C88BB}" srcId="{9A32352C-1D11-4FEA-8578-D2A17FB33CB8}" destId="{1BE0FDE3-8493-4A79-9CF0-3A4D6DF20360}" srcOrd="1" destOrd="0" parTransId="{FB61691D-6287-4B40-809D-B97D5EF85293}" sibTransId="{4125C5AB-7990-4ABE-A229-DE7C9A2BB982}"/>
    <dgm:cxn modelId="{EC13308D-7CD2-4160-9F78-829703661034}" srcId="{9A32352C-1D11-4FEA-8578-D2A17FB33CB8}" destId="{ABE6BB86-9A3A-4D92-AAF6-316D9DF01338}" srcOrd="0" destOrd="0" parTransId="{5B8F0BBC-5482-4DA2-B71E-9E0369096EDB}" sibTransId="{C160D498-5BDB-45A3-86B9-B9E5066FDDC5}"/>
    <dgm:cxn modelId="{66C08D99-5F10-4EEE-B24B-F9F68F332073}" type="presOf" srcId="{36DE7E8C-8A84-451C-B0B1-52B059D0CF41}" destId="{130A20CF-7B18-46FF-9FF9-513BD7F9F7AC}" srcOrd="0" destOrd="0" presId="urn:microsoft.com/office/officeart/2005/8/layout/vList2"/>
    <dgm:cxn modelId="{8144A94B-C034-4265-A2E2-5E3B4A65D55B}" type="presParOf" srcId="{4EDECE37-A726-4260-811D-643602966BF1}" destId="{3F9D80D4-4123-4ABE-809F-37EC35F6FB77}" srcOrd="0" destOrd="0" presId="urn:microsoft.com/office/officeart/2005/8/layout/vList2"/>
    <dgm:cxn modelId="{46F458EF-55F9-4A7D-8E18-2AC37ADCF6D9}" type="presParOf" srcId="{4EDECE37-A726-4260-811D-643602966BF1}" destId="{70FF99F0-E91E-44D5-AD58-E536F941D96A}" srcOrd="1" destOrd="0" presId="urn:microsoft.com/office/officeart/2005/8/layout/vList2"/>
    <dgm:cxn modelId="{998588BF-7742-4936-8115-FB2E29FA5466}" type="presParOf" srcId="{4EDECE37-A726-4260-811D-643602966BF1}" destId="{EC1795C7-EDB4-4848-A4D5-24E47356A8DA}" srcOrd="2" destOrd="0" presId="urn:microsoft.com/office/officeart/2005/8/layout/vList2"/>
    <dgm:cxn modelId="{D79275C7-7419-46FB-B6E9-31EA24843DA1}" type="presParOf" srcId="{4EDECE37-A726-4260-811D-643602966BF1}" destId="{F1A55753-65B4-4193-870F-FBE21B538E7C}" srcOrd="3" destOrd="0" presId="urn:microsoft.com/office/officeart/2005/8/layout/vList2"/>
    <dgm:cxn modelId="{95A399D8-CDBA-4455-BED5-EB6FB3A7304A}" type="presParOf" srcId="{4EDECE37-A726-4260-811D-643602966BF1}" destId="{130A20CF-7B18-46FF-9FF9-513BD7F9F7AC}"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24959317-447F-4897-A807-E14D6B09BAB0}" type="doc">
      <dgm:prSet loTypeId="urn:microsoft.com/office/officeart/2005/8/layout/vList2" loCatId="list" qsTypeId="urn:microsoft.com/office/officeart/2005/8/quickstyle/simple4" qsCatId="simple" csTypeId="urn:microsoft.com/office/officeart/2005/8/colors/accent3_1" csCatId="accent3" phldr="1"/>
      <dgm:spPr/>
      <dgm:t>
        <a:bodyPr/>
        <a:lstStyle/>
        <a:p>
          <a:endParaRPr lang="en-US"/>
        </a:p>
      </dgm:t>
    </dgm:pt>
    <dgm:pt modelId="{F6D5A633-33D8-40DB-95BD-BBA905EBA7BD}">
      <dgm:prSet phldrT="[Text]"/>
      <dgm:spPr/>
      <dgm:t>
        <a:bodyPr/>
        <a:lstStyle/>
        <a:p>
          <a:pPr algn="ctr" rtl="1"/>
          <a:r>
            <a:rPr lang="ar-SA" b="1" dirty="0" smtClean="0">
              <a:latin typeface="Traditional Arabic" panose="02020603050405020304" pitchFamily="18" charset="-78"/>
              <a:cs typeface="Traditional Arabic" panose="02020603050405020304" pitchFamily="18" charset="-78"/>
            </a:rPr>
            <a:t>3_الكلام أثناء قضاء الحاجة</a:t>
          </a:r>
          <a:endParaRPr lang="en-US" b="1" dirty="0">
            <a:latin typeface="Traditional Arabic" panose="02020603050405020304" pitchFamily="18" charset="-78"/>
            <a:cs typeface="Traditional Arabic" panose="02020603050405020304" pitchFamily="18" charset="-78"/>
          </a:endParaRPr>
        </a:p>
      </dgm:t>
    </dgm:pt>
    <dgm:pt modelId="{492737EB-9E32-4B4F-8FE2-38C06205C7CB}" type="parTrans" cxnId="{D3EFA776-2CB7-4019-8166-30BCCA5ED0BE}">
      <dgm:prSet/>
      <dgm:spPr/>
      <dgm:t>
        <a:bodyPr/>
        <a:lstStyle/>
        <a:p>
          <a:endParaRPr lang="en-US"/>
        </a:p>
      </dgm:t>
    </dgm:pt>
    <dgm:pt modelId="{5A999FBC-20B9-4571-8504-611172863543}" type="sibTrans" cxnId="{D3EFA776-2CB7-4019-8166-30BCCA5ED0BE}">
      <dgm:prSet/>
      <dgm:spPr/>
      <dgm:t>
        <a:bodyPr/>
        <a:lstStyle/>
        <a:p>
          <a:endParaRPr lang="en-US"/>
        </a:p>
      </dgm:t>
    </dgm:pt>
    <dgm:pt modelId="{20198A78-7597-4CA9-BC3A-BF135506A9A9}">
      <dgm:prSet/>
      <dgm:spPr/>
      <dgm:t>
        <a:bodyPr/>
        <a:lstStyle/>
        <a:p>
          <a:pPr algn="ctr"/>
          <a:r>
            <a:rPr lang="ar-SA" b="1" dirty="0" smtClean="0">
              <a:latin typeface="Traditional Arabic" panose="02020603050405020304" pitchFamily="18" charset="-78"/>
              <a:cs typeface="Traditional Arabic" panose="02020603050405020304" pitchFamily="18" charset="-78"/>
            </a:rPr>
            <a:t>5_ البول في الإناء بلاحاجة</a:t>
          </a:r>
          <a:endParaRPr lang="en-US" b="1" dirty="0">
            <a:latin typeface="Traditional Arabic" panose="02020603050405020304" pitchFamily="18" charset="-78"/>
            <a:cs typeface="Traditional Arabic" panose="02020603050405020304" pitchFamily="18" charset="-78"/>
          </a:endParaRPr>
        </a:p>
      </dgm:t>
    </dgm:pt>
    <dgm:pt modelId="{3E33483D-D177-49A0-A396-F053C0F48346}" type="parTrans" cxnId="{4E518868-413A-452F-8B65-73709D510A59}">
      <dgm:prSet/>
      <dgm:spPr/>
    </dgm:pt>
    <dgm:pt modelId="{7DA80904-841C-4CF9-A435-4375B939F9EF}" type="sibTrans" cxnId="{4E518868-413A-452F-8B65-73709D510A59}">
      <dgm:prSet/>
      <dgm:spPr/>
    </dgm:pt>
    <dgm:pt modelId="{3E38FA3D-023D-4966-84F8-26B2421630F8}">
      <dgm:prSet/>
      <dgm:spPr/>
      <dgm:t>
        <a:bodyPr/>
        <a:lstStyle/>
        <a:p>
          <a:pPr algn="ctr" rtl="1"/>
          <a:r>
            <a:rPr lang="ar-SA" b="1" dirty="0" smtClean="0">
              <a:latin typeface="Traditional Arabic" panose="02020603050405020304" pitchFamily="18" charset="-78"/>
              <a:cs typeface="Traditional Arabic" panose="02020603050405020304" pitchFamily="18" charset="-78"/>
            </a:rPr>
            <a:t>4_ البول في شق ونحوه</a:t>
          </a:r>
          <a:endParaRPr lang="en-US" b="1" dirty="0">
            <a:latin typeface="Traditional Arabic" panose="02020603050405020304" pitchFamily="18" charset="-78"/>
            <a:cs typeface="Traditional Arabic" panose="02020603050405020304" pitchFamily="18" charset="-78"/>
          </a:endParaRPr>
        </a:p>
      </dgm:t>
    </dgm:pt>
    <dgm:pt modelId="{45A7C02C-4260-4820-B4DA-B7FDC6CE3A12}" type="parTrans" cxnId="{EDB327F9-36D0-45ED-A81D-99F5A725FCD9}">
      <dgm:prSet/>
      <dgm:spPr/>
    </dgm:pt>
    <dgm:pt modelId="{8ED4D12A-AD48-4DFE-8840-CB7606293828}" type="sibTrans" cxnId="{EDB327F9-36D0-45ED-A81D-99F5A725FCD9}">
      <dgm:prSet/>
      <dgm:spPr/>
    </dgm:pt>
    <dgm:pt modelId="{F63C1357-3889-4E16-A6E6-1D57F471385A}">
      <dgm:prSet/>
      <dgm:spPr/>
      <dgm:t>
        <a:bodyPr/>
        <a:lstStyle/>
        <a:p>
          <a:pPr algn="ctr" rtl="1"/>
          <a:r>
            <a:rPr lang="ar-SA" b="1" dirty="0" smtClean="0">
              <a:latin typeface="Traditional Arabic" panose="02020603050405020304" pitchFamily="18" charset="-78"/>
              <a:cs typeface="Traditional Arabic" panose="02020603050405020304" pitchFamily="18" charset="-78"/>
            </a:rPr>
            <a:t>7_ استقبال النيرين</a:t>
          </a:r>
          <a:endParaRPr lang="en-US" b="1" dirty="0">
            <a:latin typeface="Traditional Arabic" panose="02020603050405020304" pitchFamily="18" charset="-78"/>
            <a:cs typeface="Traditional Arabic" panose="02020603050405020304" pitchFamily="18" charset="-78"/>
          </a:endParaRPr>
        </a:p>
      </dgm:t>
    </dgm:pt>
    <dgm:pt modelId="{AC3AAFB4-5D72-4A5C-BBC6-6EB52AF35FB3}" type="parTrans" cxnId="{5A402C44-0009-4306-B729-28C71D3B91B8}">
      <dgm:prSet/>
      <dgm:spPr/>
    </dgm:pt>
    <dgm:pt modelId="{9BC8DFAB-A4BA-4B2B-940A-0072C0D803A8}" type="sibTrans" cxnId="{5A402C44-0009-4306-B729-28C71D3B91B8}">
      <dgm:prSet/>
      <dgm:spPr/>
    </dgm:pt>
    <dgm:pt modelId="{20C53FB6-26C6-4763-9D02-C336E68C4A2C}">
      <dgm:prSet/>
      <dgm:spPr/>
      <dgm:t>
        <a:bodyPr/>
        <a:lstStyle/>
        <a:p>
          <a:pPr algn="ctr" rtl="1"/>
          <a:r>
            <a:rPr lang="ar-SA" b="1" dirty="0" smtClean="0">
              <a:latin typeface="Traditional Arabic" panose="02020603050405020304" pitchFamily="18" charset="-78"/>
              <a:cs typeface="Traditional Arabic" panose="02020603050405020304" pitchFamily="18" charset="-78"/>
            </a:rPr>
            <a:t>6_ الاستنجاء أو الاستجمار باليمين</a:t>
          </a:r>
          <a:endParaRPr lang="en-US" b="1" dirty="0">
            <a:latin typeface="Traditional Arabic" panose="02020603050405020304" pitchFamily="18" charset="-78"/>
            <a:cs typeface="Traditional Arabic" panose="02020603050405020304" pitchFamily="18" charset="-78"/>
          </a:endParaRPr>
        </a:p>
      </dgm:t>
    </dgm:pt>
    <dgm:pt modelId="{4ED0EA67-A6A2-4E90-8DC2-2FBAD0849293}" type="parTrans" cxnId="{56D59A46-90BF-46A8-8E20-05BA9A712EF4}">
      <dgm:prSet/>
      <dgm:spPr/>
    </dgm:pt>
    <dgm:pt modelId="{95C4353C-6A60-49D9-A803-C6773739A509}" type="sibTrans" cxnId="{56D59A46-90BF-46A8-8E20-05BA9A712EF4}">
      <dgm:prSet/>
      <dgm:spPr/>
    </dgm:pt>
    <dgm:pt modelId="{A49E25D7-4FEF-4C0C-A25D-C95DD085B927}" type="pres">
      <dgm:prSet presAssocID="{24959317-447F-4897-A807-E14D6B09BAB0}" presName="linear" presStyleCnt="0">
        <dgm:presLayoutVars>
          <dgm:animLvl val="lvl"/>
          <dgm:resizeHandles val="exact"/>
        </dgm:presLayoutVars>
      </dgm:prSet>
      <dgm:spPr/>
      <dgm:t>
        <a:bodyPr/>
        <a:lstStyle/>
        <a:p>
          <a:endParaRPr lang="en-US"/>
        </a:p>
      </dgm:t>
    </dgm:pt>
    <dgm:pt modelId="{3183F528-58C2-4E85-9179-DC0B445B288C}" type="pres">
      <dgm:prSet presAssocID="{F6D5A633-33D8-40DB-95BD-BBA905EBA7BD}" presName="parentText" presStyleLbl="node1" presStyleIdx="0" presStyleCnt="5" custLinFactNeighborX="3">
        <dgm:presLayoutVars>
          <dgm:chMax val="0"/>
          <dgm:bulletEnabled val="1"/>
        </dgm:presLayoutVars>
      </dgm:prSet>
      <dgm:spPr/>
      <dgm:t>
        <a:bodyPr/>
        <a:lstStyle/>
        <a:p>
          <a:endParaRPr lang="en-US"/>
        </a:p>
      </dgm:t>
    </dgm:pt>
    <dgm:pt modelId="{F0F2F55E-3AD8-48E1-B266-C2B901A3EF36}" type="pres">
      <dgm:prSet presAssocID="{5A999FBC-20B9-4571-8504-611172863543}" presName="spacer" presStyleCnt="0"/>
      <dgm:spPr/>
    </dgm:pt>
    <dgm:pt modelId="{DA5D6EAB-7817-4C4D-A881-7A56E12C80F1}" type="pres">
      <dgm:prSet presAssocID="{3E38FA3D-023D-4966-84F8-26B2421630F8}" presName="parentText" presStyleLbl="node1" presStyleIdx="1" presStyleCnt="5">
        <dgm:presLayoutVars>
          <dgm:chMax val="0"/>
          <dgm:bulletEnabled val="1"/>
        </dgm:presLayoutVars>
      </dgm:prSet>
      <dgm:spPr/>
      <dgm:t>
        <a:bodyPr/>
        <a:lstStyle/>
        <a:p>
          <a:endParaRPr lang="en-US"/>
        </a:p>
      </dgm:t>
    </dgm:pt>
    <dgm:pt modelId="{C1788CE2-1961-4159-BD71-A7296877DBE3}" type="pres">
      <dgm:prSet presAssocID="{8ED4D12A-AD48-4DFE-8840-CB7606293828}" presName="spacer" presStyleCnt="0"/>
      <dgm:spPr/>
    </dgm:pt>
    <dgm:pt modelId="{ADD3FB50-D642-4D52-BC86-E9A958CD6F77}" type="pres">
      <dgm:prSet presAssocID="{20198A78-7597-4CA9-BC3A-BF135506A9A9}" presName="parentText" presStyleLbl="node1" presStyleIdx="2" presStyleCnt="5">
        <dgm:presLayoutVars>
          <dgm:chMax val="0"/>
          <dgm:bulletEnabled val="1"/>
        </dgm:presLayoutVars>
      </dgm:prSet>
      <dgm:spPr/>
      <dgm:t>
        <a:bodyPr/>
        <a:lstStyle/>
        <a:p>
          <a:endParaRPr lang="en-US"/>
        </a:p>
      </dgm:t>
    </dgm:pt>
    <dgm:pt modelId="{204DFB6F-F4C1-482C-8B20-6827F1BEFDCA}" type="pres">
      <dgm:prSet presAssocID="{7DA80904-841C-4CF9-A435-4375B939F9EF}" presName="spacer" presStyleCnt="0"/>
      <dgm:spPr/>
    </dgm:pt>
    <dgm:pt modelId="{783CCF6C-101C-4B79-AF19-B3FB9CC58F53}" type="pres">
      <dgm:prSet presAssocID="{20C53FB6-26C6-4763-9D02-C336E68C4A2C}" presName="parentText" presStyleLbl="node1" presStyleIdx="3" presStyleCnt="5">
        <dgm:presLayoutVars>
          <dgm:chMax val="0"/>
          <dgm:bulletEnabled val="1"/>
        </dgm:presLayoutVars>
      </dgm:prSet>
      <dgm:spPr/>
      <dgm:t>
        <a:bodyPr/>
        <a:lstStyle/>
        <a:p>
          <a:endParaRPr lang="en-US"/>
        </a:p>
      </dgm:t>
    </dgm:pt>
    <dgm:pt modelId="{5AE749CB-5F5E-4132-BCC1-0ACCA9E35392}" type="pres">
      <dgm:prSet presAssocID="{95C4353C-6A60-49D9-A803-C6773739A509}" presName="spacer" presStyleCnt="0"/>
      <dgm:spPr/>
    </dgm:pt>
    <dgm:pt modelId="{E0A9D61D-F1B1-464A-B6FC-62783AFC268D}" type="pres">
      <dgm:prSet presAssocID="{F63C1357-3889-4E16-A6E6-1D57F471385A}" presName="parentText" presStyleLbl="node1" presStyleIdx="4" presStyleCnt="5">
        <dgm:presLayoutVars>
          <dgm:chMax val="0"/>
          <dgm:bulletEnabled val="1"/>
        </dgm:presLayoutVars>
      </dgm:prSet>
      <dgm:spPr/>
      <dgm:t>
        <a:bodyPr/>
        <a:lstStyle/>
        <a:p>
          <a:endParaRPr lang="en-US"/>
        </a:p>
      </dgm:t>
    </dgm:pt>
  </dgm:ptLst>
  <dgm:cxnLst>
    <dgm:cxn modelId="{5A402C44-0009-4306-B729-28C71D3B91B8}" srcId="{24959317-447F-4897-A807-E14D6B09BAB0}" destId="{F63C1357-3889-4E16-A6E6-1D57F471385A}" srcOrd="4" destOrd="0" parTransId="{AC3AAFB4-5D72-4A5C-BBC6-6EB52AF35FB3}" sibTransId="{9BC8DFAB-A4BA-4B2B-940A-0072C0D803A8}"/>
    <dgm:cxn modelId="{16537069-5A91-442F-9686-8C4D9B276A4C}" type="presOf" srcId="{24959317-447F-4897-A807-E14D6B09BAB0}" destId="{A49E25D7-4FEF-4C0C-A25D-C95DD085B927}" srcOrd="0" destOrd="0" presId="urn:microsoft.com/office/officeart/2005/8/layout/vList2"/>
    <dgm:cxn modelId="{9A285BD0-FB35-43BB-A396-85DD1A40E5AE}" type="presOf" srcId="{F6D5A633-33D8-40DB-95BD-BBA905EBA7BD}" destId="{3183F528-58C2-4E85-9179-DC0B445B288C}" srcOrd="0" destOrd="0" presId="urn:microsoft.com/office/officeart/2005/8/layout/vList2"/>
    <dgm:cxn modelId="{08E0DBD4-717A-4BF4-9927-B333D95EADAF}" type="presOf" srcId="{20198A78-7597-4CA9-BC3A-BF135506A9A9}" destId="{ADD3FB50-D642-4D52-BC86-E9A958CD6F77}" srcOrd="0" destOrd="0" presId="urn:microsoft.com/office/officeart/2005/8/layout/vList2"/>
    <dgm:cxn modelId="{DD9D5D14-E9E7-4E5F-A3F9-FF8C98E6584D}" type="presOf" srcId="{20C53FB6-26C6-4763-9D02-C336E68C4A2C}" destId="{783CCF6C-101C-4B79-AF19-B3FB9CC58F53}" srcOrd="0" destOrd="0" presId="urn:microsoft.com/office/officeart/2005/8/layout/vList2"/>
    <dgm:cxn modelId="{8F88773C-3AFB-44E5-8CE2-4FDDF396721A}" type="presOf" srcId="{3E38FA3D-023D-4966-84F8-26B2421630F8}" destId="{DA5D6EAB-7817-4C4D-A881-7A56E12C80F1}" srcOrd="0" destOrd="0" presId="urn:microsoft.com/office/officeart/2005/8/layout/vList2"/>
    <dgm:cxn modelId="{8F47C808-43E8-453D-8436-E5AB1146C13B}" type="presOf" srcId="{F63C1357-3889-4E16-A6E6-1D57F471385A}" destId="{E0A9D61D-F1B1-464A-B6FC-62783AFC268D}" srcOrd="0" destOrd="0" presId="urn:microsoft.com/office/officeart/2005/8/layout/vList2"/>
    <dgm:cxn modelId="{EDB327F9-36D0-45ED-A81D-99F5A725FCD9}" srcId="{24959317-447F-4897-A807-E14D6B09BAB0}" destId="{3E38FA3D-023D-4966-84F8-26B2421630F8}" srcOrd="1" destOrd="0" parTransId="{45A7C02C-4260-4820-B4DA-B7FDC6CE3A12}" sibTransId="{8ED4D12A-AD48-4DFE-8840-CB7606293828}"/>
    <dgm:cxn modelId="{4E518868-413A-452F-8B65-73709D510A59}" srcId="{24959317-447F-4897-A807-E14D6B09BAB0}" destId="{20198A78-7597-4CA9-BC3A-BF135506A9A9}" srcOrd="2" destOrd="0" parTransId="{3E33483D-D177-49A0-A396-F053C0F48346}" sibTransId="{7DA80904-841C-4CF9-A435-4375B939F9EF}"/>
    <dgm:cxn modelId="{56D59A46-90BF-46A8-8E20-05BA9A712EF4}" srcId="{24959317-447F-4897-A807-E14D6B09BAB0}" destId="{20C53FB6-26C6-4763-9D02-C336E68C4A2C}" srcOrd="3" destOrd="0" parTransId="{4ED0EA67-A6A2-4E90-8DC2-2FBAD0849293}" sibTransId="{95C4353C-6A60-49D9-A803-C6773739A509}"/>
    <dgm:cxn modelId="{D3EFA776-2CB7-4019-8166-30BCCA5ED0BE}" srcId="{24959317-447F-4897-A807-E14D6B09BAB0}" destId="{F6D5A633-33D8-40DB-95BD-BBA905EBA7BD}" srcOrd="0" destOrd="0" parTransId="{492737EB-9E32-4B4F-8FE2-38C06205C7CB}" sibTransId="{5A999FBC-20B9-4571-8504-611172863543}"/>
    <dgm:cxn modelId="{5728A5F3-1C21-45EC-AD7D-825D59A57A51}" type="presParOf" srcId="{A49E25D7-4FEF-4C0C-A25D-C95DD085B927}" destId="{3183F528-58C2-4E85-9179-DC0B445B288C}" srcOrd="0" destOrd="0" presId="urn:microsoft.com/office/officeart/2005/8/layout/vList2"/>
    <dgm:cxn modelId="{23817BF0-3257-46AE-9856-4DD703D6EA6F}" type="presParOf" srcId="{A49E25D7-4FEF-4C0C-A25D-C95DD085B927}" destId="{F0F2F55E-3AD8-48E1-B266-C2B901A3EF36}" srcOrd="1" destOrd="0" presId="urn:microsoft.com/office/officeart/2005/8/layout/vList2"/>
    <dgm:cxn modelId="{E7BDCFC8-0478-4BB4-B361-2A27143517C1}" type="presParOf" srcId="{A49E25D7-4FEF-4C0C-A25D-C95DD085B927}" destId="{DA5D6EAB-7817-4C4D-A881-7A56E12C80F1}" srcOrd="2" destOrd="0" presId="urn:microsoft.com/office/officeart/2005/8/layout/vList2"/>
    <dgm:cxn modelId="{B4BAA736-5197-49FE-9BEC-826311E57400}" type="presParOf" srcId="{A49E25D7-4FEF-4C0C-A25D-C95DD085B927}" destId="{C1788CE2-1961-4159-BD71-A7296877DBE3}" srcOrd="3" destOrd="0" presId="urn:microsoft.com/office/officeart/2005/8/layout/vList2"/>
    <dgm:cxn modelId="{208A7C14-22E1-4D98-BFDC-897D92CA2631}" type="presParOf" srcId="{A49E25D7-4FEF-4C0C-A25D-C95DD085B927}" destId="{ADD3FB50-D642-4D52-BC86-E9A958CD6F77}" srcOrd="4" destOrd="0" presId="urn:microsoft.com/office/officeart/2005/8/layout/vList2"/>
    <dgm:cxn modelId="{12E72766-065A-4CDF-BDEA-B091858588DD}" type="presParOf" srcId="{A49E25D7-4FEF-4C0C-A25D-C95DD085B927}" destId="{204DFB6F-F4C1-482C-8B20-6827F1BEFDCA}" srcOrd="5" destOrd="0" presId="urn:microsoft.com/office/officeart/2005/8/layout/vList2"/>
    <dgm:cxn modelId="{4BB488AB-EF04-478A-BCCD-24B2660DD70A}" type="presParOf" srcId="{A49E25D7-4FEF-4C0C-A25D-C95DD085B927}" destId="{783CCF6C-101C-4B79-AF19-B3FB9CC58F53}" srcOrd="6" destOrd="0" presId="urn:microsoft.com/office/officeart/2005/8/layout/vList2"/>
    <dgm:cxn modelId="{5C2E0B49-EADB-4DC9-A8B6-9A5AAC23023B}" type="presParOf" srcId="{A49E25D7-4FEF-4C0C-A25D-C95DD085B927}" destId="{5AE749CB-5F5E-4132-BCC1-0ACCA9E35392}" srcOrd="7" destOrd="0" presId="urn:microsoft.com/office/officeart/2005/8/layout/vList2"/>
    <dgm:cxn modelId="{FAD5A123-1979-4389-9D8D-D892925A35D7}" type="presParOf" srcId="{A49E25D7-4FEF-4C0C-A25D-C95DD085B927}" destId="{E0A9D61D-F1B1-464A-B6FC-62783AFC268D}"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24959317-447F-4897-A807-E14D6B09BAB0}" type="doc">
      <dgm:prSet loTypeId="urn:microsoft.com/office/officeart/2005/8/layout/vList2" loCatId="list" qsTypeId="urn:microsoft.com/office/officeart/2005/8/quickstyle/simple4" qsCatId="simple" csTypeId="urn:microsoft.com/office/officeart/2005/8/colors/accent3_1" csCatId="accent3" phldr="1"/>
      <dgm:spPr/>
      <dgm:t>
        <a:bodyPr/>
        <a:lstStyle/>
        <a:p>
          <a:endParaRPr lang="en-US"/>
        </a:p>
      </dgm:t>
    </dgm:pt>
    <dgm:pt modelId="{F6D5A633-33D8-40DB-95BD-BBA905EBA7BD}">
      <dgm:prSet phldrT="[Text]"/>
      <dgm:spPr/>
      <dgm:t>
        <a:bodyPr/>
        <a:lstStyle/>
        <a:p>
          <a:pPr algn="ctr" rtl="1"/>
          <a:r>
            <a:rPr lang="ar-SA" b="1" dirty="0" smtClean="0">
              <a:latin typeface="Traditional Arabic" panose="02020603050405020304" pitchFamily="18" charset="-78"/>
              <a:cs typeface="Traditional Arabic" panose="02020603050405020304" pitchFamily="18" charset="-78"/>
            </a:rPr>
            <a:t>ما يحرم عند قضاء الحاجة</a:t>
          </a:r>
          <a:endParaRPr lang="en-US" b="1" dirty="0">
            <a:latin typeface="Traditional Arabic" panose="02020603050405020304" pitchFamily="18" charset="-78"/>
            <a:cs typeface="Traditional Arabic" panose="02020603050405020304" pitchFamily="18" charset="-78"/>
          </a:endParaRPr>
        </a:p>
      </dgm:t>
    </dgm:pt>
    <dgm:pt modelId="{492737EB-9E32-4B4F-8FE2-38C06205C7CB}" type="parTrans" cxnId="{D3EFA776-2CB7-4019-8166-30BCCA5ED0BE}">
      <dgm:prSet/>
      <dgm:spPr/>
      <dgm:t>
        <a:bodyPr/>
        <a:lstStyle/>
        <a:p>
          <a:endParaRPr lang="en-US"/>
        </a:p>
      </dgm:t>
    </dgm:pt>
    <dgm:pt modelId="{5A999FBC-20B9-4571-8504-611172863543}" type="sibTrans" cxnId="{D3EFA776-2CB7-4019-8166-30BCCA5ED0BE}">
      <dgm:prSet/>
      <dgm:spPr/>
      <dgm:t>
        <a:bodyPr/>
        <a:lstStyle/>
        <a:p>
          <a:endParaRPr lang="en-US"/>
        </a:p>
      </dgm:t>
    </dgm:pt>
    <dgm:pt modelId="{20198A78-7597-4CA9-BC3A-BF135506A9A9}">
      <dgm:prSet/>
      <dgm:spPr/>
      <dgm:t>
        <a:bodyPr/>
        <a:lstStyle/>
        <a:p>
          <a:pPr algn="ctr"/>
          <a:r>
            <a:rPr lang="ar-SA" b="1" dirty="0" smtClean="0">
              <a:latin typeface="Traditional Arabic" panose="02020603050405020304" pitchFamily="18" charset="-78"/>
              <a:cs typeface="Traditional Arabic" panose="02020603050405020304" pitchFamily="18" charset="-78"/>
            </a:rPr>
            <a:t>2_ اللبث فوق الحاجة </a:t>
          </a:r>
          <a:endParaRPr lang="en-US" b="1" dirty="0">
            <a:latin typeface="Traditional Arabic" panose="02020603050405020304" pitchFamily="18" charset="-78"/>
            <a:cs typeface="Traditional Arabic" panose="02020603050405020304" pitchFamily="18" charset="-78"/>
          </a:endParaRPr>
        </a:p>
      </dgm:t>
    </dgm:pt>
    <dgm:pt modelId="{3E33483D-D177-49A0-A396-F053C0F48346}" type="parTrans" cxnId="{4E518868-413A-452F-8B65-73709D510A59}">
      <dgm:prSet/>
      <dgm:spPr/>
      <dgm:t>
        <a:bodyPr/>
        <a:lstStyle/>
        <a:p>
          <a:endParaRPr lang="en-US"/>
        </a:p>
      </dgm:t>
    </dgm:pt>
    <dgm:pt modelId="{7DA80904-841C-4CF9-A435-4375B939F9EF}" type="sibTrans" cxnId="{4E518868-413A-452F-8B65-73709D510A59}">
      <dgm:prSet/>
      <dgm:spPr/>
      <dgm:t>
        <a:bodyPr/>
        <a:lstStyle/>
        <a:p>
          <a:endParaRPr lang="en-US"/>
        </a:p>
      </dgm:t>
    </dgm:pt>
    <dgm:pt modelId="{3E38FA3D-023D-4966-84F8-26B2421630F8}">
      <dgm:prSet/>
      <dgm:spPr/>
      <dgm:t>
        <a:bodyPr/>
        <a:lstStyle/>
        <a:p>
          <a:pPr algn="ctr" rtl="1"/>
          <a:r>
            <a:rPr lang="ar-SA" b="1" dirty="0" smtClean="0">
              <a:latin typeface="Traditional Arabic" panose="02020603050405020304" pitchFamily="18" charset="-78"/>
              <a:cs typeface="Traditional Arabic" panose="02020603050405020304" pitchFamily="18" charset="-78"/>
            </a:rPr>
            <a:t>1_ استقبال القبلة</a:t>
          </a:r>
          <a:endParaRPr lang="en-US" b="1" dirty="0">
            <a:latin typeface="Traditional Arabic" panose="02020603050405020304" pitchFamily="18" charset="-78"/>
            <a:cs typeface="Traditional Arabic" panose="02020603050405020304" pitchFamily="18" charset="-78"/>
          </a:endParaRPr>
        </a:p>
      </dgm:t>
    </dgm:pt>
    <dgm:pt modelId="{45A7C02C-4260-4820-B4DA-B7FDC6CE3A12}" type="parTrans" cxnId="{EDB327F9-36D0-45ED-A81D-99F5A725FCD9}">
      <dgm:prSet/>
      <dgm:spPr/>
      <dgm:t>
        <a:bodyPr/>
        <a:lstStyle/>
        <a:p>
          <a:endParaRPr lang="en-US"/>
        </a:p>
      </dgm:t>
    </dgm:pt>
    <dgm:pt modelId="{8ED4D12A-AD48-4DFE-8840-CB7606293828}" type="sibTrans" cxnId="{EDB327F9-36D0-45ED-A81D-99F5A725FCD9}">
      <dgm:prSet/>
      <dgm:spPr/>
      <dgm:t>
        <a:bodyPr/>
        <a:lstStyle/>
        <a:p>
          <a:endParaRPr lang="en-US"/>
        </a:p>
      </dgm:t>
    </dgm:pt>
    <dgm:pt modelId="{20C53FB6-26C6-4763-9D02-C336E68C4A2C}">
      <dgm:prSet/>
      <dgm:spPr/>
      <dgm:t>
        <a:bodyPr/>
        <a:lstStyle/>
        <a:p>
          <a:pPr algn="ctr" rtl="1"/>
          <a:r>
            <a:rPr lang="ar-SA" b="1" dirty="0" smtClean="0">
              <a:latin typeface="Traditional Arabic" panose="02020603050405020304" pitchFamily="18" charset="-78"/>
              <a:cs typeface="Traditional Arabic" panose="02020603050405020304" pitchFamily="18" charset="-78"/>
            </a:rPr>
            <a:t>3_ قضاء الحاجة في مكان يضر بالناس</a:t>
          </a:r>
          <a:endParaRPr lang="en-US" b="1" dirty="0">
            <a:latin typeface="Traditional Arabic" panose="02020603050405020304" pitchFamily="18" charset="-78"/>
            <a:cs typeface="Traditional Arabic" panose="02020603050405020304" pitchFamily="18" charset="-78"/>
          </a:endParaRPr>
        </a:p>
      </dgm:t>
    </dgm:pt>
    <dgm:pt modelId="{4ED0EA67-A6A2-4E90-8DC2-2FBAD0849293}" type="parTrans" cxnId="{56D59A46-90BF-46A8-8E20-05BA9A712EF4}">
      <dgm:prSet/>
      <dgm:spPr/>
      <dgm:t>
        <a:bodyPr/>
        <a:lstStyle/>
        <a:p>
          <a:endParaRPr lang="en-US"/>
        </a:p>
      </dgm:t>
    </dgm:pt>
    <dgm:pt modelId="{95C4353C-6A60-49D9-A803-C6773739A509}" type="sibTrans" cxnId="{56D59A46-90BF-46A8-8E20-05BA9A712EF4}">
      <dgm:prSet/>
      <dgm:spPr/>
      <dgm:t>
        <a:bodyPr/>
        <a:lstStyle/>
        <a:p>
          <a:endParaRPr lang="en-US"/>
        </a:p>
      </dgm:t>
    </dgm:pt>
    <dgm:pt modelId="{A49E25D7-4FEF-4C0C-A25D-C95DD085B927}" type="pres">
      <dgm:prSet presAssocID="{24959317-447F-4897-A807-E14D6B09BAB0}" presName="linear" presStyleCnt="0">
        <dgm:presLayoutVars>
          <dgm:animLvl val="lvl"/>
          <dgm:resizeHandles val="exact"/>
        </dgm:presLayoutVars>
      </dgm:prSet>
      <dgm:spPr/>
      <dgm:t>
        <a:bodyPr/>
        <a:lstStyle/>
        <a:p>
          <a:endParaRPr lang="en-US"/>
        </a:p>
      </dgm:t>
    </dgm:pt>
    <dgm:pt modelId="{3183F528-58C2-4E85-9179-DC0B445B288C}" type="pres">
      <dgm:prSet presAssocID="{F6D5A633-33D8-40DB-95BD-BBA905EBA7BD}" presName="parentText" presStyleLbl="node1" presStyleIdx="0" presStyleCnt="4" custLinFactNeighborX="3">
        <dgm:presLayoutVars>
          <dgm:chMax val="0"/>
          <dgm:bulletEnabled val="1"/>
        </dgm:presLayoutVars>
      </dgm:prSet>
      <dgm:spPr/>
      <dgm:t>
        <a:bodyPr/>
        <a:lstStyle/>
        <a:p>
          <a:endParaRPr lang="en-US"/>
        </a:p>
      </dgm:t>
    </dgm:pt>
    <dgm:pt modelId="{F0F2F55E-3AD8-48E1-B266-C2B901A3EF36}" type="pres">
      <dgm:prSet presAssocID="{5A999FBC-20B9-4571-8504-611172863543}" presName="spacer" presStyleCnt="0"/>
      <dgm:spPr/>
    </dgm:pt>
    <dgm:pt modelId="{DA5D6EAB-7817-4C4D-A881-7A56E12C80F1}" type="pres">
      <dgm:prSet presAssocID="{3E38FA3D-023D-4966-84F8-26B2421630F8}" presName="parentText" presStyleLbl="node1" presStyleIdx="1" presStyleCnt="4">
        <dgm:presLayoutVars>
          <dgm:chMax val="0"/>
          <dgm:bulletEnabled val="1"/>
        </dgm:presLayoutVars>
      </dgm:prSet>
      <dgm:spPr/>
      <dgm:t>
        <a:bodyPr/>
        <a:lstStyle/>
        <a:p>
          <a:endParaRPr lang="en-US"/>
        </a:p>
      </dgm:t>
    </dgm:pt>
    <dgm:pt modelId="{C1788CE2-1961-4159-BD71-A7296877DBE3}" type="pres">
      <dgm:prSet presAssocID="{8ED4D12A-AD48-4DFE-8840-CB7606293828}" presName="spacer" presStyleCnt="0"/>
      <dgm:spPr/>
    </dgm:pt>
    <dgm:pt modelId="{ADD3FB50-D642-4D52-BC86-E9A958CD6F77}" type="pres">
      <dgm:prSet presAssocID="{20198A78-7597-4CA9-BC3A-BF135506A9A9}" presName="parentText" presStyleLbl="node1" presStyleIdx="2" presStyleCnt="4">
        <dgm:presLayoutVars>
          <dgm:chMax val="0"/>
          <dgm:bulletEnabled val="1"/>
        </dgm:presLayoutVars>
      </dgm:prSet>
      <dgm:spPr/>
      <dgm:t>
        <a:bodyPr/>
        <a:lstStyle/>
        <a:p>
          <a:endParaRPr lang="en-US"/>
        </a:p>
      </dgm:t>
    </dgm:pt>
    <dgm:pt modelId="{204DFB6F-F4C1-482C-8B20-6827F1BEFDCA}" type="pres">
      <dgm:prSet presAssocID="{7DA80904-841C-4CF9-A435-4375B939F9EF}" presName="spacer" presStyleCnt="0"/>
      <dgm:spPr/>
    </dgm:pt>
    <dgm:pt modelId="{783CCF6C-101C-4B79-AF19-B3FB9CC58F53}" type="pres">
      <dgm:prSet presAssocID="{20C53FB6-26C6-4763-9D02-C336E68C4A2C}" presName="parentText" presStyleLbl="node1" presStyleIdx="3" presStyleCnt="4">
        <dgm:presLayoutVars>
          <dgm:chMax val="0"/>
          <dgm:bulletEnabled val="1"/>
        </dgm:presLayoutVars>
      </dgm:prSet>
      <dgm:spPr/>
      <dgm:t>
        <a:bodyPr/>
        <a:lstStyle/>
        <a:p>
          <a:endParaRPr lang="en-US"/>
        </a:p>
      </dgm:t>
    </dgm:pt>
  </dgm:ptLst>
  <dgm:cxnLst>
    <dgm:cxn modelId="{CA788A22-4AAB-4448-BED9-65CF34E060FB}" type="presOf" srcId="{3E38FA3D-023D-4966-84F8-26B2421630F8}" destId="{DA5D6EAB-7817-4C4D-A881-7A56E12C80F1}" srcOrd="0" destOrd="0" presId="urn:microsoft.com/office/officeart/2005/8/layout/vList2"/>
    <dgm:cxn modelId="{F4FDDD94-14FE-4D47-B64D-9E1BC9FA34FD}" type="presOf" srcId="{20C53FB6-26C6-4763-9D02-C336E68C4A2C}" destId="{783CCF6C-101C-4B79-AF19-B3FB9CC58F53}" srcOrd="0" destOrd="0" presId="urn:microsoft.com/office/officeart/2005/8/layout/vList2"/>
    <dgm:cxn modelId="{3EA052E7-8D92-4466-8C7F-336DB6FF5CE1}" type="presOf" srcId="{24959317-447F-4897-A807-E14D6B09BAB0}" destId="{A49E25D7-4FEF-4C0C-A25D-C95DD085B927}" srcOrd="0" destOrd="0" presId="urn:microsoft.com/office/officeart/2005/8/layout/vList2"/>
    <dgm:cxn modelId="{EDB327F9-36D0-45ED-A81D-99F5A725FCD9}" srcId="{24959317-447F-4897-A807-E14D6B09BAB0}" destId="{3E38FA3D-023D-4966-84F8-26B2421630F8}" srcOrd="1" destOrd="0" parTransId="{45A7C02C-4260-4820-B4DA-B7FDC6CE3A12}" sibTransId="{8ED4D12A-AD48-4DFE-8840-CB7606293828}"/>
    <dgm:cxn modelId="{9CF7BA42-909F-4E01-9C53-E029C6E77818}" type="presOf" srcId="{F6D5A633-33D8-40DB-95BD-BBA905EBA7BD}" destId="{3183F528-58C2-4E85-9179-DC0B445B288C}" srcOrd="0" destOrd="0" presId="urn:microsoft.com/office/officeart/2005/8/layout/vList2"/>
    <dgm:cxn modelId="{4E518868-413A-452F-8B65-73709D510A59}" srcId="{24959317-447F-4897-A807-E14D6B09BAB0}" destId="{20198A78-7597-4CA9-BC3A-BF135506A9A9}" srcOrd="2" destOrd="0" parTransId="{3E33483D-D177-49A0-A396-F053C0F48346}" sibTransId="{7DA80904-841C-4CF9-A435-4375B939F9EF}"/>
    <dgm:cxn modelId="{56D59A46-90BF-46A8-8E20-05BA9A712EF4}" srcId="{24959317-447F-4897-A807-E14D6B09BAB0}" destId="{20C53FB6-26C6-4763-9D02-C336E68C4A2C}" srcOrd="3" destOrd="0" parTransId="{4ED0EA67-A6A2-4E90-8DC2-2FBAD0849293}" sibTransId="{95C4353C-6A60-49D9-A803-C6773739A509}"/>
    <dgm:cxn modelId="{D3EFA776-2CB7-4019-8166-30BCCA5ED0BE}" srcId="{24959317-447F-4897-A807-E14D6B09BAB0}" destId="{F6D5A633-33D8-40DB-95BD-BBA905EBA7BD}" srcOrd="0" destOrd="0" parTransId="{492737EB-9E32-4B4F-8FE2-38C06205C7CB}" sibTransId="{5A999FBC-20B9-4571-8504-611172863543}"/>
    <dgm:cxn modelId="{9790670B-B0EB-4ADE-8B1C-1942D65B74E2}" type="presOf" srcId="{20198A78-7597-4CA9-BC3A-BF135506A9A9}" destId="{ADD3FB50-D642-4D52-BC86-E9A958CD6F77}" srcOrd="0" destOrd="0" presId="urn:microsoft.com/office/officeart/2005/8/layout/vList2"/>
    <dgm:cxn modelId="{F3A55767-97ED-4BF4-985D-6470F27595B3}" type="presParOf" srcId="{A49E25D7-4FEF-4C0C-A25D-C95DD085B927}" destId="{3183F528-58C2-4E85-9179-DC0B445B288C}" srcOrd="0" destOrd="0" presId="urn:microsoft.com/office/officeart/2005/8/layout/vList2"/>
    <dgm:cxn modelId="{6C8524CF-D402-4ABA-B16C-8849BB48485C}" type="presParOf" srcId="{A49E25D7-4FEF-4C0C-A25D-C95DD085B927}" destId="{F0F2F55E-3AD8-48E1-B266-C2B901A3EF36}" srcOrd="1" destOrd="0" presId="urn:microsoft.com/office/officeart/2005/8/layout/vList2"/>
    <dgm:cxn modelId="{646E7513-90CC-4F57-901A-72D210097755}" type="presParOf" srcId="{A49E25D7-4FEF-4C0C-A25D-C95DD085B927}" destId="{DA5D6EAB-7817-4C4D-A881-7A56E12C80F1}" srcOrd="2" destOrd="0" presId="urn:microsoft.com/office/officeart/2005/8/layout/vList2"/>
    <dgm:cxn modelId="{67C2D83C-8936-4EC5-BFF8-65A3405F685F}" type="presParOf" srcId="{A49E25D7-4FEF-4C0C-A25D-C95DD085B927}" destId="{C1788CE2-1961-4159-BD71-A7296877DBE3}" srcOrd="3" destOrd="0" presId="urn:microsoft.com/office/officeart/2005/8/layout/vList2"/>
    <dgm:cxn modelId="{469EEC12-DE7A-4C46-AC56-F562921B2E02}" type="presParOf" srcId="{A49E25D7-4FEF-4C0C-A25D-C95DD085B927}" destId="{ADD3FB50-D642-4D52-BC86-E9A958CD6F77}" srcOrd="4" destOrd="0" presId="urn:microsoft.com/office/officeart/2005/8/layout/vList2"/>
    <dgm:cxn modelId="{3F56C754-B5BC-4CDD-9CAC-2D24BC7301C2}" type="presParOf" srcId="{A49E25D7-4FEF-4C0C-A25D-C95DD085B927}" destId="{204DFB6F-F4C1-482C-8B20-6827F1BEFDCA}" srcOrd="5" destOrd="0" presId="urn:microsoft.com/office/officeart/2005/8/layout/vList2"/>
    <dgm:cxn modelId="{E326B2F9-5D4F-4DDD-88D7-024BB417115A}" type="presParOf" srcId="{A49E25D7-4FEF-4C0C-A25D-C95DD085B927}" destId="{783CCF6C-101C-4B79-AF19-B3FB9CC58F53}"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FE47BFA1-629C-4C77-BC97-64DB8B698E6E}" type="doc">
      <dgm:prSet loTypeId="urn:microsoft.com/office/officeart/2005/8/layout/vList2" loCatId="list" qsTypeId="urn:microsoft.com/office/officeart/2005/8/quickstyle/simple5" qsCatId="simple" csTypeId="urn:microsoft.com/office/officeart/2005/8/colors/accent3_1" csCatId="accent3" phldr="1"/>
      <dgm:spPr/>
      <dgm:t>
        <a:bodyPr/>
        <a:lstStyle/>
        <a:p>
          <a:endParaRPr lang="en-US"/>
        </a:p>
      </dgm:t>
    </dgm:pt>
    <dgm:pt modelId="{31F36A5D-1A6A-4ACB-BD6F-26CD0673741F}">
      <dgm:prSet phldrT="[Text]"/>
      <dgm:spPr/>
      <dgm:t>
        <a:bodyPr/>
        <a:lstStyle/>
        <a:p>
          <a:pPr rtl="1"/>
          <a:r>
            <a:rPr lang="ar-SA" b="1" dirty="0" smtClean="0">
              <a:latin typeface="Traditional Arabic" panose="02020603050405020304" pitchFamily="18" charset="-78"/>
              <a:cs typeface="Traditional Arabic" panose="02020603050405020304" pitchFamily="18" charset="-78"/>
            </a:rPr>
            <a:t>_ كيفية الاستنجاء</a:t>
          </a:r>
          <a:endParaRPr lang="en-US" b="1" dirty="0">
            <a:latin typeface="Traditional Arabic" panose="02020603050405020304" pitchFamily="18" charset="-78"/>
            <a:cs typeface="Traditional Arabic" panose="02020603050405020304" pitchFamily="18" charset="-78"/>
          </a:endParaRPr>
        </a:p>
      </dgm:t>
    </dgm:pt>
    <dgm:pt modelId="{00B06620-183C-4BFA-9CD5-573EF9A105BB}" type="parTrans" cxnId="{12416D9A-39A6-40E4-8C31-8EBF22C1B8D9}">
      <dgm:prSet/>
      <dgm:spPr/>
      <dgm:t>
        <a:bodyPr/>
        <a:lstStyle/>
        <a:p>
          <a:pPr rtl="1"/>
          <a:endParaRPr lang="en-US"/>
        </a:p>
      </dgm:t>
    </dgm:pt>
    <dgm:pt modelId="{0AA88C7A-CDFE-4A6C-89A1-2CD5F8555D5A}" type="sibTrans" cxnId="{12416D9A-39A6-40E4-8C31-8EBF22C1B8D9}">
      <dgm:prSet/>
      <dgm:spPr/>
      <dgm:t>
        <a:bodyPr/>
        <a:lstStyle/>
        <a:p>
          <a:pPr rtl="1"/>
          <a:endParaRPr lang="en-US"/>
        </a:p>
      </dgm:t>
    </dgm:pt>
    <dgm:pt modelId="{821A8444-034A-4515-9867-E053311CB2C5}">
      <dgm:prSet phldrT="[Text]"/>
      <dgm:spPr/>
      <dgm:t>
        <a:bodyPr/>
        <a:lstStyle/>
        <a:p>
          <a:pPr rtl="1"/>
          <a:r>
            <a:rPr lang="ar-SA" b="1" dirty="0" smtClean="0">
              <a:latin typeface="Traditional Arabic" panose="02020603050405020304" pitchFamily="18" charset="-78"/>
              <a:cs typeface="Traditional Arabic" panose="02020603050405020304" pitchFamily="18" charset="-78"/>
            </a:rPr>
            <a:t>_شروط جواز الاستجمار</a:t>
          </a:r>
        </a:p>
      </dgm:t>
    </dgm:pt>
    <dgm:pt modelId="{4A892E25-AD7A-470C-94E2-595B3BFEF75F}" type="parTrans" cxnId="{62AF4779-F8D3-4781-881B-16212A6A7345}">
      <dgm:prSet/>
      <dgm:spPr/>
      <dgm:t>
        <a:bodyPr/>
        <a:lstStyle/>
        <a:p>
          <a:pPr rtl="1"/>
          <a:endParaRPr lang="en-US"/>
        </a:p>
      </dgm:t>
    </dgm:pt>
    <dgm:pt modelId="{FD5EDDB7-99C5-4529-8D98-6AE3E5987CE4}" type="sibTrans" cxnId="{62AF4779-F8D3-4781-881B-16212A6A7345}">
      <dgm:prSet/>
      <dgm:spPr/>
      <dgm:t>
        <a:bodyPr/>
        <a:lstStyle/>
        <a:p>
          <a:pPr rtl="1"/>
          <a:endParaRPr lang="en-US"/>
        </a:p>
      </dgm:t>
    </dgm:pt>
    <dgm:pt modelId="{7475DCEE-3C6B-4256-A302-86A53D03D856}">
      <dgm:prSet phldrT="[Text]"/>
      <dgm:spPr/>
      <dgm:t>
        <a:bodyPr/>
        <a:lstStyle/>
        <a:p>
          <a:pPr rtl="1"/>
          <a:r>
            <a:rPr lang="ar-SA" b="1" dirty="0" smtClean="0">
              <a:latin typeface="Traditional Arabic" panose="02020603050405020304" pitchFamily="18" charset="-78"/>
              <a:cs typeface="Traditional Arabic" panose="02020603050405020304" pitchFamily="18" charset="-78"/>
            </a:rPr>
            <a:t>_ شروط الاستجمار: أولا: شروط مايستجمر به</a:t>
          </a:r>
          <a:endParaRPr lang="en-US" b="1" dirty="0">
            <a:latin typeface="Traditional Arabic" panose="02020603050405020304" pitchFamily="18" charset="-78"/>
            <a:cs typeface="Traditional Arabic" panose="02020603050405020304" pitchFamily="18" charset="-78"/>
          </a:endParaRPr>
        </a:p>
      </dgm:t>
    </dgm:pt>
    <dgm:pt modelId="{8590222F-B7E9-4EDA-8C4A-645ED238FDBD}" type="parTrans" cxnId="{33EE2F88-761E-456E-BCC1-D220B0B46A78}">
      <dgm:prSet/>
      <dgm:spPr/>
      <dgm:t>
        <a:bodyPr/>
        <a:lstStyle/>
        <a:p>
          <a:pPr rtl="1"/>
          <a:endParaRPr lang="en-US"/>
        </a:p>
      </dgm:t>
    </dgm:pt>
    <dgm:pt modelId="{76248006-BEB4-4159-AC6A-524FA9271499}" type="sibTrans" cxnId="{33EE2F88-761E-456E-BCC1-D220B0B46A78}">
      <dgm:prSet/>
      <dgm:spPr/>
      <dgm:t>
        <a:bodyPr/>
        <a:lstStyle/>
        <a:p>
          <a:pPr rtl="1"/>
          <a:endParaRPr lang="en-US"/>
        </a:p>
      </dgm:t>
    </dgm:pt>
    <dgm:pt modelId="{91531BBC-F5BF-47A5-8AFA-7A109037FC5F}" type="pres">
      <dgm:prSet presAssocID="{FE47BFA1-629C-4C77-BC97-64DB8B698E6E}" presName="linear" presStyleCnt="0">
        <dgm:presLayoutVars>
          <dgm:animLvl val="lvl"/>
          <dgm:resizeHandles val="exact"/>
        </dgm:presLayoutVars>
      </dgm:prSet>
      <dgm:spPr/>
      <dgm:t>
        <a:bodyPr/>
        <a:lstStyle/>
        <a:p>
          <a:endParaRPr lang="en-US"/>
        </a:p>
      </dgm:t>
    </dgm:pt>
    <dgm:pt modelId="{14DCE811-5C5C-4E89-91FC-A08742CE58EF}" type="pres">
      <dgm:prSet presAssocID="{31F36A5D-1A6A-4ACB-BD6F-26CD0673741F}" presName="parentText" presStyleLbl="node1" presStyleIdx="0" presStyleCnt="3">
        <dgm:presLayoutVars>
          <dgm:chMax val="0"/>
          <dgm:bulletEnabled val="1"/>
        </dgm:presLayoutVars>
      </dgm:prSet>
      <dgm:spPr/>
      <dgm:t>
        <a:bodyPr/>
        <a:lstStyle/>
        <a:p>
          <a:endParaRPr lang="en-US"/>
        </a:p>
      </dgm:t>
    </dgm:pt>
    <dgm:pt modelId="{454E4A87-4D9E-4FDF-B11E-FAFA966C0607}" type="pres">
      <dgm:prSet presAssocID="{0AA88C7A-CDFE-4A6C-89A1-2CD5F8555D5A}" presName="spacer" presStyleCnt="0"/>
      <dgm:spPr/>
    </dgm:pt>
    <dgm:pt modelId="{157FCB34-E4FD-4C0E-AAC3-F591D930F42D}" type="pres">
      <dgm:prSet presAssocID="{821A8444-034A-4515-9867-E053311CB2C5}" presName="parentText" presStyleLbl="node1" presStyleIdx="1" presStyleCnt="3">
        <dgm:presLayoutVars>
          <dgm:chMax val="0"/>
          <dgm:bulletEnabled val="1"/>
        </dgm:presLayoutVars>
      </dgm:prSet>
      <dgm:spPr/>
      <dgm:t>
        <a:bodyPr/>
        <a:lstStyle/>
        <a:p>
          <a:endParaRPr lang="en-US"/>
        </a:p>
      </dgm:t>
    </dgm:pt>
    <dgm:pt modelId="{D59988C3-680E-41F8-89AB-8D9447D8E583}" type="pres">
      <dgm:prSet presAssocID="{FD5EDDB7-99C5-4529-8D98-6AE3E5987CE4}" presName="spacer" presStyleCnt="0"/>
      <dgm:spPr/>
    </dgm:pt>
    <dgm:pt modelId="{51D89B3F-A9A0-411D-BE5D-B540402E48A3}" type="pres">
      <dgm:prSet presAssocID="{7475DCEE-3C6B-4256-A302-86A53D03D856}" presName="parentText" presStyleLbl="node1" presStyleIdx="2" presStyleCnt="3">
        <dgm:presLayoutVars>
          <dgm:chMax val="0"/>
          <dgm:bulletEnabled val="1"/>
        </dgm:presLayoutVars>
      </dgm:prSet>
      <dgm:spPr/>
      <dgm:t>
        <a:bodyPr/>
        <a:lstStyle/>
        <a:p>
          <a:endParaRPr lang="en-US"/>
        </a:p>
      </dgm:t>
    </dgm:pt>
  </dgm:ptLst>
  <dgm:cxnLst>
    <dgm:cxn modelId="{CBF88414-F206-43C4-925A-BE6C1BE42A7F}" type="presOf" srcId="{31F36A5D-1A6A-4ACB-BD6F-26CD0673741F}" destId="{14DCE811-5C5C-4E89-91FC-A08742CE58EF}" srcOrd="0" destOrd="0" presId="urn:microsoft.com/office/officeart/2005/8/layout/vList2"/>
    <dgm:cxn modelId="{4B93CBC8-53A5-49A1-894C-A190B87DB9E4}" type="presOf" srcId="{FE47BFA1-629C-4C77-BC97-64DB8B698E6E}" destId="{91531BBC-F5BF-47A5-8AFA-7A109037FC5F}" srcOrd="0" destOrd="0" presId="urn:microsoft.com/office/officeart/2005/8/layout/vList2"/>
    <dgm:cxn modelId="{12416D9A-39A6-40E4-8C31-8EBF22C1B8D9}" srcId="{FE47BFA1-629C-4C77-BC97-64DB8B698E6E}" destId="{31F36A5D-1A6A-4ACB-BD6F-26CD0673741F}" srcOrd="0" destOrd="0" parTransId="{00B06620-183C-4BFA-9CD5-573EF9A105BB}" sibTransId="{0AA88C7A-CDFE-4A6C-89A1-2CD5F8555D5A}"/>
    <dgm:cxn modelId="{378D8C7A-E5EC-47DD-B6D2-09839771890A}" type="presOf" srcId="{7475DCEE-3C6B-4256-A302-86A53D03D856}" destId="{51D89B3F-A9A0-411D-BE5D-B540402E48A3}" srcOrd="0" destOrd="0" presId="urn:microsoft.com/office/officeart/2005/8/layout/vList2"/>
    <dgm:cxn modelId="{33EE2F88-761E-456E-BCC1-D220B0B46A78}" srcId="{FE47BFA1-629C-4C77-BC97-64DB8B698E6E}" destId="{7475DCEE-3C6B-4256-A302-86A53D03D856}" srcOrd="2" destOrd="0" parTransId="{8590222F-B7E9-4EDA-8C4A-645ED238FDBD}" sibTransId="{76248006-BEB4-4159-AC6A-524FA9271499}"/>
    <dgm:cxn modelId="{97E50220-EEDA-4906-9CC1-076E9C84A0D3}" type="presOf" srcId="{821A8444-034A-4515-9867-E053311CB2C5}" destId="{157FCB34-E4FD-4C0E-AAC3-F591D930F42D}" srcOrd="0" destOrd="0" presId="urn:microsoft.com/office/officeart/2005/8/layout/vList2"/>
    <dgm:cxn modelId="{62AF4779-F8D3-4781-881B-16212A6A7345}" srcId="{FE47BFA1-629C-4C77-BC97-64DB8B698E6E}" destId="{821A8444-034A-4515-9867-E053311CB2C5}" srcOrd="1" destOrd="0" parTransId="{4A892E25-AD7A-470C-94E2-595B3BFEF75F}" sibTransId="{FD5EDDB7-99C5-4529-8D98-6AE3E5987CE4}"/>
    <dgm:cxn modelId="{222FAE9D-72D0-4D5A-8C68-30274A1BF1D8}" type="presParOf" srcId="{91531BBC-F5BF-47A5-8AFA-7A109037FC5F}" destId="{14DCE811-5C5C-4E89-91FC-A08742CE58EF}" srcOrd="0" destOrd="0" presId="urn:microsoft.com/office/officeart/2005/8/layout/vList2"/>
    <dgm:cxn modelId="{04FCFBD9-DDA3-4DE9-A3C4-0B70D62918DD}" type="presParOf" srcId="{91531BBC-F5BF-47A5-8AFA-7A109037FC5F}" destId="{454E4A87-4D9E-4FDF-B11E-FAFA966C0607}" srcOrd="1" destOrd="0" presId="urn:microsoft.com/office/officeart/2005/8/layout/vList2"/>
    <dgm:cxn modelId="{BF18144A-0E5E-4971-80A3-D306EE253A87}" type="presParOf" srcId="{91531BBC-F5BF-47A5-8AFA-7A109037FC5F}" destId="{157FCB34-E4FD-4C0E-AAC3-F591D930F42D}" srcOrd="2" destOrd="0" presId="urn:microsoft.com/office/officeart/2005/8/layout/vList2"/>
    <dgm:cxn modelId="{2E038AF4-FA03-4DEF-A9E5-CD408EA721D3}" type="presParOf" srcId="{91531BBC-F5BF-47A5-8AFA-7A109037FC5F}" destId="{D59988C3-680E-41F8-89AB-8D9447D8E583}" srcOrd="3" destOrd="0" presId="urn:microsoft.com/office/officeart/2005/8/layout/vList2"/>
    <dgm:cxn modelId="{E28A2702-6A08-41BC-A51E-FBC84DA1C8A3}" type="presParOf" srcId="{91531BBC-F5BF-47A5-8AFA-7A109037FC5F}" destId="{51D89B3F-A9A0-411D-BE5D-B540402E48A3}"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10883EE5-63C2-4E84-96B2-8BA3C1F86007}" type="doc">
      <dgm:prSet loTypeId="urn:microsoft.com/office/officeart/2005/8/layout/vList2" loCatId="list" qsTypeId="urn:microsoft.com/office/officeart/2005/8/quickstyle/simple5" qsCatId="simple" csTypeId="urn:microsoft.com/office/officeart/2005/8/colors/accent3_1" csCatId="accent3" phldr="1"/>
      <dgm:spPr/>
      <dgm:t>
        <a:bodyPr/>
        <a:lstStyle/>
        <a:p>
          <a:endParaRPr lang="en-US"/>
        </a:p>
      </dgm:t>
    </dgm:pt>
    <dgm:pt modelId="{04C33820-FBF9-445D-BE1F-4C2D0A2AB197}">
      <dgm:prSet phldrT="[Text]"/>
      <dgm:spPr/>
      <dgm:t>
        <a:bodyPr/>
        <a:lstStyle/>
        <a:p>
          <a:pPr rtl="1"/>
          <a:r>
            <a:rPr lang="ar-SA" b="1" dirty="0" smtClean="0">
              <a:latin typeface="Traditional Arabic" panose="02020603050405020304" pitchFamily="18" charset="-78"/>
              <a:cs typeface="Traditional Arabic" panose="02020603050405020304" pitchFamily="18" charset="-78"/>
            </a:rPr>
            <a:t>_ معنى الإنقاء في الاستجمار</a:t>
          </a:r>
          <a:endParaRPr lang="en-US" b="1" dirty="0">
            <a:latin typeface="Traditional Arabic" panose="02020603050405020304" pitchFamily="18" charset="-78"/>
            <a:cs typeface="Traditional Arabic" panose="02020603050405020304" pitchFamily="18" charset="-78"/>
          </a:endParaRPr>
        </a:p>
      </dgm:t>
    </dgm:pt>
    <dgm:pt modelId="{07183F3C-24F8-4AC5-9D78-6BADD96BC662}" type="parTrans" cxnId="{82C17921-35C8-41C6-A649-FAE56D466FF9}">
      <dgm:prSet/>
      <dgm:spPr/>
      <dgm:t>
        <a:bodyPr/>
        <a:lstStyle/>
        <a:p>
          <a:pPr rtl="1"/>
          <a:endParaRPr lang="en-US"/>
        </a:p>
      </dgm:t>
    </dgm:pt>
    <dgm:pt modelId="{DD0E3C16-9EC0-42BB-BDC3-5148149B2FD7}" type="sibTrans" cxnId="{82C17921-35C8-41C6-A649-FAE56D466FF9}">
      <dgm:prSet/>
      <dgm:spPr/>
      <dgm:t>
        <a:bodyPr/>
        <a:lstStyle/>
        <a:p>
          <a:pPr rtl="1"/>
          <a:endParaRPr lang="en-US"/>
        </a:p>
      </dgm:t>
    </dgm:pt>
    <dgm:pt modelId="{DC9A733E-AF27-4EF7-9CB2-8F569D7C0FFE}">
      <dgm:prSet phldrT="[Text]"/>
      <dgm:spPr/>
      <dgm:t>
        <a:bodyPr/>
        <a:lstStyle/>
        <a:p>
          <a:pPr rtl="1"/>
          <a:r>
            <a:rPr lang="ar-SA" b="1" dirty="0" smtClean="0">
              <a:latin typeface="Traditional Arabic" panose="02020603050405020304" pitchFamily="18" charset="-78"/>
              <a:cs typeface="Traditional Arabic" panose="02020603050405020304" pitchFamily="18" charset="-78"/>
            </a:rPr>
            <a:t>ثانيا: شروط الاكتفاء بالاستجمار</a:t>
          </a:r>
          <a:endParaRPr lang="en-US" b="1" dirty="0">
            <a:latin typeface="Traditional Arabic" panose="02020603050405020304" pitchFamily="18" charset="-78"/>
            <a:cs typeface="Traditional Arabic" panose="02020603050405020304" pitchFamily="18" charset="-78"/>
          </a:endParaRPr>
        </a:p>
      </dgm:t>
    </dgm:pt>
    <dgm:pt modelId="{19E1BCDE-97D0-4DBB-9187-4072376B3047}" type="parTrans" cxnId="{B3009B59-8A70-4523-A9FC-2F8948A67C00}">
      <dgm:prSet/>
      <dgm:spPr/>
      <dgm:t>
        <a:bodyPr/>
        <a:lstStyle/>
        <a:p>
          <a:pPr rtl="1"/>
          <a:endParaRPr lang="en-US"/>
        </a:p>
      </dgm:t>
    </dgm:pt>
    <dgm:pt modelId="{4BBCD99B-20AC-4BA8-AF5A-791EF3116E93}" type="sibTrans" cxnId="{B3009B59-8A70-4523-A9FC-2F8948A67C00}">
      <dgm:prSet/>
      <dgm:spPr/>
      <dgm:t>
        <a:bodyPr/>
        <a:lstStyle/>
        <a:p>
          <a:pPr rtl="1"/>
          <a:endParaRPr lang="en-US"/>
        </a:p>
      </dgm:t>
    </dgm:pt>
    <dgm:pt modelId="{E7777A71-4A37-4297-94AB-D83D5B8F1D99}">
      <dgm:prSet phldrT="[Text]"/>
      <dgm:spPr/>
      <dgm:t>
        <a:bodyPr/>
        <a:lstStyle/>
        <a:p>
          <a:pPr rtl="1"/>
          <a:r>
            <a:rPr lang="ar-SA" b="1" dirty="0" smtClean="0">
              <a:latin typeface="Traditional Arabic" panose="02020603050405020304" pitchFamily="18" charset="-78"/>
              <a:cs typeface="Traditional Arabic" panose="02020603050405020304" pitchFamily="18" charset="-78"/>
            </a:rPr>
            <a:t>_ معنى الإنقاء في الاستنجاء</a:t>
          </a:r>
          <a:endParaRPr lang="en-US" b="1" dirty="0">
            <a:latin typeface="Traditional Arabic" panose="02020603050405020304" pitchFamily="18" charset="-78"/>
            <a:cs typeface="Traditional Arabic" panose="02020603050405020304" pitchFamily="18" charset="-78"/>
          </a:endParaRPr>
        </a:p>
      </dgm:t>
    </dgm:pt>
    <dgm:pt modelId="{62CBA3D1-F4EA-47CC-87EC-6ABD8D701F71}" type="parTrans" cxnId="{207932E0-3B8F-4A80-9B13-4613D9E42BC4}">
      <dgm:prSet/>
      <dgm:spPr/>
      <dgm:t>
        <a:bodyPr/>
        <a:lstStyle/>
        <a:p>
          <a:pPr rtl="1"/>
          <a:endParaRPr lang="en-US"/>
        </a:p>
      </dgm:t>
    </dgm:pt>
    <dgm:pt modelId="{4F2C306D-58AE-45EA-924D-9C2FF04FE765}" type="sibTrans" cxnId="{207932E0-3B8F-4A80-9B13-4613D9E42BC4}">
      <dgm:prSet/>
      <dgm:spPr/>
      <dgm:t>
        <a:bodyPr/>
        <a:lstStyle/>
        <a:p>
          <a:pPr rtl="1"/>
          <a:endParaRPr lang="en-US"/>
        </a:p>
      </dgm:t>
    </dgm:pt>
    <dgm:pt modelId="{D1F72A2B-E90D-47A0-9326-4A97250674F1}" type="pres">
      <dgm:prSet presAssocID="{10883EE5-63C2-4E84-96B2-8BA3C1F86007}" presName="linear" presStyleCnt="0">
        <dgm:presLayoutVars>
          <dgm:animLvl val="lvl"/>
          <dgm:resizeHandles val="exact"/>
        </dgm:presLayoutVars>
      </dgm:prSet>
      <dgm:spPr/>
      <dgm:t>
        <a:bodyPr/>
        <a:lstStyle/>
        <a:p>
          <a:endParaRPr lang="en-US"/>
        </a:p>
      </dgm:t>
    </dgm:pt>
    <dgm:pt modelId="{2A4E4011-CB92-482C-9077-6429C1AC8E77}" type="pres">
      <dgm:prSet presAssocID="{04C33820-FBF9-445D-BE1F-4C2D0A2AB197}" presName="parentText" presStyleLbl="node1" presStyleIdx="0" presStyleCnt="3">
        <dgm:presLayoutVars>
          <dgm:chMax val="0"/>
          <dgm:bulletEnabled val="1"/>
        </dgm:presLayoutVars>
      </dgm:prSet>
      <dgm:spPr/>
      <dgm:t>
        <a:bodyPr/>
        <a:lstStyle/>
        <a:p>
          <a:endParaRPr lang="en-US"/>
        </a:p>
      </dgm:t>
    </dgm:pt>
    <dgm:pt modelId="{EEE33863-A97C-42B7-8821-16CE2D7FE33E}" type="pres">
      <dgm:prSet presAssocID="{DD0E3C16-9EC0-42BB-BDC3-5148149B2FD7}" presName="spacer" presStyleCnt="0"/>
      <dgm:spPr/>
    </dgm:pt>
    <dgm:pt modelId="{BE56208F-7F01-47DB-8215-450669F37B5E}" type="pres">
      <dgm:prSet presAssocID="{DC9A733E-AF27-4EF7-9CB2-8F569D7C0FFE}" presName="parentText" presStyleLbl="node1" presStyleIdx="1" presStyleCnt="3">
        <dgm:presLayoutVars>
          <dgm:chMax val="0"/>
          <dgm:bulletEnabled val="1"/>
        </dgm:presLayoutVars>
      </dgm:prSet>
      <dgm:spPr/>
      <dgm:t>
        <a:bodyPr/>
        <a:lstStyle/>
        <a:p>
          <a:endParaRPr lang="en-US"/>
        </a:p>
      </dgm:t>
    </dgm:pt>
    <dgm:pt modelId="{EB34CFB9-5428-45A8-B91A-53EAC54B3083}" type="pres">
      <dgm:prSet presAssocID="{4BBCD99B-20AC-4BA8-AF5A-791EF3116E93}" presName="spacer" presStyleCnt="0"/>
      <dgm:spPr/>
    </dgm:pt>
    <dgm:pt modelId="{B62C9BF9-C3F9-442D-8E49-2A143FC3CB4C}" type="pres">
      <dgm:prSet presAssocID="{E7777A71-4A37-4297-94AB-D83D5B8F1D99}" presName="parentText" presStyleLbl="node1" presStyleIdx="2" presStyleCnt="3">
        <dgm:presLayoutVars>
          <dgm:chMax val="0"/>
          <dgm:bulletEnabled val="1"/>
        </dgm:presLayoutVars>
      </dgm:prSet>
      <dgm:spPr/>
      <dgm:t>
        <a:bodyPr/>
        <a:lstStyle/>
        <a:p>
          <a:endParaRPr lang="en-US"/>
        </a:p>
      </dgm:t>
    </dgm:pt>
  </dgm:ptLst>
  <dgm:cxnLst>
    <dgm:cxn modelId="{DE85D4E4-4AD0-4979-866C-66D38D9F3C90}" type="presOf" srcId="{04C33820-FBF9-445D-BE1F-4C2D0A2AB197}" destId="{2A4E4011-CB92-482C-9077-6429C1AC8E77}" srcOrd="0" destOrd="0" presId="urn:microsoft.com/office/officeart/2005/8/layout/vList2"/>
    <dgm:cxn modelId="{82C17921-35C8-41C6-A649-FAE56D466FF9}" srcId="{10883EE5-63C2-4E84-96B2-8BA3C1F86007}" destId="{04C33820-FBF9-445D-BE1F-4C2D0A2AB197}" srcOrd="0" destOrd="0" parTransId="{07183F3C-24F8-4AC5-9D78-6BADD96BC662}" sibTransId="{DD0E3C16-9EC0-42BB-BDC3-5148149B2FD7}"/>
    <dgm:cxn modelId="{8CC92CCD-9EDB-4548-AD6C-F70DF1D30048}" type="presOf" srcId="{E7777A71-4A37-4297-94AB-D83D5B8F1D99}" destId="{B62C9BF9-C3F9-442D-8E49-2A143FC3CB4C}" srcOrd="0" destOrd="0" presId="urn:microsoft.com/office/officeart/2005/8/layout/vList2"/>
    <dgm:cxn modelId="{4C7F04EF-1B32-4DE6-AAAD-04D580841BE2}" type="presOf" srcId="{10883EE5-63C2-4E84-96B2-8BA3C1F86007}" destId="{D1F72A2B-E90D-47A0-9326-4A97250674F1}" srcOrd="0" destOrd="0" presId="urn:microsoft.com/office/officeart/2005/8/layout/vList2"/>
    <dgm:cxn modelId="{207932E0-3B8F-4A80-9B13-4613D9E42BC4}" srcId="{10883EE5-63C2-4E84-96B2-8BA3C1F86007}" destId="{E7777A71-4A37-4297-94AB-D83D5B8F1D99}" srcOrd="2" destOrd="0" parTransId="{62CBA3D1-F4EA-47CC-87EC-6ABD8D701F71}" sibTransId="{4F2C306D-58AE-45EA-924D-9C2FF04FE765}"/>
    <dgm:cxn modelId="{B3009B59-8A70-4523-A9FC-2F8948A67C00}" srcId="{10883EE5-63C2-4E84-96B2-8BA3C1F86007}" destId="{DC9A733E-AF27-4EF7-9CB2-8F569D7C0FFE}" srcOrd="1" destOrd="0" parTransId="{19E1BCDE-97D0-4DBB-9187-4072376B3047}" sibTransId="{4BBCD99B-20AC-4BA8-AF5A-791EF3116E93}"/>
    <dgm:cxn modelId="{B0967E90-F92D-4C7C-AF9F-D5EA853C4B90}" type="presOf" srcId="{DC9A733E-AF27-4EF7-9CB2-8F569D7C0FFE}" destId="{BE56208F-7F01-47DB-8215-450669F37B5E}" srcOrd="0" destOrd="0" presId="urn:microsoft.com/office/officeart/2005/8/layout/vList2"/>
    <dgm:cxn modelId="{C6503AEE-A228-40A2-8BD0-F5140195A111}" type="presParOf" srcId="{D1F72A2B-E90D-47A0-9326-4A97250674F1}" destId="{2A4E4011-CB92-482C-9077-6429C1AC8E77}" srcOrd="0" destOrd="0" presId="urn:microsoft.com/office/officeart/2005/8/layout/vList2"/>
    <dgm:cxn modelId="{C039643C-EDE6-47C2-809E-234E6A808F66}" type="presParOf" srcId="{D1F72A2B-E90D-47A0-9326-4A97250674F1}" destId="{EEE33863-A97C-42B7-8821-16CE2D7FE33E}" srcOrd="1" destOrd="0" presId="urn:microsoft.com/office/officeart/2005/8/layout/vList2"/>
    <dgm:cxn modelId="{468AA34D-85F2-4E43-9913-D70F636C5DCD}" type="presParOf" srcId="{D1F72A2B-E90D-47A0-9326-4A97250674F1}" destId="{BE56208F-7F01-47DB-8215-450669F37B5E}" srcOrd="2" destOrd="0" presId="urn:microsoft.com/office/officeart/2005/8/layout/vList2"/>
    <dgm:cxn modelId="{13AA9780-67DD-4424-A7E7-7176EA9B2EED}" type="presParOf" srcId="{D1F72A2B-E90D-47A0-9326-4A97250674F1}" destId="{EB34CFB9-5428-45A8-B91A-53EAC54B3083}" srcOrd="3" destOrd="0" presId="urn:microsoft.com/office/officeart/2005/8/layout/vList2"/>
    <dgm:cxn modelId="{D4E2AD3C-5C2A-4B17-AB13-3523DAA5F7EC}" type="presParOf" srcId="{D1F72A2B-E90D-47A0-9326-4A97250674F1}" destId="{B62C9BF9-C3F9-442D-8E49-2A143FC3CB4C}"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6.xml><?xml version="1.0" encoding="utf-8"?>
<dgm:dataModel xmlns:dgm="http://schemas.openxmlformats.org/drawingml/2006/diagram" xmlns:a="http://schemas.openxmlformats.org/drawingml/2006/main">
  <dgm:ptLst>
    <dgm:pt modelId="{D113A20A-C3B5-431F-B6B1-56A54508F7ED}" type="doc">
      <dgm:prSet loTypeId="urn:microsoft.com/office/officeart/2005/8/layout/vList2" loCatId="list" qsTypeId="urn:microsoft.com/office/officeart/2005/8/quickstyle/simple5" qsCatId="simple" csTypeId="urn:microsoft.com/office/officeart/2005/8/colors/accent3_1" csCatId="accent3" phldr="1"/>
      <dgm:spPr/>
      <dgm:t>
        <a:bodyPr/>
        <a:lstStyle/>
        <a:p>
          <a:endParaRPr lang="en-US"/>
        </a:p>
      </dgm:t>
    </dgm:pt>
    <dgm:pt modelId="{7FCA7944-1269-4926-893A-2C393A05DB27}">
      <dgm:prSet phldrT="[Text]"/>
      <dgm:spPr/>
      <dgm:t>
        <a:bodyPr/>
        <a:lstStyle/>
        <a:p>
          <a:pPr rtl="1"/>
          <a:r>
            <a:rPr lang="ar-SA" b="1" dirty="0" smtClean="0">
              <a:latin typeface="Traditional Arabic" panose="02020603050405020304" pitchFamily="18" charset="-78"/>
              <a:cs typeface="Traditional Arabic" panose="02020603050405020304" pitchFamily="18" charset="-78"/>
            </a:rPr>
            <a:t>_ حكم الضوء قبل الاستنجاء</a:t>
          </a:r>
          <a:endParaRPr lang="en-US" b="1" dirty="0">
            <a:latin typeface="Traditional Arabic" panose="02020603050405020304" pitchFamily="18" charset="-78"/>
            <a:cs typeface="Traditional Arabic" panose="02020603050405020304" pitchFamily="18" charset="-78"/>
          </a:endParaRPr>
        </a:p>
      </dgm:t>
    </dgm:pt>
    <dgm:pt modelId="{A09335CC-5C49-4752-A7F9-A7952141826D}" type="parTrans" cxnId="{0AEC7AB0-F133-49BF-858E-5336153FF1D8}">
      <dgm:prSet/>
      <dgm:spPr/>
      <dgm:t>
        <a:bodyPr/>
        <a:lstStyle/>
        <a:p>
          <a:pPr rtl="1"/>
          <a:endParaRPr lang="en-US"/>
        </a:p>
      </dgm:t>
    </dgm:pt>
    <dgm:pt modelId="{2C9F1A8F-6300-4F48-892C-43265066123E}" type="sibTrans" cxnId="{0AEC7AB0-F133-49BF-858E-5336153FF1D8}">
      <dgm:prSet/>
      <dgm:spPr/>
      <dgm:t>
        <a:bodyPr/>
        <a:lstStyle/>
        <a:p>
          <a:pPr rtl="1"/>
          <a:endParaRPr lang="en-US"/>
        </a:p>
      </dgm:t>
    </dgm:pt>
    <dgm:pt modelId="{0CD8FF47-14D9-4D8A-8020-9C09050BA2FE}">
      <dgm:prSet phldrT="[Text]"/>
      <dgm:spPr/>
      <dgm:t>
        <a:bodyPr/>
        <a:lstStyle/>
        <a:p>
          <a:pPr rtl="1"/>
          <a:r>
            <a:rPr lang="ar-SA" b="1" dirty="0" smtClean="0">
              <a:latin typeface="Traditional Arabic" panose="02020603050405020304" pitchFamily="18" charset="-78"/>
              <a:cs typeface="Traditional Arabic" panose="02020603050405020304" pitchFamily="18" charset="-78"/>
            </a:rPr>
            <a:t>_ مايوجب الاستنجاء</a:t>
          </a:r>
          <a:endParaRPr lang="en-US" b="1" dirty="0">
            <a:latin typeface="Traditional Arabic" panose="02020603050405020304" pitchFamily="18" charset="-78"/>
            <a:cs typeface="Traditional Arabic" panose="02020603050405020304" pitchFamily="18" charset="-78"/>
          </a:endParaRPr>
        </a:p>
      </dgm:t>
    </dgm:pt>
    <dgm:pt modelId="{3F43D117-7C9C-4434-A48D-D08C3867B799}" type="parTrans" cxnId="{1C2CF1B7-6F1D-4A52-A19E-46A4816CB645}">
      <dgm:prSet/>
      <dgm:spPr/>
      <dgm:t>
        <a:bodyPr/>
        <a:lstStyle/>
        <a:p>
          <a:pPr rtl="1"/>
          <a:endParaRPr lang="en-US"/>
        </a:p>
      </dgm:t>
    </dgm:pt>
    <dgm:pt modelId="{658EB747-2A0D-456E-A941-815AB9F59200}" type="sibTrans" cxnId="{1C2CF1B7-6F1D-4A52-A19E-46A4816CB645}">
      <dgm:prSet/>
      <dgm:spPr/>
      <dgm:t>
        <a:bodyPr/>
        <a:lstStyle/>
        <a:p>
          <a:pPr rtl="1"/>
          <a:endParaRPr lang="en-US"/>
        </a:p>
      </dgm:t>
    </dgm:pt>
    <dgm:pt modelId="{188A9182-5D89-452C-9B1C-0242BB4F7B86}" type="pres">
      <dgm:prSet presAssocID="{D113A20A-C3B5-431F-B6B1-56A54508F7ED}" presName="linear" presStyleCnt="0">
        <dgm:presLayoutVars>
          <dgm:animLvl val="lvl"/>
          <dgm:resizeHandles val="exact"/>
        </dgm:presLayoutVars>
      </dgm:prSet>
      <dgm:spPr/>
      <dgm:t>
        <a:bodyPr/>
        <a:lstStyle/>
        <a:p>
          <a:endParaRPr lang="en-US"/>
        </a:p>
      </dgm:t>
    </dgm:pt>
    <dgm:pt modelId="{6BDB01D2-A757-41C8-8FA4-4D4EBD2B968A}" type="pres">
      <dgm:prSet presAssocID="{7FCA7944-1269-4926-893A-2C393A05DB27}" presName="parentText" presStyleLbl="node1" presStyleIdx="0" presStyleCnt="2">
        <dgm:presLayoutVars>
          <dgm:chMax val="0"/>
          <dgm:bulletEnabled val="1"/>
        </dgm:presLayoutVars>
      </dgm:prSet>
      <dgm:spPr/>
      <dgm:t>
        <a:bodyPr/>
        <a:lstStyle/>
        <a:p>
          <a:endParaRPr lang="en-US"/>
        </a:p>
      </dgm:t>
    </dgm:pt>
    <dgm:pt modelId="{4ACFC4DC-B12E-404E-B160-DB667F5F2AE1}" type="pres">
      <dgm:prSet presAssocID="{2C9F1A8F-6300-4F48-892C-43265066123E}" presName="spacer" presStyleCnt="0"/>
      <dgm:spPr/>
    </dgm:pt>
    <dgm:pt modelId="{FDE65D5C-C2AF-40CB-8166-F3FBC9953CF4}" type="pres">
      <dgm:prSet presAssocID="{0CD8FF47-14D9-4D8A-8020-9C09050BA2FE}" presName="parentText" presStyleLbl="node1" presStyleIdx="1" presStyleCnt="2">
        <dgm:presLayoutVars>
          <dgm:chMax val="0"/>
          <dgm:bulletEnabled val="1"/>
        </dgm:presLayoutVars>
      </dgm:prSet>
      <dgm:spPr/>
      <dgm:t>
        <a:bodyPr/>
        <a:lstStyle/>
        <a:p>
          <a:endParaRPr lang="en-US"/>
        </a:p>
      </dgm:t>
    </dgm:pt>
  </dgm:ptLst>
  <dgm:cxnLst>
    <dgm:cxn modelId="{887C6E6B-D511-45F4-B5A2-0F0A35D331B9}" type="presOf" srcId="{7FCA7944-1269-4926-893A-2C393A05DB27}" destId="{6BDB01D2-A757-41C8-8FA4-4D4EBD2B968A}" srcOrd="0" destOrd="0" presId="urn:microsoft.com/office/officeart/2005/8/layout/vList2"/>
    <dgm:cxn modelId="{1C2CF1B7-6F1D-4A52-A19E-46A4816CB645}" srcId="{D113A20A-C3B5-431F-B6B1-56A54508F7ED}" destId="{0CD8FF47-14D9-4D8A-8020-9C09050BA2FE}" srcOrd="1" destOrd="0" parTransId="{3F43D117-7C9C-4434-A48D-D08C3867B799}" sibTransId="{658EB747-2A0D-456E-A941-815AB9F59200}"/>
    <dgm:cxn modelId="{7B94DAEE-1F05-46F3-95AD-4A34BBE57125}" type="presOf" srcId="{D113A20A-C3B5-431F-B6B1-56A54508F7ED}" destId="{188A9182-5D89-452C-9B1C-0242BB4F7B86}" srcOrd="0" destOrd="0" presId="urn:microsoft.com/office/officeart/2005/8/layout/vList2"/>
    <dgm:cxn modelId="{68AECE4E-BC74-4D34-9AF1-871E85F9944A}" type="presOf" srcId="{0CD8FF47-14D9-4D8A-8020-9C09050BA2FE}" destId="{FDE65D5C-C2AF-40CB-8166-F3FBC9953CF4}" srcOrd="0" destOrd="0" presId="urn:microsoft.com/office/officeart/2005/8/layout/vList2"/>
    <dgm:cxn modelId="{0AEC7AB0-F133-49BF-858E-5336153FF1D8}" srcId="{D113A20A-C3B5-431F-B6B1-56A54508F7ED}" destId="{7FCA7944-1269-4926-893A-2C393A05DB27}" srcOrd="0" destOrd="0" parTransId="{A09335CC-5C49-4752-A7F9-A7952141826D}" sibTransId="{2C9F1A8F-6300-4F48-892C-43265066123E}"/>
    <dgm:cxn modelId="{E1DD0D00-CF84-4D28-BC3F-4EB74B779601}" type="presParOf" srcId="{188A9182-5D89-452C-9B1C-0242BB4F7B86}" destId="{6BDB01D2-A757-41C8-8FA4-4D4EBD2B968A}" srcOrd="0" destOrd="0" presId="urn:microsoft.com/office/officeart/2005/8/layout/vList2"/>
    <dgm:cxn modelId="{E3DEC826-E942-41D1-B1E7-BAD0D1770D65}" type="presParOf" srcId="{188A9182-5D89-452C-9B1C-0242BB4F7B86}" destId="{4ACFC4DC-B12E-404E-B160-DB667F5F2AE1}" srcOrd="1" destOrd="0" presId="urn:microsoft.com/office/officeart/2005/8/layout/vList2"/>
    <dgm:cxn modelId="{F52BBA0D-F624-44A8-80AF-20BFAC60712E}" type="presParOf" srcId="{188A9182-5D89-452C-9B1C-0242BB4F7B86}" destId="{FDE65D5C-C2AF-40CB-8166-F3FBC9953CF4}"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E2F665F-3DC7-4AE2-A7B7-0CD8689D2B33}" type="doc">
      <dgm:prSet loTypeId="urn:diagrams.loki3.com/VaryingWidthList" loCatId="list" qsTypeId="urn:microsoft.com/office/officeart/2005/8/quickstyle/3d1" qsCatId="3D" csTypeId="urn:microsoft.com/office/officeart/2005/8/colors/accent3_1" csCatId="accent3" phldr="1"/>
      <dgm:spPr/>
    </dgm:pt>
    <dgm:pt modelId="{2445D515-6B00-4B0F-90CB-1151D36BD2A5}">
      <dgm:prSet phldrT="[Text]"/>
      <dgm:spPr/>
      <dgm:t>
        <a:bodyPr/>
        <a:lstStyle/>
        <a:p>
          <a:r>
            <a:rPr lang="ar-SA" dirty="0" smtClean="0">
              <a:latin typeface="Traditional Arabic" panose="02020603050405020304" pitchFamily="18" charset="-78"/>
              <a:cs typeface="Traditional Arabic" panose="02020603050405020304" pitchFamily="18" charset="-78"/>
            </a:rPr>
            <a:t>حكم الطهارة من الآنية المحرمة</a:t>
          </a:r>
          <a:endParaRPr lang="en-US" dirty="0">
            <a:latin typeface="Traditional Arabic" panose="02020603050405020304" pitchFamily="18" charset="-78"/>
            <a:cs typeface="Traditional Arabic" panose="02020603050405020304" pitchFamily="18" charset="-78"/>
          </a:endParaRPr>
        </a:p>
      </dgm:t>
    </dgm:pt>
    <dgm:pt modelId="{558E248C-8EF8-4703-8A5F-45AE4D7B174D}" type="parTrans" cxnId="{4E18203D-791A-4791-BEF7-086AF3D526FB}">
      <dgm:prSet/>
      <dgm:spPr/>
      <dgm:t>
        <a:bodyPr/>
        <a:lstStyle/>
        <a:p>
          <a:endParaRPr lang="en-US"/>
        </a:p>
      </dgm:t>
    </dgm:pt>
    <dgm:pt modelId="{35055D0F-3080-438A-B671-EE8543E8ED6B}" type="sibTrans" cxnId="{4E18203D-791A-4791-BEF7-086AF3D526FB}">
      <dgm:prSet/>
      <dgm:spPr/>
      <dgm:t>
        <a:bodyPr/>
        <a:lstStyle/>
        <a:p>
          <a:endParaRPr lang="en-US"/>
        </a:p>
      </dgm:t>
    </dgm:pt>
    <dgm:pt modelId="{12E38DA4-0199-487F-B025-166B415DD5B2}">
      <dgm:prSet phldrT="[Text]"/>
      <dgm:spPr/>
      <dgm:t>
        <a:bodyPr/>
        <a:lstStyle/>
        <a:p>
          <a:r>
            <a:rPr lang="ar-SA" dirty="0" smtClean="0">
              <a:latin typeface="Traditional Arabic" panose="02020603050405020304" pitchFamily="18" charset="-78"/>
              <a:cs typeface="Traditional Arabic" panose="02020603050405020304" pitchFamily="18" charset="-78"/>
            </a:rPr>
            <a:t>حكم اتخاذ المضبب</a:t>
          </a:r>
          <a:endParaRPr lang="en-US" dirty="0">
            <a:latin typeface="Traditional Arabic" panose="02020603050405020304" pitchFamily="18" charset="-78"/>
            <a:cs typeface="Traditional Arabic" panose="02020603050405020304" pitchFamily="18" charset="-78"/>
          </a:endParaRPr>
        </a:p>
      </dgm:t>
    </dgm:pt>
    <dgm:pt modelId="{12BC51C8-409B-47A8-9CE5-C232A819633B}" type="parTrans" cxnId="{5E5C7EF9-191A-4798-8AD9-65758793F1D0}">
      <dgm:prSet/>
      <dgm:spPr/>
      <dgm:t>
        <a:bodyPr/>
        <a:lstStyle/>
        <a:p>
          <a:endParaRPr lang="en-US"/>
        </a:p>
      </dgm:t>
    </dgm:pt>
    <dgm:pt modelId="{324CB561-7207-4241-B1B7-E82689892417}" type="sibTrans" cxnId="{5E5C7EF9-191A-4798-8AD9-65758793F1D0}">
      <dgm:prSet/>
      <dgm:spPr/>
      <dgm:t>
        <a:bodyPr/>
        <a:lstStyle/>
        <a:p>
          <a:endParaRPr lang="en-US"/>
        </a:p>
      </dgm:t>
    </dgm:pt>
    <dgm:pt modelId="{B81C4B85-81D5-4261-BD70-6BCC2AA3F819}" type="pres">
      <dgm:prSet presAssocID="{1E2F665F-3DC7-4AE2-A7B7-0CD8689D2B33}" presName="Name0" presStyleCnt="0">
        <dgm:presLayoutVars>
          <dgm:resizeHandles/>
        </dgm:presLayoutVars>
      </dgm:prSet>
      <dgm:spPr/>
    </dgm:pt>
    <dgm:pt modelId="{FABFDF5D-1448-4A97-9111-77E9BD9A2F93}" type="pres">
      <dgm:prSet presAssocID="{2445D515-6B00-4B0F-90CB-1151D36BD2A5}" presName="text" presStyleLbl="node1" presStyleIdx="0" presStyleCnt="2" custScaleX="763832" custLinFactNeighborX="-43966" custLinFactNeighborY="-41983">
        <dgm:presLayoutVars>
          <dgm:bulletEnabled val="1"/>
        </dgm:presLayoutVars>
      </dgm:prSet>
      <dgm:spPr/>
      <dgm:t>
        <a:bodyPr/>
        <a:lstStyle/>
        <a:p>
          <a:endParaRPr lang="en-US"/>
        </a:p>
      </dgm:t>
    </dgm:pt>
    <dgm:pt modelId="{05E6D633-723F-4B34-87E3-82CAA744866E}" type="pres">
      <dgm:prSet presAssocID="{35055D0F-3080-438A-B671-EE8543E8ED6B}" presName="space" presStyleCnt="0"/>
      <dgm:spPr/>
    </dgm:pt>
    <dgm:pt modelId="{121F79DC-7148-4E18-86D2-3FAAC7DE9772}" type="pres">
      <dgm:prSet presAssocID="{12E38DA4-0199-487F-B025-166B415DD5B2}" presName="text" presStyleLbl="node1" presStyleIdx="1" presStyleCnt="2" custScaleX="759157">
        <dgm:presLayoutVars>
          <dgm:bulletEnabled val="1"/>
        </dgm:presLayoutVars>
      </dgm:prSet>
      <dgm:spPr/>
      <dgm:t>
        <a:bodyPr/>
        <a:lstStyle/>
        <a:p>
          <a:endParaRPr lang="en-US"/>
        </a:p>
      </dgm:t>
    </dgm:pt>
  </dgm:ptLst>
  <dgm:cxnLst>
    <dgm:cxn modelId="{4D355D4B-AE34-4293-894F-C9D33CC0F705}" type="presOf" srcId="{2445D515-6B00-4B0F-90CB-1151D36BD2A5}" destId="{FABFDF5D-1448-4A97-9111-77E9BD9A2F93}" srcOrd="0" destOrd="0" presId="urn:diagrams.loki3.com/VaryingWidthList"/>
    <dgm:cxn modelId="{4E18203D-791A-4791-BEF7-086AF3D526FB}" srcId="{1E2F665F-3DC7-4AE2-A7B7-0CD8689D2B33}" destId="{2445D515-6B00-4B0F-90CB-1151D36BD2A5}" srcOrd="0" destOrd="0" parTransId="{558E248C-8EF8-4703-8A5F-45AE4D7B174D}" sibTransId="{35055D0F-3080-438A-B671-EE8543E8ED6B}"/>
    <dgm:cxn modelId="{ACB45725-DAD6-4A90-8B3F-6F90287AF051}" type="presOf" srcId="{12E38DA4-0199-487F-B025-166B415DD5B2}" destId="{121F79DC-7148-4E18-86D2-3FAAC7DE9772}" srcOrd="0" destOrd="0" presId="urn:diagrams.loki3.com/VaryingWidthList"/>
    <dgm:cxn modelId="{5E5C7EF9-191A-4798-8AD9-65758793F1D0}" srcId="{1E2F665F-3DC7-4AE2-A7B7-0CD8689D2B33}" destId="{12E38DA4-0199-487F-B025-166B415DD5B2}" srcOrd="1" destOrd="0" parTransId="{12BC51C8-409B-47A8-9CE5-C232A819633B}" sibTransId="{324CB561-7207-4241-B1B7-E82689892417}"/>
    <dgm:cxn modelId="{C66CFC51-42D3-484E-920D-0089F2FC8161}" type="presOf" srcId="{1E2F665F-3DC7-4AE2-A7B7-0CD8689D2B33}" destId="{B81C4B85-81D5-4261-BD70-6BCC2AA3F819}" srcOrd="0" destOrd="0" presId="urn:diagrams.loki3.com/VaryingWidthList"/>
    <dgm:cxn modelId="{266D68AB-FB11-4CF5-9912-461FA9A2BAD0}" type="presParOf" srcId="{B81C4B85-81D5-4261-BD70-6BCC2AA3F819}" destId="{FABFDF5D-1448-4A97-9111-77E9BD9A2F93}" srcOrd="0" destOrd="0" presId="urn:diagrams.loki3.com/VaryingWidthList"/>
    <dgm:cxn modelId="{48B9D615-6D63-4842-B3C0-0798A16347D2}" type="presParOf" srcId="{B81C4B85-81D5-4261-BD70-6BCC2AA3F819}" destId="{05E6D633-723F-4B34-87E3-82CAA744866E}" srcOrd="1" destOrd="0" presId="urn:diagrams.loki3.com/VaryingWidthList"/>
    <dgm:cxn modelId="{0C4E155E-029D-470A-812B-59CE0265FFD5}" type="presParOf" srcId="{B81C4B85-81D5-4261-BD70-6BCC2AA3F819}" destId="{121F79DC-7148-4E18-86D2-3FAAC7DE9772}" srcOrd="2" destOrd="0" presId="urn:diagrams.loki3.com/VaryingWidth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5C88940-5B7A-497E-876D-D4EEA258E9BD}" type="doc">
      <dgm:prSet loTypeId="urn:diagrams.loki3.com/VaryingWidthList" loCatId="list" qsTypeId="urn:microsoft.com/office/officeart/2005/8/quickstyle/simple5" qsCatId="simple" csTypeId="urn:microsoft.com/office/officeart/2005/8/colors/accent3_1" csCatId="accent3" phldr="1"/>
      <dgm:spPr/>
    </dgm:pt>
    <dgm:pt modelId="{56CF8286-6270-4098-96A0-86298B3ABF62}">
      <dgm:prSet phldrT="[Text]" custT="1"/>
      <dgm:spPr/>
      <dgm:t>
        <a:bodyPr/>
        <a:lstStyle/>
        <a:p>
          <a:r>
            <a:rPr lang="ar-SA" sz="6600" dirty="0" smtClean="0">
              <a:latin typeface="Traditional Arabic" panose="02020603050405020304" pitchFamily="18" charset="-78"/>
              <a:cs typeface="Traditional Arabic" panose="02020603050405020304" pitchFamily="18" charset="-78"/>
            </a:rPr>
            <a:t>حكم استعمال آنية الكفار</a:t>
          </a:r>
          <a:endParaRPr lang="en-US" sz="6600" dirty="0">
            <a:latin typeface="Traditional Arabic" panose="02020603050405020304" pitchFamily="18" charset="-78"/>
            <a:cs typeface="Traditional Arabic" panose="02020603050405020304" pitchFamily="18" charset="-78"/>
          </a:endParaRPr>
        </a:p>
      </dgm:t>
    </dgm:pt>
    <dgm:pt modelId="{B9AB3147-49B8-4914-BF32-3F8D97EC4C5E}" type="parTrans" cxnId="{57290C7C-6AE8-43DD-B6C3-CBD7EAB9B6CB}">
      <dgm:prSet/>
      <dgm:spPr/>
      <dgm:t>
        <a:bodyPr/>
        <a:lstStyle/>
        <a:p>
          <a:endParaRPr lang="en-US"/>
        </a:p>
      </dgm:t>
    </dgm:pt>
    <dgm:pt modelId="{5B50122A-6548-41B4-BDA1-36A62B5BEBCF}" type="sibTrans" cxnId="{57290C7C-6AE8-43DD-B6C3-CBD7EAB9B6CB}">
      <dgm:prSet/>
      <dgm:spPr/>
      <dgm:t>
        <a:bodyPr/>
        <a:lstStyle/>
        <a:p>
          <a:endParaRPr lang="en-US"/>
        </a:p>
      </dgm:t>
    </dgm:pt>
    <dgm:pt modelId="{37B218C5-81BC-4ABD-8070-12777A2B6F26}">
      <dgm:prSet phldrT="[Text]" custT="1"/>
      <dgm:spPr/>
      <dgm:t>
        <a:bodyPr/>
        <a:lstStyle/>
        <a:p>
          <a:r>
            <a:rPr lang="ar-SA" sz="7200" dirty="0" smtClean="0">
              <a:latin typeface="Traditional Arabic" panose="02020603050405020304" pitchFamily="18" charset="-78"/>
              <a:cs typeface="Traditional Arabic" panose="02020603050405020304" pitchFamily="18" charset="-78"/>
            </a:rPr>
            <a:t>حكم ثياب الكفار </a:t>
          </a:r>
          <a:endParaRPr lang="en-US" sz="7200" dirty="0">
            <a:latin typeface="Traditional Arabic" panose="02020603050405020304" pitchFamily="18" charset="-78"/>
            <a:cs typeface="Traditional Arabic" panose="02020603050405020304" pitchFamily="18" charset="-78"/>
          </a:endParaRPr>
        </a:p>
      </dgm:t>
    </dgm:pt>
    <dgm:pt modelId="{4B87DFC5-9DA7-4303-91C2-9AC1845318F7}" type="parTrans" cxnId="{7B8DB8D6-FB75-425B-88DD-6EE6E263D690}">
      <dgm:prSet/>
      <dgm:spPr/>
      <dgm:t>
        <a:bodyPr/>
        <a:lstStyle/>
        <a:p>
          <a:endParaRPr lang="en-US"/>
        </a:p>
      </dgm:t>
    </dgm:pt>
    <dgm:pt modelId="{4C27B0DF-4BB0-4926-B992-65C4828A86D5}" type="sibTrans" cxnId="{7B8DB8D6-FB75-425B-88DD-6EE6E263D690}">
      <dgm:prSet/>
      <dgm:spPr/>
      <dgm:t>
        <a:bodyPr/>
        <a:lstStyle/>
        <a:p>
          <a:endParaRPr lang="en-US"/>
        </a:p>
      </dgm:t>
    </dgm:pt>
    <dgm:pt modelId="{B2369646-D218-44B2-A3B8-8C61D8B248B0}" type="pres">
      <dgm:prSet presAssocID="{A5C88940-5B7A-497E-876D-D4EEA258E9BD}" presName="Name0" presStyleCnt="0">
        <dgm:presLayoutVars>
          <dgm:resizeHandles/>
        </dgm:presLayoutVars>
      </dgm:prSet>
      <dgm:spPr/>
    </dgm:pt>
    <dgm:pt modelId="{5CD5E183-D467-497E-BD6E-7F6AE7E5FEF0}" type="pres">
      <dgm:prSet presAssocID="{56CF8286-6270-4098-96A0-86298B3ABF62}" presName="text" presStyleLbl="node1" presStyleIdx="0" presStyleCnt="2" custScaleX="195235" custLinFactNeighborX="312" custLinFactNeighborY="-30438">
        <dgm:presLayoutVars>
          <dgm:bulletEnabled val="1"/>
        </dgm:presLayoutVars>
      </dgm:prSet>
      <dgm:spPr/>
      <dgm:t>
        <a:bodyPr/>
        <a:lstStyle/>
        <a:p>
          <a:endParaRPr lang="en-US"/>
        </a:p>
      </dgm:t>
    </dgm:pt>
    <dgm:pt modelId="{879E1187-4AC8-410A-BE83-03D09493AE96}" type="pres">
      <dgm:prSet presAssocID="{5B50122A-6548-41B4-BDA1-36A62B5BEBCF}" presName="space" presStyleCnt="0"/>
      <dgm:spPr/>
    </dgm:pt>
    <dgm:pt modelId="{190F44D6-6CF1-4CE5-A245-39604C200286}" type="pres">
      <dgm:prSet presAssocID="{37B218C5-81BC-4ABD-8070-12777A2B6F26}" presName="text" presStyleLbl="node1" presStyleIdx="1" presStyleCnt="2" custScaleX="203187">
        <dgm:presLayoutVars>
          <dgm:bulletEnabled val="1"/>
        </dgm:presLayoutVars>
      </dgm:prSet>
      <dgm:spPr/>
      <dgm:t>
        <a:bodyPr/>
        <a:lstStyle/>
        <a:p>
          <a:endParaRPr lang="en-US"/>
        </a:p>
      </dgm:t>
    </dgm:pt>
  </dgm:ptLst>
  <dgm:cxnLst>
    <dgm:cxn modelId="{BC32B1C2-CFB2-409B-A448-A56D4187A823}" type="presOf" srcId="{37B218C5-81BC-4ABD-8070-12777A2B6F26}" destId="{190F44D6-6CF1-4CE5-A245-39604C200286}" srcOrd="0" destOrd="0" presId="urn:diagrams.loki3.com/VaryingWidthList"/>
    <dgm:cxn modelId="{BD63F95A-0079-4A73-9A6D-A8B9D4D2D9C5}" type="presOf" srcId="{56CF8286-6270-4098-96A0-86298B3ABF62}" destId="{5CD5E183-D467-497E-BD6E-7F6AE7E5FEF0}" srcOrd="0" destOrd="0" presId="urn:diagrams.loki3.com/VaryingWidthList"/>
    <dgm:cxn modelId="{7B8DB8D6-FB75-425B-88DD-6EE6E263D690}" srcId="{A5C88940-5B7A-497E-876D-D4EEA258E9BD}" destId="{37B218C5-81BC-4ABD-8070-12777A2B6F26}" srcOrd="1" destOrd="0" parTransId="{4B87DFC5-9DA7-4303-91C2-9AC1845318F7}" sibTransId="{4C27B0DF-4BB0-4926-B992-65C4828A86D5}"/>
    <dgm:cxn modelId="{FD2775CE-0609-49CE-90EB-6AF2A4102F6A}" type="presOf" srcId="{A5C88940-5B7A-497E-876D-D4EEA258E9BD}" destId="{B2369646-D218-44B2-A3B8-8C61D8B248B0}" srcOrd="0" destOrd="0" presId="urn:diagrams.loki3.com/VaryingWidthList"/>
    <dgm:cxn modelId="{57290C7C-6AE8-43DD-B6C3-CBD7EAB9B6CB}" srcId="{A5C88940-5B7A-497E-876D-D4EEA258E9BD}" destId="{56CF8286-6270-4098-96A0-86298B3ABF62}" srcOrd="0" destOrd="0" parTransId="{B9AB3147-49B8-4914-BF32-3F8D97EC4C5E}" sibTransId="{5B50122A-6548-41B4-BDA1-36A62B5BEBCF}"/>
    <dgm:cxn modelId="{DAD422FD-A9F3-4B28-A496-48AF9D11BFA0}" type="presParOf" srcId="{B2369646-D218-44B2-A3B8-8C61D8B248B0}" destId="{5CD5E183-D467-497E-BD6E-7F6AE7E5FEF0}" srcOrd="0" destOrd="0" presId="urn:diagrams.loki3.com/VaryingWidthList"/>
    <dgm:cxn modelId="{21198B25-D9E8-4CCA-8DF4-0400DB9795F3}" type="presParOf" srcId="{B2369646-D218-44B2-A3B8-8C61D8B248B0}" destId="{879E1187-4AC8-410A-BE83-03D09493AE96}" srcOrd="1" destOrd="0" presId="urn:diagrams.loki3.com/VaryingWidthList"/>
    <dgm:cxn modelId="{0F0AE174-02F3-46A4-AC80-D7C4652CA2BA}" type="presParOf" srcId="{B2369646-D218-44B2-A3B8-8C61D8B248B0}" destId="{190F44D6-6CF1-4CE5-A245-39604C200286}" srcOrd="2" destOrd="0" presId="urn:diagrams.loki3.com/VaryingWidth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2A45617-E7F7-496B-91CF-7ABDCCC46B66}" type="doc">
      <dgm:prSet loTypeId="urn:diagrams.loki3.com/VaryingWidthList" loCatId="list" qsTypeId="urn:microsoft.com/office/officeart/2005/8/quickstyle/3d1" qsCatId="3D" csTypeId="urn:microsoft.com/office/officeart/2005/8/colors/accent3_1" csCatId="accent3" phldr="1"/>
      <dgm:spPr/>
    </dgm:pt>
    <dgm:pt modelId="{E84F31D7-03B3-491E-8B8F-61DE566F5486}">
      <dgm:prSet phldrT="[Text]" custT="1"/>
      <dgm:spPr/>
      <dgm:t>
        <a:bodyPr/>
        <a:lstStyle/>
        <a:p>
          <a:r>
            <a:rPr lang="ar-SA" sz="6000" dirty="0" smtClean="0">
              <a:latin typeface="Traditional Arabic" panose="02020603050405020304" pitchFamily="18" charset="-78"/>
              <a:cs typeface="Traditional Arabic" panose="02020603050405020304" pitchFamily="18" charset="-78"/>
            </a:rPr>
            <a:t>حكم بدن الكافر وطعامه وماؤه</a:t>
          </a:r>
          <a:endParaRPr lang="en-US" sz="6000" dirty="0">
            <a:latin typeface="Traditional Arabic" panose="02020603050405020304" pitchFamily="18" charset="-78"/>
            <a:cs typeface="Traditional Arabic" panose="02020603050405020304" pitchFamily="18" charset="-78"/>
          </a:endParaRPr>
        </a:p>
      </dgm:t>
    </dgm:pt>
    <dgm:pt modelId="{83095600-6F1F-41B6-AF16-0CDB92E38664}" type="parTrans" cxnId="{670B9B9F-AD15-4F9B-ADFB-1A950EDDA245}">
      <dgm:prSet/>
      <dgm:spPr/>
      <dgm:t>
        <a:bodyPr/>
        <a:lstStyle/>
        <a:p>
          <a:endParaRPr lang="en-US"/>
        </a:p>
      </dgm:t>
    </dgm:pt>
    <dgm:pt modelId="{D71B3E74-89B3-44A7-8FDD-A9D1EB6B02AB}" type="sibTrans" cxnId="{670B9B9F-AD15-4F9B-ADFB-1A950EDDA245}">
      <dgm:prSet/>
      <dgm:spPr/>
      <dgm:t>
        <a:bodyPr/>
        <a:lstStyle/>
        <a:p>
          <a:endParaRPr lang="en-US"/>
        </a:p>
      </dgm:t>
    </dgm:pt>
    <dgm:pt modelId="{CBCA2BEC-465F-4C2A-9030-D307873D58CC}">
      <dgm:prSet phldrT="[Text]" custT="1"/>
      <dgm:spPr/>
      <dgm:t>
        <a:bodyPr/>
        <a:lstStyle/>
        <a:p>
          <a:r>
            <a:rPr lang="ar-SA" sz="6000" dirty="0" smtClean="0">
              <a:latin typeface="Traditional Arabic" panose="02020603050405020304" pitchFamily="18" charset="-78"/>
              <a:cs typeface="Traditional Arabic" panose="02020603050405020304" pitchFamily="18" charset="-78"/>
            </a:rPr>
            <a:t>حكم آنية وثياب من لابس النجاسة</a:t>
          </a:r>
          <a:endParaRPr lang="en-US" sz="6000" dirty="0">
            <a:latin typeface="Traditional Arabic" panose="02020603050405020304" pitchFamily="18" charset="-78"/>
            <a:cs typeface="Traditional Arabic" panose="02020603050405020304" pitchFamily="18" charset="-78"/>
          </a:endParaRPr>
        </a:p>
      </dgm:t>
    </dgm:pt>
    <dgm:pt modelId="{A2FFAD5A-ED5A-4CBE-96C3-B2D8489BEEA1}" type="sibTrans" cxnId="{CE2DD226-EF7E-4FF0-96BA-C02E26F97B98}">
      <dgm:prSet/>
      <dgm:spPr/>
      <dgm:t>
        <a:bodyPr/>
        <a:lstStyle/>
        <a:p>
          <a:endParaRPr lang="en-US"/>
        </a:p>
      </dgm:t>
    </dgm:pt>
    <dgm:pt modelId="{4510457C-E118-4F7A-BE10-4B0F7A7B83D9}" type="parTrans" cxnId="{CE2DD226-EF7E-4FF0-96BA-C02E26F97B98}">
      <dgm:prSet/>
      <dgm:spPr/>
      <dgm:t>
        <a:bodyPr/>
        <a:lstStyle/>
        <a:p>
          <a:endParaRPr lang="en-US"/>
        </a:p>
      </dgm:t>
    </dgm:pt>
    <dgm:pt modelId="{28BF75C5-7693-49BC-8C28-A6D1925C7FD1}" type="pres">
      <dgm:prSet presAssocID="{C2A45617-E7F7-496B-91CF-7ABDCCC46B66}" presName="Name0" presStyleCnt="0">
        <dgm:presLayoutVars>
          <dgm:resizeHandles/>
        </dgm:presLayoutVars>
      </dgm:prSet>
      <dgm:spPr/>
    </dgm:pt>
    <dgm:pt modelId="{EFED5CC7-4FC0-4750-8BE2-F29156D513FF}" type="pres">
      <dgm:prSet presAssocID="{CBCA2BEC-465F-4C2A-9030-D307873D58CC}" presName="text" presStyleLbl="node1" presStyleIdx="0" presStyleCnt="2" custScaleX="197955">
        <dgm:presLayoutVars>
          <dgm:bulletEnabled val="1"/>
        </dgm:presLayoutVars>
      </dgm:prSet>
      <dgm:spPr/>
      <dgm:t>
        <a:bodyPr/>
        <a:lstStyle/>
        <a:p>
          <a:endParaRPr lang="en-US"/>
        </a:p>
      </dgm:t>
    </dgm:pt>
    <dgm:pt modelId="{260B7896-7496-4DC4-8117-1AF7496ADA28}" type="pres">
      <dgm:prSet presAssocID="{A2FFAD5A-ED5A-4CBE-96C3-B2D8489BEEA1}" presName="space" presStyleCnt="0"/>
      <dgm:spPr/>
    </dgm:pt>
    <dgm:pt modelId="{FE8462AF-5C3F-4667-9C74-ED9FEDBA2337}" type="pres">
      <dgm:prSet presAssocID="{E84F31D7-03B3-491E-8B8F-61DE566F5486}" presName="text" presStyleLbl="node1" presStyleIdx="1" presStyleCnt="2" custScaleX="186750">
        <dgm:presLayoutVars>
          <dgm:bulletEnabled val="1"/>
        </dgm:presLayoutVars>
      </dgm:prSet>
      <dgm:spPr/>
      <dgm:t>
        <a:bodyPr/>
        <a:lstStyle/>
        <a:p>
          <a:endParaRPr lang="en-US"/>
        </a:p>
      </dgm:t>
    </dgm:pt>
  </dgm:ptLst>
  <dgm:cxnLst>
    <dgm:cxn modelId="{44E0F5D4-C8D4-4B77-AE99-70091C5126F2}" type="presOf" srcId="{E84F31D7-03B3-491E-8B8F-61DE566F5486}" destId="{FE8462AF-5C3F-4667-9C74-ED9FEDBA2337}" srcOrd="0" destOrd="0" presId="urn:diagrams.loki3.com/VaryingWidthList"/>
    <dgm:cxn modelId="{670B9B9F-AD15-4F9B-ADFB-1A950EDDA245}" srcId="{C2A45617-E7F7-496B-91CF-7ABDCCC46B66}" destId="{E84F31D7-03B3-491E-8B8F-61DE566F5486}" srcOrd="1" destOrd="0" parTransId="{83095600-6F1F-41B6-AF16-0CDB92E38664}" sibTransId="{D71B3E74-89B3-44A7-8FDD-A9D1EB6B02AB}"/>
    <dgm:cxn modelId="{49674A23-EE00-420D-B8EC-68931A22C364}" type="presOf" srcId="{CBCA2BEC-465F-4C2A-9030-D307873D58CC}" destId="{EFED5CC7-4FC0-4750-8BE2-F29156D513FF}" srcOrd="0" destOrd="0" presId="urn:diagrams.loki3.com/VaryingWidthList"/>
    <dgm:cxn modelId="{CE2DD226-EF7E-4FF0-96BA-C02E26F97B98}" srcId="{C2A45617-E7F7-496B-91CF-7ABDCCC46B66}" destId="{CBCA2BEC-465F-4C2A-9030-D307873D58CC}" srcOrd="0" destOrd="0" parTransId="{4510457C-E118-4F7A-BE10-4B0F7A7B83D9}" sibTransId="{A2FFAD5A-ED5A-4CBE-96C3-B2D8489BEEA1}"/>
    <dgm:cxn modelId="{75287783-F0C8-4CAE-9699-DFC1D87D1C2C}" type="presOf" srcId="{C2A45617-E7F7-496B-91CF-7ABDCCC46B66}" destId="{28BF75C5-7693-49BC-8C28-A6D1925C7FD1}" srcOrd="0" destOrd="0" presId="urn:diagrams.loki3.com/VaryingWidthList"/>
    <dgm:cxn modelId="{B1EAC3F9-5CA6-49AE-99CE-0B4183D363F9}" type="presParOf" srcId="{28BF75C5-7693-49BC-8C28-A6D1925C7FD1}" destId="{EFED5CC7-4FC0-4750-8BE2-F29156D513FF}" srcOrd="0" destOrd="0" presId="urn:diagrams.loki3.com/VaryingWidthList"/>
    <dgm:cxn modelId="{492B7AE1-8FAB-4020-8857-E2ECF01F8B6D}" type="presParOf" srcId="{28BF75C5-7693-49BC-8C28-A6D1925C7FD1}" destId="{260B7896-7496-4DC4-8117-1AF7496ADA28}" srcOrd="1" destOrd="0" presId="urn:diagrams.loki3.com/VaryingWidthList"/>
    <dgm:cxn modelId="{3C1CE241-F973-48E2-A83B-7796C5AE5D19}" type="presParOf" srcId="{28BF75C5-7693-49BC-8C28-A6D1925C7FD1}" destId="{FE8462AF-5C3F-4667-9C74-ED9FEDBA2337}" srcOrd="2" destOrd="0" presId="urn:diagrams.loki3.com/VaryingWidth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D13A39-7B4E-41B5-9C9E-E977C7CE411E}" type="doc">
      <dgm:prSet loTypeId="urn:diagrams.loki3.com/VaryingWidthList" loCatId="list" qsTypeId="urn:microsoft.com/office/officeart/2005/8/quickstyle/3d1" qsCatId="3D" csTypeId="urn:microsoft.com/office/officeart/2005/8/colors/accent3_1" csCatId="accent3" phldr="1"/>
      <dgm:spPr/>
    </dgm:pt>
    <dgm:pt modelId="{24272868-76E0-4675-8941-80BB08A41171}">
      <dgm:prSet phldrT="[Text]" custT="1"/>
      <dgm:spPr/>
      <dgm:t>
        <a:bodyPr/>
        <a:lstStyle/>
        <a:p>
          <a:r>
            <a:rPr lang="ar-SA" sz="6000" dirty="0" smtClean="0">
              <a:latin typeface="Traditional Arabic" panose="02020603050405020304" pitchFamily="18" charset="-78"/>
              <a:cs typeface="Traditional Arabic" panose="02020603050405020304" pitchFamily="18" charset="-78"/>
            </a:rPr>
            <a:t>حكم استعمال جلود الميتة</a:t>
          </a:r>
          <a:endParaRPr lang="en-US" sz="6000" dirty="0">
            <a:latin typeface="Traditional Arabic" panose="02020603050405020304" pitchFamily="18" charset="-78"/>
            <a:cs typeface="Traditional Arabic" panose="02020603050405020304" pitchFamily="18" charset="-78"/>
          </a:endParaRPr>
        </a:p>
      </dgm:t>
    </dgm:pt>
    <dgm:pt modelId="{F48B5F7C-8FB9-4A27-BC61-AB19A11577F2}" type="parTrans" cxnId="{40AA4BDB-3550-4532-87B6-1657C120DFB7}">
      <dgm:prSet/>
      <dgm:spPr/>
      <dgm:t>
        <a:bodyPr/>
        <a:lstStyle/>
        <a:p>
          <a:endParaRPr lang="en-US"/>
        </a:p>
      </dgm:t>
    </dgm:pt>
    <dgm:pt modelId="{F0FB5C80-5159-443F-A4E8-0438366F8321}" type="sibTrans" cxnId="{40AA4BDB-3550-4532-87B6-1657C120DFB7}">
      <dgm:prSet/>
      <dgm:spPr/>
      <dgm:t>
        <a:bodyPr/>
        <a:lstStyle/>
        <a:p>
          <a:endParaRPr lang="en-US"/>
        </a:p>
      </dgm:t>
    </dgm:pt>
    <dgm:pt modelId="{CCD091BA-7F61-493D-9554-E74186C62CB5}" type="pres">
      <dgm:prSet presAssocID="{29D13A39-7B4E-41B5-9C9E-E977C7CE411E}" presName="Name0" presStyleCnt="0">
        <dgm:presLayoutVars>
          <dgm:resizeHandles/>
        </dgm:presLayoutVars>
      </dgm:prSet>
      <dgm:spPr/>
    </dgm:pt>
    <dgm:pt modelId="{5EA3EB0B-A020-4D93-9DA0-616CA0D5C339}" type="pres">
      <dgm:prSet presAssocID="{24272868-76E0-4675-8941-80BB08A41171}" presName="text" presStyleLbl="node1" presStyleIdx="0" presStyleCnt="1" custScaleX="432185">
        <dgm:presLayoutVars>
          <dgm:bulletEnabled val="1"/>
        </dgm:presLayoutVars>
      </dgm:prSet>
      <dgm:spPr/>
      <dgm:t>
        <a:bodyPr/>
        <a:lstStyle/>
        <a:p>
          <a:endParaRPr lang="en-US"/>
        </a:p>
      </dgm:t>
    </dgm:pt>
  </dgm:ptLst>
  <dgm:cxnLst>
    <dgm:cxn modelId="{C0937C21-445A-4387-8AD1-042B1C0EA18A}" type="presOf" srcId="{24272868-76E0-4675-8941-80BB08A41171}" destId="{5EA3EB0B-A020-4D93-9DA0-616CA0D5C339}" srcOrd="0" destOrd="0" presId="urn:diagrams.loki3.com/VaryingWidthList"/>
    <dgm:cxn modelId="{C64874B0-7BFE-4DF8-A526-00F14C7B39F4}" type="presOf" srcId="{29D13A39-7B4E-41B5-9C9E-E977C7CE411E}" destId="{CCD091BA-7F61-493D-9554-E74186C62CB5}" srcOrd="0" destOrd="0" presId="urn:diagrams.loki3.com/VaryingWidthList"/>
    <dgm:cxn modelId="{40AA4BDB-3550-4532-87B6-1657C120DFB7}" srcId="{29D13A39-7B4E-41B5-9C9E-E977C7CE411E}" destId="{24272868-76E0-4675-8941-80BB08A41171}" srcOrd="0" destOrd="0" parTransId="{F48B5F7C-8FB9-4A27-BC61-AB19A11577F2}" sibTransId="{F0FB5C80-5159-443F-A4E8-0438366F8321}"/>
    <dgm:cxn modelId="{7909FE9B-4206-4855-827A-BAA9FC52026B}" type="presParOf" srcId="{CCD091BA-7F61-493D-9554-E74186C62CB5}" destId="{5EA3EB0B-A020-4D93-9DA0-616CA0D5C339}" srcOrd="0" destOrd="0" presId="urn:diagrams.loki3.com/VaryingWidth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8E070CF-9C8A-454F-8D9F-37696FEBA083}" type="doc">
      <dgm:prSet loTypeId="urn:microsoft.com/office/officeart/2005/8/layout/hierarchy3" loCatId="hierarchy" qsTypeId="urn:microsoft.com/office/officeart/2005/8/quickstyle/simple1" qsCatId="simple" csTypeId="urn:microsoft.com/office/officeart/2005/8/colors/accent0_2" csCatId="mainScheme" phldr="1"/>
      <dgm:spPr/>
      <dgm:t>
        <a:bodyPr/>
        <a:lstStyle/>
        <a:p>
          <a:endParaRPr lang="en-US"/>
        </a:p>
      </dgm:t>
    </dgm:pt>
    <dgm:pt modelId="{3E308CBE-33A0-4EF5-9BBC-731F3C70509F}" type="pres">
      <dgm:prSet presAssocID="{68E070CF-9C8A-454F-8D9F-37696FEBA083}" presName="diagram" presStyleCnt="0">
        <dgm:presLayoutVars>
          <dgm:chPref val="1"/>
          <dgm:dir val="rev"/>
          <dgm:animOne val="branch"/>
          <dgm:animLvl val="lvl"/>
          <dgm:resizeHandles/>
        </dgm:presLayoutVars>
      </dgm:prSet>
      <dgm:spPr/>
      <dgm:t>
        <a:bodyPr/>
        <a:lstStyle/>
        <a:p>
          <a:endParaRPr lang="en-US"/>
        </a:p>
      </dgm:t>
    </dgm:pt>
  </dgm:ptLst>
  <dgm:cxnLst>
    <dgm:cxn modelId="{154D7EDA-9AAB-4471-81E7-1D8B960AAD88}" type="presOf" srcId="{68E070CF-9C8A-454F-8D9F-37696FEBA083}" destId="{3E308CBE-33A0-4EF5-9BBC-731F3C70509F}" srcOrd="0"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2A45617-E7F7-496B-91CF-7ABDCCC46B66}" type="doc">
      <dgm:prSet loTypeId="urn:diagrams.loki3.com/VaryingWidthList" loCatId="list" qsTypeId="urn:microsoft.com/office/officeart/2005/8/quickstyle/3d1" qsCatId="3D" csTypeId="urn:microsoft.com/office/officeart/2005/8/colors/accent3_1" csCatId="accent3" phldr="1"/>
      <dgm:spPr/>
    </dgm:pt>
    <dgm:pt modelId="{E84F31D7-03B3-491E-8B8F-61DE566F5486}">
      <dgm:prSet phldrT="[Text]" custT="1"/>
      <dgm:spPr/>
      <dgm:t>
        <a:bodyPr/>
        <a:lstStyle/>
        <a:p>
          <a:r>
            <a:rPr lang="ar-SA" sz="6000" dirty="0" smtClean="0">
              <a:latin typeface="Traditional Arabic" panose="02020603050405020304" pitchFamily="18" charset="-78"/>
              <a:cs typeface="Traditional Arabic" panose="02020603050405020304" pitchFamily="18" charset="-78"/>
            </a:rPr>
            <a:t>شروط ما يدبغ به         </a:t>
          </a:r>
          <a:endParaRPr lang="en-US" sz="6000" dirty="0">
            <a:latin typeface="Traditional Arabic" panose="02020603050405020304" pitchFamily="18" charset="-78"/>
            <a:cs typeface="Traditional Arabic" panose="02020603050405020304" pitchFamily="18" charset="-78"/>
          </a:endParaRPr>
        </a:p>
      </dgm:t>
    </dgm:pt>
    <dgm:pt modelId="{83095600-6F1F-41B6-AF16-0CDB92E38664}" type="parTrans" cxnId="{670B9B9F-AD15-4F9B-ADFB-1A950EDDA245}">
      <dgm:prSet/>
      <dgm:spPr/>
      <dgm:t>
        <a:bodyPr/>
        <a:lstStyle/>
        <a:p>
          <a:endParaRPr lang="en-US"/>
        </a:p>
      </dgm:t>
    </dgm:pt>
    <dgm:pt modelId="{D71B3E74-89B3-44A7-8FDD-A9D1EB6B02AB}" type="sibTrans" cxnId="{670B9B9F-AD15-4F9B-ADFB-1A950EDDA245}">
      <dgm:prSet/>
      <dgm:spPr/>
      <dgm:t>
        <a:bodyPr/>
        <a:lstStyle/>
        <a:p>
          <a:endParaRPr lang="en-US"/>
        </a:p>
      </dgm:t>
    </dgm:pt>
    <dgm:pt modelId="{CBCA2BEC-465F-4C2A-9030-D307873D58CC}">
      <dgm:prSet phldrT="[Text]" custT="1"/>
      <dgm:spPr/>
      <dgm:t>
        <a:bodyPr/>
        <a:lstStyle/>
        <a:p>
          <a:r>
            <a:rPr lang="ar-SA" sz="6000" dirty="0" smtClean="0">
              <a:latin typeface="Traditional Arabic" panose="02020603050405020304" pitchFamily="18" charset="-78"/>
              <a:cs typeface="Traditional Arabic" panose="02020603050405020304" pitchFamily="18" charset="-78"/>
            </a:rPr>
            <a:t>شروط إباحة استعمال جلد الميتة</a:t>
          </a:r>
          <a:endParaRPr lang="en-US" sz="6000" dirty="0">
            <a:latin typeface="Traditional Arabic" panose="02020603050405020304" pitchFamily="18" charset="-78"/>
            <a:cs typeface="Traditional Arabic" panose="02020603050405020304" pitchFamily="18" charset="-78"/>
          </a:endParaRPr>
        </a:p>
      </dgm:t>
    </dgm:pt>
    <dgm:pt modelId="{A2FFAD5A-ED5A-4CBE-96C3-B2D8489BEEA1}" type="sibTrans" cxnId="{CE2DD226-EF7E-4FF0-96BA-C02E26F97B98}">
      <dgm:prSet/>
      <dgm:spPr/>
      <dgm:t>
        <a:bodyPr/>
        <a:lstStyle/>
        <a:p>
          <a:endParaRPr lang="en-US"/>
        </a:p>
      </dgm:t>
    </dgm:pt>
    <dgm:pt modelId="{4510457C-E118-4F7A-BE10-4B0F7A7B83D9}" type="parTrans" cxnId="{CE2DD226-EF7E-4FF0-96BA-C02E26F97B98}">
      <dgm:prSet/>
      <dgm:spPr/>
      <dgm:t>
        <a:bodyPr/>
        <a:lstStyle/>
        <a:p>
          <a:endParaRPr lang="en-US"/>
        </a:p>
      </dgm:t>
    </dgm:pt>
    <dgm:pt modelId="{28BF75C5-7693-49BC-8C28-A6D1925C7FD1}" type="pres">
      <dgm:prSet presAssocID="{C2A45617-E7F7-496B-91CF-7ABDCCC46B66}" presName="Name0" presStyleCnt="0">
        <dgm:presLayoutVars>
          <dgm:resizeHandles/>
        </dgm:presLayoutVars>
      </dgm:prSet>
      <dgm:spPr/>
    </dgm:pt>
    <dgm:pt modelId="{EFED5CC7-4FC0-4750-8BE2-F29156D513FF}" type="pres">
      <dgm:prSet presAssocID="{CBCA2BEC-465F-4C2A-9030-D307873D58CC}" presName="text" presStyleLbl="node1" presStyleIdx="0" presStyleCnt="2" custScaleX="197955">
        <dgm:presLayoutVars>
          <dgm:bulletEnabled val="1"/>
        </dgm:presLayoutVars>
      </dgm:prSet>
      <dgm:spPr/>
      <dgm:t>
        <a:bodyPr/>
        <a:lstStyle/>
        <a:p>
          <a:endParaRPr lang="en-US"/>
        </a:p>
      </dgm:t>
    </dgm:pt>
    <dgm:pt modelId="{260B7896-7496-4DC4-8117-1AF7496ADA28}" type="pres">
      <dgm:prSet presAssocID="{A2FFAD5A-ED5A-4CBE-96C3-B2D8489BEEA1}" presName="space" presStyleCnt="0"/>
      <dgm:spPr/>
    </dgm:pt>
    <dgm:pt modelId="{FE8462AF-5C3F-4667-9C74-ED9FEDBA2337}" type="pres">
      <dgm:prSet presAssocID="{E84F31D7-03B3-491E-8B8F-61DE566F5486}" presName="text" presStyleLbl="node1" presStyleIdx="1" presStyleCnt="2" custScaleX="186750">
        <dgm:presLayoutVars>
          <dgm:bulletEnabled val="1"/>
        </dgm:presLayoutVars>
      </dgm:prSet>
      <dgm:spPr/>
      <dgm:t>
        <a:bodyPr/>
        <a:lstStyle/>
        <a:p>
          <a:endParaRPr lang="en-US"/>
        </a:p>
      </dgm:t>
    </dgm:pt>
  </dgm:ptLst>
  <dgm:cxnLst>
    <dgm:cxn modelId="{0E16335F-6DDD-4AA3-8B81-17BC9BCC80DF}" type="presOf" srcId="{C2A45617-E7F7-496B-91CF-7ABDCCC46B66}" destId="{28BF75C5-7693-49BC-8C28-A6D1925C7FD1}" srcOrd="0" destOrd="0" presId="urn:diagrams.loki3.com/VaryingWidthList"/>
    <dgm:cxn modelId="{670B9B9F-AD15-4F9B-ADFB-1A950EDDA245}" srcId="{C2A45617-E7F7-496B-91CF-7ABDCCC46B66}" destId="{E84F31D7-03B3-491E-8B8F-61DE566F5486}" srcOrd="1" destOrd="0" parTransId="{83095600-6F1F-41B6-AF16-0CDB92E38664}" sibTransId="{D71B3E74-89B3-44A7-8FDD-A9D1EB6B02AB}"/>
    <dgm:cxn modelId="{75154802-55FC-4938-B33C-DB77D7D7293F}" type="presOf" srcId="{E84F31D7-03B3-491E-8B8F-61DE566F5486}" destId="{FE8462AF-5C3F-4667-9C74-ED9FEDBA2337}" srcOrd="0" destOrd="0" presId="urn:diagrams.loki3.com/VaryingWidthList"/>
    <dgm:cxn modelId="{CE2DD226-EF7E-4FF0-96BA-C02E26F97B98}" srcId="{C2A45617-E7F7-496B-91CF-7ABDCCC46B66}" destId="{CBCA2BEC-465F-4C2A-9030-D307873D58CC}" srcOrd="0" destOrd="0" parTransId="{4510457C-E118-4F7A-BE10-4B0F7A7B83D9}" sibTransId="{A2FFAD5A-ED5A-4CBE-96C3-B2D8489BEEA1}"/>
    <dgm:cxn modelId="{75375A1B-8D17-46E4-A0C7-50FF69ADC408}" type="presOf" srcId="{CBCA2BEC-465F-4C2A-9030-D307873D58CC}" destId="{EFED5CC7-4FC0-4750-8BE2-F29156D513FF}" srcOrd="0" destOrd="0" presId="urn:diagrams.loki3.com/VaryingWidthList"/>
    <dgm:cxn modelId="{4F37BF9B-6B6A-4882-9F06-2FDB3875D7AB}" type="presParOf" srcId="{28BF75C5-7693-49BC-8C28-A6D1925C7FD1}" destId="{EFED5CC7-4FC0-4750-8BE2-F29156D513FF}" srcOrd="0" destOrd="0" presId="urn:diagrams.loki3.com/VaryingWidthList"/>
    <dgm:cxn modelId="{03C0492F-D4B6-48F0-95AD-6ABDDC9C7201}" type="presParOf" srcId="{28BF75C5-7693-49BC-8C28-A6D1925C7FD1}" destId="{260B7896-7496-4DC4-8117-1AF7496ADA28}" srcOrd="1" destOrd="0" presId="urn:diagrams.loki3.com/VaryingWidthList"/>
    <dgm:cxn modelId="{8F88BC41-596C-4A17-B2C8-01AA5C61A408}" type="presParOf" srcId="{28BF75C5-7693-49BC-8C28-A6D1925C7FD1}" destId="{FE8462AF-5C3F-4667-9C74-ED9FEDBA2337}" srcOrd="2" destOrd="0" presId="urn:diagrams.loki3.com/VaryingWidth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C6A99F7-4C1E-40B0-86C2-A39A2EF632E6}" type="doc">
      <dgm:prSet loTypeId="urn:diagrams.loki3.com/VaryingWidthList" loCatId="list" qsTypeId="urn:microsoft.com/office/officeart/2005/8/quickstyle/simple4" qsCatId="simple" csTypeId="urn:microsoft.com/office/officeart/2005/8/colors/accent3_1" csCatId="accent3" phldr="1"/>
      <dgm:spPr/>
    </dgm:pt>
    <dgm:pt modelId="{0ABE2716-4E4B-4F30-A070-30CB96412A62}">
      <dgm:prSet phldrT="[Text]" custT="1"/>
      <dgm:spPr/>
      <dgm:t>
        <a:bodyPr/>
        <a:lstStyle/>
        <a:p>
          <a:r>
            <a:rPr lang="ar-SA" sz="5400" dirty="0" smtClean="0">
              <a:latin typeface="Traditional Arabic" panose="02020603050405020304" pitchFamily="18" charset="-78"/>
              <a:cs typeface="Traditional Arabic" panose="02020603050405020304" pitchFamily="18" charset="-78"/>
            </a:rPr>
            <a:t>حكم جلود السباع</a:t>
          </a:r>
          <a:endParaRPr lang="en-US" sz="5400" b="1" dirty="0">
            <a:latin typeface="Traditional Arabic" panose="02020603050405020304" pitchFamily="18" charset="-78"/>
            <a:cs typeface="Traditional Arabic" panose="02020603050405020304" pitchFamily="18" charset="-78"/>
          </a:endParaRPr>
        </a:p>
      </dgm:t>
    </dgm:pt>
    <dgm:pt modelId="{05264FFD-118D-4FF5-929D-7BEA425B87A1}" type="parTrans" cxnId="{1868FD20-1D41-4E5B-946B-DFB810799629}">
      <dgm:prSet/>
      <dgm:spPr/>
      <dgm:t>
        <a:bodyPr/>
        <a:lstStyle/>
        <a:p>
          <a:endParaRPr lang="en-US"/>
        </a:p>
      </dgm:t>
    </dgm:pt>
    <dgm:pt modelId="{A1812E2F-3A16-4CFF-8125-69C6DC828AF7}" type="sibTrans" cxnId="{1868FD20-1D41-4E5B-946B-DFB810799629}">
      <dgm:prSet/>
      <dgm:spPr/>
      <dgm:t>
        <a:bodyPr/>
        <a:lstStyle/>
        <a:p>
          <a:endParaRPr lang="en-US"/>
        </a:p>
      </dgm:t>
    </dgm:pt>
    <dgm:pt modelId="{6CFEFBAD-176F-4403-9972-D286D130D4D2}" type="pres">
      <dgm:prSet presAssocID="{5C6A99F7-4C1E-40B0-86C2-A39A2EF632E6}" presName="Name0" presStyleCnt="0">
        <dgm:presLayoutVars>
          <dgm:resizeHandles/>
        </dgm:presLayoutVars>
      </dgm:prSet>
      <dgm:spPr/>
    </dgm:pt>
    <dgm:pt modelId="{7DFAD3D8-C105-4458-8E4E-B2F1DE7B7527}" type="pres">
      <dgm:prSet presAssocID="{0ABE2716-4E4B-4F30-A070-30CB96412A62}" presName="text" presStyleLbl="node1" presStyleIdx="0" presStyleCnt="1" custScaleX="730844" custScaleY="96964">
        <dgm:presLayoutVars>
          <dgm:bulletEnabled val="1"/>
        </dgm:presLayoutVars>
      </dgm:prSet>
      <dgm:spPr/>
      <dgm:t>
        <a:bodyPr/>
        <a:lstStyle/>
        <a:p>
          <a:endParaRPr lang="en-US"/>
        </a:p>
      </dgm:t>
    </dgm:pt>
  </dgm:ptLst>
  <dgm:cxnLst>
    <dgm:cxn modelId="{F0EB066B-7C7B-4576-A482-4650A175CE3C}" type="presOf" srcId="{0ABE2716-4E4B-4F30-A070-30CB96412A62}" destId="{7DFAD3D8-C105-4458-8E4E-B2F1DE7B7527}" srcOrd="0" destOrd="0" presId="urn:diagrams.loki3.com/VaryingWidthList"/>
    <dgm:cxn modelId="{1868FD20-1D41-4E5B-946B-DFB810799629}" srcId="{5C6A99F7-4C1E-40B0-86C2-A39A2EF632E6}" destId="{0ABE2716-4E4B-4F30-A070-30CB96412A62}" srcOrd="0" destOrd="0" parTransId="{05264FFD-118D-4FF5-929D-7BEA425B87A1}" sibTransId="{A1812E2F-3A16-4CFF-8125-69C6DC828AF7}"/>
    <dgm:cxn modelId="{3C0382CA-34DE-435B-B385-8F9BEE2B3A3B}" type="presOf" srcId="{5C6A99F7-4C1E-40B0-86C2-A39A2EF632E6}" destId="{6CFEFBAD-176F-4403-9972-D286D130D4D2}" srcOrd="0" destOrd="0" presId="urn:diagrams.loki3.com/VaryingWidthList"/>
    <dgm:cxn modelId="{85367F71-7269-4AE2-8098-17CFC5A174E3}" type="presParOf" srcId="{6CFEFBAD-176F-4403-9972-D286D130D4D2}" destId="{7DFAD3D8-C105-4458-8E4E-B2F1DE7B7527}" srcOrd="0" destOrd="0" presId="urn:diagrams.loki3.com/VaryingWidth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BD0EE2-0417-40F5-8D9C-AA29D5F70EDF}">
      <dsp:nvSpPr>
        <dsp:cNvPr id="0" name=""/>
        <dsp:cNvSpPr/>
      </dsp:nvSpPr>
      <dsp:spPr>
        <a:xfrm>
          <a:off x="0" y="40"/>
          <a:ext cx="10058083" cy="1628721"/>
        </a:xfrm>
        <a:prstGeom prst="rect">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0" tIns="165100" rIns="165100" bIns="165100" numCol="1" spcCol="1270" anchor="ctr" anchorCtr="0">
          <a:noAutofit/>
        </a:bodyPr>
        <a:lstStyle/>
        <a:p>
          <a:pPr lvl="0" algn="ctr" defTabSz="2889250">
            <a:lnSpc>
              <a:spcPct val="90000"/>
            </a:lnSpc>
            <a:spcBef>
              <a:spcPct val="0"/>
            </a:spcBef>
            <a:spcAft>
              <a:spcPct val="35000"/>
            </a:spcAft>
          </a:pPr>
          <a:r>
            <a:rPr lang="ar-SA" sz="6500" kern="1200" dirty="0" smtClean="0">
              <a:latin typeface="Traditional Arabic" panose="02020603050405020304" pitchFamily="18" charset="-78"/>
              <a:cs typeface="Traditional Arabic" panose="02020603050405020304" pitchFamily="18" charset="-78"/>
            </a:rPr>
            <a:t>تعريف الآنية</a:t>
          </a:r>
          <a:endParaRPr lang="en-US" sz="6500" kern="1200" dirty="0">
            <a:latin typeface="Traditional Arabic" panose="02020603050405020304" pitchFamily="18" charset="-78"/>
            <a:cs typeface="Traditional Arabic" panose="02020603050405020304" pitchFamily="18" charset="-78"/>
          </a:endParaRPr>
        </a:p>
      </dsp:txBody>
      <dsp:txXfrm>
        <a:off x="0" y="40"/>
        <a:ext cx="10058083" cy="1628721"/>
      </dsp:txXfrm>
    </dsp:sp>
    <dsp:sp modelId="{8D843032-C647-4484-A61B-47C0648E9CAF}">
      <dsp:nvSpPr>
        <dsp:cNvPr id="0" name=""/>
        <dsp:cNvSpPr/>
      </dsp:nvSpPr>
      <dsp:spPr>
        <a:xfrm>
          <a:off x="0" y="1710198"/>
          <a:ext cx="10058083" cy="1628721"/>
        </a:xfrm>
        <a:prstGeom prst="rect">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0" tIns="165100" rIns="165100" bIns="165100" numCol="1" spcCol="1270" anchor="ctr" anchorCtr="0">
          <a:noAutofit/>
        </a:bodyPr>
        <a:lstStyle/>
        <a:p>
          <a:pPr lvl="0" algn="ctr" defTabSz="2889250">
            <a:lnSpc>
              <a:spcPct val="90000"/>
            </a:lnSpc>
            <a:spcBef>
              <a:spcPct val="0"/>
            </a:spcBef>
            <a:spcAft>
              <a:spcPct val="35000"/>
            </a:spcAft>
          </a:pPr>
          <a:r>
            <a:rPr lang="ar-SA" sz="6500" kern="1200" dirty="0" smtClean="0">
              <a:latin typeface="Traditional Arabic" panose="02020603050405020304" pitchFamily="18" charset="-78"/>
              <a:cs typeface="Traditional Arabic" panose="02020603050405020304" pitchFamily="18" charset="-78"/>
            </a:rPr>
            <a:t>ضابط الآنية المباحة</a:t>
          </a:r>
          <a:endParaRPr lang="en-US" sz="6500" kern="1200" dirty="0"/>
        </a:p>
      </dsp:txBody>
      <dsp:txXfrm>
        <a:off x="0" y="1710198"/>
        <a:ext cx="10058083" cy="162872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16EF4E-2161-47A5-B957-595D2AADF695}">
      <dsp:nvSpPr>
        <dsp:cNvPr id="0" name=""/>
        <dsp:cNvSpPr/>
      </dsp:nvSpPr>
      <dsp:spPr>
        <a:xfrm>
          <a:off x="176938" y="1904"/>
          <a:ext cx="9704522" cy="3351981"/>
        </a:xfrm>
        <a:prstGeom prst="rect">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r>
            <a:rPr lang="ar-SA" sz="6500" kern="1200" dirty="0" smtClean="0">
              <a:latin typeface="Traditional Arabic" panose="02020603050405020304" pitchFamily="18" charset="-78"/>
              <a:cs typeface="Traditional Arabic" panose="02020603050405020304" pitchFamily="18" charset="-78"/>
            </a:rPr>
            <a:t>حكم أجزاء الميتة</a:t>
          </a:r>
          <a:endParaRPr lang="en-US" sz="6500" b="1" kern="1200" dirty="0">
            <a:latin typeface="Traditional Arabic" panose="02020603050405020304" pitchFamily="18" charset="-78"/>
            <a:cs typeface="Traditional Arabic" panose="02020603050405020304" pitchFamily="18" charset="-78"/>
          </a:endParaRPr>
        </a:p>
      </dsp:txBody>
      <dsp:txXfrm>
        <a:off x="176938" y="1904"/>
        <a:ext cx="9704522" cy="335198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35BDB2-F311-489A-9CEA-F73948197478}">
      <dsp:nvSpPr>
        <dsp:cNvPr id="0" name=""/>
        <dsp:cNvSpPr/>
      </dsp:nvSpPr>
      <dsp:spPr>
        <a:xfrm>
          <a:off x="1227" y="477830"/>
          <a:ext cx="10055944" cy="3067063"/>
        </a:xfrm>
        <a:prstGeom prst="rect">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r>
            <a:rPr lang="ar-SA" sz="6500" kern="1200" dirty="0" smtClean="0">
              <a:latin typeface="Traditional Arabic" panose="02020603050405020304" pitchFamily="18" charset="-78"/>
              <a:cs typeface="Traditional Arabic" panose="02020603050405020304" pitchFamily="18" charset="-78"/>
            </a:rPr>
            <a:t>حكم المقطوع من الحيوان الحي</a:t>
          </a:r>
          <a:endParaRPr lang="en-US" sz="6500" b="1" kern="1200" dirty="0">
            <a:latin typeface="Traditional Arabic" panose="02020603050405020304" pitchFamily="18" charset="-78"/>
            <a:cs typeface="Traditional Arabic" panose="02020603050405020304" pitchFamily="18" charset="-78"/>
          </a:endParaRPr>
        </a:p>
      </dsp:txBody>
      <dsp:txXfrm>
        <a:off x="1227" y="477830"/>
        <a:ext cx="10055944" cy="306706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9B7DB6-F3A7-4C33-A14E-E2FB1133FF5F}">
      <dsp:nvSpPr>
        <dsp:cNvPr id="0" name=""/>
        <dsp:cNvSpPr/>
      </dsp:nvSpPr>
      <dsp:spPr>
        <a:xfrm>
          <a:off x="0" y="15633"/>
          <a:ext cx="10292893" cy="1677195"/>
        </a:xfrm>
        <a:prstGeom prst="roundRect">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32410" tIns="232410" rIns="232410" bIns="232410" numCol="1" spcCol="1270" anchor="ctr" anchorCtr="0">
          <a:noAutofit/>
        </a:bodyPr>
        <a:lstStyle/>
        <a:p>
          <a:pPr lvl="0" algn="ctr" defTabSz="2711450">
            <a:lnSpc>
              <a:spcPct val="90000"/>
            </a:lnSpc>
            <a:spcBef>
              <a:spcPct val="0"/>
            </a:spcBef>
            <a:spcAft>
              <a:spcPct val="35000"/>
            </a:spcAft>
          </a:pPr>
          <a:r>
            <a:rPr lang="ar-SA" sz="6100" kern="1200" dirty="0" smtClean="0">
              <a:latin typeface="Traditional Arabic" panose="02020603050405020304" pitchFamily="18" charset="-78"/>
              <a:cs typeface="Traditional Arabic" panose="02020603050405020304" pitchFamily="18" charset="-78"/>
            </a:rPr>
            <a:t>تعريف الاستنجاء</a:t>
          </a:r>
          <a:endParaRPr lang="en-US" sz="6100" kern="1200" dirty="0">
            <a:latin typeface="Traditional Arabic" panose="02020603050405020304" pitchFamily="18" charset="-78"/>
            <a:cs typeface="Traditional Arabic" panose="02020603050405020304" pitchFamily="18" charset="-78"/>
          </a:endParaRPr>
        </a:p>
      </dsp:txBody>
      <dsp:txXfrm>
        <a:off x="81874" y="97507"/>
        <a:ext cx="10129145" cy="1513447"/>
      </dsp:txXfrm>
    </dsp:sp>
    <dsp:sp modelId="{CBBB657A-DE62-422D-BD25-F5FC6F02F59A}">
      <dsp:nvSpPr>
        <dsp:cNvPr id="0" name=""/>
        <dsp:cNvSpPr/>
      </dsp:nvSpPr>
      <dsp:spPr>
        <a:xfrm>
          <a:off x="0" y="1868508"/>
          <a:ext cx="10292893" cy="1677195"/>
        </a:xfrm>
        <a:prstGeom prst="roundRect">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r>
            <a:rPr lang="ar-SA" sz="5400" kern="1200" dirty="0" smtClean="0">
              <a:latin typeface="Traditional Arabic" panose="02020603050405020304" pitchFamily="18" charset="-78"/>
              <a:cs typeface="Traditional Arabic" panose="02020603050405020304" pitchFamily="18" charset="-78"/>
            </a:rPr>
            <a:t>تعريف الاستجمار</a:t>
          </a:r>
          <a:endParaRPr lang="en-US" sz="5400" b="1" kern="1200" dirty="0">
            <a:latin typeface="Traditional Arabic" panose="02020603050405020304" pitchFamily="18" charset="-78"/>
            <a:cs typeface="Traditional Arabic" panose="02020603050405020304" pitchFamily="18" charset="-78"/>
          </a:endParaRPr>
        </a:p>
      </dsp:txBody>
      <dsp:txXfrm>
        <a:off x="81874" y="1950382"/>
        <a:ext cx="10129145" cy="151344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D9314F-9F91-4032-AC94-B0D9C35B6449}">
      <dsp:nvSpPr>
        <dsp:cNvPr id="0" name=""/>
        <dsp:cNvSpPr/>
      </dsp:nvSpPr>
      <dsp:spPr>
        <a:xfrm>
          <a:off x="0" y="263605"/>
          <a:ext cx="10298502" cy="1673100"/>
        </a:xfrm>
        <a:prstGeom prst="roundRect">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lvl="0" algn="ctr" defTabSz="2667000" rtl="1">
            <a:lnSpc>
              <a:spcPct val="90000"/>
            </a:lnSpc>
            <a:spcBef>
              <a:spcPct val="0"/>
            </a:spcBef>
            <a:spcAft>
              <a:spcPct val="35000"/>
            </a:spcAft>
          </a:pPr>
          <a:r>
            <a:rPr lang="ar-SA" sz="6000" kern="1200" dirty="0" smtClean="0">
              <a:latin typeface="Traditional Arabic" panose="02020603050405020304" pitchFamily="18" charset="-78"/>
              <a:cs typeface="Traditional Arabic" panose="02020603050405020304" pitchFamily="18" charset="-78"/>
            </a:rPr>
            <a:t>ما يستحب عند قضاء الحاجة</a:t>
          </a:r>
          <a:endParaRPr lang="en-US" sz="6000" kern="1200" dirty="0">
            <a:latin typeface="Traditional Arabic" panose="02020603050405020304" pitchFamily="18" charset="-78"/>
            <a:cs typeface="Traditional Arabic" panose="02020603050405020304" pitchFamily="18" charset="-78"/>
          </a:endParaRPr>
        </a:p>
      </dsp:txBody>
      <dsp:txXfrm>
        <a:off x="81674" y="345279"/>
        <a:ext cx="10135154" cy="1509752"/>
      </dsp:txXfrm>
    </dsp:sp>
    <dsp:sp modelId="{426417E9-49E5-44B7-908F-2122CFDCB2CC}">
      <dsp:nvSpPr>
        <dsp:cNvPr id="0" name=""/>
        <dsp:cNvSpPr/>
      </dsp:nvSpPr>
      <dsp:spPr>
        <a:xfrm>
          <a:off x="0" y="2123905"/>
          <a:ext cx="10298502" cy="1673100"/>
        </a:xfrm>
        <a:prstGeom prst="roundRect">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rtl="1">
            <a:lnSpc>
              <a:spcPct val="90000"/>
            </a:lnSpc>
            <a:spcBef>
              <a:spcPct val="0"/>
            </a:spcBef>
            <a:spcAft>
              <a:spcPct val="35000"/>
            </a:spcAft>
          </a:pPr>
          <a:r>
            <a:rPr lang="ar-SA" sz="4800" kern="1200" dirty="0" smtClean="0">
              <a:latin typeface="Traditional Arabic" panose="02020603050405020304" pitchFamily="18" charset="-78"/>
              <a:cs typeface="Traditional Arabic" panose="02020603050405020304" pitchFamily="18" charset="-78"/>
            </a:rPr>
            <a:t>1- التسمية عند الدخول</a:t>
          </a:r>
          <a:endParaRPr lang="en-US" sz="4800" kern="1200" dirty="0">
            <a:latin typeface="Traditional Arabic" panose="02020603050405020304" pitchFamily="18" charset="-78"/>
            <a:cs typeface="Traditional Arabic" panose="02020603050405020304" pitchFamily="18" charset="-78"/>
          </a:endParaRPr>
        </a:p>
      </dsp:txBody>
      <dsp:txXfrm>
        <a:off x="81674" y="2205579"/>
        <a:ext cx="10135154" cy="150975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D9314F-9F91-4032-AC94-B0D9C35B6449}">
      <dsp:nvSpPr>
        <dsp:cNvPr id="0" name=""/>
        <dsp:cNvSpPr/>
      </dsp:nvSpPr>
      <dsp:spPr>
        <a:xfrm>
          <a:off x="0" y="378633"/>
          <a:ext cx="10298502" cy="1330875"/>
        </a:xfrm>
        <a:prstGeom prst="roundRect">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rtl="1">
            <a:lnSpc>
              <a:spcPct val="90000"/>
            </a:lnSpc>
            <a:spcBef>
              <a:spcPct val="0"/>
            </a:spcBef>
            <a:spcAft>
              <a:spcPct val="35000"/>
            </a:spcAft>
          </a:pPr>
          <a:r>
            <a:rPr lang="ar-SA" sz="4800" kern="1200" dirty="0" smtClean="0">
              <a:latin typeface="Traditional Arabic" panose="02020603050405020304" pitchFamily="18" charset="-78"/>
              <a:cs typeface="Traditional Arabic" panose="02020603050405020304" pitchFamily="18" charset="-78"/>
            </a:rPr>
            <a:t>2- التعوذ من الخبث والخبائث</a:t>
          </a:r>
          <a:endParaRPr lang="en-US" sz="4800" kern="1200" dirty="0">
            <a:latin typeface="Traditional Arabic" panose="02020603050405020304" pitchFamily="18" charset="-78"/>
            <a:cs typeface="Traditional Arabic" panose="02020603050405020304" pitchFamily="18" charset="-78"/>
          </a:endParaRPr>
        </a:p>
      </dsp:txBody>
      <dsp:txXfrm>
        <a:off x="64968" y="443601"/>
        <a:ext cx="10168566" cy="1200939"/>
      </dsp:txXfrm>
    </dsp:sp>
    <dsp:sp modelId="{426417E9-49E5-44B7-908F-2122CFDCB2CC}">
      <dsp:nvSpPr>
        <dsp:cNvPr id="0" name=""/>
        <dsp:cNvSpPr/>
      </dsp:nvSpPr>
      <dsp:spPr>
        <a:xfrm>
          <a:off x="0" y="1896708"/>
          <a:ext cx="10298502" cy="1330875"/>
        </a:xfrm>
        <a:prstGeom prst="roundRect">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rtl="1">
            <a:lnSpc>
              <a:spcPct val="90000"/>
            </a:lnSpc>
            <a:spcBef>
              <a:spcPct val="0"/>
            </a:spcBef>
            <a:spcAft>
              <a:spcPct val="35000"/>
            </a:spcAft>
          </a:pPr>
          <a:r>
            <a:rPr lang="ar-SA" sz="4800" kern="1200" dirty="0" smtClean="0">
              <a:latin typeface="Traditional Arabic" panose="02020603050405020304" pitchFamily="18" charset="-78"/>
              <a:cs typeface="Traditional Arabic" panose="02020603050405020304" pitchFamily="18" charset="-78"/>
            </a:rPr>
            <a:t>_ معنى الخبث والخبائث</a:t>
          </a:r>
          <a:endParaRPr lang="en-US" sz="4800" kern="1200" dirty="0">
            <a:latin typeface="Traditional Arabic" panose="02020603050405020304" pitchFamily="18" charset="-78"/>
            <a:cs typeface="Traditional Arabic" panose="02020603050405020304" pitchFamily="18" charset="-78"/>
          </a:endParaRPr>
        </a:p>
      </dsp:txBody>
      <dsp:txXfrm>
        <a:off x="64968" y="1961676"/>
        <a:ext cx="10168566" cy="120093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279FAA-2EE9-417E-974B-93DDA50D8A4C}">
      <dsp:nvSpPr>
        <dsp:cNvPr id="0" name=""/>
        <dsp:cNvSpPr/>
      </dsp:nvSpPr>
      <dsp:spPr>
        <a:xfrm>
          <a:off x="0" y="742233"/>
          <a:ext cx="10058399" cy="1787175"/>
        </a:xfrm>
        <a:prstGeom prst="roundRect">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rtl="1">
            <a:lnSpc>
              <a:spcPct val="90000"/>
            </a:lnSpc>
            <a:spcBef>
              <a:spcPct val="0"/>
            </a:spcBef>
            <a:spcAft>
              <a:spcPct val="35000"/>
            </a:spcAft>
          </a:pPr>
          <a:r>
            <a:rPr lang="ar-SA" sz="6500" kern="1200" dirty="0" smtClean="0">
              <a:latin typeface="Traditional Arabic" panose="02020603050405020304" pitchFamily="18" charset="-78"/>
              <a:cs typeface="Traditional Arabic" panose="02020603050405020304" pitchFamily="18" charset="-78"/>
            </a:rPr>
            <a:t>3_ قول غفرانك</a:t>
          </a:r>
          <a:endParaRPr lang="en-US" sz="6500" kern="1200" dirty="0">
            <a:latin typeface="Traditional Arabic" panose="02020603050405020304" pitchFamily="18" charset="-78"/>
            <a:cs typeface="Traditional Arabic" panose="02020603050405020304" pitchFamily="18" charset="-78"/>
          </a:endParaRPr>
        </a:p>
      </dsp:txBody>
      <dsp:txXfrm>
        <a:off x="87243" y="829476"/>
        <a:ext cx="9883913" cy="161268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B2F68C-10A1-4F5D-BAA2-060487F1ECEB}">
      <dsp:nvSpPr>
        <dsp:cNvPr id="0" name=""/>
        <dsp:cNvSpPr/>
      </dsp:nvSpPr>
      <dsp:spPr>
        <a:xfrm>
          <a:off x="0" y="458374"/>
          <a:ext cx="10275887" cy="1368900"/>
        </a:xfrm>
        <a:prstGeom prst="roundRect">
          <a:avLst/>
        </a:prstGeom>
        <a:gradFill rotWithShape="0">
          <a:gsLst>
            <a:gs pos="0">
              <a:schemeClr val="lt1">
                <a:hueOff val="0"/>
                <a:satOff val="0"/>
                <a:lumOff val="0"/>
                <a:alphaOff val="0"/>
                <a:tint val="65000"/>
                <a:shade val="92000"/>
                <a:satMod val="130000"/>
              </a:schemeClr>
            </a:gs>
            <a:gs pos="45000">
              <a:schemeClr val="lt1">
                <a:hueOff val="0"/>
                <a:satOff val="0"/>
                <a:lumOff val="0"/>
                <a:alphaOff val="0"/>
                <a:tint val="60000"/>
                <a:shade val="99000"/>
                <a:satMod val="120000"/>
              </a:schemeClr>
            </a:gs>
            <a:gs pos="100000">
              <a:schemeClr val="l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2880" tIns="182880" rIns="182880" bIns="182880" numCol="1" spcCol="1270" anchor="ctr" anchorCtr="0">
          <a:noAutofit/>
        </a:bodyPr>
        <a:lstStyle/>
        <a:p>
          <a:pPr lvl="0" algn="ctr" defTabSz="2133600" rtl="1">
            <a:lnSpc>
              <a:spcPct val="90000"/>
            </a:lnSpc>
            <a:spcBef>
              <a:spcPct val="0"/>
            </a:spcBef>
            <a:spcAft>
              <a:spcPct val="35000"/>
            </a:spcAft>
          </a:pPr>
          <a:r>
            <a:rPr lang="ar-SA" sz="4800" b="1" kern="1200" dirty="0" smtClean="0">
              <a:latin typeface="Traditional Arabic" panose="02020603050405020304" pitchFamily="18" charset="-78"/>
              <a:cs typeface="Traditional Arabic" panose="02020603050405020304" pitchFamily="18" charset="-78"/>
            </a:rPr>
            <a:t>4_ تقديم اليسرى عند الدخول</a:t>
          </a:r>
          <a:endParaRPr lang="en-US" sz="4800" b="1" kern="1200" dirty="0">
            <a:latin typeface="Traditional Arabic" panose="02020603050405020304" pitchFamily="18" charset="-78"/>
            <a:cs typeface="Traditional Arabic" panose="02020603050405020304" pitchFamily="18" charset="-78"/>
          </a:endParaRPr>
        </a:p>
      </dsp:txBody>
      <dsp:txXfrm>
        <a:off x="66824" y="525198"/>
        <a:ext cx="10142239" cy="1235252"/>
      </dsp:txXfrm>
    </dsp:sp>
    <dsp:sp modelId="{801EE150-EAAA-46AB-99CF-8E33E2316245}">
      <dsp:nvSpPr>
        <dsp:cNvPr id="0" name=""/>
        <dsp:cNvSpPr/>
      </dsp:nvSpPr>
      <dsp:spPr>
        <a:xfrm>
          <a:off x="0" y="2014475"/>
          <a:ext cx="10275887" cy="1368900"/>
        </a:xfrm>
        <a:prstGeom prst="roundRect">
          <a:avLst/>
        </a:prstGeom>
        <a:gradFill rotWithShape="0">
          <a:gsLst>
            <a:gs pos="0">
              <a:schemeClr val="lt1">
                <a:hueOff val="0"/>
                <a:satOff val="0"/>
                <a:lumOff val="0"/>
                <a:alphaOff val="0"/>
                <a:tint val="65000"/>
                <a:shade val="92000"/>
                <a:satMod val="130000"/>
              </a:schemeClr>
            </a:gs>
            <a:gs pos="45000">
              <a:schemeClr val="lt1">
                <a:hueOff val="0"/>
                <a:satOff val="0"/>
                <a:lumOff val="0"/>
                <a:alphaOff val="0"/>
                <a:tint val="60000"/>
                <a:shade val="99000"/>
                <a:satMod val="120000"/>
              </a:schemeClr>
            </a:gs>
            <a:gs pos="100000">
              <a:schemeClr val="l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2880" tIns="182880" rIns="182880" bIns="182880" numCol="1" spcCol="1270" anchor="ctr" anchorCtr="0">
          <a:noAutofit/>
        </a:bodyPr>
        <a:lstStyle/>
        <a:p>
          <a:pPr lvl="0" algn="ctr" defTabSz="2133600" rtl="1">
            <a:lnSpc>
              <a:spcPct val="90000"/>
            </a:lnSpc>
            <a:spcBef>
              <a:spcPct val="0"/>
            </a:spcBef>
            <a:spcAft>
              <a:spcPct val="35000"/>
            </a:spcAft>
          </a:pPr>
          <a:r>
            <a:rPr lang="ar-SA" sz="4800" b="1" kern="1200" dirty="0" smtClean="0">
              <a:latin typeface="Traditional Arabic" panose="02020603050405020304" pitchFamily="18" charset="-78"/>
              <a:cs typeface="Traditional Arabic" panose="02020603050405020304" pitchFamily="18" charset="-78"/>
            </a:rPr>
            <a:t>5_ تقديم اليمنى عند الخروج</a:t>
          </a:r>
          <a:endParaRPr lang="en-US" sz="4800" b="1" kern="1200" dirty="0">
            <a:latin typeface="Traditional Arabic" panose="02020603050405020304" pitchFamily="18" charset="-78"/>
            <a:cs typeface="Traditional Arabic" panose="02020603050405020304" pitchFamily="18" charset="-78"/>
          </a:endParaRPr>
        </a:p>
      </dsp:txBody>
      <dsp:txXfrm>
        <a:off x="66824" y="2081299"/>
        <a:ext cx="10142239" cy="123525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62C6BD-1B51-4A82-8392-FE95ADA1D131}">
      <dsp:nvSpPr>
        <dsp:cNvPr id="0" name=""/>
        <dsp:cNvSpPr/>
      </dsp:nvSpPr>
      <dsp:spPr>
        <a:xfrm>
          <a:off x="0" y="1205"/>
          <a:ext cx="10058399" cy="1330692"/>
        </a:xfrm>
        <a:prstGeom prst="roundRect">
          <a:avLst/>
        </a:prstGeom>
        <a:gradFill rotWithShape="0">
          <a:gsLst>
            <a:gs pos="0">
              <a:schemeClr val="lt1">
                <a:hueOff val="0"/>
                <a:satOff val="0"/>
                <a:lumOff val="0"/>
                <a:alphaOff val="0"/>
                <a:tint val="65000"/>
                <a:shade val="92000"/>
                <a:satMod val="130000"/>
              </a:schemeClr>
            </a:gs>
            <a:gs pos="45000">
              <a:schemeClr val="lt1">
                <a:hueOff val="0"/>
                <a:satOff val="0"/>
                <a:lumOff val="0"/>
                <a:alphaOff val="0"/>
                <a:tint val="60000"/>
                <a:shade val="99000"/>
                <a:satMod val="120000"/>
              </a:schemeClr>
            </a:gs>
            <a:gs pos="100000">
              <a:schemeClr val="l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2880" tIns="182880" rIns="182880" bIns="182880" numCol="1" spcCol="1270" anchor="ctr" anchorCtr="0">
          <a:noAutofit/>
        </a:bodyPr>
        <a:lstStyle/>
        <a:p>
          <a:pPr lvl="0" algn="ctr" defTabSz="2133600" rtl="1">
            <a:lnSpc>
              <a:spcPct val="90000"/>
            </a:lnSpc>
            <a:spcBef>
              <a:spcPct val="0"/>
            </a:spcBef>
            <a:spcAft>
              <a:spcPct val="35000"/>
            </a:spcAft>
          </a:pPr>
          <a:r>
            <a:rPr lang="ar-SA" sz="4800" b="1" kern="1200" dirty="0" smtClean="0">
              <a:latin typeface="Traditional Arabic" panose="02020603050405020304" pitchFamily="18" charset="-78"/>
              <a:cs typeface="Traditional Arabic" panose="02020603050405020304" pitchFamily="18" charset="-78"/>
            </a:rPr>
            <a:t>6_ الاعتماد على الرجل اليسرى حال الجلوس</a:t>
          </a:r>
          <a:endParaRPr lang="en-US" sz="4800" b="1" kern="1200" dirty="0">
            <a:latin typeface="Traditional Arabic" panose="02020603050405020304" pitchFamily="18" charset="-78"/>
            <a:cs typeface="Traditional Arabic" panose="02020603050405020304" pitchFamily="18" charset="-78"/>
          </a:endParaRPr>
        </a:p>
      </dsp:txBody>
      <dsp:txXfrm>
        <a:off x="64959" y="66164"/>
        <a:ext cx="9928481" cy="1200774"/>
      </dsp:txXfrm>
    </dsp:sp>
    <dsp:sp modelId="{734B6DD9-FB8C-41DC-AA11-DF771A4EE43C}">
      <dsp:nvSpPr>
        <dsp:cNvPr id="0" name=""/>
        <dsp:cNvSpPr/>
      </dsp:nvSpPr>
      <dsp:spPr>
        <a:xfrm>
          <a:off x="0" y="1346016"/>
          <a:ext cx="10058399" cy="1330692"/>
        </a:xfrm>
        <a:prstGeom prst="roundRect">
          <a:avLst/>
        </a:prstGeom>
        <a:gradFill rotWithShape="0">
          <a:gsLst>
            <a:gs pos="0">
              <a:schemeClr val="lt1">
                <a:hueOff val="0"/>
                <a:satOff val="0"/>
                <a:lumOff val="0"/>
                <a:alphaOff val="0"/>
                <a:tint val="65000"/>
                <a:shade val="92000"/>
                <a:satMod val="130000"/>
              </a:schemeClr>
            </a:gs>
            <a:gs pos="45000">
              <a:schemeClr val="lt1">
                <a:hueOff val="0"/>
                <a:satOff val="0"/>
                <a:lumOff val="0"/>
                <a:alphaOff val="0"/>
                <a:tint val="60000"/>
                <a:shade val="99000"/>
                <a:satMod val="120000"/>
              </a:schemeClr>
            </a:gs>
            <a:gs pos="100000">
              <a:schemeClr val="l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2880" tIns="182880" rIns="182880" bIns="182880" numCol="1" spcCol="1270" anchor="ctr" anchorCtr="0">
          <a:noAutofit/>
        </a:bodyPr>
        <a:lstStyle/>
        <a:p>
          <a:pPr lvl="0" algn="ctr" defTabSz="2133600" rtl="1">
            <a:lnSpc>
              <a:spcPct val="90000"/>
            </a:lnSpc>
            <a:spcBef>
              <a:spcPct val="0"/>
            </a:spcBef>
            <a:spcAft>
              <a:spcPct val="35000"/>
            </a:spcAft>
          </a:pPr>
          <a:r>
            <a:rPr lang="ar-SA" sz="4800" b="1" kern="1200" dirty="0" smtClean="0">
              <a:latin typeface="Traditional Arabic" panose="02020603050405020304" pitchFamily="18" charset="-78"/>
              <a:cs typeface="Traditional Arabic" panose="02020603050405020304" pitchFamily="18" charset="-78"/>
            </a:rPr>
            <a:t>7_ البعد</a:t>
          </a:r>
          <a:endParaRPr lang="en-US" sz="4800" b="1" kern="1200" dirty="0">
            <a:latin typeface="Traditional Arabic" panose="02020603050405020304" pitchFamily="18" charset="-78"/>
            <a:cs typeface="Traditional Arabic" panose="02020603050405020304" pitchFamily="18" charset="-78"/>
          </a:endParaRPr>
        </a:p>
      </dsp:txBody>
      <dsp:txXfrm>
        <a:off x="64959" y="1410975"/>
        <a:ext cx="9928481" cy="1200774"/>
      </dsp:txXfrm>
    </dsp:sp>
    <dsp:sp modelId="{3BD0919A-9582-4412-826A-BFB5A05E3DBE}">
      <dsp:nvSpPr>
        <dsp:cNvPr id="0" name=""/>
        <dsp:cNvSpPr/>
      </dsp:nvSpPr>
      <dsp:spPr>
        <a:xfrm>
          <a:off x="0" y="2690827"/>
          <a:ext cx="10058399" cy="1330692"/>
        </a:xfrm>
        <a:prstGeom prst="roundRect">
          <a:avLst/>
        </a:prstGeom>
        <a:gradFill rotWithShape="0">
          <a:gsLst>
            <a:gs pos="0">
              <a:schemeClr val="lt1">
                <a:hueOff val="0"/>
                <a:satOff val="0"/>
                <a:lumOff val="0"/>
                <a:alphaOff val="0"/>
                <a:tint val="65000"/>
                <a:shade val="92000"/>
                <a:satMod val="130000"/>
              </a:schemeClr>
            </a:gs>
            <a:gs pos="45000">
              <a:schemeClr val="lt1">
                <a:hueOff val="0"/>
                <a:satOff val="0"/>
                <a:lumOff val="0"/>
                <a:alphaOff val="0"/>
                <a:tint val="60000"/>
                <a:shade val="99000"/>
                <a:satMod val="120000"/>
              </a:schemeClr>
            </a:gs>
            <a:gs pos="100000">
              <a:schemeClr val="l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2880" tIns="182880" rIns="182880" bIns="182880" numCol="1" spcCol="1270" anchor="ctr" anchorCtr="0">
          <a:noAutofit/>
        </a:bodyPr>
        <a:lstStyle/>
        <a:p>
          <a:pPr lvl="0" algn="ctr" defTabSz="2133600" rtl="1">
            <a:lnSpc>
              <a:spcPct val="90000"/>
            </a:lnSpc>
            <a:spcBef>
              <a:spcPct val="0"/>
            </a:spcBef>
            <a:spcAft>
              <a:spcPct val="35000"/>
            </a:spcAft>
          </a:pPr>
          <a:r>
            <a:rPr lang="ar-SA" sz="4800" b="1" kern="1200" dirty="0" smtClean="0">
              <a:latin typeface="Traditional Arabic" panose="02020603050405020304" pitchFamily="18" charset="-78"/>
              <a:cs typeface="Traditional Arabic" panose="02020603050405020304" pitchFamily="18" charset="-78"/>
            </a:rPr>
            <a:t>8_ الاستتار عن الأعين</a:t>
          </a:r>
          <a:endParaRPr lang="en-US" sz="4800" b="1" kern="1200" dirty="0">
            <a:latin typeface="Traditional Arabic" panose="02020603050405020304" pitchFamily="18" charset="-78"/>
            <a:cs typeface="Traditional Arabic" panose="02020603050405020304" pitchFamily="18" charset="-78"/>
          </a:endParaRPr>
        </a:p>
      </dsp:txBody>
      <dsp:txXfrm>
        <a:off x="64959" y="2755786"/>
        <a:ext cx="9928481" cy="1200774"/>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F068B7-C360-482A-83D3-153961C86EF3}">
      <dsp:nvSpPr>
        <dsp:cNvPr id="0" name=""/>
        <dsp:cNvSpPr/>
      </dsp:nvSpPr>
      <dsp:spPr>
        <a:xfrm>
          <a:off x="0" y="19142"/>
          <a:ext cx="10365820" cy="1187257"/>
        </a:xfrm>
        <a:prstGeom prst="roundRect">
          <a:avLst/>
        </a:prstGeom>
        <a:gradFill rotWithShape="0">
          <a:gsLst>
            <a:gs pos="0">
              <a:schemeClr val="lt1">
                <a:hueOff val="0"/>
                <a:satOff val="0"/>
                <a:lumOff val="0"/>
                <a:alphaOff val="0"/>
                <a:tint val="65000"/>
                <a:shade val="92000"/>
                <a:satMod val="130000"/>
              </a:schemeClr>
            </a:gs>
            <a:gs pos="45000">
              <a:schemeClr val="lt1">
                <a:hueOff val="0"/>
                <a:satOff val="0"/>
                <a:lumOff val="0"/>
                <a:alphaOff val="0"/>
                <a:tint val="60000"/>
                <a:shade val="99000"/>
                <a:satMod val="120000"/>
              </a:schemeClr>
            </a:gs>
            <a:gs pos="100000">
              <a:schemeClr val="l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6210" tIns="156210" rIns="156210" bIns="156210" numCol="1" spcCol="1270" anchor="ctr" anchorCtr="0">
          <a:noAutofit/>
        </a:bodyPr>
        <a:lstStyle/>
        <a:p>
          <a:pPr lvl="0" algn="ctr" defTabSz="1822450" rtl="1">
            <a:lnSpc>
              <a:spcPct val="90000"/>
            </a:lnSpc>
            <a:spcBef>
              <a:spcPct val="0"/>
            </a:spcBef>
            <a:spcAft>
              <a:spcPct val="35000"/>
            </a:spcAft>
          </a:pPr>
          <a:r>
            <a:rPr lang="ar-SA" sz="4100" b="1" kern="1200" dirty="0" smtClean="0">
              <a:latin typeface="Traditional Arabic" panose="02020603050405020304" pitchFamily="18" charset="-78"/>
              <a:cs typeface="Traditional Arabic" panose="02020603050405020304" pitchFamily="18" charset="-78"/>
            </a:rPr>
            <a:t>9_ ارتياد المكان الرخو لبوله</a:t>
          </a:r>
          <a:endParaRPr lang="en-US" sz="4100" b="1" kern="1200" dirty="0">
            <a:latin typeface="Traditional Arabic" panose="02020603050405020304" pitchFamily="18" charset="-78"/>
            <a:cs typeface="Traditional Arabic" panose="02020603050405020304" pitchFamily="18" charset="-78"/>
          </a:endParaRPr>
        </a:p>
      </dsp:txBody>
      <dsp:txXfrm>
        <a:off x="57957" y="77099"/>
        <a:ext cx="10249906" cy="1071343"/>
      </dsp:txXfrm>
    </dsp:sp>
    <dsp:sp modelId="{508BEE5C-86FD-40F4-9150-7032ABE5BDF0}">
      <dsp:nvSpPr>
        <dsp:cNvPr id="0" name=""/>
        <dsp:cNvSpPr/>
      </dsp:nvSpPr>
      <dsp:spPr>
        <a:xfrm>
          <a:off x="0" y="1324480"/>
          <a:ext cx="10365820" cy="1187257"/>
        </a:xfrm>
        <a:prstGeom prst="roundRect">
          <a:avLst/>
        </a:prstGeom>
        <a:gradFill rotWithShape="0">
          <a:gsLst>
            <a:gs pos="0">
              <a:schemeClr val="lt1">
                <a:hueOff val="0"/>
                <a:satOff val="0"/>
                <a:lumOff val="0"/>
                <a:alphaOff val="0"/>
                <a:tint val="65000"/>
                <a:shade val="92000"/>
                <a:satMod val="130000"/>
              </a:schemeClr>
            </a:gs>
            <a:gs pos="45000">
              <a:schemeClr val="lt1">
                <a:hueOff val="0"/>
                <a:satOff val="0"/>
                <a:lumOff val="0"/>
                <a:alphaOff val="0"/>
                <a:tint val="60000"/>
                <a:shade val="99000"/>
                <a:satMod val="120000"/>
              </a:schemeClr>
            </a:gs>
            <a:gs pos="100000">
              <a:schemeClr val="l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6210" tIns="156210" rIns="156210" bIns="156210" numCol="1" spcCol="1270" anchor="ctr" anchorCtr="0">
          <a:noAutofit/>
        </a:bodyPr>
        <a:lstStyle/>
        <a:p>
          <a:pPr lvl="0" algn="ctr" defTabSz="1822450" rtl="1">
            <a:lnSpc>
              <a:spcPct val="90000"/>
            </a:lnSpc>
            <a:spcBef>
              <a:spcPct val="0"/>
            </a:spcBef>
            <a:spcAft>
              <a:spcPct val="35000"/>
            </a:spcAft>
          </a:pPr>
          <a:r>
            <a:rPr lang="ar-SA" sz="4100" b="1" kern="1200" dirty="0" smtClean="0">
              <a:latin typeface="Traditional Arabic" panose="02020603050405020304" pitchFamily="18" charset="-78"/>
              <a:cs typeface="Traditional Arabic" panose="02020603050405020304" pitchFamily="18" charset="-78"/>
            </a:rPr>
            <a:t>10_ قصده المكان المرتفع لبوله</a:t>
          </a:r>
          <a:endParaRPr lang="en-US" sz="4100" b="1" kern="1200" dirty="0">
            <a:latin typeface="Traditional Arabic" panose="02020603050405020304" pitchFamily="18" charset="-78"/>
            <a:cs typeface="Traditional Arabic" panose="02020603050405020304" pitchFamily="18" charset="-78"/>
          </a:endParaRPr>
        </a:p>
      </dsp:txBody>
      <dsp:txXfrm>
        <a:off x="57957" y="1382437"/>
        <a:ext cx="10249906" cy="1071343"/>
      </dsp:txXfrm>
    </dsp:sp>
    <dsp:sp modelId="{49ABF537-0C38-4DF6-810A-CABEFB08EFEF}">
      <dsp:nvSpPr>
        <dsp:cNvPr id="0" name=""/>
        <dsp:cNvSpPr/>
      </dsp:nvSpPr>
      <dsp:spPr>
        <a:xfrm>
          <a:off x="0" y="2629817"/>
          <a:ext cx="10365820" cy="1187257"/>
        </a:xfrm>
        <a:prstGeom prst="roundRect">
          <a:avLst/>
        </a:prstGeom>
        <a:gradFill rotWithShape="0">
          <a:gsLst>
            <a:gs pos="0">
              <a:schemeClr val="lt1">
                <a:hueOff val="0"/>
                <a:satOff val="0"/>
                <a:lumOff val="0"/>
                <a:alphaOff val="0"/>
                <a:tint val="65000"/>
                <a:shade val="92000"/>
                <a:satMod val="130000"/>
              </a:schemeClr>
            </a:gs>
            <a:gs pos="45000">
              <a:schemeClr val="lt1">
                <a:hueOff val="0"/>
                <a:satOff val="0"/>
                <a:lumOff val="0"/>
                <a:alphaOff val="0"/>
                <a:tint val="60000"/>
                <a:shade val="99000"/>
                <a:satMod val="120000"/>
              </a:schemeClr>
            </a:gs>
            <a:gs pos="100000">
              <a:schemeClr val="l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6210" tIns="156210" rIns="156210" bIns="156210" numCol="1" spcCol="1270" anchor="ctr" anchorCtr="0">
          <a:noAutofit/>
        </a:bodyPr>
        <a:lstStyle/>
        <a:p>
          <a:pPr lvl="0" algn="ctr" defTabSz="1822450" rtl="1">
            <a:lnSpc>
              <a:spcPct val="90000"/>
            </a:lnSpc>
            <a:spcBef>
              <a:spcPct val="0"/>
            </a:spcBef>
            <a:spcAft>
              <a:spcPct val="35000"/>
            </a:spcAft>
          </a:pPr>
          <a:r>
            <a:rPr lang="ar-SA" sz="4100" b="1" kern="1200" dirty="0" smtClean="0">
              <a:latin typeface="Traditional Arabic" panose="02020603050405020304" pitchFamily="18" charset="-78"/>
              <a:cs typeface="Traditional Arabic" panose="02020603050405020304" pitchFamily="18" charset="-78"/>
            </a:rPr>
            <a:t>11_ مسح الذكر من أصله ثلاثا</a:t>
          </a:r>
          <a:endParaRPr lang="en-US" sz="4100" b="1" kern="1200" dirty="0">
            <a:latin typeface="Traditional Arabic" panose="02020603050405020304" pitchFamily="18" charset="-78"/>
            <a:cs typeface="Traditional Arabic" panose="02020603050405020304" pitchFamily="18" charset="-78"/>
          </a:endParaRPr>
        </a:p>
      </dsp:txBody>
      <dsp:txXfrm>
        <a:off x="57957" y="2687774"/>
        <a:ext cx="10249906" cy="10713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BD0EE2-0417-40F5-8D9C-AA29D5F70EDF}">
      <dsp:nvSpPr>
        <dsp:cNvPr id="0" name=""/>
        <dsp:cNvSpPr/>
      </dsp:nvSpPr>
      <dsp:spPr>
        <a:xfrm>
          <a:off x="0" y="40"/>
          <a:ext cx="10150475" cy="1623082"/>
        </a:xfrm>
        <a:prstGeom prst="rect">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0" tIns="165100" rIns="165100" bIns="165100" numCol="1" spcCol="1270" anchor="ctr" anchorCtr="0">
          <a:noAutofit/>
        </a:bodyPr>
        <a:lstStyle/>
        <a:p>
          <a:pPr lvl="0" algn="ctr" defTabSz="2889250">
            <a:lnSpc>
              <a:spcPct val="90000"/>
            </a:lnSpc>
            <a:spcBef>
              <a:spcPct val="0"/>
            </a:spcBef>
            <a:spcAft>
              <a:spcPct val="35000"/>
            </a:spcAft>
          </a:pPr>
          <a:r>
            <a:rPr lang="ar-SA" sz="6500" kern="1200" dirty="0" smtClean="0">
              <a:latin typeface="Traditional Arabic" panose="02020603050405020304" pitchFamily="18" charset="-78"/>
              <a:cs typeface="Traditional Arabic" panose="02020603050405020304" pitchFamily="18" charset="-78"/>
            </a:rPr>
            <a:t>ما يحرم من الآنية</a:t>
          </a:r>
          <a:endParaRPr lang="en-US" sz="6500" kern="1200" dirty="0">
            <a:latin typeface="Traditional Arabic" panose="02020603050405020304" pitchFamily="18" charset="-78"/>
            <a:cs typeface="Traditional Arabic" panose="02020603050405020304" pitchFamily="18" charset="-78"/>
          </a:endParaRPr>
        </a:p>
      </dsp:txBody>
      <dsp:txXfrm>
        <a:off x="0" y="40"/>
        <a:ext cx="10150475" cy="1623082"/>
      </dsp:txXfrm>
    </dsp:sp>
    <dsp:sp modelId="{8D843032-C647-4484-A61B-47C0648E9CAF}">
      <dsp:nvSpPr>
        <dsp:cNvPr id="0" name=""/>
        <dsp:cNvSpPr/>
      </dsp:nvSpPr>
      <dsp:spPr>
        <a:xfrm>
          <a:off x="0" y="1704277"/>
          <a:ext cx="10150475" cy="1623082"/>
        </a:xfrm>
        <a:prstGeom prst="rect">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0" tIns="165100" rIns="165100" bIns="165100" numCol="1" spcCol="1270" anchor="ctr" anchorCtr="0">
          <a:noAutofit/>
        </a:bodyPr>
        <a:lstStyle/>
        <a:p>
          <a:pPr lvl="0" algn="ctr" defTabSz="2889250">
            <a:lnSpc>
              <a:spcPct val="90000"/>
            </a:lnSpc>
            <a:spcBef>
              <a:spcPct val="0"/>
            </a:spcBef>
            <a:spcAft>
              <a:spcPct val="35000"/>
            </a:spcAft>
          </a:pPr>
          <a:r>
            <a:rPr lang="ar-SA" sz="6500" kern="1200" dirty="0" smtClean="0">
              <a:latin typeface="Traditional Arabic" panose="02020603050405020304" pitchFamily="18" charset="-78"/>
              <a:cs typeface="Traditional Arabic" panose="02020603050405020304" pitchFamily="18" charset="-78"/>
            </a:rPr>
            <a:t>حكم اتخاذ واستعمال آنية الذهب والفضة</a:t>
          </a:r>
          <a:endParaRPr lang="en-US" sz="6500" kern="1200" dirty="0"/>
        </a:p>
      </dsp:txBody>
      <dsp:txXfrm>
        <a:off x="0" y="1704277"/>
        <a:ext cx="10150475" cy="1623082"/>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EA20AC-9792-4F25-BEC0-5768ADB2D1C5}">
      <dsp:nvSpPr>
        <dsp:cNvPr id="0" name=""/>
        <dsp:cNvSpPr/>
      </dsp:nvSpPr>
      <dsp:spPr>
        <a:xfrm>
          <a:off x="0" y="548862"/>
          <a:ext cx="10058399" cy="1368900"/>
        </a:xfrm>
        <a:prstGeom prst="roundRect">
          <a:avLst/>
        </a:prstGeom>
        <a:gradFill rotWithShape="0">
          <a:gsLst>
            <a:gs pos="0">
              <a:schemeClr val="lt1">
                <a:hueOff val="0"/>
                <a:satOff val="0"/>
                <a:lumOff val="0"/>
                <a:alphaOff val="0"/>
                <a:tint val="65000"/>
                <a:shade val="92000"/>
                <a:satMod val="130000"/>
              </a:schemeClr>
            </a:gs>
            <a:gs pos="45000">
              <a:schemeClr val="lt1">
                <a:hueOff val="0"/>
                <a:satOff val="0"/>
                <a:lumOff val="0"/>
                <a:alphaOff val="0"/>
                <a:tint val="60000"/>
                <a:shade val="99000"/>
                <a:satMod val="120000"/>
              </a:schemeClr>
            </a:gs>
            <a:gs pos="100000">
              <a:schemeClr val="l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ar-SA" sz="4800" b="1" kern="1200" dirty="0" smtClean="0">
              <a:latin typeface="Traditional Arabic" panose="02020603050405020304" pitchFamily="18" charset="-78"/>
              <a:cs typeface="Traditional Arabic" panose="02020603050405020304" pitchFamily="18" charset="-78"/>
            </a:rPr>
            <a:t>12_ النتر ثلاثا</a:t>
          </a:r>
          <a:endParaRPr lang="en-US" sz="4800" b="1" kern="1200" dirty="0">
            <a:latin typeface="Traditional Arabic" panose="02020603050405020304" pitchFamily="18" charset="-78"/>
            <a:cs typeface="Traditional Arabic" panose="02020603050405020304" pitchFamily="18" charset="-78"/>
          </a:endParaRPr>
        </a:p>
      </dsp:txBody>
      <dsp:txXfrm>
        <a:off x="66824" y="615686"/>
        <a:ext cx="9924751" cy="1235252"/>
      </dsp:txXfrm>
    </dsp:sp>
    <dsp:sp modelId="{33761BB8-CD89-4A5B-A55A-DD3382F5FB90}">
      <dsp:nvSpPr>
        <dsp:cNvPr id="0" name=""/>
        <dsp:cNvSpPr/>
      </dsp:nvSpPr>
      <dsp:spPr>
        <a:xfrm>
          <a:off x="0" y="2104962"/>
          <a:ext cx="10058399" cy="1368900"/>
        </a:xfrm>
        <a:prstGeom prst="roundRect">
          <a:avLst/>
        </a:prstGeom>
        <a:gradFill rotWithShape="0">
          <a:gsLst>
            <a:gs pos="0">
              <a:schemeClr val="lt1">
                <a:hueOff val="0"/>
                <a:satOff val="0"/>
                <a:lumOff val="0"/>
                <a:alphaOff val="0"/>
                <a:tint val="65000"/>
                <a:shade val="92000"/>
                <a:satMod val="130000"/>
              </a:schemeClr>
            </a:gs>
            <a:gs pos="45000">
              <a:schemeClr val="lt1">
                <a:hueOff val="0"/>
                <a:satOff val="0"/>
                <a:lumOff val="0"/>
                <a:alphaOff val="0"/>
                <a:tint val="60000"/>
                <a:shade val="99000"/>
                <a:satMod val="120000"/>
              </a:schemeClr>
            </a:gs>
            <a:gs pos="100000">
              <a:schemeClr val="l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ar-SA" sz="4800" b="1" kern="1200" dirty="0" smtClean="0">
              <a:latin typeface="Traditional Arabic" panose="02020603050405020304" pitchFamily="18" charset="-78"/>
              <a:cs typeface="Traditional Arabic" panose="02020603050405020304" pitchFamily="18" charset="-78"/>
            </a:rPr>
            <a:t>13_ تحوله من موضعه للاستنجاء</a:t>
          </a:r>
          <a:endParaRPr lang="en-US" sz="4800" b="1" kern="1200" dirty="0">
            <a:latin typeface="Traditional Arabic" panose="02020603050405020304" pitchFamily="18" charset="-78"/>
            <a:cs typeface="Traditional Arabic" panose="02020603050405020304" pitchFamily="18" charset="-78"/>
          </a:endParaRPr>
        </a:p>
      </dsp:txBody>
      <dsp:txXfrm>
        <a:off x="66824" y="2171786"/>
        <a:ext cx="9924751" cy="1235252"/>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9D80D4-4123-4ABE-809F-37EC35F6FB77}">
      <dsp:nvSpPr>
        <dsp:cNvPr id="0" name=""/>
        <dsp:cNvSpPr/>
      </dsp:nvSpPr>
      <dsp:spPr>
        <a:xfrm>
          <a:off x="0" y="18294"/>
          <a:ext cx="9604003" cy="1100385"/>
        </a:xfrm>
        <a:prstGeom prst="roundRect">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ar-SA" sz="3800" b="1" kern="1200" dirty="0" smtClean="0">
              <a:latin typeface="Traditional Arabic" panose="02020603050405020304" pitchFamily="18" charset="-78"/>
              <a:cs typeface="Traditional Arabic" panose="02020603050405020304" pitchFamily="18" charset="-78"/>
            </a:rPr>
            <a:t>ما يكره عند قضاء الحاجة</a:t>
          </a:r>
          <a:endParaRPr lang="en-US" sz="3800" b="1" kern="1200" dirty="0">
            <a:latin typeface="Traditional Arabic" panose="02020603050405020304" pitchFamily="18" charset="-78"/>
            <a:cs typeface="Traditional Arabic" panose="02020603050405020304" pitchFamily="18" charset="-78"/>
          </a:endParaRPr>
        </a:p>
      </dsp:txBody>
      <dsp:txXfrm>
        <a:off x="53716" y="72010"/>
        <a:ext cx="9496571" cy="992953"/>
      </dsp:txXfrm>
    </dsp:sp>
    <dsp:sp modelId="{EC1795C7-EDB4-4848-A4D5-24E47356A8DA}">
      <dsp:nvSpPr>
        <dsp:cNvPr id="0" name=""/>
        <dsp:cNvSpPr/>
      </dsp:nvSpPr>
      <dsp:spPr>
        <a:xfrm>
          <a:off x="0" y="1228119"/>
          <a:ext cx="9604003" cy="1100385"/>
        </a:xfrm>
        <a:prstGeom prst="roundRect">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rtl="1">
            <a:lnSpc>
              <a:spcPct val="90000"/>
            </a:lnSpc>
            <a:spcBef>
              <a:spcPct val="0"/>
            </a:spcBef>
            <a:spcAft>
              <a:spcPct val="35000"/>
            </a:spcAft>
          </a:pPr>
          <a:r>
            <a:rPr lang="ar-SA" sz="3800" b="1" kern="1200" dirty="0" smtClean="0">
              <a:latin typeface="Traditional Arabic" panose="02020603050405020304" pitchFamily="18" charset="-78"/>
              <a:cs typeface="Traditional Arabic" panose="02020603050405020304" pitchFamily="18" charset="-78"/>
            </a:rPr>
            <a:t>1_ دخوله بشيء فيه ذكر الله</a:t>
          </a:r>
          <a:endParaRPr lang="en-US" sz="3800" b="1" kern="1200" dirty="0">
            <a:latin typeface="Traditional Arabic" panose="02020603050405020304" pitchFamily="18" charset="-78"/>
            <a:cs typeface="Traditional Arabic" panose="02020603050405020304" pitchFamily="18" charset="-78"/>
          </a:endParaRPr>
        </a:p>
      </dsp:txBody>
      <dsp:txXfrm>
        <a:off x="53716" y="1281835"/>
        <a:ext cx="9496571" cy="992953"/>
      </dsp:txXfrm>
    </dsp:sp>
    <dsp:sp modelId="{130A20CF-7B18-46FF-9FF9-513BD7F9F7AC}">
      <dsp:nvSpPr>
        <dsp:cNvPr id="0" name=""/>
        <dsp:cNvSpPr/>
      </dsp:nvSpPr>
      <dsp:spPr>
        <a:xfrm>
          <a:off x="0" y="2437944"/>
          <a:ext cx="9604003" cy="1100385"/>
        </a:xfrm>
        <a:prstGeom prst="roundRect">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ar-SA" sz="3800" b="1" kern="1200" dirty="0" smtClean="0">
              <a:latin typeface="Traditional Arabic" panose="02020603050405020304" pitchFamily="18" charset="-78"/>
              <a:cs typeface="Traditional Arabic" panose="02020603050405020304" pitchFamily="18" charset="-78"/>
            </a:rPr>
            <a:t>2_ استكمال رفع ثوبها قبل دونه من الأرض</a:t>
          </a:r>
          <a:endParaRPr lang="en-US" sz="3800" b="1" kern="1200" dirty="0">
            <a:latin typeface="Traditional Arabic" panose="02020603050405020304" pitchFamily="18" charset="-78"/>
            <a:cs typeface="Traditional Arabic" panose="02020603050405020304" pitchFamily="18" charset="-78"/>
          </a:endParaRPr>
        </a:p>
      </dsp:txBody>
      <dsp:txXfrm>
        <a:off x="53716" y="2491660"/>
        <a:ext cx="9496571" cy="992953"/>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83F528-58C2-4E85-9179-DC0B445B288C}">
      <dsp:nvSpPr>
        <dsp:cNvPr id="0" name=""/>
        <dsp:cNvSpPr/>
      </dsp:nvSpPr>
      <dsp:spPr>
        <a:xfrm>
          <a:off x="0" y="57518"/>
          <a:ext cx="10058399" cy="723937"/>
        </a:xfrm>
        <a:prstGeom prst="roundRect">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1">
            <a:lnSpc>
              <a:spcPct val="90000"/>
            </a:lnSpc>
            <a:spcBef>
              <a:spcPct val="0"/>
            </a:spcBef>
            <a:spcAft>
              <a:spcPct val="35000"/>
            </a:spcAft>
          </a:pPr>
          <a:r>
            <a:rPr lang="ar-SA" sz="2500" b="1" kern="1200" dirty="0" smtClean="0">
              <a:latin typeface="Traditional Arabic" panose="02020603050405020304" pitchFamily="18" charset="-78"/>
              <a:cs typeface="Traditional Arabic" panose="02020603050405020304" pitchFamily="18" charset="-78"/>
            </a:rPr>
            <a:t>3_الكلام أثناء قضاء الحاجة</a:t>
          </a:r>
          <a:endParaRPr lang="en-US" sz="2500" b="1" kern="1200" dirty="0">
            <a:latin typeface="Traditional Arabic" panose="02020603050405020304" pitchFamily="18" charset="-78"/>
            <a:cs typeface="Traditional Arabic" panose="02020603050405020304" pitchFamily="18" charset="-78"/>
          </a:endParaRPr>
        </a:p>
      </dsp:txBody>
      <dsp:txXfrm>
        <a:off x="35340" y="92858"/>
        <a:ext cx="9987719" cy="653257"/>
      </dsp:txXfrm>
    </dsp:sp>
    <dsp:sp modelId="{DA5D6EAB-7817-4C4D-A881-7A56E12C80F1}">
      <dsp:nvSpPr>
        <dsp:cNvPr id="0" name=""/>
        <dsp:cNvSpPr/>
      </dsp:nvSpPr>
      <dsp:spPr>
        <a:xfrm>
          <a:off x="0" y="853456"/>
          <a:ext cx="10058399" cy="723937"/>
        </a:xfrm>
        <a:prstGeom prst="roundRect">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1">
            <a:lnSpc>
              <a:spcPct val="90000"/>
            </a:lnSpc>
            <a:spcBef>
              <a:spcPct val="0"/>
            </a:spcBef>
            <a:spcAft>
              <a:spcPct val="35000"/>
            </a:spcAft>
          </a:pPr>
          <a:r>
            <a:rPr lang="ar-SA" sz="2500" b="1" kern="1200" dirty="0" smtClean="0">
              <a:latin typeface="Traditional Arabic" panose="02020603050405020304" pitchFamily="18" charset="-78"/>
              <a:cs typeface="Traditional Arabic" panose="02020603050405020304" pitchFamily="18" charset="-78"/>
            </a:rPr>
            <a:t>4_ البول في شق ونحوه</a:t>
          </a:r>
          <a:endParaRPr lang="en-US" sz="2500" b="1" kern="1200" dirty="0">
            <a:latin typeface="Traditional Arabic" panose="02020603050405020304" pitchFamily="18" charset="-78"/>
            <a:cs typeface="Traditional Arabic" panose="02020603050405020304" pitchFamily="18" charset="-78"/>
          </a:endParaRPr>
        </a:p>
      </dsp:txBody>
      <dsp:txXfrm>
        <a:off x="35340" y="888796"/>
        <a:ext cx="9987719" cy="653257"/>
      </dsp:txXfrm>
    </dsp:sp>
    <dsp:sp modelId="{ADD3FB50-D642-4D52-BC86-E9A958CD6F77}">
      <dsp:nvSpPr>
        <dsp:cNvPr id="0" name=""/>
        <dsp:cNvSpPr/>
      </dsp:nvSpPr>
      <dsp:spPr>
        <a:xfrm>
          <a:off x="0" y="1649393"/>
          <a:ext cx="10058399" cy="723937"/>
        </a:xfrm>
        <a:prstGeom prst="roundRect">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ar-SA" sz="2500" b="1" kern="1200" dirty="0" smtClean="0">
              <a:latin typeface="Traditional Arabic" panose="02020603050405020304" pitchFamily="18" charset="-78"/>
              <a:cs typeface="Traditional Arabic" panose="02020603050405020304" pitchFamily="18" charset="-78"/>
            </a:rPr>
            <a:t>5_ البول في الإناء بلاحاجة</a:t>
          </a:r>
          <a:endParaRPr lang="en-US" sz="2500" b="1" kern="1200" dirty="0">
            <a:latin typeface="Traditional Arabic" panose="02020603050405020304" pitchFamily="18" charset="-78"/>
            <a:cs typeface="Traditional Arabic" panose="02020603050405020304" pitchFamily="18" charset="-78"/>
          </a:endParaRPr>
        </a:p>
      </dsp:txBody>
      <dsp:txXfrm>
        <a:off x="35340" y="1684733"/>
        <a:ext cx="9987719" cy="653257"/>
      </dsp:txXfrm>
    </dsp:sp>
    <dsp:sp modelId="{783CCF6C-101C-4B79-AF19-B3FB9CC58F53}">
      <dsp:nvSpPr>
        <dsp:cNvPr id="0" name=""/>
        <dsp:cNvSpPr/>
      </dsp:nvSpPr>
      <dsp:spPr>
        <a:xfrm>
          <a:off x="0" y="2445331"/>
          <a:ext cx="10058399" cy="723937"/>
        </a:xfrm>
        <a:prstGeom prst="roundRect">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1">
            <a:lnSpc>
              <a:spcPct val="90000"/>
            </a:lnSpc>
            <a:spcBef>
              <a:spcPct val="0"/>
            </a:spcBef>
            <a:spcAft>
              <a:spcPct val="35000"/>
            </a:spcAft>
          </a:pPr>
          <a:r>
            <a:rPr lang="ar-SA" sz="2500" b="1" kern="1200" dirty="0" smtClean="0">
              <a:latin typeface="Traditional Arabic" panose="02020603050405020304" pitchFamily="18" charset="-78"/>
              <a:cs typeface="Traditional Arabic" panose="02020603050405020304" pitchFamily="18" charset="-78"/>
            </a:rPr>
            <a:t>6_ الاستنجاء أو الاستجمار باليمين</a:t>
          </a:r>
          <a:endParaRPr lang="en-US" sz="2500" b="1" kern="1200" dirty="0">
            <a:latin typeface="Traditional Arabic" panose="02020603050405020304" pitchFamily="18" charset="-78"/>
            <a:cs typeface="Traditional Arabic" panose="02020603050405020304" pitchFamily="18" charset="-78"/>
          </a:endParaRPr>
        </a:p>
      </dsp:txBody>
      <dsp:txXfrm>
        <a:off x="35340" y="2480671"/>
        <a:ext cx="9987719" cy="653257"/>
      </dsp:txXfrm>
    </dsp:sp>
    <dsp:sp modelId="{E0A9D61D-F1B1-464A-B6FC-62783AFC268D}">
      <dsp:nvSpPr>
        <dsp:cNvPr id="0" name=""/>
        <dsp:cNvSpPr/>
      </dsp:nvSpPr>
      <dsp:spPr>
        <a:xfrm>
          <a:off x="0" y="3241268"/>
          <a:ext cx="10058399" cy="723937"/>
        </a:xfrm>
        <a:prstGeom prst="roundRect">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1">
            <a:lnSpc>
              <a:spcPct val="90000"/>
            </a:lnSpc>
            <a:spcBef>
              <a:spcPct val="0"/>
            </a:spcBef>
            <a:spcAft>
              <a:spcPct val="35000"/>
            </a:spcAft>
          </a:pPr>
          <a:r>
            <a:rPr lang="ar-SA" sz="2500" b="1" kern="1200" dirty="0" smtClean="0">
              <a:latin typeface="Traditional Arabic" panose="02020603050405020304" pitchFamily="18" charset="-78"/>
              <a:cs typeface="Traditional Arabic" panose="02020603050405020304" pitchFamily="18" charset="-78"/>
            </a:rPr>
            <a:t>7_ استقبال النيرين</a:t>
          </a:r>
          <a:endParaRPr lang="en-US" sz="2500" b="1" kern="1200" dirty="0">
            <a:latin typeface="Traditional Arabic" panose="02020603050405020304" pitchFamily="18" charset="-78"/>
            <a:cs typeface="Traditional Arabic" panose="02020603050405020304" pitchFamily="18" charset="-78"/>
          </a:endParaRPr>
        </a:p>
      </dsp:txBody>
      <dsp:txXfrm>
        <a:off x="35340" y="3276608"/>
        <a:ext cx="9987719" cy="653257"/>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83F528-58C2-4E85-9179-DC0B445B288C}">
      <dsp:nvSpPr>
        <dsp:cNvPr id="0" name=""/>
        <dsp:cNvSpPr/>
      </dsp:nvSpPr>
      <dsp:spPr>
        <a:xfrm>
          <a:off x="0" y="25589"/>
          <a:ext cx="10058399" cy="1042469"/>
        </a:xfrm>
        <a:prstGeom prst="roundRect">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1">
            <a:lnSpc>
              <a:spcPct val="90000"/>
            </a:lnSpc>
            <a:spcBef>
              <a:spcPct val="0"/>
            </a:spcBef>
            <a:spcAft>
              <a:spcPct val="35000"/>
            </a:spcAft>
          </a:pPr>
          <a:r>
            <a:rPr lang="ar-SA" sz="3600" b="1" kern="1200" dirty="0" smtClean="0">
              <a:latin typeface="Traditional Arabic" panose="02020603050405020304" pitchFamily="18" charset="-78"/>
              <a:cs typeface="Traditional Arabic" panose="02020603050405020304" pitchFamily="18" charset="-78"/>
            </a:rPr>
            <a:t>ما يحرم عند قضاء الحاجة</a:t>
          </a:r>
          <a:endParaRPr lang="en-US" sz="3600" b="1" kern="1200" dirty="0">
            <a:latin typeface="Traditional Arabic" panose="02020603050405020304" pitchFamily="18" charset="-78"/>
            <a:cs typeface="Traditional Arabic" panose="02020603050405020304" pitchFamily="18" charset="-78"/>
          </a:endParaRPr>
        </a:p>
      </dsp:txBody>
      <dsp:txXfrm>
        <a:off x="50889" y="76478"/>
        <a:ext cx="9956621" cy="940691"/>
      </dsp:txXfrm>
    </dsp:sp>
    <dsp:sp modelId="{DA5D6EAB-7817-4C4D-A881-7A56E12C80F1}">
      <dsp:nvSpPr>
        <dsp:cNvPr id="0" name=""/>
        <dsp:cNvSpPr/>
      </dsp:nvSpPr>
      <dsp:spPr>
        <a:xfrm>
          <a:off x="0" y="1171739"/>
          <a:ext cx="10058399" cy="1042469"/>
        </a:xfrm>
        <a:prstGeom prst="roundRect">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1">
            <a:lnSpc>
              <a:spcPct val="90000"/>
            </a:lnSpc>
            <a:spcBef>
              <a:spcPct val="0"/>
            </a:spcBef>
            <a:spcAft>
              <a:spcPct val="35000"/>
            </a:spcAft>
          </a:pPr>
          <a:r>
            <a:rPr lang="ar-SA" sz="3600" b="1" kern="1200" dirty="0" smtClean="0">
              <a:latin typeface="Traditional Arabic" panose="02020603050405020304" pitchFamily="18" charset="-78"/>
              <a:cs typeface="Traditional Arabic" panose="02020603050405020304" pitchFamily="18" charset="-78"/>
            </a:rPr>
            <a:t>1_ استقبال القبلة</a:t>
          </a:r>
          <a:endParaRPr lang="en-US" sz="3600" b="1" kern="1200" dirty="0">
            <a:latin typeface="Traditional Arabic" panose="02020603050405020304" pitchFamily="18" charset="-78"/>
            <a:cs typeface="Traditional Arabic" panose="02020603050405020304" pitchFamily="18" charset="-78"/>
          </a:endParaRPr>
        </a:p>
      </dsp:txBody>
      <dsp:txXfrm>
        <a:off x="50889" y="1222628"/>
        <a:ext cx="9956621" cy="940691"/>
      </dsp:txXfrm>
    </dsp:sp>
    <dsp:sp modelId="{ADD3FB50-D642-4D52-BC86-E9A958CD6F77}">
      <dsp:nvSpPr>
        <dsp:cNvPr id="0" name=""/>
        <dsp:cNvSpPr/>
      </dsp:nvSpPr>
      <dsp:spPr>
        <a:xfrm>
          <a:off x="0" y="2317889"/>
          <a:ext cx="10058399" cy="1042469"/>
        </a:xfrm>
        <a:prstGeom prst="roundRect">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ar-SA" sz="3600" b="1" kern="1200" dirty="0" smtClean="0">
              <a:latin typeface="Traditional Arabic" panose="02020603050405020304" pitchFamily="18" charset="-78"/>
              <a:cs typeface="Traditional Arabic" panose="02020603050405020304" pitchFamily="18" charset="-78"/>
            </a:rPr>
            <a:t>2_ اللبث فوق الحاجة </a:t>
          </a:r>
          <a:endParaRPr lang="en-US" sz="3600" b="1" kern="1200" dirty="0">
            <a:latin typeface="Traditional Arabic" panose="02020603050405020304" pitchFamily="18" charset="-78"/>
            <a:cs typeface="Traditional Arabic" panose="02020603050405020304" pitchFamily="18" charset="-78"/>
          </a:endParaRPr>
        </a:p>
      </dsp:txBody>
      <dsp:txXfrm>
        <a:off x="50889" y="2368778"/>
        <a:ext cx="9956621" cy="940691"/>
      </dsp:txXfrm>
    </dsp:sp>
    <dsp:sp modelId="{783CCF6C-101C-4B79-AF19-B3FB9CC58F53}">
      <dsp:nvSpPr>
        <dsp:cNvPr id="0" name=""/>
        <dsp:cNvSpPr/>
      </dsp:nvSpPr>
      <dsp:spPr>
        <a:xfrm>
          <a:off x="0" y="3464039"/>
          <a:ext cx="10058399" cy="1042469"/>
        </a:xfrm>
        <a:prstGeom prst="roundRect">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1">
            <a:lnSpc>
              <a:spcPct val="90000"/>
            </a:lnSpc>
            <a:spcBef>
              <a:spcPct val="0"/>
            </a:spcBef>
            <a:spcAft>
              <a:spcPct val="35000"/>
            </a:spcAft>
          </a:pPr>
          <a:r>
            <a:rPr lang="ar-SA" sz="3600" b="1" kern="1200" dirty="0" smtClean="0">
              <a:latin typeface="Traditional Arabic" panose="02020603050405020304" pitchFamily="18" charset="-78"/>
              <a:cs typeface="Traditional Arabic" panose="02020603050405020304" pitchFamily="18" charset="-78"/>
            </a:rPr>
            <a:t>3_ قضاء الحاجة في مكان يضر بالناس</a:t>
          </a:r>
          <a:endParaRPr lang="en-US" sz="3600" b="1" kern="1200" dirty="0">
            <a:latin typeface="Traditional Arabic" panose="02020603050405020304" pitchFamily="18" charset="-78"/>
            <a:cs typeface="Traditional Arabic" panose="02020603050405020304" pitchFamily="18" charset="-78"/>
          </a:endParaRPr>
        </a:p>
      </dsp:txBody>
      <dsp:txXfrm>
        <a:off x="50889" y="3514928"/>
        <a:ext cx="9956621" cy="940691"/>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DCE811-5C5C-4E89-91FC-A08742CE58EF}">
      <dsp:nvSpPr>
        <dsp:cNvPr id="0" name=""/>
        <dsp:cNvSpPr/>
      </dsp:nvSpPr>
      <dsp:spPr>
        <a:xfrm>
          <a:off x="0" y="19763"/>
          <a:ext cx="10058399" cy="1245172"/>
        </a:xfrm>
        <a:prstGeom prst="roundRect">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163830" tIns="163830" rIns="163830" bIns="163830" numCol="1" spcCol="1270" anchor="ctr" anchorCtr="0">
          <a:noAutofit/>
        </a:bodyPr>
        <a:lstStyle/>
        <a:p>
          <a:pPr lvl="0" algn="r" defTabSz="1911350" rtl="1">
            <a:lnSpc>
              <a:spcPct val="90000"/>
            </a:lnSpc>
            <a:spcBef>
              <a:spcPct val="0"/>
            </a:spcBef>
            <a:spcAft>
              <a:spcPct val="35000"/>
            </a:spcAft>
          </a:pPr>
          <a:r>
            <a:rPr lang="ar-SA" sz="4300" b="1" kern="1200" dirty="0" smtClean="0">
              <a:latin typeface="Traditional Arabic" panose="02020603050405020304" pitchFamily="18" charset="-78"/>
              <a:cs typeface="Traditional Arabic" panose="02020603050405020304" pitchFamily="18" charset="-78"/>
            </a:rPr>
            <a:t>_ كيفية الاستنجاء</a:t>
          </a:r>
          <a:endParaRPr lang="en-US" sz="4300" b="1" kern="1200" dirty="0">
            <a:latin typeface="Traditional Arabic" panose="02020603050405020304" pitchFamily="18" charset="-78"/>
            <a:cs typeface="Traditional Arabic" panose="02020603050405020304" pitchFamily="18" charset="-78"/>
          </a:endParaRPr>
        </a:p>
      </dsp:txBody>
      <dsp:txXfrm>
        <a:off x="60784" y="80547"/>
        <a:ext cx="9936831" cy="1123604"/>
      </dsp:txXfrm>
    </dsp:sp>
    <dsp:sp modelId="{157FCB34-E4FD-4C0E-AAC3-F591D930F42D}">
      <dsp:nvSpPr>
        <dsp:cNvPr id="0" name=""/>
        <dsp:cNvSpPr/>
      </dsp:nvSpPr>
      <dsp:spPr>
        <a:xfrm>
          <a:off x="0" y="1388776"/>
          <a:ext cx="10058399" cy="1245172"/>
        </a:xfrm>
        <a:prstGeom prst="roundRect">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163830" tIns="163830" rIns="163830" bIns="163830" numCol="1" spcCol="1270" anchor="ctr" anchorCtr="0">
          <a:noAutofit/>
        </a:bodyPr>
        <a:lstStyle/>
        <a:p>
          <a:pPr lvl="0" algn="r" defTabSz="1911350" rtl="1">
            <a:lnSpc>
              <a:spcPct val="90000"/>
            </a:lnSpc>
            <a:spcBef>
              <a:spcPct val="0"/>
            </a:spcBef>
            <a:spcAft>
              <a:spcPct val="35000"/>
            </a:spcAft>
          </a:pPr>
          <a:r>
            <a:rPr lang="ar-SA" sz="4300" b="1" kern="1200" dirty="0" smtClean="0">
              <a:latin typeface="Traditional Arabic" panose="02020603050405020304" pitchFamily="18" charset="-78"/>
              <a:cs typeface="Traditional Arabic" panose="02020603050405020304" pitchFamily="18" charset="-78"/>
            </a:rPr>
            <a:t>_شروط جواز الاستجمار</a:t>
          </a:r>
        </a:p>
      </dsp:txBody>
      <dsp:txXfrm>
        <a:off x="60784" y="1449560"/>
        <a:ext cx="9936831" cy="1123604"/>
      </dsp:txXfrm>
    </dsp:sp>
    <dsp:sp modelId="{51D89B3F-A9A0-411D-BE5D-B540402E48A3}">
      <dsp:nvSpPr>
        <dsp:cNvPr id="0" name=""/>
        <dsp:cNvSpPr/>
      </dsp:nvSpPr>
      <dsp:spPr>
        <a:xfrm>
          <a:off x="0" y="2757788"/>
          <a:ext cx="10058399" cy="1245172"/>
        </a:xfrm>
        <a:prstGeom prst="roundRect">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163830" tIns="163830" rIns="163830" bIns="163830" numCol="1" spcCol="1270" anchor="ctr" anchorCtr="0">
          <a:noAutofit/>
        </a:bodyPr>
        <a:lstStyle/>
        <a:p>
          <a:pPr lvl="0" algn="r" defTabSz="1911350" rtl="1">
            <a:lnSpc>
              <a:spcPct val="90000"/>
            </a:lnSpc>
            <a:spcBef>
              <a:spcPct val="0"/>
            </a:spcBef>
            <a:spcAft>
              <a:spcPct val="35000"/>
            </a:spcAft>
          </a:pPr>
          <a:r>
            <a:rPr lang="ar-SA" sz="4300" b="1" kern="1200" dirty="0" smtClean="0">
              <a:latin typeface="Traditional Arabic" panose="02020603050405020304" pitchFamily="18" charset="-78"/>
              <a:cs typeface="Traditional Arabic" panose="02020603050405020304" pitchFamily="18" charset="-78"/>
            </a:rPr>
            <a:t>_ شروط الاستجمار: أولا: شروط مايستجمر به</a:t>
          </a:r>
          <a:endParaRPr lang="en-US" sz="4300" b="1" kern="1200" dirty="0">
            <a:latin typeface="Traditional Arabic" panose="02020603050405020304" pitchFamily="18" charset="-78"/>
            <a:cs typeface="Traditional Arabic" panose="02020603050405020304" pitchFamily="18" charset="-78"/>
          </a:endParaRPr>
        </a:p>
      </dsp:txBody>
      <dsp:txXfrm>
        <a:off x="60784" y="2818572"/>
        <a:ext cx="9936831" cy="1123604"/>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4E4011-CB92-482C-9077-6429C1AC8E77}">
      <dsp:nvSpPr>
        <dsp:cNvPr id="0" name=""/>
        <dsp:cNvSpPr/>
      </dsp:nvSpPr>
      <dsp:spPr>
        <a:xfrm>
          <a:off x="0" y="19763"/>
          <a:ext cx="10058399" cy="1245172"/>
        </a:xfrm>
        <a:prstGeom prst="roundRect">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163830" tIns="163830" rIns="163830" bIns="163830" numCol="1" spcCol="1270" anchor="ctr" anchorCtr="0">
          <a:noAutofit/>
        </a:bodyPr>
        <a:lstStyle/>
        <a:p>
          <a:pPr lvl="0" algn="r" defTabSz="1911350" rtl="1">
            <a:lnSpc>
              <a:spcPct val="90000"/>
            </a:lnSpc>
            <a:spcBef>
              <a:spcPct val="0"/>
            </a:spcBef>
            <a:spcAft>
              <a:spcPct val="35000"/>
            </a:spcAft>
          </a:pPr>
          <a:r>
            <a:rPr lang="ar-SA" sz="4300" b="1" kern="1200" dirty="0" smtClean="0">
              <a:latin typeface="Traditional Arabic" panose="02020603050405020304" pitchFamily="18" charset="-78"/>
              <a:cs typeface="Traditional Arabic" panose="02020603050405020304" pitchFamily="18" charset="-78"/>
            </a:rPr>
            <a:t>_ معنى الإنقاء في الاستجمار</a:t>
          </a:r>
          <a:endParaRPr lang="en-US" sz="4300" b="1" kern="1200" dirty="0">
            <a:latin typeface="Traditional Arabic" panose="02020603050405020304" pitchFamily="18" charset="-78"/>
            <a:cs typeface="Traditional Arabic" panose="02020603050405020304" pitchFamily="18" charset="-78"/>
          </a:endParaRPr>
        </a:p>
      </dsp:txBody>
      <dsp:txXfrm>
        <a:off x="60784" y="80547"/>
        <a:ext cx="9936831" cy="1123604"/>
      </dsp:txXfrm>
    </dsp:sp>
    <dsp:sp modelId="{BE56208F-7F01-47DB-8215-450669F37B5E}">
      <dsp:nvSpPr>
        <dsp:cNvPr id="0" name=""/>
        <dsp:cNvSpPr/>
      </dsp:nvSpPr>
      <dsp:spPr>
        <a:xfrm>
          <a:off x="0" y="1388776"/>
          <a:ext cx="10058399" cy="1245172"/>
        </a:xfrm>
        <a:prstGeom prst="roundRect">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163830" tIns="163830" rIns="163830" bIns="163830" numCol="1" spcCol="1270" anchor="ctr" anchorCtr="0">
          <a:noAutofit/>
        </a:bodyPr>
        <a:lstStyle/>
        <a:p>
          <a:pPr lvl="0" algn="r" defTabSz="1911350" rtl="1">
            <a:lnSpc>
              <a:spcPct val="90000"/>
            </a:lnSpc>
            <a:spcBef>
              <a:spcPct val="0"/>
            </a:spcBef>
            <a:spcAft>
              <a:spcPct val="35000"/>
            </a:spcAft>
          </a:pPr>
          <a:r>
            <a:rPr lang="ar-SA" sz="4300" b="1" kern="1200" dirty="0" smtClean="0">
              <a:latin typeface="Traditional Arabic" panose="02020603050405020304" pitchFamily="18" charset="-78"/>
              <a:cs typeface="Traditional Arabic" panose="02020603050405020304" pitchFamily="18" charset="-78"/>
            </a:rPr>
            <a:t>ثانيا: شروط الاكتفاء بالاستجمار</a:t>
          </a:r>
          <a:endParaRPr lang="en-US" sz="4300" b="1" kern="1200" dirty="0">
            <a:latin typeface="Traditional Arabic" panose="02020603050405020304" pitchFamily="18" charset="-78"/>
            <a:cs typeface="Traditional Arabic" panose="02020603050405020304" pitchFamily="18" charset="-78"/>
          </a:endParaRPr>
        </a:p>
      </dsp:txBody>
      <dsp:txXfrm>
        <a:off x="60784" y="1449560"/>
        <a:ext cx="9936831" cy="1123604"/>
      </dsp:txXfrm>
    </dsp:sp>
    <dsp:sp modelId="{B62C9BF9-C3F9-442D-8E49-2A143FC3CB4C}">
      <dsp:nvSpPr>
        <dsp:cNvPr id="0" name=""/>
        <dsp:cNvSpPr/>
      </dsp:nvSpPr>
      <dsp:spPr>
        <a:xfrm>
          <a:off x="0" y="2757788"/>
          <a:ext cx="10058399" cy="1245172"/>
        </a:xfrm>
        <a:prstGeom prst="roundRect">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163830" tIns="163830" rIns="163830" bIns="163830" numCol="1" spcCol="1270" anchor="ctr" anchorCtr="0">
          <a:noAutofit/>
        </a:bodyPr>
        <a:lstStyle/>
        <a:p>
          <a:pPr lvl="0" algn="r" defTabSz="1911350" rtl="1">
            <a:lnSpc>
              <a:spcPct val="90000"/>
            </a:lnSpc>
            <a:spcBef>
              <a:spcPct val="0"/>
            </a:spcBef>
            <a:spcAft>
              <a:spcPct val="35000"/>
            </a:spcAft>
          </a:pPr>
          <a:r>
            <a:rPr lang="ar-SA" sz="4300" b="1" kern="1200" dirty="0" smtClean="0">
              <a:latin typeface="Traditional Arabic" panose="02020603050405020304" pitchFamily="18" charset="-78"/>
              <a:cs typeface="Traditional Arabic" panose="02020603050405020304" pitchFamily="18" charset="-78"/>
            </a:rPr>
            <a:t>_ معنى الإنقاء في الاستنجاء</a:t>
          </a:r>
          <a:endParaRPr lang="en-US" sz="4300" b="1" kern="1200" dirty="0">
            <a:latin typeface="Traditional Arabic" panose="02020603050405020304" pitchFamily="18" charset="-78"/>
            <a:cs typeface="Traditional Arabic" panose="02020603050405020304" pitchFamily="18" charset="-78"/>
          </a:endParaRPr>
        </a:p>
      </dsp:txBody>
      <dsp:txXfrm>
        <a:off x="60784" y="2818572"/>
        <a:ext cx="9936831" cy="1123604"/>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DB01D2-A757-41C8-8FA4-4D4EBD2B968A}">
      <dsp:nvSpPr>
        <dsp:cNvPr id="0" name=""/>
        <dsp:cNvSpPr/>
      </dsp:nvSpPr>
      <dsp:spPr>
        <a:xfrm>
          <a:off x="0" y="4663"/>
          <a:ext cx="10105839" cy="1505790"/>
        </a:xfrm>
        <a:prstGeom prst="roundRect">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198120" tIns="198120" rIns="198120" bIns="198120" numCol="1" spcCol="1270" anchor="ctr" anchorCtr="0">
          <a:noAutofit/>
        </a:bodyPr>
        <a:lstStyle/>
        <a:p>
          <a:pPr lvl="0" algn="r" defTabSz="2311400" rtl="1">
            <a:lnSpc>
              <a:spcPct val="90000"/>
            </a:lnSpc>
            <a:spcBef>
              <a:spcPct val="0"/>
            </a:spcBef>
            <a:spcAft>
              <a:spcPct val="35000"/>
            </a:spcAft>
          </a:pPr>
          <a:r>
            <a:rPr lang="ar-SA" sz="5200" b="1" kern="1200" dirty="0" smtClean="0">
              <a:latin typeface="Traditional Arabic" panose="02020603050405020304" pitchFamily="18" charset="-78"/>
              <a:cs typeface="Traditional Arabic" panose="02020603050405020304" pitchFamily="18" charset="-78"/>
            </a:rPr>
            <a:t>_ حكم الضوء قبل الاستنجاء</a:t>
          </a:r>
          <a:endParaRPr lang="en-US" sz="5200" b="1" kern="1200" dirty="0">
            <a:latin typeface="Traditional Arabic" panose="02020603050405020304" pitchFamily="18" charset="-78"/>
            <a:cs typeface="Traditional Arabic" panose="02020603050405020304" pitchFamily="18" charset="-78"/>
          </a:endParaRPr>
        </a:p>
      </dsp:txBody>
      <dsp:txXfrm>
        <a:off x="73507" y="78170"/>
        <a:ext cx="9958825" cy="1358776"/>
      </dsp:txXfrm>
    </dsp:sp>
    <dsp:sp modelId="{FDE65D5C-C2AF-40CB-8166-F3FBC9953CF4}">
      <dsp:nvSpPr>
        <dsp:cNvPr id="0" name=""/>
        <dsp:cNvSpPr/>
      </dsp:nvSpPr>
      <dsp:spPr>
        <a:xfrm>
          <a:off x="0" y="1660213"/>
          <a:ext cx="10105839" cy="1505790"/>
        </a:xfrm>
        <a:prstGeom prst="roundRect">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198120" tIns="198120" rIns="198120" bIns="198120" numCol="1" spcCol="1270" anchor="ctr" anchorCtr="0">
          <a:noAutofit/>
        </a:bodyPr>
        <a:lstStyle/>
        <a:p>
          <a:pPr lvl="0" algn="r" defTabSz="2311400" rtl="1">
            <a:lnSpc>
              <a:spcPct val="90000"/>
            </a:lnSpc>
            <a:spcBef>
              <a:spcPct val="0"/>
            </a:spcBef>
            <a:spcAft>
              <a:spcPct val="35000"/>
            </a:spcAft>
          </a:pPr>
          <a:r>
            <a:rPr lang="ar-SA" sz="5200" b="1" kern="1200" dirty="0" smtClean="0">
              <a:latin typeface="Traditional Arabic" panose="02020603050405020304" pitchFamily="18" charset="-78"/>
              <a:cs typeface="Traditional Arabic" panose="02020603050405020304" pitchFamily="18" charset="-78"/>
            </a:rPr>
            <a:t>_ مايوجب الاستنجاء</a:t>
          </a:r>
          <a:endParaRPr lang="en-US" sz="5200" b="1" kern="1200" dirty="0">
            <a:latin typeface="Traditional Arabic" panose="02020603050405020304" pitchFamily="18" charset="-78"/>
            <a:cs typeface="Traditional Arabic" panose="02020603050405020304" pitchFamily="18" charset="-78"/>
          </a:endParaRPr>
        </a:p>
      </dsp:txBody>
      <dsp:txXfrm>
        <a:off x="73507" y="1733720"/>
        <a:ext cx="9958825" cy="13587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BFDF5D-1448-4A97-9111-77E9BD9A2F93}">
      <dsp:nvSpPr>
        <dsp:cNvPr id="0" name=""/>
        <dsp:cNvSpPr/>
      </dsp:nvSpPr>
      <dsp:spPr>
        <a:xfrm>
          <a:off x="0" y="0"/>
          <a:ext cx="9940925" cy="1362893"/>
        </a:xfrm>
        <a:prstGeom prst="rect">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2667000">
            <a:lnSpc>
              <a:spcPct val="90000"/>
            </a:lnSpc>
            <a:spcBef>
              <a:spcPct val="0"/>
            </a:spcBef>
            <a:spcAft>
              <a:spcPct val="35000"/>
            </a:spcAft>
          </a:pPr>
          <a:r>
            <a:rPr lang="ar-SA" sz="6000" kern="1200" dirty="0" smtClean="0">
              <a:latin typeface="Traditional Arabic" panose="02020603050405020304" pitchFamily="18" charset="-78"/>
              <a:cs typeface="Traditional Arabic" panose="02020603050405020304" pitchFamily="18" charset="-78"/>
            </a:rPr>
            <a:t>حكم الطهارة من الآنية المحرمة</a:t>
          </a:r>
          <a:endParaRPr lang="en-US" sz="6000" kern="1200" dirty="0">
            <a:latin typeface="Traditional Arabic" panose="02020603050405020304" pitchFamily="18" charset="-78"/>
            <a:cs typeface="Traditional Arabic" panose="02020603050405020304" pitchFamily="18" charset="-78"/>
          </a:endParaRPr>
        </a:p>
      </dsp:txBody>
      <dsp:txXfrm>
        <a:off x="0" y="0"/>
        <a:ext cx="9940925" cy="1362893"/>
      </dsp:txXfrm>
    </dsp:sp>
    <dsp:sp modelId="{121F79DC-7148-4E18-86D2-3FAAC7DE9772}">
      <dsp:nvSpPr>
        <dsp:cNvPr id="0" name=""/>
        <dsp:cNvSpPr/>
      </dsp:nvSpPr>
      <dsp:spPr>
        <a:xfrm>
          <a:off x="0" y="1431072"/>
          <a:ext cx="9940925" cy="1362893"/>
        </a:xfrm>
        <a:prstGeom prst="rect">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2667000">
            <a:lnSpc>
              <a:spcPct val="90000"/>
            </a:lnSpc>
            <a:spcBef>
              <a:spcPct val="0"/>
            </a:spcBef>
            <a:spcAft>
              <a:spcPct val="35000"/>
            </a:spcAft>
          </a:pPr>
          <a:r>
            <a:rPr lang="ar-SA" sz="6000" kern="1200" dirty="0" smtClean="0">
              <a:latin typeface="Traditional Arabic" panose="02020603050405020304" pitchFamily="18" charset="-78"/>
              <a:cs typeface="Traditional Arabic" panose="02020603050405020304" pitchFamily="18" charset="-78"/>
            </a:rPr>
            <a:t>حكم اتخاذ المضبب</a:t>
          </a:r>
          <a:endParaRPr lang="en-US" sz="6000" kern="1200" dirty="0">
            <a:latin typeface="Traditional Arabic" panose="02020603050405020304" pitchFamily="18" charset="-78"/>
            <a:cs typeface="Traditional Arabic" panose="02020603050405020304" pitchFamily="18" charset="-78"/>
          </a:endParaRPr>
        </a:p>
      </dsp:txBody>
      <dsp:txXfrm>
        <a:off x="0" y="1431072"/>
        <a:ext cx="9940925" cy="13628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D5E183-D467-497E-BD6E-7F6AE7E5FEF0}">
      <dsp:nvSpPr>
        <dsp:cNvPr id="0" name=""/>
        <dsp:cNvSpPr/>
      </dsp:nvSpPr>
      <dsp:spPr>
        <a:xfrm>
          <a:off x="0" y="0"/>
          <a:ext cx="10058399" cy="1962256"/>
        </a:xfrm>
        <a:prstGeom prst="rect">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2933700">
            <a:lnSpc>
              <a:spcPct val="90000"/>
            </a:lnSpc>
            <a:spcBef>
              <a:spcPct val="0"/>
            </a:spcBef>
            <a:spcAft>
              <a:spcPct val="35000"/>
            </a:spcAft>
          </a:pPr>
          <a:r>
            <a:rPr lang="ar-SA" sz="6600" kern="1200" dirty="0" smtClean="0">
              <a:latin typeface="Traditional Arabic" panose="02020603050405020304" pitchFamily="18" charset="-78"/>
              <a:cs typeface="Traditional Arabic" panose="02020603050405020304" pitchFamily="18" charset="-78"/>
            </a:rPr>
            <a:t>حكم استعمال آنية الكفار</a:t>
          </a:r>
          <a:endParaRPr lang="en-US" sz="6600" kern="1200" dirty="0">
            <a:latin typeface="Traditional Arabic" panose="02020603050405020304" pitchFamily="18" charset="-78"/>
            <a:cs typeface="Traditional Arabic" panose="02020603050405020304" pitchFamily="18" charset="-78"/>
          </a:endParaRPr>
        </a:p>
      </dsp:txBody>
      <dsp:txXfrm>
        <a:off x="0" y="0"/>
        <a:ext cx="10058399" cy="1962256"/>
      </dsp:txXfrm>
    </dsp:sp>
    <dsp:sp modelId="{190F44D6-6CF1-4CE5-A245-39604C200286}">
      <dsp:nvSpPr>
        <dsp:cNvPr id="0" name=""/>
        <dsp:cNvSpPr/>
      </dsp:nvSpPr>
      <dsp:spPr>
        <a:xfrm>
          <a:off x="321" y="2060418"/>
          <a:ext cx="10057756" cy="1962256"/>
        </a:xfrm>
        <a:prstGeom prst="rect">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3200400">
            <a:lnSpc>
              <a:spcPct val="90000"/>
            </a:lnSpc>
            <a:spcBef>
              <a:spcPct val="0"/>
            </a:spcBef>
            <a:spcAft>
              <a:spcPct val="35000"/>
            </a:spcAft>
          </a:pPr>
          <a:r>
            <a:rPr lang="ar-SA" sz="7200" kern="1200" dirty="0" smtClean="0">
              <a:latin typeface="Traditional Arabic" panose="02020603050405020304" pitchFamily="18" charset="-78"/>
              <a:cs typeface="Traditional Arabic" panose="02020603050405020304" pitchFamily="18" charset="-78"/>
            </a:rPr>
            <a:t>حكم ثياب الكفار </a:t>
          </a:r>
          <a:endParaRPr lang="en-US" sz="7200" kern="1200" dirty="0">
            <a:latin typeface="Traditional Arabic" panose="02020603050405020304" pitchFamily="18" charset="-78"/>
            <a:cs typeface="Traditional Arabic" panose="02020603050405020304" pitchFamily="18" charset="-78"/>
          </a:endParaRPr>
        </a:p>
      </dsp:txBody>
      <dsp:txXfrm>
        <a:off x="321" y="2060418"/>
        <a:ext cx="10057756" cy="196225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ED5CC7-4FC0-4750-8BE2-F29156D513FF}">
      <dsp:nvSpPr>
        <dsp:cNvPr id="0" name=""/>
        <dsp:cNvSpPr/>
      </dsp:nvSpPr>
      <dsp:spPr>
        <a:xfrm>
          <a:off x="0" y="49"/>
          <a:ext cx="10058399" cy="1962256"/>
        </a:xfrm>
        <a:prstGeom prst="rect">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2667000">
            <a:lnSpc>
              <a:spcPct val="90000"/>
            </a:lnSpc>
            <a:spcBef>
              <a:spcPct val="0"/>
            </a:spcBef>
            <a:spcAft>
              <a:spcPct val="35000"/>
            </a:spcAft>
          </a:pPr>
          <a:r>
            <a:rPr lang="ar-SA" sz="6000" kern="1200" dirty="0" smtClean="0">
              <a:latin typeface="Traditional Arabic" panose="02020603050405020304" pitchFamily="18" charset="-78"/>
              <a:cs typeface="Traditional Arabic" panose="02020603050405020304" pitchFamily="18" charset="-78"/>
            </a:rPr>
            <a:t>حكم آنية وثياب من لابس النجاسة</a:t>
          </a:r>
          <a:endParaRPr lang="en-US" sz="6000" kern="1200" dirty="0">
            <a:latin typeface="Traditional Arabic" panose="02020603050405020304" pitchFamily="18" charset="-78"/>
            <a:cs typeface="Traditional Arabic" panose="02020603050405020304" pitchFamily="18" charset="-78"/>
          </a:endParaRPr>
        </a:p>
      </dsp:txBody>
      <dsp:txXfrm>
        <a:off x="0" y="49"/>
        <a:ext cx="10058399" cy="1962256"/>
      </dsp:txXfrm>
    </dsp:sp>
    <dsp:sp modelId="{FE8462AF-5C3F-4667-9C74-ED9FEDBA2337}">
      <dsp:nvSpPr>
        <dsp:cNvPr id="0" name=""/>
        <dsp:cNvSpPr/>
      </dsp:nvSpPr>
      <dsp:spPr>
        <a:xfrm>
          <a:off x="0" y="2060418"/>
          <a:ext cx="10058399" cy="1962256"/>
        </a:xfrm>
        <a:prstGeom prst="rect">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2667000">
            <a:lnSpc>
              <a:spcPct val="90000"/>
            </a:lnSpc>
            <a:spcBef>
              <a:spcPct val="0"/>
            </a:spcBef>
            <a:spcAft>
              <a:spcPct val="35000"/>
            </a:spcAft>
          </a:pPr>
          <a:r>
            <a:rPr lang="ar-SA" sz="6000" kern="1200" dirty="0" smtClean="0">
              <a:latin typeface="Traditional Arabic" panose="02020603050405020304" pitchFamily="18" charset="-78"/>
              <a:cs typeface="Traditional Arabic" panose="02020603050405020304" pitchFamily="18" charset="-78"/>
            </a:rPr>
            <a:t>حكم بدن الكافر وطعامه وماؤه</a:t>
          </a:r>
          <a:endParaRPr lang="en-US" sz="6000" kern="1200" dirty="0">
            <a:latin typeface="Traditional Arabic" panose="02020603050405020304" pitchFamily="18" charset="-78"/>
            <a:cs typeface="Traditional Arabic" panose="02020603050405020304" pitchFamily="18" charset="-78"/>
          </a:endParaRPr>
        </a:p>
      </dsp:txBody>
      <dsp:txXfrm>
        <a:off x="0" y="2060418"/>
        <a:ext cx="10058399" cy="196225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A3EB0B-A020-4D93-9DA0-616CA0D5C339}">
      <dsp:nvSpPr>
        <dsp:cNvPr id="0" name=""/>
        <dsp:cNvSpPr/>
      </dsp:nvSpPr>
      <dsp:spPr>
        <a:xfrm>
          <a:off x="69877" y="0"/>
          <a:ext cx="9918645" cy="4022725"/>
        </a:xfrm>
        <a:prstGeom prst="rect">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2667000">
            <a:lnSpc>
              <a:spcPct val="90000"/>
            </a:lnSpc>
            <a:spcBef>
              <a:spcPct val="0"/>
            </a:spcBef>
            <a:spcAft>
              <a:spcPct val="35000"/>
            </a:spcAft>
          </a:pPr>
          <a:r>
            <a:rPr lang="ar-SA" sz="6000" kern="1200" dirty="0" smtClean="0">
              <a:latin typeface="Traditional Arabic" panose="02020603050405020304" pitchFamily="18" charset="-78"/>
              <a:cs typeface="Traditional Arabic" panose="02020603050405020304" pitchFamily="18" charset="-78"/>
            </a:rPr>
            <a:t>حكم استعمال جلود الميتة</a:t>
          </a:r>
          <a:endParaRPr lang="en-US" sz="6000" kern="1200" dirty="0">
            <a:latin typeface="Traditional Arabic" panose="02020603050405020304" pitchFamily="18" charset="-78"/>
            <a:cs typeface="Traditional Arabic" panose="02020603050405020304" pitchFamily="18" charset="-78"/>
          </a:endParaRPr>
        </a:p>
      </dsp:txBody>
      <dsp:txXfrm>
        <a:off x="69877" y="0"/>
        <a:ext cx="9918645" cy="402272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ED5CC7-4FC0-4750-8BE2-F29156D513FF}">
      <dsp:nvSpPr>
        <dsp:cNvPr id="0" name=""/>
        <dsp:cNvSpPr/>
      </dsp:nvSpPr>
      <dsp:spPr>
        <a:xfrm>
          <a:off x="0" y="49"/>
          <a:ext cx="10058399" cy="1962256"/>
        </a:xfrm>
        <a:prstGeom prst="rect">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2667000">
            <a:lnSpc>
              <a:spcPct val="90000"/>
            </a:lnSpc>
            <a:spcBef>
              <a:spcPct val="0"/>
            </a:spcBef>
            <a:spcAft>
              <a:spcPct val="35000"/>
            </a:spcAft>
          </a:pPr>
          <a:r>
            <a:rPr lang="ar-SA" sz="6000" kern="1200" dirty="0" smtClean="0">
              <a:latin typeface="Traditional Arabic" panose="02020603050405020304" pitchFamily="18" charset="-78"/>
              <a:cs typeface="Traditional Arabic" panose="02020603050405020304" pitchFamily="18" charset="-78"/>
            </a:rPr>
            <a:t>شروط إباحة استعمال جلد الميتة</a:t>
          </a:r>
          <a:endParaRPr lang="en-US" sz="6000" kern="1200" dirty="0">
            <a:latin typeface="Traditional Arabic" panose="02020603050405020304" pitchFamily="18" charset="-78"/>
            <a:cs typeface="Traditional Arabic" panose="02020603050405020304" pitchFamily="18" charset="-78"/>
          </a:endParaRPr>
        </a:p>
      </dsp:txBody>
      <dsp:txXfrm>
        <a:off x="0" y="49"/>
        <a:ext cx="10058399" cy="1962256"/>
      </dsp:txXfrm>
    </dsp:sp>
    <dsp:sp modelId="{FE8462AF-5C3F-4667-9C74-ED9FEDBA2337}">
      <dsp:nvSpPr>
        <dsp:cNvPr id="0" name=""/>
        <dsp:cNvSpPr/>
      </dsp:nvSpPr>
      <dsp:spPr>
        <a:xfrm>
          <a:off x="0" y="2060418"/>
          <a:ext cx="10058399" cy="1962256"/>
        </a:xfrm>
        <a:prstGeom prst="rect">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2667000">
            <a:lnSpc>
              <a:spcPct val="90000"/>
            </a:lnSpc>
            <a:spcBef>
              <a:spcPct val="0"/>
            </a:spcBef>
            <a:spcAft>
              <a:spcPct val="35000"/>
            </a:spcAft>
          </a:pPr>
          <a:r>
            <a:rPr lang="ar-SA" sz="6000" kern="1200" dirty="0" smtClean="0">
              <a:latin typeface="Traditional Arabic" panose="02020603050405020304" pitchFamily="18" charset="-78"/>
              <a:cs typeface="Traditional Arabic" panose="02020603050405020304" pitchFamily="18" charset="-78"/>
            </a:rPr>
            <a:t>شروط ما يدبغ به         </a:t>
          </a:r>
          <a:endParaRPr lang="en-US" sz="6000" kern="1200" dirty="0">
            <a:latin typeface="Traditional Arabic" panose="02020603050405020304" pitchFamily="18" charset="-78"/>
            <a:cs typeface="Traditional Arabic" panose="02020603050405020304" pitchFamily="18" charset="-78"/>
          </a:endParaRPr>
        </a:p>
      </dsp:txBody>
      <dsp:txXfrm>
        <a:off x="0" y="2060418"/>
        <a:ext cx="10058399" cy="196225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FAD3D8-C105-4458-8E4E-B2F1DE7B7527}">
      <dsp:nvSpPr>
        <dsp:cNvPr id="0" name=""/>
        <dsp:cNvSpPr/>
      </dsp:nvSpPr>
      <dsp:spPr>
        <a:xfrm>
          <a:off x="13783" y="61064"/>
          <a:ext cx="10030833" cy="3900595"/>
        </a:xfrm>
        <a:prstGeom prst="rect">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2400300">
            <a:lnSpc>
              <a:spcPct val="90000"/>
            </a:lnSpc>
            <a:spcBef>
              <a:spcPct val="0"/>
            </a:spcBef>
            <a:spcAft>
              <a:spcPct val="35000"/>
            </a:spcAft>
          </a:pPr>
          <a:r>
            <a:rPr lang="ar-SA" sz="5400" kern="1200" dirty="0" smtClean="0">
              <a:latin typeface="Traditional Arabic" panose="02020603050405020304" pitchFamily="18" charset="-78"/>
              <a:cs typeface="Traditional Arabic" panose="02020603050405020304" pitchFamily="18" charset="-78"/>
            </a:rPr>
            <a:t>حكم جلود السباع</a:t>
          </a:r>
          <a:endParaRPr lang="en-US" sz="5400" b="1" kern="1200" dirty="0">
            <a:latin typeface="Traditional Arabic" panose="02020603050405020304" pitchFamily="18" charset="-78"/>
            <a:cs typeface="Traditional Arabic" panose="02020603050405020304" pitchFamily="18" charset="-78"/>
          </a:endParaRPr>
        </a:p>
      </dsp:txBody>
      <dsp:txXfrm>
        <a:off x="13783" y="61064"/>
        <a:ext cx="10030833" cy="3900595"/>
      </dsp:txXfrm>
    </dsp:sp>
  </dsp:spTree>
</dsp:drawing>
</file>

<file path=ppt/diagrams/layout1.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4.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5.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6.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9.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3E5F410-1D81-45DA-A5A1-2CCFF2700FE9}"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C7DEF-B27B-4C52-8DC8-17707156104D}"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7401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E5F410-1D81-45DA-A5A1-2CCFF2700FE9}"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C7DEF-B27B-4C52-8DC8-17707156104D}" type="slidenum">
              <a:rPr lang="en-US" smtClean="0"/>
              <a:t>‹#›</a:t>
            </a:fld>
            <a:endParaRPr lang="en-US"/>
          </a:p>
        </p:txBody>
      </p:sp>
    </p:spTree>
    <p:extLst>
      <p:ext uri="{BB962C8B-B14F-4D97-AF65-F5344CB8AC3E}">
        <p14:creationId xmlns:p14="http://schemas.microsoft.com/office/powerpoint/2010/main" val="2287587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E5F410-1D81-45DA-A5A1-2CCFF2700FE9}"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C7DEF-B27B-4C52-8DC8-17707156104D}" type="slidenum">
              <a:rPr lang="en-US" smtClean="0"/>
              <a:t>‹#›</a:t>
            </a:fld>
            <a:endParaRPr lang="en-US"/>
          </a:p>
        </p:txBody>
      </p:sp>
    </p:spTree>
    <p:extLst>
      <p:ext uri="{BB962C8B-B14F-4D97-AF65-F5344CB8AC3E}">
        <p14:creationId xmlns:p14="http://schemas.microsoft.com/office/powerpoint/2010/main" val="1197186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E5F410-1D81-45DA-A5A1-2CCFF2700FE9}"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C7DEF-B27B-4C52-8DC8-17707156104D}" type="slidenum">
              <a:rPr lang="en-US" smtClean="0"/>
              <a:t>‹#›</a:t>
            </a:fld>
            <a:endParaRPr lang="en-US"/>
          </a:p>
        </p:txBody>
      </p:sp>
    </p:spTree>
    <p:extLst>
      <p:ext uri="{BB962C8B-B14F-4D97-AF65-F5344CB8AC3E}">
        <p14:creationId xmlns:p14="http://schemas.microsoft.com/office/powerpoint/2010/main" val="4142908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E5F410-1D81-45DA-A5A1-2CCFF2700FE9}"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C7DEF-B27B-4C52-8DC8-17707156104D}"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9697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3E5F410-1D81-45DA-A5A1-2CCFF2700FE9}"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BC7DEF-B27B-4C52-8DC8-17707156104D}" type="slidenum">
              <a:rPr lang="en-US" smtClean="0"/>
              <a:t>‹#›</a:t>
            </a:fld>
            <a:endParaRPr lang="en-US"/>
          </a:p>
        </p:txBody>
      </p:sp>
    </p:spTree>
    <p:extLst>
      <p:ext uri="{BB962C8B-B14F-4D97-AF65-F5344CB8AC3E}">
        <p14:creationId xmlns:p14="http://schemas.microsoft.com/office/powerpoint/2010/main" val="1836413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3E5F410-1D81-45DA-A5A1-2CCFF2700FE9}" type="datetimeFigureOut">
              <a:rPr lang="en-US" smtClean="0"/>
              <a:t>10/26/2017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BC7DEF-B27B-4C52-8DC8-17707156104D}" type="slidenum">
              <a:rPr lang="en-US" smtClean="0"/>
              <a:t>‹#›</a:t>
            </a:fld>
            <a:endParaRPr lang="en-US"/>
          </a:p>
        </p:txBody>
      </p:sp>
    </p:spTree>
    <p:extLst>
      <p:ext uri="{BB962C8B-B14F-4D97-AF65-F5344CB8AC3E}">
        <p14:creationId xmlns:p14="http://schemas.microsoft.com/office/powerpoint/2010/main" val="3416233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3E5F410-1D81-45DA-A5A1-2CCFF2700FE9}" type="datetimeFigureOut">
              <a:rPr lang="en-US" smtClean="0"/>
              <a:t>10/26/2017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BC7DEF-B27B-4C52-8DC8-17707156104D}" type="slidenum">
              <a:rPr lang="en-US" smtClean="0"/>
              <a:t>‹#›</a:t>
            </a:fld>
            <a:endParaRPr lang="en-US"/>
          </a:p>
        </p:txBody>
      </p:sp>
    </p:spTree>
    <p:extLst>
      <p:ext uri="{BB962C8B-B14F-4D97-AF65-F5344CB8AC3E}">
        <p14:creationId xmlns:p14="http://schemas.microsoft.com/office/powerpoint/2010/main" val="1229895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3E5F410-1D81-45DA-A5A1-2CCFF2700FE9}" type="datetimeFigureOut">
              <a:rPr lang="en-US" smtClean="0"/>
              <a:t>10/26/2017</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0DBC7DEF-B27B-4C52-8DC8-17707156104D}" type="slidenum">
              <a:rPr lang="en-US" smtClean="0"/>
              <a:t>‹#›</a:t>
            </a:fld>
            <a:endParaRPr lang="en-US"/>
          </a:p>
        </p:txBody>
      </p:sp>
    </p:spTree>
    <p:extLst>
      <p:ext uri="{BB962C8B-B14F-4D97-AF65-F5344CB8AC3E}">
        <p14:creationId xmlns:p14="http://schemas.microsoft.com/office/powerpoint/2010/main" val="1481834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3E5F410-1D81-45DA-A5A1-2CCFF2700FE9}" type="datetimeFigureOut">
              <a:rPr lang="en-US" smtClean="0"/>
              <a:t>10/26/2017</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DBC7DEF-B27B-4C52-8DC8-17707156104D}" type="slidenum">
              <a:rPr lang="en-US" smtClean="0"/>
              <a:t>‹#›</a:t>
            </a:fld>
            <a:endParaRPr lang="en-US"/>
          </a:p>
        </p:txBody>
      </p:sp>
    </p:spTree>
    <p:extLst>
      <p:ext uri="{BB962C8B-B14F-4D97-AF65-F5344CB8AC3E}">
        <p14:creationId xmlns:p14="http://schemas.microsoft.com/office/powerpoint/2010/main" val="1093547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E5F410-1D81-45DA-A5A1-2CCFF2700FE9}"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DBC7DEF-B27B-4C52-8DC8-17707156104D}" type="slidenum">
              <a:rPr lang="en-US" smtClean="0"/>
              <a:t>‹#›</a:t>
            </a:fld>
            <a:endParaRPr lang="en-US"/>
          </a:p>
        </p:txBody>
      </p:sp>
    </p:spTree>
    <p:extLst>
      <p:ext uri="{BB962C8B-B14F-4D97-AF65-F5344CB8AC3E}">
        <p14:creationId xmlns:p14="http://schemas.microsoft.com/office/powerpoint/2010/main" val="146638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3E5F410-1D81-45DA-A5A1-2CCFF2700FE9}" type="datetimeFigureOut">
              <a:rPr lang="en-US" smtClean="0"/>
              <a:t>10/26/2017</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DBC7DEF-B27B-4C52-8DC8-17707156104D}"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2986364"/>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4.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5.jpe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2.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diagramLayout" Target="../diagrams/layout11.xml"/><Relationship Id="rId7" Type="http://schemas.openxmlformats.org/officeDocument/2006/relationships/image" Target="../media/image6.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15.xml"/><Relationship Id="rId3" Type="http://schemas.openxmlformats.org/officeDocument/2006/relationships/diagramLayout" Target="../diagrams/layout14.xml"/><Relationship Id="rId7" Type="http://schemas.openxmlformats.org/officeDocument/2006/relationships/diagramData" Target="../diagrams/data15.xml"/><Relationship Id="rId2" Type="http://schemas.openxmlformats.org/officeDocument/2006/relationships/diagramData" Target="../diagrams/data14.xml"/><Relationship Id="rId1" Type="http://schemas.openxmlformats.org/officeDocument/2006/relationships/slideLayout" Target="../slideLayouts/slideLayout7.xml"/><Relationship Id="rId6" Type="http://schemas.microsoft.com/office/2007/relationships/diagramDrawing" Target="../diagrams/drawing14.xml"/><Relationship Id="rId11" Type="http://schemas.microsoft.com/office/2007/relationships/diagramDrawing" Target="../diagrams/drawing15.xml"/><Relationship Id="rId5" Type="http://schemas.openxmlformats.org/officeDocument/2006/relationships/diagramColors" Target="../diagrams/colors14.xml"/><Relationship Id="rId10" Type="http://schemas.openxmlformats.org/officeDocument/2006/relationships/diagramColors" Target="../diagrams/colors15.xml"/><Relationship Id="rId4" Type="http://schemas.openxmlformats.org/officeDocument/2006/relationships/diagramQuickStyle" Target="../diagrams/quickStyle14.xml"/><Relationship Id="rId9" Type="http://schemas.openxmlformats.org/officeDocument/2006/relationships/diagramQuickStyle" Target="../diagrams/quickStyle1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7.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7.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3.xml"/><Relationship Id="rId7" Type="http://schemas.openxmlformats.org/officeDocument/2006/relationships/image" Target="../media/image8.jpg"/><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Layout" Target="../diagrams/layout2.xml"/><Relationship Id="rId7" Type="http://schemas.openxmlformats.org/officeDocument/2006/relationships/image" Target="../media/image1.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3.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991535"/>
          </a:xfrm>
        </p:spPr>
        <p:txBody>
          <a:bodyPr>
            <a:normAutofit fontScale="90000"/>
          </a:bodyPr>
          <a:lstStyle/>
          <a:p>
            <a:pPr algn="ctr"/>
            <a:r>
              <a:rPr lang="ar-SA" dirty="0" smtClean="0">
                <a:latin typeface="Traditional Arabic" panose="02020603050405020304" pitchFamily="18" charset="-78"/>
                <a:cs typeface="Traditional Arabic" panose="02020603050405020304" pitchFamily="18" charset="-78"/>
              </a:rPr>
              <a:t>حاشية الروض </a:t>
            </a:r>
            <a:r>
              <a:rPr lang="ar-SA" dirty="0" smtClean="0">
                <a:latin typeface="Traditional Arabic" panose="02020603050405020304" pitchFamily="18" charset="-78"/>
                <a:cs typeface="Traditional Arabic" panose="02020603050405020304" pitchFamily="18" charset="-78"/>
              </a:rPr>
              <a:t>المربع</a:t>
            </a:r>
            <a:endParaRPr lang="en-US" dirty="0">
              <a:latin typeface="Traditional Arabic" panose="02020603050405020304" pitchFamily="18" charset="-78"/>
              <a:cs typeface="Traditional Arabic" panose="02020603050405020304" pitchFamily="18" charset="-78"/>
            </a:endParaRP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2416282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9281" y="330979"/>
            <a:ext cx="10029232" cy="1398714"/>
          </a:xfrm>
        </p:spPr>
        <p:txBody>
          <a:bodyPr>
            <a:noAutofit/>
          </a:bodyPr>
          <a:lstStyle/>
          <a:p>
            <a:pPr algn="r" rtl="1"/>
            <a:r>
              <a:rPr lang="ar-SA" sz="2400" dirty="0">
                <a:latin typeface="Traditional Arabic" panose="02020603050405020304" pitchFamily="18" charset="-78"/>
                <a:cs typeface="Traditional Arabic" panose="02020603050405020304" pitchFamily="18" charset="-78"/>
              </a:rPr>
              <a:t>أَما جلود السباع كالذئب ونحوه مما خلقته أَكبر من الهر ولا </a:t>
            </a:r>
            <a:r>
              <a:rPr lang="ar-SA" sz="2400" dirty="0" smtClean="0">
                <a:latin typeface="Traditional Arabic" panose="02020603050405020304" pitchFamily="18" charset="-78"/>
                <a:cs typeface="Traditional Arabic" panose="02020603050405020304" pitchFamily="18" charset="-78"/>
              </a:rPr>
              <a:t>يؤكل، </a:t>
            </a:r>
            <a:r>
              <a:rPr lang="ar-SA" sz="2400" dirty="0">
                <a:latin typeface="Traditional Arabic" panose="02020603050405020304" pitchFamily="18" charset="-78"/>
                <a:cs typeface="Traditional Arabic" panose="02020603050405020304" pitchFamily="18" charset="-78"/>
              </a:rPr>
              <a:t>فلا يباح دبغه، ولا استعماله قبل الدبغ ولا بعده، ولا يصح </a:t>
            </a:r>
            <a:r>
              <a:rPr lang="ar-SA" sz="2400" dirty="0" smtClean="0">
                <a:latin typeface="Traditional Arabic" panose="02020603050405020304" pitchFamily="18" charset="-78"/>
                <a:cs typeface="Traditional Arabic" panose="02020603050405020304" pitchFamily="18" charset="-78"/>
              </a:rPr>
              <a:t>بيعه، ويباح </a:t>
            </a:r>
            <a:r>
              <a:rPr lang="ar-SA" sz="2400" dirty="0">
                <a:latin typeface="Traditional Arabic" panose="02020603050405020304" pitchFamily="18" charset="-78"/>
                <a:cs typeface="Traditional Arabic" panose="02020603050405020304" pitchFamily="18" charset="-78"/>
              </a:rPr>
              <a:t>استعمال مُنخل من شعر نجس، في </a:t>
            </a:r>
            <a:r>
              <a:rPr lang="ar-SA" sz="2400" dirty="0" smtClean="0">
                <a:latin typeface="Traditional Arabic" panose="02020603050405020304" pitchFamily="18" charset="-78"/>
                <a:cs typeface="Traditional Arabic" panose="02020603050405020304" pitchFamily="18" charset="-78"/>
              </a:rPr>
              <a:t>يابس.</a:t>
            </a:r>
            <a:br>
              <a:rPr lang="ar-SA" sz="2400" dirty="0" smtClean="0">
                <a:latin typeface="Traditional Arabic" panose="02020603050405020304" pitchFamily="18" charset="-78"/>
                <a:cs typeface="Traditional Arabic" panose="02020603050405020304" pitchFamily="18" charset="-78"/>
              </a:rPr>
            </a:br>
            <a:endParaRPr lang="en-US" sz="2400" dirty="0">
              <a:latin typeface="Traditional Arabic" panose="02020603050405020304" pitchFamily="18" charset="-78"/>
              <a:cs typeface="Traditional Arabic" panose="02020603050405020304" pitchFamily="18"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27205037"/>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a:stretch>
            <a:fillRect/>
          </a:stretch>
        </p:blipFill>
        <p:spPr>
          <a:xfrm>
            <a:off x="0" y="4594760"/>
            <a:ext cx="2619375" cy="1743075"/>
          </a:xfrm>
          <a:prstGeom prst="rect">
            <a:avLst/>
          </a:prstGeom>
        </p:spPr>
      </p:pic>
    </p:spTree>
    <p:extLst>
      <p:ext uri="{BB962C8B-B14F-4D97-AF65-F5344CB8AC3E}">
        <p14:creationId xmlns:p14="http://schemas.microsoft.com/office/powerpoint/2010/main" val="688474185"/>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867" y="169715"/>
            <a:ext cx="9832887" cy="1509490"/>
          </a:xfrm>
        </p:spPr>
        <p:txBody>
          <a:bodyPr>
            <a:normAutofit/>
          </a:bodyPr>
          <a:lstStyle/>
          <a:p>
            <a:pPr algn="r" rtl="1"/>
            <a:r>
              <a:rPr lang="ar-SA" sz="2400" dirty="0" smtClean="0">
                <a:latin typeface="Traditional Arabic" panose="02020603050405020304" pitchFamily="18" charset="-78"/>
                <a:cs typeface="Traditional Arabic" panose="02020603050405020304" pitchFamily="18" charset="-78"/>
              </a:rPr>
              <a:t>و(لبنها</a:t>
            </a:r>
            <a:r>
              <a:rPr lang="ar-SA" sz="2400" dirty="0">
                <a:latin typeface="Traditional Arabic" panose="02020603050405020304" pitchFamily="18" charset="-78"/>
                <a:cs typeface="Traditional Arabic" panose="02020603050405020304" pitchFamily="18" charset="-78"/>
              </a:rPr>
              <a:t>) أَي لبن الميتة </a:t>
            </a:r>
            <a:r>
              <a:rPr lang="ar-SA" sz="2400" dirty="0" smtClean="0">
                <a:latin typeface="Traditional Arabic" panose="02020603050405020304" pitchFamily="18" charset="-78"/>
                <a:cs typeface="Traditional Arabic" panose="02020603050405020304" pitchFamily="18" charset="-78"/>
              </a:rPr>
              <a:t>(وكل </a:t>
            </a:r>
            <a:r>
              <a:rPr lang="ar-SA" sz="2400" dirty="0">
                <a:latin typeface="Traditional Arabic" panose="02020603050405020304" pitchFamily="18" charset="-78"/>
                <a:cs typeface="Traditional Arabic" panose="02020603050405020304" pitchFamily="18" charset="-78"/>
              </a:rPr>
              <a:t>أَجزائها) كقرنها وظفرها وعصبها وعظمها </a:t>
            </a:r>
            <a:r>
              <a:rPr lang="ar-SA" sz="2400" dirty="0" smtClean="0">
                <a:latin typeface="Traditional Arabic" panose="02020603050405020304" pitchFamily="18" charset="-78"/>
                <a:cs typeface="Traditional Arabic" panose="02020603050405020304" pitchFamily="18" charset="-78"/>
              </a:rPr>
              <a:t>وحافرها، </a:t>
            </a:r>
            <a:r>
              <a:rPr lang="ar-SA" sz="2400" dirty="0">
                <a:latin typeface="Traditional Arabic" panose="02020603050405020304" pitchFamily="18" charset="-78"/>
                <a:cs typeface="Traditional Arabic" panose="02020603050405020304" pitchFamily="18" charset="-78"/>
              </a:rPr>
              <a:t>وإِنفحتها وجلدتها (نجسة) فلا يصح </a:t>
            </a:r>
            <a:r>
              <a:rPr lang="ar-SA" sz="2400" dirty="0" smtClean="0">
                <a:latin typeface="Traditional Arabic" panose="02020603050405020304" pitchFamily="18" charset="-78"/>
                <a:cs typeface="Traditional Arabic" panose="02020603050405020304" pitchFamily="18" charset="-78"/>
              </a:rPr>
              <a:t>بيعها (غير </a:t>
            </a:r>
            <a:r>
              <a:rPr lang="ar-SA" sz="2400" dirty="0">
                <a:latin typeface="Traditional Arabic" panose="02020603050405020304" pitchFamily="18" charset="-78"/>
                <a:cs typeface="Traditional Arabic" panose="02020603050405020304" pitchFamily="18" charset="-78"/>
              </a:rPr>
              <a:t>شعر ونحوه) كصوف </a:t>
            </a:r>
            <a:r>
              <a:rPr lang="ar-SA" sz="2400" dirty="0" smtClean="0">
                <a:latin typeface="Traditional Arabic" panose="02020603050405020304" pitchFamily="18" charset="-78"/>
                <a:cs typeface="Traditional Arabic" panose="02020603050405020304" pitchFamily="18" charset="-78"/>
              </a:rPr>
              <a:t>ووبر وريش </a:t>
            </a:r>
            <a:r>
              <a:rPr lang="ar-SA" sz="2400" dirty="0">
                <a:latin typeface="Traditional Arabic" panose="02020603050405020304" pitchFamily="18" charset="-78"/>
                <a:cs typeface="Traditional Arabic" panose="02020603050405020304" pitchFamily="18" charset="-78"/>
              </a:rPr>
              <a:t>من طاهر في </a:t>
            </a:r>
            <a:r>
              <a:rPr lang="ar-SA" sz="2400" dirty="0" smtClean="0">
                <a:latin typeface="Traditional Arabic" panose="02020603050405020304" pitchFamily="18" charset="-78"/>
                <a:cs typeface="Traditional Arabic" panose="02020603050405020304" pitchFamily="18" charset="-78"/>
              </a:rPr>
              <a:t>الحياة.</a:t>
            </a:r>
            <a:r>
              <a:rPr lang="ar-SA" sz="2400" dirty="0">
                <a:latin typeface="Traditional Arabic" panose="02020603050405020304" pitchFamily="18" charset="-78"/>
                <a:cs typeface="Traditional Arabic" panose="02020603050405020304" pitchFamily="18" charset="-78"/>
              </a:rPr>
              <a:t/>
            </a:r>
            <a:br>
              <a:rPr lang="ar-SA" sz="2400" dirty="0">
                <a:latin typeface="Traditional Arabic" panose="02020603050405020304" pitchFamily="18" charset="-78"/>
                <a:cs typeface="Traditional Arabic" panose="02020603050405020304" pitchFamily="18" charset="-78"/>
              </a:rPr>
            </a:br>
            <a:r>
              <a:rPr lang="ar-SA" sz="2400" dirty="0">
                <a:latin typeface="Traditional Arabic" panose="02020603050405020304" pitchFamily="18" charset="-78"/>
                <a:cs typeface="Traditional Arabic" panose="02020603050405020304" pitchFamily="18" charset="-78"/>
              </a:rPr>
              <a:t>فلا ينجس بموت، فيجوز </a:t>
            </a:r>
            <a:r>
              <a:rPr lang="ar-SA" sz="2400" dirty="0" smtClean="0">
                <a:latin typeface="Traditional Arabic" panose="02020603050405020304" pitchFamily="18" charset="-78"/>
                <a:cs typeface="Traditional Arabic" panose="02020603050405020304" pitchFamily="18" charset="-78"/>
              </a:rPr>
              <a:t>استعماله، </a:t>
            </a:r>
            <a:r>
              <a:rPr lang="ar-SA" sz="2400" dirty="0">
                <a:latin typeface="Traditional Arabic" panose="02020603050405020304" pitchFamily="18" charset="-78"/>
                <a:cs typeface="Traditional Arabic" panose="02020603050405020304" pitchFamily="18" charset="-78"/>
              </a:rPr>
              <a:t>ولا ينجس باطن بيضة مأكول صلب قشرها بموت </a:t>
            </a:r>
            <a:r>
              <a:rPr lang="ar-SA" sz="2400" dirty="0" smtClean="0">
                <a:latin typeface="Traditional Arabic" panose="02020603050405020304" pitchFamily="18" charset="-78"/>
                <a:cs typeface="Traditional Arabic" panose="02020603050405020304" pitchFamily="18" charset="-78"/>
              </a:rPr>
              <a:t>الطائر.</a:t>
            </a:r>
            <a:endParaRPr lang="en-US" sz="2400" dirty="0">
              <a:latin typeface="Traditional Arabic" panose="02020603050405020304" pitchFamily="18" charset="-78"/>
              <a:cs typeface="Traditional Arabic" panose="02020603050405020304" pitchFamily="18"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42622145"/>
              </p:ext>
            </p:extLst>
          </p:nvPr>
        </p:nvGraphicFramePr>
        <p:xfrm>
          <a:off x="1096963" y="2513198"/>
          <a:ext cx="10058400" cy="33557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4711779"/>
            <a:ext cx="1597746" cy="1597746"/>
          </a:xfrm>
          <a:prstGeom prst="rect">
            <a:avLst/>
          </a:prstGeom>
        </p:spPr>
      </p:pic>
    </p:spTree>
    <p:extLst>
      <p:ext uri="{BB962C8B-B14F-4D97-AF65-F5344CB8AC3E}">
        <p14:creationId xmlns:p14="http://schemas.microsoft.com/office/powerpoint/2010/main" val="2381467404"/>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0012" y="0"/>
            <a:ext cx="9985473" cy="1710994"/>
          </a:xfrm>
        </p:spPr>
        <p:txBody>
          <a:bodyPr>
            <a:noAutofit/>
          </a:bodyPr>
          <a:lstStyle/>
          <a:p>
            <a:pPr algn="r" rtl="1"/>
            <a:r>
              <a:rPr lang="ar-SA" sz="2400" dirty="0" smtClean="0">
                <a:latin typeface="Traditional Arabic" panose="02020603050405020304" pitchFamily="18" charset="-78"/>
                <a:cs typeface="Traditional Arabic" panose="02020603050405020304" pitchFamily="18" charset="-78"/>
              </a:rPr>
              <a:t/>
            </a:r>
            <a:br>
              <a:rPr lang="ar-SA" sz="2400" dirty="0" smtClean="0">
                <a:latin typeface="Traditional Arabic" panose="02020603050405020304" pitchFamily="18" charset="-78"/>
                <a:cs typeface="Traditional Arabic" panose="02020603050405020304" pitchFamily="18" charset="-78"/>
              </a:rPr>
            </a:br>
            <a:r>
              <a:rPr lang="ar-SA" sz="2400" dirty="0">
                <a:latin typeface="Traditional Arabic" panose="02020603050405020304" pitchFamily="18" charset="-78"/>
                <a:cs typeface="Traditional Arabic" panose="02020603050405020304" pitchFamily="18" charset="-78"/>
              </a:rPr>
              <a:t/>
            </a:r>
            <a:br>
              <a:rPr lang="ar-SA" sz="2400" dirty="0">
                <a:latin typeface="Traditional Arabic" panose="02020603050405020304" pitchFamily="18" charset="-78"/>
                <a:cs typeface="Traditional Arabic" panose="02020603050405020304" pitchFamily="18" charset="-78"/>
              </a:rPr>
            </a:br>
            <a:r>
              <a:rPr lang="ar-SA" sz="2400" dirty="0" smtClean="0">
                <a:latin typeface="Traditional Arabic" panose="02020603050405020304" pitchFamily="18" charset="-78"/>
                <a:cs typeface="Traditional Arabic" panose="02020603050405020304" pitchFamily="18" charset="-78"/>
              </a:rPr>
              <a:t>(</a:t>
            </a:r>
            <a:r>
              <a:rPr lang="ar-SA" sz="2400" dirty="0">
                <a:latin typeface="Traditional Arabic" panose="02020603050405020304" pitchFamily="18" charset="-78"/>
                <a:cs typeface="Traditional Arabic" panose="02020603050405020304" pitchFamily="18" charset="-78"/>
              </a:rPr>
              <a:t>وما أبين من) حيوان (حي فهو كميتتة) طهارة </a:t>
            </a:r>
            <a:r>
              <a:rPr lang="ar-SA" sz="2400" dirty="0" smtClean="0">
                <a:latin typeface="Traditional Arabic" panose="02020603050405020304" pitchFamily="18" charset="-78"/>
                <a:cs typeface="Traditional Arabic" panose="02020603050405020304" pitchFamily="18" charset="-78"/>
              </a:rPr>
              <a:t>ونجاسة، </a:t>
            </a:r>
            <a:r>
              <a:rPr lang="ar-SA" sz="2400" dirty="0">
                <a:latin typeface="Traditional Arabic" panose="02020603050405020304" pitchFamily="18" charset="-78"/>
                <a:cs typeface="Traditional Arabic" panose="02020603050405020304" pitchFamily="18" charset="-78"/>
              </a:rPr>
              <a:t>فما قطع من السمك </a:t>
            </a:r>
            <a:r>
              <a:rPr lang="ar-SA" sz="2400" dirty="0" smtClean="0">
                <a:latin typeface="Traditional Arabic" panose="02020603050405020304" pitchFamily="18" charset="-78"/>
                <a:cs typeface="Traditional Arabic" panose="02020603050405020304" pitchFamily="18" charset="-78"/>
              </a:rPr>
              <a:t>طاهر، </a:t>
            </a:r>
            <a:r>
              <a:rPr lang="ar-SA" sz="2400" dirty="0">
                <a:latin typeface="Traditional Arabic" panose="02020603050405020304" pitchFamily="18" charset="-78"/>
                <a:cs typeface="Traditional Arabic" panose="02020603050405020304" pitchFamily="18" charset="-78"/>
              </a:rPr>
              <a:t>وما قطع من بهيمة الأَنعام ونحوها مع بقاءِ حياتها </a:t>
            </a:r>
            <a:r>
              <a:rPr lang="ar-SA" sz="2400" dirty="0" smtClean="0">
                <a:latin typeface="Traditional Arabic" panose="02020603050405020304" pitchFamily="18" charset="-78"/>
                <a:cs typeface="Traditional Arabic" panose="02020603050405020304" pitchFamily="18" charset="-78"/>
              </a:rPr>
              <a:t>نجس.</a:t>
            </a:r>
            <a:r>
              <a:rPr lang="ar-SA" sz="2400" dirty="0">
                <a:latin typeface="Traditional Arabic" panose="02020603050405020304" pitchFamily="18" charset="-78"/>
                <a:cs typeface="Traditional Arabic" panose="02020603050405020304" pitchFamily="18" charset="-78"/>
              </a:rPr>
              <a:t/>
            </a:r>
            <a:br>
              <a:rPr lang="ar-SA" sz="2400" dirty="0">
                <a:latin typeface="Traditional Arabic" panose="02020603050405020304" pitchFamily="18" charset="-78"/>
                <a:cs typeface="Traditional Arabic" panose="02020603050405020304" pitchFamily="18" charset="-78"/>
              </a:rPr>
            </a:br>
            <a:r>
              <a:rPr lang="ar-SA" sz="2400" dirty="0">
                <a:latin typeface="Traditional Arabic" panose="02020603050405020304" pitchFamily="18" charset="-78"/>
                <a:cs typeface="Traditional Arabic" panose="02020603050405020304" pitchFamily="18" charset="-78"/>
              </a:rPr>
              <a:t>غير مسك </a:t>
            </a:r>
            <a:r>
              <a:rPr lang="ar-SA" sz="2400" dirty="0" smtClean="0">
                <a:latin typeface="Traditional Arabic" panose="02020603050405020304" pitchFamily="18" charset="-78"/>
                <a:cs typeface="Traditional Arabic" panose="02020603050405020304" pitchFamily="18" charset="-78"/>
              </a:rPr>
              <a:t>وفأْرته، </a:t>
            </a:r>
            <a:r>
              <a:rPr lang="ar-SA" sz="2400" dirty="0">
                <a:latin typeface="Traditional Arabic" panose="02020603050405020304" pitchFamily="18" charset="-78"/>
                <a:cs typeface="Traditional Arabic" panose="02020603050405020304" pitchFamily="18" charset="-78"/>
              </a:rPr>
              <a:t>والطريدة وتأْتي في </a:t>
            </a:r>
            <a:r>
              <a:rPr lang="ar-SA" sz="2400" dirty="0" smtClean="0">
                <a:latin typeface="Traditional Arabic" panose="02020603050405020304" pitchFamily="18" charset="-78"/>
                <a:cs typeface="Traditional Arabic" panose="02020603050405020304" pitchFamily="18" charset="-78"/>
              </a:rPr>
              <a:t>الصيد.</a:t>
            </a:r>
            <a:br>
              <a:rPr lang="ar-SA" sz="2400" dirty="0" smtClean="0">
                <a:latin typeface="Traditional Arabic" panose="02020603050405020304" pitchFamily="18" charset="-78"/>
                <a:cs typeface="Traditional Arabic" panose="02020603050405020304" pitchFamily="18" charset="-78"/>
              </a:rPr>
            </a:br>
            <a:endParaRPr lang="en-US" sz="2400" dirty="0">
              <a:latin typeface="Traditional Arabic" panose="02020603050405020304" pitchFamily="18" charset="-78"/>
              <a:cs typeface="Traditional Arabic" panose="02020603050405020304" pitchFamily="18" charset="-78"/>
            </a:endParaRPr>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2687944207"/>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7"/>
          <a:stretch>
            <a:fillRect/>
          </a:stretch>
        </p:blipFill>
        <p:spPr>
          <a:xfrm>
            <a:off x="0" y="2397815"/>
            <a:ext cx="1968968" cy="1378277"/>
          </a:xfrm>
          <a:prstGeom prst="rect">
            <a:avLst/>
          </a:prstGeom>
        </p:spPr>
      </p:pic>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3815361"/>
            <a:ext cx="2020624" cy="1570749"/>
          </a:xfrm>
          <a:prstGeom prst="rect">
            <a:avLst/>
          </a:prstGeom>
        </p:spPr>
      </p:pic>
    </p:spTree>
    <p:extLst>
      <p:ext uri="{BB962C8B-B14F-4D97-AF65-F5344CB8AC3E}">
        <p14:creationId xmlns:p14="http://schemas.microsoft.com/office/powerpoint/2010/main" val="3882455894"/>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ar-SA" dirty="0">
                <a:latin typeface="Traditional Arabic" panose="02020603050405020304" pitchFamily="18" charset="-78"/>
                <a:cs typeface="Traditional Arabic" panose="02020603050405020304" pitchFamily="18" charset="-78"/>
              </a:rPr>
              <a:t>باب </a:t>
            </a:r>
            <a:r>
              <a:rPr lang="ar-SA" dirty="0" smtClean="0">
                <a:latin typeface="Traditional Arabic" panose="02020603050405020304" pitchFamily="18" charset="-78"/>
                <a:cs typeface="Traditional Arabic" panose="02020603050405020304" pitchFamily="18" charset="-78"/>
              </a:rPr>
              <a:t>الاستنجاء</a:t>
            </a:r>
            <a:r>
              <a:rPr lang="ar-SA" dirty="0">
                <a:latin typeface="Traditional Arabic" panose="02020603050405020304" pitchFamily="18" charset="-78"/>
                <a:cs typeface="Traditional Arabic" panose="02020603050405020304" pitchFamily="18" charset="-78"/>
              </a:rPr>
              <a:t/>
            </a:r>
            <a:br>
              <a:rPr lang="ar-SA" dirty="0">
                <a:latin typeface="Traditional Arabic" panose="02020603050405020304" pitchFamily="18" charset="-78"/>
                <a:cs typeface="Traditional Arabic" panose="02020603050405020304" pitchFamily="18" charset="-78"/>
              </a:rPr>
            </a:b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217889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1720" y="291711"/>
            <a:ext cx="10292893" cy="1290258"/>
          </a:xfrm>
        </p:spPr>
        <p:txBody>
          <a:bodyPr>
            <a:noAutofit/>
          </a:bodyPr>
          <a:lstStyle/>
          <a:p>
            <a:pPr algn="r" rtl="1"/>
            <a:r>
              <a:rPr lang="ar-SA" sz="2400" dirty="0">
                <a:latin typeface="Traditional Arabic" panose="02020603050405020304" pitchFamily="18" charset="-78"/>
                <a:cs typeface="Traditional Arabic" panose="02020603050405020304" pitchFamily="18" charset="-78"/>
              </a:rPr>
              <a:t>باب </a:t>
            </a:r>
            <a:r>
              <a:rPr lang="ar-SA" sz="2400" dirty="0" smtClean="0">
                <a:latin typeface="Traditional Arabic" panose="02020603050405020304" pitchFamily="18" charset="-78"/>
                <a:cs typeface="Traditional Arabic" panose="02020603050405020304" pitchFamily="18" charset="-78"/>
              </a:rPr>
              <a:t>الاستنجاء .. من </a:t>
            </a:r>
            <a:r>
              <a:rPr lang="ar-SA" sz="2400" dirty="0">
                <a:latin typeface="Traditional Arabic" panose="02020603050405020304" pitchFamily="18" charset="-78"/>
                <a:cs typeface="Traditional Arabic" panose="02020603050405020304" pitchFamily="18" charset="-78"/>
              </a:rPr>
              <a:t>نجوت الشجرة أي </a:t>
            </a:r>
            <a:r>
              <a:rPr lang="ar-SA" sz="2400" dirty="0" smtClean="0">
                <a:latin typeface="Traditional Arabic" panose="02020603050405020304" pitchFamily="18" charset="-78"/>
                <a:cs typeface="Traditional Arabic" panose="02020603050405020304" pitchFamily="18" charset="-78"/>
              </a:rPr>
              <a:t>قطعتها، </a:t>
            </a:r>
            <a:r>
              <a:rPr lang="ar-SA" sz="2400" dirty="0">
                <a:latin typeface="Traditional Arabic" panose="02020603050405020304" pitchFamily="18" charset="-78"/>
                <a:cs typeface="Traditional Arabic" panose="02020603050405020304" pitchFamily="18" charset="-78"/>
              </a:rPr>
              <a:t>فكأنه قطع </a:t>
            </a:r>
            <a:r>
              <a:rPr lang="ar-SA" sz="2400" dirty="0" smtClean="0">
                <a:latin typeface="Traditional Arabic" panose="02020603050405020304" pitchFamily="18" charset="-78"/>
                <a:cs typeface="Traditional Arabic" panose="02020603050405020304" pitchFamily="18" charset="-78"/>
              </a:rPr>
              <a:t>الأذى، والاستنجاء </a:t>
            </a:r>
            <a:r>
              <a:rPr lang="ar-SA" sz="2400" dirty="0">
                <a:latin typeface="Traditional Arabic" panose="02020603050405020304" pitchFamily="18" charset="-78"/>
                <a:cs typeface="Traditional Arabic" panose="02020603050405020304" pitchFamily="18" charset="-78"/>
              </a:rPr>
              <a:t>إزالة الخارج من سبيل </a:t>
            </a:r>
            <a:r>
              <a:rPr lang="ar-SA" sz="2400" dirty="0" smtClean="0">
                <a:latin typeface="Traditional Arabic" panose="02020603050405020304" pitchFamily="18" charset="-78"/>
                <a:cs typeface="Traditional Arabic" panose="02020603050405020304" pitchFamily="18" charset="-78"/>
              </a:rPr>
              <a:t>بماءٍ، </a:t>
            </a:r>
            <a:r>
              <a:rPr lang="ar-SA" sz="2400" dirty="0">
                <a:latin typeface="Traditional Arabic" panose="02020603050405020304" pitchFamily="18" charset="-78"/>
                <a:cs typeface="Traditional Arabic" panose="02020603050405020304" pitchFamily="18" charset="-78"/>
              </a:rPr>
              <a:t>أو إزالة حكمه بحجر </a:t>
            </a:r>
            <a:r>
              <a:rPr lang="ar-SA" sz="2400" dirty="0" smtClean="0">
                <a:latin typeface="Traditional Arabic" panose="02020603050405020304" pitchFamily="18" charset="-78"/>
                <a:cs typeface="Traditional Arabic" panose="02020603050405020304" pitchFamily="18" charset="-78"/>
              </a:rPr>
              <a:t>ونحوه،  </a:t>
            </a:r>
            <a:r>
              <a:rPr lang="ar-SA" sz="2400" dirty="0">
                <a:latin typeface="Traditional Arabic" panose="02020603050405020304" pitchFamily="18" charset="-78"/>
                <a:cs typeface="Traditional Arabic" panose="02020603050405020304" pitchFamily="18" charset="-78"/>
              </a:rPr>
              <a:t>ويسمى الثاني استجمارًا من الجمار، وهي الحجارة </a:t>
            </a:r>
            <a:r>
              <a:rPr lang="ar-SA" sz="2400" dirty="0" smtClean="0">
                <a:latin typeface="Traditional Arabic" panose="02020603050405020304" pitchFamily="18" charset="-78"/>
                <a:cs typeface="Traditional Arabic" panose="02020603050405020304" pitchFamily="18" charset="-78"/>
              </a:rPr>
              <a:t>الصغيرة.</a:t>
            </a:r>
            <a:br>
              <a:rPr lang="ar-SA" sz="2400" dirty="0" smtClean="0">
                <a:latin typeface="Traditional Arabic" panose="02020603050405020304" pitchFamily="18" charset="-78"/>
                <a:cs typeface="Traditional Arabic" panose="02020603050405020304" pitchFamily="18" charset="-78"/>
              </a:rPr>
            </a:br>
            <a:endParaRPr lang="en-US" sz="2400" dirty="0">
              <a:latin typeface="Traditional Arabic" panose="02020603050405020304" pitchFamily="18" charset="-78"/>
              <a:cs typeface="Traditional Arabic" panose="02020603050405020304" pitchFamily="18"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99223588"/>
              </p:ext>
            </p:extLst>
          </p:nvPr>
        </p:nvGraphicFramePr>
        <p:xfrm>
          <a:off x="1211720" y="2350513"/>
          <a:ext cx="10292893" cy="356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91168271"/>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6110" y="308541"/>
            <a:ext cx="10298502" cy="1295866"/>
          </a:xfrm>
        </p:spPr>
        <p:txBody>
          <a:bodyPr>
            <a:noAutofit/>
          </a:bodyPr>
          <a:lstStyle/>
          <a:p>
            <a:pPr algn="r" rtl="1"/>
            <a:r>
              <a:rPr lang="ar-SA" sz="2400" dirty="0">
                <a:latin typeface="Traditional Arabic" panose="02020603050405020304" pitchFamily="18" charset="-78"/>
                <a:cs typeface="Traditional Arabic" panose="02020603050405020304" pitchFamily="18" charset="-78"/>
              </a:rPr>
              <a:t>(يستحب عند دخول الخلاء) </a:t>
            </a:r>
            <a:r>
              <a:rPr lang="ar-SA" sz="2400" dirty="0" smtClean="0">
                <a:latin typeface="Traditional Arabic" panose="02020603050405020304" pitchFamily="18" charset="-78"/>
                <a:cs typeface="Traditional Arabic" panose="02020603050405020304" pitchFamily="18" charset="-78"/>
              </a:rPr>
              <a:t>ونحوه، وهو </a:t>
            </a:r>
            <a:r>
              <a:rPr lang="ar-SA" sz="2400" dirty="0">
                <a:latin typeface="Traditional Arabic" panose="02020603050405020304" pitchFamily="18" charset="-78"/>
                <a:cs typeface="Traditional Arabic" panose="02020603050405020304" pitchFamily="18" charset="-78"/>
              </a:rPr>
              <a:t>بالمد الموضع المعد لقضاء </a:t>
            </a:r>
            <a:r>
              <a:rPr lang="ar-SA" sz="2400" dirty="0" smtClean="0">
                <a:latin typeface="Traditional Arabic" panose="02020603050405020304" pitchFamily="18" charset="-78"/>
                <a:cs typeface="Traditional Arabic" panose="02020603050405020304" pitchFamily="18" charset="-78"/>
              </a:rPr>
              <a:t>الحاجة.</a:t>
            </a:r>
            <a:r>
              <a:rPr lang="ar-SA" sz="2400" dirty="0">
                <a:latin typeface="Traditional Arabic" panose="02020603050405020304" pitchFamily="18" charset="-78"/>
                <a:cs typeface="Traditional Arabic" panose="02020603050405020304" pitchFamily="18" charset="-78"/>
              </a:rPr>
              <a:t/>
            </a:r>
            <a:br>
              <a:rPr lang="ar-SA" sz="2400" dirty="0">
                <a:latin typeface="Traditional Arabic" panose="02020603050405020304" pitchFamily="18" charset="-78"/>
                <a:cs typeface="Traditional Arabic" panose="02020603050405020304" pitchFamily="18" charset="-78"/>
              </a:rPr>
            </a:br>
            <a:r>
              <a:rPr lang="ar-SA" sz="2400" dirty="0">
                <a:latin typeface="Traditional Arabic" panose="02020603050405020304" pitchFamily="18" charset="-78"/>
                <a:cs typeface="Traditional Arabic" panose="02020603050405020304" pitchFamily="18" charset="-78"/>
              </a:rPr>
              <a:t>(قول بسم الله) لحديث علي: «ستر ما بين الجن وعورات بني آدم إذا دخل الكنيف أن يقول بسم الله</a:t>
            </a:r>
            <a:r>
              <a:rPr lang="ar-SA" sz="2400" dirty="0" smtClean="0">
                <a:latin typeface="Traditional Arabic" panose="02020603050405020304" pitchFamily="18" charset="-78"/>
                <a:cs typeface="Traditional Arabic" panose="02020603050405020304" pitchFamily="18" charset="-78"/>
              </a:rPr>
              <a:t>» </a:t>
            </a:r>
            <a:r>
              <a:rPr lang="ar-SA" sz="1400" dirty="0">
                <a:latin typeface="Traditional Arabic" panose="02020603050405020304" pitchFamily="18" charset="-78"/>
                <a:cs typeface="Traditional Arabic" panose="02020603050405020304" pitchFamily="18" charset="-78"/>
              </a:rPr>
              <a:t>رواه ابن ماجه والترمذي وقال: ليس إسناده </a:t>
            </a:r>
            <a:r>
              <a:rPr lang="ar-SA" sz="1400" dirty="0" smtClean="0">
                <a:latin typeface="Traditional Arabic" panose="02020603050405020304" pitchFamily="18" charset="-78"/>
                <a:cs typeface="Traditional Arabic" panose="02020603050405020304" pitchFamily="18" charset="-78"/>
              </a:rPr>
              <a:t>بالقوي.</a:t>
            </a:r>
            <a:endParaRPr lang="en-US" sz="1400" dirty="0">
              <a:latin typeface="Traditional Arabic" panose="02020603050405020304" pitchFamily="18" charset="-78"/>
              <a:cs typeface="Traditional Arabic" panose="02020603050405020304" pitchFamily="18"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2679180"/>
              </p:ext>
            </p:extLst>
          </p:nvPr>
        </p:nvGraphicFramePr>
        <p:xfrm>
          <a:off x="1206110" y="1851239"/>
          <a:ext cx="10298503" cy="40606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91086102"/>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17831" y="387672"/>
            <a:ext cx="10534650" cy="1687512"/>
          </a:xfrm>
        </p:spPr>
        <p:txBody>
          <a:bodyPr>
            <a:noAutofit/>
          </a:bodyPr>
          <a:lstStyle/>
          <a:p>
            <a:pPr algn="r" rtl="1"/>
            <a:r>
              <a:rPr lang="ar-SA" sz="2400" dirty="0">
                <a:latin typeface="Traditional Arabic" panose="02020603050405020304" pitchFamily="18" charset="-78"/>
                <a:cs typeface="Traditional Arabic" panose="02020603050405020304" pitchFamily="18" charset="-78"/>
              </a:rPr>
              <a:t>(أعوذ بالله من الخبث</a:t>
            </a:r>
            <a:r>
              <a:rPr lang="ar-SA" sz="2400" dirty="0" smtClean="0">
                <a:latin typeface="Traditional Arabic" panose="02020603050405020304" pitchFamily="18" charset="-78"/>
                <a:cs typeface="Traditional Arabic" panose="02020603050405020304" pitchFamily="18" charset="-78"/>
              </a:rPr>
              <a:t>) </a:t>
            </a:r>
            <a:r>
              <a:rPr lang="ar-SA" sz="2400" dirty="0">
                <a:latin typeface="Traditional Arabic" panose="02020603050405020304" pitchFamily="18" charset="-78"/>
                <a:cs typeface="Traditional Arabic" panose="02020603050405020304" pitchFamily="18" charset="-78"/>
              </a:rPr>
              <a:t>بإسكان الباء، قال القاضي عياض، هو أكثر روايات </a:t>
            </a:r>
            <a:r>
              <a:rPr lang="ar-SA" sz="2400" dirty="0" smtClean="0">
                <a:latin typeface="Traditional Arabic" panose="02020603050405020304" pitchFamily="18" charset="-78"/>
                <a:cs typeface="Traditional Arabic" panose="02020603050405020304" pitchFamily="18" charset="-78"/>
              </a:rPr>
              <a:t>الشيوخ، وفسره </a:t>
            </a:r>
            <a:r>
              <a:rPr lang="ar-SA" sz="2400" dirty="0">
                <a:latin typeface="Traditional Arabic" panose="02020603050405020304" pitchFamily="18" charset="-78"/>
                <a:cs typeface="Traditional Arabic" panose="02020603050405020304" pitchFamily="18" charset="-78"/>
              </a:rPr>
              <a:t>بالشر (والخبائث) الشياطين فكأنه استعاذ من الشر </a:t>
            </a:r>
            <a:r>
              <a:rPr lang="ar-SA" sz="2400" dirty="0" smtClean="0">
                <a:latin typeface="Traditional Arabic" panose="02020603050405020304" pitchFamily="18" charset="-78"/>
                <a:cs typeface="Traditional Arabic" panose="02020603050405020304" pitchFamily="18" charset="-78"/>
              </a:rPr>
              <a:t>وأهله، </a:t>
            </a:r>
            <a:r>
              <a:rPr lang="ar-SA" sz="2400" dirty="0">
                <a:latin typeface="Traditional Arabic" panose="02020603050405020304" pitchFamily="18" charset="-78"/>
                <a:cs typeface="Traditional Arabic" panose="02020603050405020304" pitchFamily="18" charset="-78"/>
              </a:rPr>
              <a:t>وقال الخطابي: هو بضم </a:t>
            </a:r>
            <a:r>
              <a:rPr lang="ar-SA" sz="2400" dirty="0" smtClean="0">
                <a:latin typeface="Traditional Arabic" panose="02020603050405020304" pitchFamily="18" charset="-78"/>
                <a:cs typeface="Traditional Arabic" panose="02020603050405020304" pitchFamily="18" charset="-78"/>
              </a:rPr>
              <a:t>الباء، </a:t>
            </a:r>
            <a:r>
              <a:rPr lang="ar-SA" sz="2400" dirty="0">
                <a:latin typeface="Traditional Arabic" panose="02020603050405020304" pitchFamily="18" charset="-78"/>
                <a:cs typeface="Traditional Arabic" panose="02020603050405020304" pitchFamily="18" charset="-78"/>
              </a:rPr>
              <a:t>وهو جمع خبيث، والخبائث جمع خبيثة فكأنه استعاذ من ذكرانهم </a:t>
            </a:r>
            <a:r>
              <a:rPr lang="ar-SA" sz="2400" dirty="0" smtClean="0">
                <a:latin typeface="Traditional Arabic" panose="02020603050405020304" pitchFamily="18" charset="-78"/>
                <a:cs typeface="Traditional Arabic" panose="02020603050405020304" pitchFamily="18" charset="-78"/>
              </a:rPr>
              <a:t>وإناثهم، </a:t>
            </a:r>
            <a:r>
              <a:rPr lang="ar-SA" sz="2400" dirty="0">
                <a:latin typeface="Traditional Arabic" panose="02020603050405020304" pitchFamily="18" charset="-78"/>
                <a:cs typeface="Traditional Arabic" panose="02020603050405020304" pitchFamily="18" charset="-78"/>
              </a:rPr>
              <a:t>واقتصر المصنف على ذلك تبعا للمحرر والفروع </a:t>
            </a:r>
            <a:r>
              <a:rPr lang="ar-SA" sz="2400" dirty="0" smtClean="0">
                <a:latin typeface="Traditional Arabic" panose="02020603050405020304" pitchFamily="18" charset="-78"/>
                <a:cs typeface="Traditional Arabic" panose="02020603050405020304" pitchFamily="18" charset="-78"/>
              </a:rPr>
              <a:t>وغيرهما.</a:t>
            </a:r>
            <a:r>
              <a:rPr lang="ar-SA" sz="2400" dirty="0">
                <a:latin typeface="Traditional Arabic" panose="02020603050405020304" pitchFamily="18" charset="-78"/>
                <a:cs typeface="Traditional Arabic" panose="02020603050405020304" pitchFamily="18" charset="-78"/>
              </a:rPr>
              <a:t/>
            </a:r>
            <a:br>
              <a:rPr lang="ar-SA" sz="2400" dirty="0">
                <a:latin typeface="Traditional Arabic" panose="02020603050405020304" pitchFamily="18" charset="-78"/>
                <a:cs typeface="Traditional Arabic" panose="02020603050405020304" pitchFamily="18" charset="-78"/>
              </a:rPr>
            </a:br>
            <a:r>
              <a:rPr lang="ar-SA" sz="2400" dirty="0">
                <a:latin typeface="Traditional Arabic" panose="02020603050405020304" pitchFamily="18" charset="-78"/>
                <a:cs typeface="Traditional Arabic" panose="02020603050405020304" pitchFamily="18" charset="-78"/>
              </a:rPr>
              <a:t>لحديث أنس أن النبي صلى الله عليه وسلم كان إذا دخل الخلاء قال «اللهم إني أعوذ بك من الخبث والخبائث» </a:t>
            </a:r>
            <a:r>
              <a:rPr lang="ar-SA" sz="1200" dirty="0">
                <a:latin typeface="Traditional Arabic" panose="02020603050405020304" pitchFamily="18" charset="-78"/>
                <a:cs typeface="Traditional Arabic" panose="02020603050405020304" pitchFamily="18" charset="-78"/>
              </a:rPr>
              <a:t>متفق </a:t>
            </a:r>
            <a:r>
              <a:rPr lang="ar-SA" sz="1200" dirty="0" smtClean="0">
                <a:latin typeface="Traditional Arabic" panose="02020603050405020304" pitchFamily="18" charset="-78"/>
                <a:cs typeface="Traditional Arabic" panose="02020603050405020304" pitchFamily="18" charset="-78"/>
              </a:rPr>
              <a:t>عليه</a:t>
            </a:r>
            <a:r>
              <a:rPr lang="ar-SA" sz="2400" dirty="0" smtClean="0">
                <a:latin typeface="Traditional Arabic" panose="02020603050405020304" pitchFamily="18" charset="-78"/>
                <a:cs typeface="Traditional Arabic" panose="02020603050405020304" pitchFamily="18" charset="-78"/>
              </a:rPr>
              <a:t>، وزاد </a:t>
            </a:r>
            <a:r>
              <a:rPr lang="ar-SA" sz="2400" dirty="0">
                <a:latin typeface="Traditional Arabic" panose="02020603050405020304" pitchFamily="18" charset="-78"/>
                <a:cs typeface="Traditional Arabic" panose="02020603050405020304" pitchFamily="18" charset="-78"/>
              </a:rPr>
              <a:t>في الإقناع والمنتهى تبعا للمقنع وغيره </a:t>
            </a:r>
            <a:r>
              <a:rPr lang="ar-SA" sz="2400" dirty="0" smtClean="0">
                <a:latin typeface="Traditional Arabic" panose="02020603050405020304" pitchFamily="18" charset="-78"/>
                <a:cs typeface="Traditional Arabic" panose="02020603050405020304" pitchFamily="18" charset="-78"/>
              </a:rPr>
              <a:t>«الرجس </a:t>
            </a:r>
            <a:r>
              <a:rPr lang="ar-SA" sz="2400" dirty="0">
                <a:latin typeface="Traditional Arabic" panose="02020603050405020304" pitchFamily="18" charset="-78"/>
                <a:cs typeface="Traditional Arabic" panose="02020603050405020304" pitchFamily="18" charset="-78"/>
              </a:rPr>
              <a:t>النجس الشيطان الرجيم</a:t>
            </a:r>
            <a:r>
              <a:rPr lang="ar-SA" sz="2400" dirty="0" smtClean="0">
                <a:latin typeface="Traditional Arabic" panose="02020603050405020304" pitchFamily="18" charset="-78"/>
                <a:cs typeface="Traditional Arabic" panose="02020603050405020304" pitchFamily="18" charset="-78"/>
              </a:rPr>
              <a:t>».</a:t>
            </a:r>
            <a:endParaRPr lang="en-US" sz="2400" dirty="0">
              <a:latin typeface="Traditional Arabic" panose="02020603050405020304" pitchFamily="18" charset="-78"/>
              <a:cs typeface="Traditional Arabic" panose="02020603050405020304" pitchFamily="18" charset="-78"/>
            </a:endParaRP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2829602748"/>
              </p:ext>
            </p:extLst>
          </p:nvPr>
        </p:nvGraphicFramePr>
        <p:xfrm>
          <a:off x="1865313" y="2030413"/>
          <a:ext cx="10326687"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3"/>
          <p:cNvGraphicFramePr>
            <a:graphicFrameLocks/>
          </p:cNvGraphicFramePr>
          <p:nvPr>
            <p:extLst>
              <p:ext uri="{D42A27DB-BD31-4B8C-83A1-F6EECF244321}">
                <p14:modId xmlns:p14="http://schemas.microsoft.com/office/powerpoint/2010/main" val="3136159796"/>
              </p:ext>
            </p:extLst>
          </p:nvPr>
        </p:nvGraphicFramePr>
        <p:xfrm>
          <a:off x="1206110" y="2305634"/>
          <a:ext cx="10298503" cy="360621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217975378"/>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92211" y="701227"/>
            <a:ext cx="10071490" cy="1745004"/>
          </a:xfrm>
        </p:spPr>
        <p:txBody>
          <a:bodyPr>
            <a:noAutofit/>
          </a:bodyPr>
          <a:lstStyle/>
          <a:p>
            <a:pPr algn="just" rtl="1"/>
            <a:r>
              <a:rPr lang="ar-SA" sz="2400" dirty="0" smtClean="0">
                <a:latin typeface="Traditional Arabic" panose="02020603050405020304" pitchFamily="18" charset="-78"/>
                <a:cs typeface="Traditional Arabic" panose="02020603050405020304" pitchFamily="18" charset="-78"/>
              </a:rPr>
              <a:t>لحديث </a:t>
            </a:r>
            <a:r>
              <a:rPr lang="ar-SA" sz="2400" dirty="0">
                <a:latin typeface="Traditional Arabic" panose="02020603050405020304" pitchFamily="18" charset="-78"/>
                <a:cs typeface="Traditional Arabic" panose="02020603050405020304" pitchFamily="18" charset="-78"/>
              </a:rPr>
              <a:t>أبي أمامة: «لا يعجز أحدكم إذا دخل مرفقه أن يقول: اللهم إني أعوذ بك من الرجس النجس الشيطان الرجيم</a:t>
            </a:r>
            <a:r>
              <a:rPr lang="ar-SA" sz="2400" dirty="0" smtClean="0">
                <a:latin typeface="Traditional Arabic" panose="02020603050405020304" pitchFamily="18" charset="-78"/>
                <a:cs typeface="Traditional Arabic" panose="02020603050405020304" pitchFamily="18" charset="-78"/>
              </a:rPr>
              <a:t>»، (</a:t>
            </a:r>
            <a:r>
              <a:rPr lang="ar-SA" sz="2400" dirty="0">
                <a:latin typeface="Traditional Arabic" panose="02020603050405020304" pitchFamily="18" charset="-78"/>
                <a:cs typeface="Traditional Arabic" panose="02020603050405020304" pitchFamily="18" charset="-78"/>
              </a:rPr>
              <a:t>و) يستحب أن يقول (عند الخروج منه) أي من الخلاء </a:t>
            </a:r>
            <a:r>
              <a:rPr lang="ar-SA" sz="2400" dirty="0" smtClean="0">
                <a:latin typeface="Traditional Arabic" panose="02020603050405020304" pitchFamily="18" charset="-78"/>
                <a:cs typeface="Traditional Arabic" panose="02020603050405020304" pitchFamily="18" charset="-78"/>
              </a:rPr>
              <a:t>ونحوه، </a:t>
            </a:r>
            <a:r>
              <a:rPr lang="ar-SA" sz="2400" dirty="0">
                <a:latin typeface="Traditional Arabic" panose="02020603050405020304" pitchFamily="18" charset="-78"/>
                <a:cs typeface="Traditional Arabic" panose="02020603050405020304" pitchFamily="18" charset="-78"/>
              </a:rPr>
              <a:t>(غفرانك) أي أسألك غفرانك من الغفر وهو </a:t>
            </a:r>
            <a:r>
              <a:rPr lang="ar-SA" sz="2400" dirty="0" smtClean="0">
                <a:latin typeface="Traditional Arabic" panose="02020603050405020304" pitchFamily="18" charset="-78"/>
                <a:cs typeface="Traditional Arabic" panose="02020603050405020304" pitchFamily="18" charset="-78"/>
              </a:rPr>
              <a:t>الستر.</a:t>
            </a:r>
            <a:r>
              <a:rPr lang="ar-SA" sz="2400" dirty="0">
                <a:latin typeface="Traditional Arabic" panose="02020603050405020304" pitchFamily="18" charset="-78"/>
                <a:cs typeface="Traditional Arabic" panose="02020603050405020304" pitchFamily="18" charset="-78"/>
              </a:rPr>
              <a:t/>
            </a:r>
            <a:br>
              <a:rPr lang="ar-SA" sz="2400" dirty="0">
                <a:latin typeface="Traditional Arabic" panose="02020603050405020304" pitchFamily="18" charset="-78"/>
                <a:cs typeface="Traditional Arabic" panose="02020603050405020304" pitchFamily="18" charset="-78"/>
              </a:rPr>
            </a:br>
            <a:r>
              <a:rPr lang="ar-SA" sz="2400" dirty="0">
                <a:latin typeface="Traditional Arabic" panose="02020603050405020304" pitchFamily="18" charset="-78"/>
                <a:cs typeface="Traditional Arabic" panose="02020603050405020304" pitchFamily="18" charset="-78"/>
              </a:rPr>
              <a:t>لحديث أنس: (كان رسول الله </a:t>
            </a:r>
            <a:r>
              <a:rPr lang="ar-SA" sz="1200" dirty="0">
                <a:latin typeface="Traditional Arabic" panose="02020603050405020304" pitchFamily="18" charset="-78"/>
                <a:cs typeface="Traditional Arabic" panose="02020603050405020304" pitchFamily="18" charset="-78"/>
              </a:rPr>
              <a:t>صلى الله عليه وسلم </a:t>
            </a:r>
            <a:r>
              <a:rPr lang="ar-SA" sz="2400" dirty="0">
                <a:latin typeface="Traditional Arabic" panose="02020603050405020304" pitchFamily="18" charset="-78"/>
                <a:cs typeface="Traditional Arabic" panose="02020603050405020304" pitchFamily="18" charset="-78"/>
              </a:rPr>
              <a:t>إذا خرج من الخلاء قال «غفرانك</a:t>
            </a:r>
            <a:r>
              <a:rPr lang="ar-SA" sz="2400" dirty="0" smtClean="0">
                <a:latin typeface="Traditional Arabic" panose="02020603050405020304" pitchFamily="18" charset="-78"/>
                <a:cs typeface="Traditional Arabic" panose="02020603050405020304" pitchFamily="18" charset="-78"/>
              </a:rPr>
              <a:t>» </a:t>
            </a:r>
            <a:r>
              <a:rPr lang="ar-SA" sz="1800" dirty="0">
                <a:latin typeface="Traditional Arabic" panose="02020603050405020304" pitchFamily="18" charset="-78"/>
                <a:cs typeface="Traditional Arabic" panose="02020603050405020304" pitchFamily="18" charset="-78"/>
              </a:rPr>
              <a:t>رواه الترمذي </a:t>
            </a:r>
            <a:r>
              <a:rPr lang="ar-SA" sz="1800" dirty="0" smtClean="0">
                <a:latin typeface="Traditional Arabic" panose="02020603050405020304" pitchFamily="18" charset="-78"/>
                <a:cs typeface="Traditional Arabic" panose="02020603050405020304" pitchFamily="18" charset="-78"/>
              </a:rPr>
              <a:t>وحسنه</a:t>
            </a:r>
            <a:r>
              <a:rPr lang="ar-SA" sz="2400" dirty="0" smtClean="0">
                <a:latin typeface="Traditional Arabic" panose="02020603050405020304" pitchFamily="18" charset="-78"/>
                <a:cs typeface="Traditional Arabic" panose="02020603050405020304" pitchFamily="18" charset="-78"/>
              </a:rPr>
              <a:t>.</a:t>
            </a:r>
            <a:r>
              <a:rPr lang="ar-SA" sz="2400" dirty="0">
                <a:latin typeface="Traditional Arabic" panose="02020603050405020304" pitchFamily="18" charset="-78"/>
                <a:cs typeface="Traditional Arabic" panose="02020603050405020304" pitchFamily="18" charset="-78"/>
              </a:rPr>
              <a:t/>
            </a:r>
            <a:br>
              <a:rPr lang="ar-SA" sz="2400" dirty="0">
                <a:latin typeface="Traditional Arabic" panose="02020603050405020304" pitchFamily="18" charset="-78"/>
                <a:cs typeface="Traditional Arabic" panose="02020603050405020304" pitchFamily="18" charset="-78"/>
              </a:rPr>
            </a:br>
            <a:r>
              <a:rPr lang="ar-SA" sz="2400" dirty="0">
                <a:latin typeface="Traditional Arabic" panose="02020603050405020304" pitchFamily="18" charset="-78"/>
                <a:cs typeface="Traditional Arabic" panose="02020603050405020304" pitchFamily="18" charset="-78"/>
              </a:rPr>
              <a:t>وسن له أيضا أن يقول (الحمد لله الذي أذهب عني الأذى وعافاني) لما رواه ابن ماجه عن أنس: كان رسول الله </a:t>
            </a:r>
            <a:r>
              <a:rPr lang="ar-SA" sz="1600" dirty="0">
                <a:latin typeface="Traditional Arabic" panose="02020603050405020304" pitchFamily="18" charset="-78"/>
                <a:cs typeface="Traditional Arabic" panose="02020603050405020304" pitchFamily="18" charset="-78"/>
              </a:rPr>
              <a:t>صلى الله عليه وسلم </a:t>
            </a:r>
            <a:r>
              <a:rPr lang="ar-SA" sz="2400" dirty="0">
                <a:latin typeface="Traditional Arabic" panose="02020603050405020304" pitchFamily="18" charset="-78"/>
                <a:cs typeface="Traditional Arabic" panose="02020603050405020304" pitchFamily="18" charset="-78"/>
              </a:rPr>
              <a:t>إذا خرج من الخلاء قال: «الحمد لله الذي أذهب عني الأذى وعافاني</a:t>
            </a:r>
            <a:r>
              <a:rPr lang="ar-SA" sz="2400" dirty="0" smtClean="0">
                <a:latin typeface="Traditional Arabic" panose="02020603050405020304" pitchFamily="18" charset="-78"/>
                <a:cs typeface="Traditional Arabic" panose="02020603050405020304" pitchFamily="18" charset="-78"/>
              </a:rPr>
              <a:t>»</a:t>
            </a:r>
            <a:endParaRPr lang="en-US" sz="2400" dirty="0">
              <a:latin typeface="Traditional Arabic" panose="02020603050405020304" pitchFamily="18" charset="-78"/>
              <a:cs typeface="Traditional Arabic" panose="02020603050405020304" pitchFamily="18" charset="-78"/>
            </a:endParaRP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635770548"/>
              </p:ext>
            </p:extLst>
          </p:nvPr>
        </p:nvGraphicFramePr>
        <p:xfrm>
          <a:off x="1370665" y="2653443"/>
          <a:ext cx="10058400" cy="32716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67701139"/>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37552" y="611762"/>
            <a:ext cx="10198100" cy="1397000"/>
          </a:xfrm>
        </p:spPr>
        <p:txBody>
          <a:bodyPr>
            <a:noAutofit/>
          </a:bodyPr>
          <a:lstStyle/>
          <a:p>
            <a:pPr algn="r" rtl="1"/>
            <a:r>
              <a:rPr lang="ar-SA" sz="2400" dirty="0">
                <a:latin typeface="Traditional Arabic" panose="02020603050405020304" pitchFamily="18" charset="-78"/>
                <a:cs typeface="Traditional Arabic" panose="02020603050405020304" pitchFamily="18" charset="-78"/>
              </a:rPr>
              <a:t>(و) يستحب له (تقديم رجله اليسرى دخولا) أي عند دخول الخلاء ونحوه من مواضع </a:t>
            </a:r>
            <a:r>
              <a:rPr lang="ar-SA" sz="2400" dirty="0" smtClean="0">
                <a:latin typeface="Traditional Arabic" panose="02020603050405020304" pitchFamily="18" charset="-78"/>
                <a:cs typeface="Traditional Arabic" panose="02020603050405020304" pitchFamily="18" charset="-78"/>
              </a:rPr>
              <a:t>الأذى، (و</a:t>
            </a:r>
            <a:r>
              <a:rPr lang="ar-SA" sz="2400" dirty="0">
                <a:latin typeface="Traditional Arabic" panose="02020603050405020304" pitchFamily="18" charset="-78"/>
                <a:cs typeface="Traditional Arabic" panose="02020603050405020304" pitchFamily="18" charset="-78"/>
              </a:rPr>
              <a:t>) يستحب له تقديم (يمنى) رجليه (خروجا </a:t>
            </a:r>
            <a:r>
              <a:rPr lang="ar-SA" sz="2400" dirty="0" smtClean="0">
                <a:latin typeface="Traditional Arabic" panose="02020603050405020304" pitchFamily="18" charset="-78"/>
                <a:cs typeface="Traditional Arabic" panose="02020603050405020304" pitchFamily="18" charset="-78"/>
              </a:rPr>
              <a:t>عكس </a:t>
            </a:r>
            <a:r>
              <a:rPr lang="ar-SA" sz="2400" dirty="0">
                <a:latin typeface="Traditional Arabic" panose="02020603050405020304" pitchFamily="18" charset="-78"/>
                <a:cs typeface="Traditional Arabic" panose="02020603050405020304" pitchFamily="18" charset="-78"/>
              </a:rPr>
              <a:t>مسجد) ومنزل (و) لبس (نعل) </a:t>
            </a:r>
            <a:r>
              <a:rPr lang="ar-SA" sz="2400" dirty="0" smtClean="0">
                <a:latin typeface="Traditional Arabic" panose="02020603050405020304" pitchFamily="18" charset="-78"/>
                <a:cs typeface="Traditional Arabic" panose="02020603050405020304" pitchFamily="18" charset="-78"/>
              </a:rPr>
              <a:t>وخف.</a:t>
            </a:r>
            <a:r>
              <a:rPr lang="ar-SA" sz="2400" dirty="0">
                <a:latin typeface="Traditional Arabic" panose="02020603050405020304" pitchFamily="18" charset="-78"/>
                <a:cs typeface="Traditional Arabic" panose="02020603050405020304" pitchFamily="18" charset="-78"/>
              </a:rPr>
              <a:t/>
            </a:r>
            <a:br>
              <a:rPr lang="ar-SA" sz="2400" dirty="0">
                <a:latin typeface="Traditional Arabic" panose="02020603050405020304" pitchFamily="18" charset="-78"/>
                <a:cs typeface="Traditional Arabic" panose="02020603050405020304" pitchFamily="18" charset="-78"/>
              </a:rPr>
            </a:br>
            <a:r>
              <a:rPr lang="ar-SA" sz="2400" dirty="0">
                <a:latin typeface="Traditional Arabic" panose="02020603050405020304" pitchFamily="18" charset="-78"/>
                <a:cs typeface="Traditional Arabic" panose="02020603050405020304" pitchFamily="18" charset="-78"/>
              </a:rPr>
              <a:t>فاليسرى تقدم للأذى واليمنى لما </a:t>
            </a:r>
            <a:r>
              <a:rPr lang="ar-SA" sz="2400" dirty="0" smtClean="0">
                <a:latin typeface="Traditional Arabic" panose="02020603050405020304" pitchFamily="18" charset="-78"/>
                <a:cs typeface="Traditional Arabic" panose="02020603050405020304" pitchFamily="18" charset="-78"/>
              </a:rPr>
              <a:t>سواه </a:t>
            </a:r>
            <a:r>
              <a:rPr lang="ar-SA" sz="2400" dirty="0">
                <a:latin typeface="Traditional Arabic" panose="02020603050405020304" pitchFamily="18" charset="-78"/>
                <a:cs typeface="Traditional Arabic" panose="02020603050405020304" pitchFamily="18" charset="-78"/>
              </a:rPr>
              <a:t>وروى الطبراني في المعجم الصغير عن أبي هريرة </a:t>
            </a:r>
            <a:r>
              <a:rPr lang="ar-SA" sz="1200" dirty="0">
                <a:latin typeface="Traditional Arabic" panose="02020603050405020304" pitchFamily="18" charset="-78"/>
                <a:cs typeface="Traditional Arabic" panose="02020603050405020304" pitchFamily="18" charset="-78"/>
              </a:rPr>
              <a:t>رضي الله عنه</a:t>
            </a:r>
            <a:r>
              <a:rPr lang="ar-SA" sz="2400" dirty="0">
                <a:latin typeface="Traditional Arabic" panose="02020603050405020304" pitchFamily="18" charset="-78"/>
                <a:cs typeface="Traditional Arabic" panose="02020603050405020304" pitchFamily="18" charset="-78"/>
              </a:rPr>
              <a:t>، قال قال رسول الله </a:t>
            </a:r>
            <a:r>
              <a:rPr lang="ar-SA" sz="1800" dirty="0">
                <a:latin typeface="Traditional Arabic" panose="02020603050405020304" pitchFamily="18" charset="-78"/>
                <a:cs typeface="Traditional Arabic" panose="02020603050405020304" pitchFamily="18" charset="-78"/>
              </a:rPr>
              <a:t>صلى الله عليه وسلم </a:t>
            </a:r>
            <a:r>
              <a:rPr lang="ar-SA" sz="2400" dirty="0">
                <a:latin typeface="Traditional Arabic" panose="02020603050405020304" pitchFamily="18" charset="-78"/>
                <a:cs typeface="Traditional Arabic" panose="02020603050405020304" pitchFamily="18" charset="-78"/>
              </a:rPr>
              <a:t>«إذا انتعل أحدكم فليبدأ باليمنى، وإذا خلع فليبدأ </a:t>
            </a:r>
            <a:r>
              <a:rPr lang="ar-SA" sz="2400" dirty="0" smtClean="0">
                <a:latin typeface="Traditional Arabic" panose="02020603050405020304" pitchFamily="18" charset="-78"/>
                <a:cs typeface="Traditional Arabic" panose="02020603050405020304" pitchFamily="18" charset="-78"/>
              </a:rPr>
              <a:t>باليسرى»، وعلى </a:t>
            </a:r>
            <a:r>
              <a:rPr lang="ar-SA" sz="2400" dirty="0">
                <a:latin typeface="Traditional Arabic" panose="02020603050405020304" pitchFamily="18" charset="-78"/>
                <a:cs typeface="Traditional Arabic" panose="02020603050405020304" pitchFamily="18" charset="-78"/>
              </a:rPr>
              <a:t>قياسه القميص </a:t>
            </a:r>
            <a:r>
              <a:rPr lang="ar-SA" sz="2400" dirty="0" smtClean="0">
                <a:latin typeface="Traditional Arabic" panose="02020603050405020304" pitchFamily="18" charset="-78"/>
                <a:cs typeface="Traditional Arabic" panose="02020603050405020304" pitchFamily="18" charset="-78"/>
              </a:rPr>
              <a:t>ونحوه.</a:t>
            </a:r>
            <a:endParaRPr lang="en-US" sz="2400" dirty="0">
              <a:latin typeface="Traditional Arabic" panose="02020603050405020304" pitchFamily="18" charset="-78"/>
              <a:cs typeface="Traditional Arabic" panose="02020603050405020304" pitchFamily="18" charset="-78"/>
            </a:endParaRP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4265040553"/>
              </p:ext>
            </p:extLst>
          </p:nvPr>
        </p:nvGraphicFramePr>
        <p:xfrm>
          <a:off x="1512206" y="2086929"/>
          <a:ext cx="10275887" cy="3841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0767945"/>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r" rtl="1"/>
            <a:r>
              <a:rPr lang="ar-SA" sz="2400" dirty="0" smtClean="0">
                <a:latin typeface="Traditional Arabic" panose="02020603050405020304" pitchFamily="18" charset="-78"/>
                <a:cs typeface="Traditional Arabic" panose="02020603050405020304" pitchFamily="18" charset="-78"/>
              </a:rPr>
              <a:t>و </a:t>
            </a:r>
            <a:r>
              <a:rPr lang="ar-SA" sz="2400" dirty="0">
                <a:latin typeface="Traditional Arabic" panose="02020603050405020304" pitchFamily="18" charset="-78"/>
                <a:cs typeface="Traditional Arabic" panose="02020603050405020304" pitchFamily="18" charset="-78"/>
              </a:rPr>
              <a:t>يستحب له (اعتماده على رجله اليسرى) حال جلوسه لقضاء </a:t>
            </a:r>
            <a:r>
              <a:rPr lang="ar-SA" sz="2400" dirty="0" smtClean="0">
                <a:latin typeface="Traditional Arabic" panose="02020603050405020304" pitchFamily="18" charset="-78"/>
                <a:cs typeface="Traditional Arabic" panose="02020603050405020304" pitchFamily="18" charset="-78"/>
              </a:rPr>
              <a:t>الحاجة، لما </a:t>
            </a:r>
            <a:r>
              <a:rPr lang="ar-SA" sz="2400" dirty="0">
                <a:latin typeface="Traditional Arabic" panose="02020603050405020304" pitchFamily="18" charset="-78"/>
                <a:cs typeface="Traditional Arabic" panose="02020603050405020304" pitchFamily="18" charset="-78"/>
              </a:rPr>
              <a:t>روي الطبراني في المعجم والبيهقي عن سراقة بن مالك: (أمرنا رسول الله </a:t>
            </a:r>
            <a:r>
              <a:rPr lang="ar-SA" sz="1200" dirty="0">
                <a:latin typeface="Traditional Arabic" panose="02020603050405020304" pitchFamily="18" charset="-78"/>
                <a:cs typeface="Traditional Arabic" panose="02020603050405020304" pitchFamily="18" charset="-78"/>
              </a:rPr>
              <a:t>صلى الله عليه وسلم </a:t>
            </a:r>
            <a:r>
              <a:rPr lang="ar-SA" sz="2400" dirty="0">
                <a:latin typeface="Traditional Arabic" panose="02020603050405020304" pitchFamily="18" charset="-78"/>
                <a:cs typeface="Traditional Arabic" panose="02020603050405020304" pitchFamily="18" charset="-78"/>
              </a:rPr>
              <a:t>أن نتكئ على اليسرى، وأن ننصب اليمنى</a:t>
            </a:r>
            <a:r>
              <a:rPr lang="ar-SA" sz="2400" dirty="0" smtClean="0">
                <a:latin typeface="Traditional Arabic" panose="02020603050405020304" pitchFamily="18" charset="-78"/>
                <a:cs typeface="Traditional Arabic" panose="02020603050405020304" pitchFamily="18" charset="-78"/>
              </a:rPr>
              <a:t>).</a:t>
            </a:r>
            <a:r>
              <a:rPr lang="ar-SA" sz="2400" dirty="0">
                <a:latin typeface="Traditional Arabic" panose="02020603050405020304" pitchFamily="18" charset="-78"/>
                <a:cs typeface="Traditional Arabic" panose="02020603050405020304" pitchFamily="18" charset="-78"/>
              </a:rPr>
              <a:t/>
            </a:r>
            <a:br>
              <a:rPr lang="ar-SA" sz="2400" dirty="0">
                <a:latin typeface="Traditional Arabic" panose="02020603050405020304" pitchFamily="18" charset="-78"/>
                <a:cs typeface="Traditional Arabic" panose="02020603050405020304" pitchFamily="18" charset="-78"/>
              </a:rPr>
            </a:br>
            <a:r>
              <a:rPr lang="ar-SA" sz="2400" dirty="0">
                <a:latin typeface="Traditional Arabic" panose="02020603050405020304" pitchFamily="18" charset="-78"/>
                <a:cs typeface="Traditional Arabic" panose="02020603050405020304" pitchFamily="18" charset="-78"/>
              </a:rPr>
              <a:t>(و) يستحب (بعده) إذا كان (في فضاء) حتى لا يراه </a:t>
            </a:r>
            <a:r>
              <a:rPr lang="ar-SA" sz="2400" dirty="0" smtClean="0">
                <a:latin typeface="Traditional Arabic" panose="02020603050405020304" pitchFamily="18" charset="-78"/>
                <a:cs typeface="Traditional Arabic" panose="02020603050405020304" pitchFamily="18" charset="-78"/>
              </a:rPr>
              <a:t>أحد، </a:t>
            </a:r>
            <a:r>
              <a:rPr lang="ar-SA" sz="2400" dirty="0">
                <a:latin typeface="Traditional Arabic" panose="02020603050405020304" pitchFamily="18" charset="-78"/>
                <a:cs typeface="Traditional Arabic" panose="02020603050405020304" pitchFamily="18" charset="-78"/>
              </a:rPr>
              <a:t>لفعله عليه السلام، </a:t>
            </a:r>
            <a:r>
              <a:rPr lang="ar-SA" sz="1200" dirty="0">
                <a:latin typeface="Traditional Arabic" panose="02020603050405020304" pitchFamily="18" charset="-78"/>
                <a:cs typeface="Traditional Arabic" panose="02020603050405020304" pitchFamily="18" charset="-78"/>
              </a:rPr>
              <a:t>رواه أبو داود، من حديث </a:t>
            </a:r>
            <a:r>
              <a:rPr lang="ar-SA" sz="1200" dirty="0" smtClean="0">
                <a:latin typeface="Traditional Arabic" panose="02020603050405020304" pitchFamily="18" charset="-78"/>
                <a:cs typeface="Traditional Arabic" panose="02020603050405020304" pitchFamily="18" charset="-78"/>
              </a:rPr>
              <a:t>جابر</a:t>
            </a:r>
            <a:r>
              <a:rPr lang="ar-SA" sz="2400" dirty="0" smtClean="0">
                <a:latin typeface="Traditional Arabic" panose="02020603050405020304" pitchFamily="18" charset="-78"/>
                <a:cs typeface="Traditional Arabic" panose="02020603050405020304" pitchFamily="18" charset="-78"/>
              </a:rPr>
              <a:t>.</a:t>
            </a:r>
            <a:r>
              <a:rPr lang="ar-SA" sz="2400" dirty="0">
                <a:latin typeface="Traditional Arabic" panose="02020603050405020304" pitchFamily="18" charset="-78"/>
                <a:cs typeface="Traditional Arabic" panose="02020603050405020304" pitchFamily="18" charset="-78"/>
              </a:rPr>
              <a:t/>
            </a:r>
            <a:br>
              <a:rPr lang="ar-SA" sz="2400" dirty="0">
                <a:latin typeface="Traditional Arabic" panose="02020603050405020304" pitchFamily="18" charset="-78"/>
                <a:cs typeface="Traditional Arabic" panose="02020603050405020304" pitchFamily="18" charset="-78"/>
              </a:rPr>
            </a:br>
            <a:r>
              <a:rPr lang="ar-SA" sz="2400" dirty="0">
                <a:latin typeface="Traditional Arabic" panose="02020603050405020304" pitchFamily="18" charset="-78"/>
                <a:cs typeface="Traditional Arabic" panose="02020603050405020304" pitchFamily="18" charset="-78"/>
              </a:rPr>
              <a:t>و) يستحب (استتاره) </a:t>
            </a:r>
            <a:r>
              <a:rPr lang="ar-SA" sz="2400" dirty="0" smtClean="0">
                <a:latin typeface="Traditional Arabic" panose="02020603050405020304" pitchFamily="18" charset="-78"/>
                <a:cs typeface="Traditional Arabic" panose="02020603050405020304" pitchFamily="18" charset="-78"/>
              </a:rPr>
              <a:t>لحديث </a:t>
            </a:r>
            <a:r>
              <a:rPr lang="ar-SA" sz="2400" dirty="0">
                <a:latin typeface="Traditional Arabic" panose="02020603050405020304" pitchFamily="18" charset="-78"/>
                <a:cs typeface="Traditional Arabic" panose="02020603050405020304" pitchFamily="18" charset="-78"/>
              </a:rPr>
              <a:t>أبي هريرة قال: من أتى الغائط فليستتر </a:t>
            </a:r>
            <a:r>
              <a:rPr lang="ar-SA" sz="1200" dirty="0">
                <a:latin typeface="Traditional Arabic" panose="02020603050405020304" pitchFamily="18" charset="-78"/>
                <a:cs typeface="Traditional Arabic" panose="02020603050405020304" pitchFamily="18" charset="-78"/>
              </a:rPr>
              <a:t>رواه أبو </a:t>
            </a:r>
            <a:r>
              <a:rPr lang="ar-SA" sz="1200" dirty="0" smtClean="0">
                <a:latin typeface="Traditional Arabic" panose="02020603050405020304" pitchFamily="18" charset="-78"/>
                <a:cs typeface="Traditional Arabic" panose="02020603050405020304" pitchFamily="18" charset="-78"/>
              </a:rPr>
              <a:t>داود</a:t>
            </a:r>
            <a:r>
              <a:rPr lang="ar-SA" sz="2400" dirty="0" smtClean="0">
                <a:latin typeface="Traditional Arabic" panose="02020603050405020304" pitchFamily="18" charset="-78"/>
                <a:cs typeface="Traditional Arabic" panose="02020603050405020304" pitchFamily="18" charset="-78"/>
              </a:rPr>
              <a:t>.</a:t>
            </a:r>
            <a:endParaRPr lang="en-US" sz="2400" dirty="0">
              <a:latin typeface="Traditional Arabic" panose="02020603050405020304" pitchFamily="18" charset="-78"/>
              <a:cs typeface="Traditional Arabic" panose="02020603050405020304" pitchFamily="18"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2222836"/>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13141181"/>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rtl="1"/>
            <a:r>
              <a:rPr lang="ar-SA" dirty="0" smtClean="0">
                <a:latin typeface="Traditional Arabic" panose="02020603050405020304" pitchFamily="18" charset="-78"/>
                <a:cs typeface="Traditional Arabic" panose="02020603050405020304" pitchFamily="18" charset="-78"/>
              </a:rPr>
              <a:t>باب الآنية</a:t>
            </a:r>
            <a:br>
              <a:rPr lang="ar-SA" dirty="0" smtClean="0">
                <a:latin typeface="Traditional Arabic" panose="02020603050405020304" pitchFamily="18" charset="-78"/>
                <a:cs typeface="Traditional Arabic" panose="02020603050405020304" pitchFamily="18" charset="-78"/>
              </a:rPr>
            </a:br>
            <a:endParaRPr lang="en-US" dirty="0">
              <a:latin typeface="Traditional Arabic" panose="02020603050405020304" pitchFamily="18" charset="-78"/>
              <a:cs typeface="Traditional Arabic" panose="02020603050405020304" pitchFamily="18" charset="-78"/>
            </a:endParaRPr>
          </a:p>
        </p:txBody>
      </p:sp>
      <p:sp>
        <p:nvSpPr>
          <p:cNvPr id="5" name="Subtitle 4"/>
          <p:cNvSpPr>
            <a:spLocks noGrp="1"/>
          </p:cNvSpPr>
          <p:nvPr>
            <p:ph type="subTitle" idx="1"/>
          </p:nvPr>
        </p:nvSpPr>
        <p:spPr/>
        <p:txBody>
          <a:bodyPr/>
          <a:lstStyle/>
          <a:p>
            <a:pPr algn="r" rtl="1"/>
            <a:endParaRPr lang="en-US" dirty="0"/>
          </a:p>
        </p:txBody>
      </p:sp>
    </p:spTree>
    <p:extLst>
      <p:ext uri="{BB962C8B-B14F-4D97-AF65-F5344CB8AC3E}">
        <p14:creationId xmlns:p14="http://schemas.microsoft.com/office/powerpoint/2010/main" val="2959116599"/>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7085" y="218783"/>
            <a:ext cx="10427527" cy="1402455"/>
          </a:xfrm>
        </p:spPr>
        <p:txBody>
          <a:bodyPr>
            <a:noAutofit/>
          </a:bodyPr>
          <a:lstStyle/>
          <a:p>
            <a:pPr algn="r" rtl="1"/>
            <a:r>
              <a:rPr lang="ar-SA" sz="2400" dirty="0">
                <a:latin typeface="Traditional Arabic" panose="02020603050405020304" pitchFamily="18" charset="-78"/>
                <a:cs typeface="Traditional Arabic" panose="02020603050405020304" pitchFamily="18" charset="-78"/>
              </a:rPr>
              <a:t>(وارتياده لبوله مكانا رخوا) بتثليث الراء، لينا </a:t>
            </a:r>
            <a:r>
              <a:rPr lang="ar-SA" sz="2400" dirty="0" smtClean="0">
                <a:latin typeface="Traditional Arabic" panose="02020603050405020304" pitchFamily="18" charset="-78"/>
                <a:cs typeface="Traditional Arabic" panose="02020603050405020304" pitchFamily="18" charset="-78"/>
              </a:rPr>
              <a:t>هشا.</a:t>
            </a:r>
            <a:r>
              <a:rPr lang="ar-SA" sz="2400" dirty="0">
                <a:latin typeface="Traditional Arabic" panose="02020603050405020304" pitchFamily="18" charset="-78"/>
                <a:cs typeface="Traditional Arabic" panose="02020603050405020304" pitchFamily="18" charset="-78"/>
              </a:rPr>
              <a:t/>
            </a:r>
            <a:br>
              <a:rPr lang="ar-SA" sz="2400" dirty="0">
                <a:latin typeface="Traditional Arabic" panose="02020603050405020304" pitchFamily="18" charset="-78"/>
                <a:cs typeface="Traditional Arabic" panose="02020603050405020304" pitchFamily="18" charset="-78"/>
              </a:rPr>
            </a:br>
            <a:r>
              <a:rPr lang="ar-SA" sz="2400" dirty="0">
                <a:latin typeface="Traditional Arabic" panose="02020603050405020304" pitchFamily="18" charset="-78"/>
                <a:cs typeface="Traditional Arabic" panose="02020603050405020304" pitchFamily="18" charset="-78"/>
              </a:rPr>
              <a:t>لحديث: «إذا بال أحدكم فليرتد لبوله» </a:t>
            </a:r>
            <a:r>
              <a:rPr lang="ar-SA" sz="1200" dirty="0" smtClean="0">
                <a:latin typeface="Traditional Arabic" panose="02020603050405020304" pitchFamily="18" charset="-78"/>
                <a:cs typeface="Traditional Arabic" panose="02020603050405020304" pitchFamily="18" charset="-78"/>
              </a:rPr>
              <a:t>رواه </a:t>
            </a:r>
            <a:r>
              <a:rPr lang="ar-SA" sz="1200" dirty="0">
                <a:latin typeface="Traditional Arabic" panose="02020603050405020304" pitchFamily="18" charset="-78"/>
                <a:cs typeface="Traditional Arabic" panose="02020603050405020304" pitchFamily="18" charset="-78"/>
              </a:rPr>
              <a:t>أحمد </a:t>
            </a:r>
            <a:r>
              <a:rPr lang="ar-SA" sz="1200" dirty="0" smtClean="0">
                <a:latin typeface="Traditional Arabic" panose="02020603050405020304" pitchFamily="18" charset="-78"/>
                <a:cs typeface="Traditional Arabic" panose="02020603050405020304" pitchFamily="18" charset="-78"/>
              </a:rPr>
              <a:t>وغيره</a:t>
            </a:r>
            <a:r>
              <a:rPr lang="ar-SA" sz="2400" dirty="0" smtClean="0">
                <a:latin typeface="Traditional Arabic" panose="02020603050405020304" pitchFamily="18" charset="-78"/>
                <a:cs typeface="Traditional Arabic" panose="02020603050405020304" pitchFamily="18" charset="-78"/>
              </a:rPr>
              <a:t>، وفي </a:t>
            </a:r>
            <a:r>
              <a:rPr lang="ar-SA" sz="2400" dirty="0">
                <a:latin typeface="Traditional Arabic" panose="02020603050405020304" pitchFamily="18" charset="-78"/>
                <a:cs typeface="Traditional Arabic" panose="02020603050405020304" pitchFamily="18" charset="-78"/>
              </a:rPr>
              <a:t>التبصرة ويقصد مكانا علوا لينحدر عنه </a:t>
            </a:r>
            <a:r>
              <a:rPr lang="ar-SA" sz="2400" dirty="0" smtClean="0">
                <a:latin typeface="Traditional Arabic" panose="02020603050405020304" pitchFamily="18" charset="-78"/>
                <a:cs typeface="Traditional Arabic" panose="02020603050405020304" pitchFamily="18" charset="-78"/>
              </a:rPr>
              <a:t>البول، فإن </a:t>
            </a:r>
            <a:r>
              <a:rPr lang="ar-SA" sz="2400" dirty="0">
                <a:latin typeface="Traditional Arabic" panose="02020603050405020304" pitchFamily="18" charset="-78"/>
                <a:cs typeface="Traditional Arabic" panose="02020603050405020304" pitchFamily="18" charset="-78"/>
              </a:rPr>
              <a:t>لم يجد مكانا رخوا ألصق ذكره ليأمن بذلك من رشاش </a:t>
            </a:r>
            <a:r>
              <a:rPr lang="ar-SA" sz="2400" dirty="0" smtClean="0">
                <a:latin typeface="Traditional Arabic" panose="02020603050405020304" pitchFamily="18" charset="-78"/>
                <a:cs typeface="Traditional Arabic" panose="02020603050405020304" pitchFamily="18" charset="-78"/>
              </a:rPr>
              <a:t>البول، </a:t>
            </a:r>
            <a:r>
              <a:rPr lang="ar-SA" sz="2400" dirty="0">
                <a:latin typeface="Traditional Arabic" panose="02020603050405020304" pitchFamily="18" charset="-78"/>
                <a:cs typeface="Traditional Arabic" panose="02020603050405020304" pitchFamily="18" charset="-78"/>
              </a:rPr>
              <a:t>(و) يستحب (مسحه) أي أن يمسح (بيده اليسرى إذا فرغ من بوله من أصل ذكره</a:t>
            </a:r>
            <a:r>
              <a:rPr lang="ar-SA" sz="2400" dirty="0" smtClean="0">
                <a:latin typeface="Traditional Arabic" panose="02020603050405020304" pitchFamily="18" charset="-78"/>
                <a:cs typeface="Traditional Arabic" panose="02020603050405020304" pitchFamily="18" charset="-78"/>
              </a:rPr>
              <a:t>).</a:t>
            </a:r>
            <a:endParaRPr lang="en-US" sz="2400" dirty="0">
              <a:latin typeface="Traditional Arabic" panose="02020603050405020304" pitchFamily="18" charset="-78"/>
              <a:cs typeface="Traditional Arabic" panose="02020603050405020304" pitchFamily="18"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11280054"/>
              </p:ext>
            </p:extLst>
          </p:nvPr>
        </p:nvGraphicFramePr>
        <p:xfrm>
          <a:off x="1138793" y="2075632"/>
          <a:ext cx="10365820" cy="38362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1323365"/>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r" rtl="1"/>
            <a:r>
              <a:rPr lang="ar-SA" sz="2400" dirty="0" smtClean="0">
                <a:latin typeface="Traditional Arabic" panose="02020603050405020304" pitchFamily="18" charset="-78"/>
                <a:cs typeface="Traditional Arabic" panose="02020603050405020304" pitchFamily="18" charset="-78"/>
              </a:rPr>
              <a:t>و يستحب </a:t>
            </a:r>
            <a:r>
              <a:rPr lang="ar-SA" sz="2400" dirty="0">
                <a:latin typeface="Traditional Arabic" panose="02020603050405020304" pitchFamily="18" charset="-78"/>
                <a:cs typeface="Traditional Arabic" panose="02020603050405020304" pitchFamily="18" charset="-78"/>
              </a:rPr>
              <a:t>(نتره) بالمثناة (ثلاثا) أي نتر ذكره ثلاثا، ليستخرج بقية البول </a:t>
            </a:r>
            <a:r>
              <a:rPr lang="ar-SA" sz="2400" dirty="0" smtClean="0">
                <a:latin typeface="Traditional Arabic" panose="02020603050405020304" pitchFamily="18" charset="-78"/>
                <a:cs typeface="Traditional Arabic" panose="02020603050405020304" pitchFamily="18" charset="-78"/>
              </a:rPr>
              <a:t>منه، لحديث</a:t>
            </a:r>
            <a:r>
              <a:rPr lang="ar-SA" sz="2400" dirty="0">
                <a:latin typeface="Traditional Arabic" panose="02020603050405020304" pitchFamily="18" charset="-78"/>
                <a:cs typeface="Traditional Arabic" panose="02020603050405020304" pitchFamily="18" charset="-78"/>
              </a:rPr>
              <a:t>: «إذا بال أحدكم فلينتر ذكره ثلاثا» </a:t>
            </a:r>
            <a:r>
              <a:rPr lang="ar-SA" sz="1400" dirty="0">
                <a:latin typeface="Traditional Arabic" panose="02020603050405020304" pitchFamily="18" charset="-78"/>
                <a:cs typeface="Traditional Arabic" panose="02020603050405020304" pitchFamily="18" charset="-78"/>
              </a:rPr>
              <a:t>رواه أحمد </a:t>
            </a:r>
            <a:r>
              <a:rPr lang="ar-SA" sz="1400" dirty="0" smtClean="0">
                <a:latin typeface="Traditional Arabic" panose="02020603050405020304" pitchFamily="18" charset="-78"/>
                <a:cs typeface="Traditional Arabic" panose="02020603050405020304" pitchFamily="18" charset="-78"/>
              </a:rPr>
              <a:t>وغيره</a:t>
            </a:r>
            <a:r>
              <a:rPr lang="ar-SA" sz="2400" dirty="0" smtClean="0">
                <a:latin typeface="Traditional Arabic" panose="02020603050405020304" pitchFamily="18" charset="-78"/>
                <a:cs typeface="Traditional Arabic" panose="02020603050405020304" pitchFamily="18" charset="-78"/>
              </a:rPr>
              <a:t>.</a:t>
            </a:r>
            <a:r>
              <a:rPr lang="ar-SA" sz="2400" dirty="0">
                <a:latin typeface="Traditional Arabic" panose="02020603050405020304" pitchFamily="18" charset="-78"/>
                <a:cs typeface="Traditional Arabic" panose="02020603050405020304" pitchFamily="18" charset="-78"/>
              </a:rPr>
              <a:t/>
            </a:r>
            <a:br>
              <a:rPr lang="ar-SA" sz="2400" dirty="0">
                <a:latin typeface="Traditional Arabic" panose="02020603050405020304" pitchFamily="18" charset="-78"/>
                <a:cs typeface="Traditional Arabic" panose="02020603050405020304" pitchFamily="18" charset="-78"/>
              </a:rPr>
            </a:br>
            <a:r>
              <a:rPr lang="ar-SA" sz="2400" dirty="0">
                <a:latin typeface="Traditional Arabic" panose="02020603050405020304" pitchFamily="18" charset="-78"/>
                <a:cs typeface="Traditional Arabic" panose="02020603050405020304" pitchFamily="18" charset="-78"/>
              </a:rPr>
              <a:t>(و) يستحب (تحوله من موضعه ليستنجي) في غيره (إن خاف تلوثا) باستنجائه في مكانه، لئلا يتنجس </a:t>
            </a:r>
            <a:r>
              <a:rPr lang="ar-SA" sz="2400" dirty="0" smtClean="0">
                <a:latin typeface="Traditional Arabic" panose="02020603050405020304" pitchFamily="18" charset="-78"/>
                <a:cs typeface="Traditional Arabic" panose="02020603050405020304" pitchFamily="18" charset="-78"/>
              </a:rPr>
              <a:t>...</a:t>
            </a:r>
            <a:br>
              <a:rPr lang="ar-SA" sz="2400" dirty="0" smtClean="0">
                <a:latin typeface="Traditional Arabic" panose="02020603050405020304" pitchFamily="18" charset="-78"/>
                <a:cs typeface="Traditional Arabic" panose="02020603050405020304" pitchFamily="18" charset="-78"/>
              </a:rPr>
            </a:br>
            <a:r>
              <a:rPr lang="ar-SA" sz="2400" dirty="0" smtClean="0">
                <a:latin typeface="Traditional Arabic" panose="02020603050405020304" pitchFamily="18" charset="-78"/>
                <a:cs typeface="Traditional Arabic" panose="02020603050405020304" pitchFamily="18" charset="-78"/>
              </a:rPr>
              <a:t> </a:t>
            </a:r>
            <a:endParaRPr lang="en-US" sz="2400" dirty="0">
              <a:latin typeface="Traditional Arabic" panose="02020603050405020304" pitchFamily="18" charset="-78"/>
              <a:cs typeface="Traditional Arabic" panose="02020603050405020304" pitchFamily="18"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5077792"/>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6848391"/>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9282" y="197764"/>
            <a:ext cx="9546786" cy="1513230"/>
          </a:xfrm>
        </p:spPr>
        <p:txBody>
          <a:bodyPr>
            <a:noAutofit/>
          </a:bodyPr>
          <a:lstStyle/>
          <a:p>
            <a:pPr algn="r" rtl="1"/>
            <a:r>
              <a:rPr lang="ar-SA" sz="2400" dirty="0">
                <a:latin typeface="Traditional Arabic" panose="02020603050405020304" pitchFamily="18" charset="-78"/>
                <a:cs typeface="Traditional Arabic" panose="02020603050405020304" pitchFamily="18" charset="-78"/>
              </a:rPr>
              <a:t>(ويكره دخوله) أي دخول الخلاء ونحوه (بشيء فيه ذكر الله تعالى</a:t>
            </a:r>
            <a:r>
              <a:rPr lang="ar-SA" sz="2400" dirty="0" smtClean="0">
                <a:latin typeface="Traditional Arabic" panose="02020603050405020304" pitchFamily="18" charset="-78"/>
                <a:cs typeface="Traditional Arabic" panose="02020603050405020304" pitchFamily="18" charset="-78"/>
              </a:rPr>
              <a:t>)، ويجعل </a:t>
            </a:r>
            <a:r>
              <a:rPr lang="ar-SA" sz="2400" dirty="0">
                <a:latin typeface="Traditional Arabic" panose="02020603050405020304" pitchFamily="18" charset="-78"/>
                <a:cs typeface="Traditional Arabic" panose="02020603050405020304" pitchFamily="18" charset="-78"/>
              </a:rPr>
              <a:t>فص خاتم احتاج للدخول به بباطن كف </a:t>
            </a:r>
            <a:r>
              <a:rPr lang="ar-SA" sz="2400" dirty="0" smtClean="0">
                <a:latin typeface="Traditional Arabic" panose="02020603050405020304" pitchFamily="18" charset="-78"/>
                <a:cs typeface="Traditional Arabic" panose="02020603050405020304" pitchFamily="18" charset="-78"/>
              </a:rPr>
              <a:t>يمنى.</a:t>
            </a:r>
            <a:br>
              <a:rPr lang="ar-SA" sz="2400" dirty="0" smtClean="0">
                <a:latin typeface="Traditional Arabic" panose="02020603050405020304" pitchFamily="18" charset="-78"/>
                <a:cs typeface="Traditional Arabic" panose="02020603050405020304" pitchFamily="18" charset="-78"/>
              </a:rPr>
            </a:br>
            <a:r>
              <a:rPr lang="ar-SA" sz="2400" dirty="0" smtClean="0">
                <a:latin typeface="Traditional Arabic" panose="02020603050405020304" pitchFamily="18" charset="-78"/>
                <a:cs typeface="Traditional Arabic" panose="02020603050405020304" pitchFamily="18" charset="-78"/>
              </a:rPr>
              <a:t>(و</a:t>
            </a:r>
            <a:r>
              <a:rPr lang="ar-SA" sz="2400" dirty="0">
                <a:latin typeface="Traditional Arabic" panose="02020603050405020304" pitchFamily="18" charset="-78"/>
                <a:cs typeface="Traditional Arabic" panose="02020603050405020304" pitchFamily="18" charset="-78"/>
              </a:rPr>
              <a:t>) يكره استكمال (رفع ثوبه قبل دنوه) أي قربه (من الأرض) بلا </a:t>
            </a:r>
            <a:r>
              <a:rPr lang="ar-SA" sz="2400" dirty="0" smtClean="0">
                <a:latin typeface="Traditional Arabic" panose="02020603050405020304" pitchFamily="18" charset="-78"/>
                <a:cs typeface="Traditional Arabic" panose="02020603050405020304" pitchFamily="18" charset="-78"/>
              </a:rPr>
              <a:t>حاجة،  </a:t>
            </a:r>
            <a:r>
              <a:rPr lang="ar-SA" sz="2400" dirty="0">
                <a:latin typeface="Traditional Arabic" panose="02020603050405020304" pitchFamily="18" charset="-78"/>
                <a:cs typeface="Traditional Arabic" panose="02020603050405020304" pitchFamily="18" charset="-78"/>
              </a:rPr>
              <a:t>فيرفع شيئا </a:t>
            </a:r>
            <a:r>
              <a:rPr lang="ar-SA" sz="2400" dirty="0" smtClean="0">
                <a:latin typeface="Traditional Arabic" panose="02020603050405020304" pitchFamily="18" charset="-78"/>
                <a:cs typeface="Traditional Arabic" panose="02020603050405020304" pitchFamily="18" charset="-78"/>
              </a:rPr>
              <a:t>فشيئا، </a:t>
            </a:r>
            <a:r>
              <a:rPr lang="ar-SA" sz="2400" dirty="0">
                <a:latin typeface="Traditional Arabic" panose="02020603050405020304" pitchFamily="18" charset="-78"/>
                <a:cs typeface="Traditional Arabic" panose="02020603050405020304" pitchFamily="18" charset="-78"/>
              </a:rPr>
              <a:t>ولعله يجب إن كان ثم من ينظره قاله في </a:t>
            </a:r>
            <a:r>
              <a:rPr lang="ar-SA" sz="2400" dirty="0" smtClean="0">
                <a:latin typeface="Traditional Arabic" panose="02020603050405020304" pitchFamily="18" charset="-78"/>
                <a:cs typeface="Traditional Arabic" panose="02020603050405020304" pitchFamily="18" charset="-78"/>
              </a:rPr>
              <a:t>المبدع.</a:t>
            </a:r>
            <a:br>
              <a:rPr lang="ar-SA" sz="2400" dirty="0" smtClean="0">
                <a:latin typeface="Traditional Arabic" panose="02020603050405020304" pitchFamily="18" charset="-78"/>
                <a:cs typeface="Traditional Arabic" panose="02020603050405020304" pitchFamily="18" charset="-78"/>
              </a:rPr>
            </a:br>
            <a:r>
              <a:rPr lang="ar-SA" sz="2400" dirty="0" smtClean="0">
                <a:latin typeface="Traditional Arabic" panose="02020603050405020304" pitchFamily="18" charset="-78"/>
                <a:cs typeface="Traditional Arabic" panose="02020603050405020304" pitchFamily="18" charset="-78"/>
              </a:rPr>
              <a:t> </a:t>
            </a:r>
            <a:endParaRPr lang="en-US" sz="2400" dirty="0">
              <a:latin typeface="Traditional Arabic" panose="02020603050405020304" pitchFamily="18" charset="-78"/>
              <a:cs typeface="Traditional Arabic" panose="02020603050405020304" pitchFamily="18"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82753962"/>
              </p:ext>
            </p:extLst>
          </p:nvPr>
        </p:nvGraphicFramePr>
        <p:xfrm>
          <a:off x="1189282" y="2131730"/>
          <a:ext cx="9604004" cy="35566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Rectangle 12"/>
          <p:cNvSpPr>
            <a:spLocks noChangeArrowheads="1"/>
          </p:cNvSpPr>
          <p:nvPr/>
        </p:nvSpPr>
        <p:spPr bwMode="auto">
          <a:xfrm>
            <a:off x="152400" y="152400"/>
            <a:ext cx="12192000"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57132" rIns="0" bIns="38088"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368071250"/>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5134" y="1"/>
            <a:ext cx="10050546" cy="1737360"/>
          </a:xfrm>
        </p:spPr>
        <p:txBody>
          <a:bodyPr>
            <a:noAutofit/>
          </a:bodyPr>
          <a:lstStyle/>
          <a:p>
            <a:pPr algn="r" rtl="1"/>
            <a:r>
              <a:rPr lang="ar-SA" sz="2400" dirty="0">
                <a:latin typeface="Traditional Arabic" panose="02020603050405020304" pitchFamily="18" charset="-78"/>
                <a:cs typeface="Traditional Arabic" panose="02020603050405020304" pitchFamily="18" charset="-78"/>
              </a:rPr>
              <a:t>(و) يكره (كلامه فيه) ولو برد </a:t>
            </a:r>
            <a:r>
              <a:rPr lang="ar-SA" sz="2400" dirty="0" smtClean="0">
                <a:latin typeface="Traditional Arabic" panose="02020603050405020304" pitchFamily="18" charset="-78"/>
                <a:cs typeface="Traditional Arabic" panose="02020603050405020304" pitchFamily="18" charset="-78"/>
              </a:rPr>
              <a:t>سلام، وإن </a:t>
            </a:r>
            <a:r>
              <a:rPr lang="ar-SA" sz="2400" dirty="0">
                <a:latin typeface="Traditional Arabic" panose="02020603050405020304" pitchFamily="18" charset="-78"/>
                <a:cs typeface="Traditional Arabic" panose="02020603050405020304" pitchFamily="18" charset="-78"/>
              </a:rPr>
              <a:t>عطس حمد </a:t>
            </a:r>
            <a:r>
              <a:rPr lang="ar-SA" sz="2400" dirty="0" smtClean="0">
                <a:latin typeface="Traditional Arabic" panose="02020603050405020304" pitchFamily="18" charset="-78"/>
                <a:cs typeface="Traditional Arabic" panose="02020603050405020304" pitchFamily="18" charset="-78"/>
              </a:rPr>
              <a:t>بقلبه، </a:t>
            </a:r>
            <a:r>
              <a:rPr lang="ar-SA" sz="2400" dirty="0">
                <a:latin typeface="Traditional Arabic" panose="02020603050405020304" pitchFamily="18" charset="-78"/>
                <a:cs typeface="Traditional Arabic" panose="02020603050405020304" pitchFamily="18" charset="-78"/>
              </a:rPr>
              <a:t>ويجب عليه تحذير ضرير وغافل عن </a:t>
            </a:r>
            <a:r>
              <a:rPr lang="ar-SA" sz="2400" dirty="0" smtClean="0">
                <a:latin typeface="Traditional Arabic" panose="02020603050405020304" pitchFamily="18" charset="-78"/>
                <a:cs typeface="Traditional Arabic" panose="02020603050405020304" pitchFamily="18" charset="-78"/>
              </a:rPr>
              <a:t>هلكة، </a:t>
            </a:r>
            <a:r>
              <a:rPr lang="ar-SA" sz="2400" dirty="0">
                <a:latin typeface="Traditional Arabic" panose="02020603050405020304" pitchFamily="18" charset="-78"/>
                <a:cs typeface="Traditional Arabic" panose="02020603050405020304" pitchFamily="18" charset="-78"/>
              </a:rPr>
              <a:t>وجزم صاحب النظم بتحريم القراءة في الحش </a:t>
            </a:r>
            <a:r>
              <a:rPr lang="ar-SA" sz="2400" dirty="0" smtClean="0">
                <a:latin typeface="Traditional Arabic" panose="02020603050405020304" pitchFamily="18" charset="-78"/>
                <a:cs typeface="Traditional Arabic" panose="02020603050405020304" pitchFamily="18" charset="-78"/>
              </a:rPr>
              <a:t>وسطحه، </a:t>
            </a:r>
            <a:r>
              <a:rPr lang="ar-SA" sz="2400" dirty="0">
                <a:latin typeface="Traditional Arabic" panose="02020603050405020304" pitchFamily="18" charset="-78"/>
                <a:cs typeface="Traditional Arabic" panose="02020603050405020304" pitchFamily="18" charset="-78"/>
              </a:rPr>
              <a:t>وهو متوجه على </a:t>
            </a:r>
            <a:r>
              <a:rPr lang="ar-SA" sz="2400" dirty="0" smtClean="0">
                <a:latin typeface="Traditional Arabic" panose="02020603050405020304" pitchFamily="18" charset="-78"/>
                <a:cs typeface="Traditional Arabic" panose="02020603050405020304" pitchFamily="18" charset="-78"/>
              </a:rPr>
              <a:t>حاجته، </a:t>
            </a:r>
            <a:r>
              <a:rPr lang="ar-SA" sz="2400" dirty="0">
                <a:latin typeface="Traditional Arabic" panose="02020603050405020304" pitchFamily="18" charset="-78"/>
                <a:cs typeface="Traditional Arabic" panose="02020603050405020304" pitchFamily="18" charset="-78"/>
              </a:rPr>
              <a:t>(و) يكره (بوله في شق) بفتح </a:t>
            </a:r>
            <a:r>
              <a:rPr lang="ar-SA" sz="2400" dirty="0" smtClean="0">
                <a:latin typeface="Traditional Arabic" panose="02020603050405020304" pitchFamily="18" charset="-78"/>
                <a:cs typeface="Traditional Arabic" panose="02020603050405020304" pitchFamily="18" charset="-78"/>
              </a:rPr>
              <a:t>الشين، (ونحوه</a:t>
            </a:r>
            <a:r>
              <a:rPr lang="ar-SA" sz="2400" dirty="0">
                <a:latin typeface="Traditional Arabic" panose="02020603050405020304" pitchFamily="18" charset="-78"/>
                <a:cs typeface="Traditional Arabic" panose="02020603050405020304" pitchFamily="18" charset="-78"/>
              </a:rPr>
              <a:t>) كسرب وهو ما يتخذه الوحش والدبيب بيتا في </a:t>
            </a:r>
            <a:r>
              <a:rPr lang="ar-SA" sz="2400" dirty="0" smtClean="0">
                <a:latin typeface="Traditional Arabic" panose="02020603050405020304" pitchFamily="18" charset="-78"/>
                <a:cs typeface="Traditional Arabic" panose="02020603050405020304" pitchFamily="18" charset="-78"/>
              </a:rPr>
              <a:t>الأرض، ويكره </a:t>
            </a:r>
            <a:r>
              <a:rPr lang="ar-SA" sz="2400" dirty="0">
                <a:latin typeface="Traditional Arabic" panose="02020603050405020304" pitchFamily="18" charset="-78"/>
                <a:cs typeface="Traditional Arabic" panose="02020603050405020304" pitchFamily="18" charset="-78"/>
              </a:rPr>
              <a:t>أيضا بوله في إناء بلا </a:t>
            </a:r>
            <a:r>
              <a:rPr lang="ar-SA" sz="2400" dirty="0" smtClean="0">
                <a:latin typeface="Traditional Arabic" panose="02020603050405020304" pitchFamily="18" charset="-78"/>
                <a:cs typeface="Traditional Arabic" panose="02020603050405020304" pitchFamily="18" charset="-78"/>
              </a:rPr>
              <a:t>حاجة.</a:t>
            </a:r>
            <a:br>
              <a:rPr lang="ar-SA" sz="2400" dirty="0" smtClean="0">
                <a:latin typeface="Traditional Arabic" panose="02020603050405020304" pitchFamily="18" charset="-78"/>
                <a:cs typeface="Traditional Arabic" panose="02020603050405020304" pitchFamily="18" charset="-78"/>
              </a:rPr>
            </a:br>
            <a:r>
              <a:rPr lang="ar-SA" sz="2400" dirty="0">
                <a:latin typeface="Traditional Arabic" panose="02020603050405020304" pitchFamily="18" charset="-78"/>
                <a:cs typeface="Traditional Arabic" panose="02020603050405020304" pitchFamily="18" charset="-78"/>
              </a:rPr>
              <a:t>(و) يكره (استنجاؤه واستجماره بها) أي </a:t>
            </a:r>
            <a:r>
              <a:rPr lang="ar-SA" sz="2400" dirty="0" smtClean="0">
                <a:latin typeface="Traditional Arabic" panose="02020603050405020304" pitchFamily="18" charset="-78"/>
                <a:cs typeface="Traditional Arabic" panose="02020603050405020304" pitchFamily="18" charset="-78"/>
              </a:rPr>
              <a:t>بيمينه، </a:t>
            </a:r>
            <a:r>
              <a:rPr lang="ar-SA" sz="2400" dirty="0">
                <a:latin typeface="Traditional Arabic" panose="02020603050405020304" pitchFamily="18" charset="-78"/>
                <a:cs typeface="Traditional Arabic" panose="02020603050405020304" pitchFamily="18" charset="-78"/>
              </a:rPr>
              <a:t>لحديث أبي قتادة «لا يمسكن أحدكم ذكره بيمينه وهو يبول، ولا يتمسح من الخلاء بيمينه» </a:t>
            </a:r>
            <a:r>
              <a:rPr lang="ar-SA" sz="1200" dirty="0">
                <a:latin typeface="Traditional Arabic" panose="02020603050405020304" pitchFamily="18" charset="-78"/>
                <a:cs typeface="Traditional Arabic" panose="02020603050405020304" pitchFamily="18" charset="-78"/>
              </a:rPr>
              <a:t>متفق </a:t>
            </a:r>
            <a:r>
              <a:rPr lang="ar-SA" sz="1200" dirty="0" smtClean="0">
                <a:latin typeface="Traditional Arabic" panose="02020603050405020304" pitchFamily="18" charset="-78"/>
                <a:cs typeface="Traditional Arabic" panose="02020603050405020304" pitchFamily="18" charset="-78"/>
              </a:rPr>
              <a:t>عليه</a:t>
            </a:r>
            <a:r>
              <a:rPr lang="ar-SA" sz="2400" dirty="0" smtClean="0">
                <a:latin typeface="Traditional Arabic" panose="02020603050405020304" pitchFamily="18" charset="-78"/>
                <a:cs typeface="Traditional Arabic" panose="02020603050405020304" pitchFamily="18" charset="-78"/>
              </a:rPr>
              <a:t>، واستقبال </a:t>
            </a:r>
            <a:r>
              <a:rPr lang="ar-SA" sz="2400" dirty="0">
                <a:latin typeface="Traditional Arabic" panose="02020603050405020304" pitchFamily="18" charset="-78"/>
                <a:cs typeface="Traditional Arabic" panose="02020603050405020304" pitchFamily="18" charset="-78"/>
              </a:rPr>
              <a:t>النيرين أي الشمس والقمر، لما فيهما من نور الله </a:t>
            </a:r>
            <a:r>
              <a:rPr lang="ar-SA" sz="2400" dirty="0" smtClean="0">
                <a:latin typeface="Traditional Arabic" panose="02020603050405020304" pitchFamily="18" charset="-78"/>
                <a:cs typeface="Traditional Arabic" panose="02020603050405020304" pitchFamily="18" charset="-78"/>
              </a:rPr>
              <a:t>تعالى.</a:t>
            </a:r>
            <a:endParaRPr lang="en-US" sz="2400" dirty="0">
              <a:latin typeface="Traditional Arabic" panose="02020603050405020304" pitchFamily="18" charset="-78"/>
              <a:cs typeface="Traditional Arabic" panose="02020603050405020304" pitchFamily="18" charset="-78"/>
            </a:endParaRPr>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2120722451"/>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10888561"/>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6352" y="1"/>
            <a:ext cx="10039327" cy="1737360"/>
          </a:xfrm>
        </p:spPr>
        <p:txBody>
          <a:bodyPr>
            <a:noAutofit/>
          </a:bodyPr>
          <a:lstStyle/>
          <a:p>
            <a:pPr algn="r" rtl="1"/>
            <a:r>
              <a:rPr lang="ar-SA" sz="2400" dirty="0">
                <a:latin typeface="Traditional Arabic" panose="02020603050405020304" pitchFamily="18" charset="-78"/>
                <a:cs typeface="Traditional Arabic" panose="02020603050405020304" pitchFamily="18" charset="-78"/>
              </a:rPr>
              <a:t>(ويحرم استقبال القبلة واستدبارها) حال قضاء الحاجة </a:t>
            </a:r>
            <a:r>
              <a:rPr lang="ar-SA" sz="2400" dirty="0" smtClean="0">
                <a:latin typeface="Traditional Arabic" panose="02020603050405020304" pitchFamily="18" charset="-78"/>
                <a:cs typeface="Traditional Arabic" panose="02020603050405020304" pitchFamily="18" charset="-78"/>
              </a:rPr>
              <a:t>(في </a:t>
            </a:r>
            <a:r>
              <a:rPr lang="ar-SA" sz="2400" dirty="0">
                <a:latin typeface="Traditional Arabic" panose="02020603050405020304" pitchFamily="18" charset="-78"/>
                <a:cs typeface="Traditional Arabic" panose="02020603050405020304" pitchFamily="18" charset="-78"/>
              </a:rPr>
              <a:t>غير بنيان) </a:t>
            </a:r>
            <a:r>
              <a:rPr lang="ar-SA" sz="2400" dirty="0" smtClean="0">
                <a:latin typeface="Traditional Arabic" panose="02020603050405020304" pitchFamily="18" charset="-78"/>
                <a:cs typeface="Traditional Arabic" panose="02020603050405020304" pitchFamily="18" charset="-78"/>
              </a:rPr>
              <a:t>لخبر </a:t>
            </a:r>
            <a:r>
              <a:rPr lang="ar-SA" sz="2400" dirty="0">
                <a:latin typeface="Traditional Arabic" panose="02020603050405020304" pitchFamily="18" charset="-78"/>
                <a:cs typeface="Traditional Arabic" panose="02020603050405020304" pitchFamily="18" charset="-78"/>
              </a:rPr>
              <a:t>أبي أيوب مرفوعا </a:t>
            </a:r>
            <a:r>
              <a:rPr lang="ar-SA" sz="2400" dirty="0" smtClean="0">
                <a:latin typeface="Traditional Arabic" panose="02020603050405020304" pitchFamily="18" charset="-78"/>
                <a:cs typeface="Traditional Arabic" panose="02020603050405020304" pitchFamily="18" charset="-78"/>
              </a:rPr>
              <a:t>«إذا </a:t>
            </a:r>
            <a:r>
              <a:rPr lang="ar-SA" sz="2400" dirty="0">
                <a:latin typeface="Traditional Arabic" panose="02020603050405020304" pitchFamily="18" charset="-78"/>
                <a:cs typeface="Traditional Arabic" panose="02020603050405020304" pitchFamily="18" charset="-78"/>
              </a:rPr>
              <a:t>أتيتم الغائط فلا تستقبلوا القبلة ولا تستدبروها، ولكن شرقوا أو غربوا» </a:t>
            </a:r>
            <a:r>
              <a:rPr lang="ar-SA" sz="1200" dirty="0">
                <a:latin typeface="Traditional Arabic" panose="02020603050405020304" pitchFamily="18" charset="-78"/>
                <a:cs typeface="Traditional Arabic" panose="02020603050405020304" pitchFamily="18" charset="-78"/>
              </a:rPr>
              <a:t>متفق </a:t>
            </a:r>
            <a:r>
              <a:rPr lang="ar-SA" sz="1200" dirty="0" smtClean="0">
                <a:latin typeface="Traditional Arabic" panose="02020603050405020304" pitchFamily="18" charset="-78"/>
                <a:cs typeface="Traditional Arabic" panose="02020603050405020304" pitchFamily="18" charset="-78"/>
              </a:rPr>
              <a:t>عليه </a:t>
            </a:r>
            <a:r>
              <a:rPr lang="ar-SA" sz="2400" dirty="0" smtClean="0">
                <a:latin typeface="Traditional Arabic" panose="02020603050405020304" pitchFamily="18" charset="-78"/>
                <a:cs typeface="Traditional Arabic" panose="02020603050405020304" pitchFamily="18" charset="-78"/>
              </a:rPr>
              <a:t>. ويكفي </a:t>
            </a:r>
            <a:r>
              <a:rPr lang="ar-SA" sz="2400" dirty="0">
                <a:latin typeface="Traditional Arabic" panose="02020603050405020304" pitchFamily="18" charset="-78"/>
                <a:cs typeface="Traditional Arabic" panose="02020603050405020304" pitchFamily="18" charset="-78"/>
              </a:rPr>
              <a:t>انحرافه عن جهة </a:t>
            </a:r>
            <a:r>
              <a:rPr lang="ar-SA" sz="2400" dirty="0" smtClean="0">
                <a:latin typeface="Traditional Arabic" panose="02020603050405020304" pitchFamily="18" charset="-78"/>
                <a:cs typeface="Traditional Arabic" panose="02020603050405020304" pitchFamily="18" charset="-78"/>
              </a:rPr>
              <a:t>القبلة، وحائل </a:t>
            </a:r>
            <a:r>
              <a:rPr lang="ar-SA" sz="2400" dirty="0">
                <a:latin typeface="Traditional Arabic" panose="02020603050405020304" pitchFamily="18" charset="-78"/>
                <a:cs typeface="Traditional Arabic" panose="02020603050405020304" pitchFamily="18" charset="-78"/>
              </a:rPr>
              <a:t>ولو كمؤخرة </a:t>
            </a:r>
            <a:r>
              <a:rPr lang="ar-SA" sz="2400" dirty="0" smtClean="0">
                <a:latin typeface="Traditional Arabic" panose="02020603050405020304" pitchFamily="18" charset="-78"/>
                <a:cs typeface="Traditional Arabic" panose="02020603050405020304" pitchFamily="18" charset="-78"/>
              </a:rPr>
              <a:t>الرحل، </a:t>
            </a:r>
            <a:r>
              <a:rPr lang="ar-SA" sz="2400" dirty="0">
                <a:latin typeface="Traditional Arabic" panose="02020603050405020304" pitchFamily="18" charset="-78"/>
                <a:cs typeface="Traditional Arabic" panose="02020603050405020304" pitchFamily="18" charset="-78"/>
              </a:rPr>
              <a:t>ولا يعتبر القرب من </a:t>
            </a:r>
            <a:r>
              <a:rPr lang="ar-SA" sz="2400" dirty="0" smtClean="0">
                <a:latin typeface="Traditional Arabic" panose="02020603050405020304" pitchFamily="18" charset="-78"/>
                <a:cs typeface="Traditional Arabic" panose="02020603050405020304" pitchFamily="18" charset="-78"/>
              </a:rPr>
              <a:t>الحائل.</a:t>
            </a:r>
            <a:r>
              <a:rPr lang="ar-SA" sz="2400" dirty="0">
                <a:latin typeface="Traditional Arabic" panose="02020603050405020304" pitchFamily="18" charset="-78"/>
                <a:cs typeface="Traditional Arabic" panose="02020603050405020304" pitchFamily="18" charset="-78"/>
              </a:rPr>
              <a:t/>
            </a:r>
            <a:br>
              <a:rPr lang="ar-SA" sz="2400" dirty="0">
                <a:latin typeface="Traditional Arabic" panose="02020603050405020304" pitchFamily="18" charset="-78"/>
                <a:cs typeface="Traditional Arabic" panose="02020603050405020304" pitchFamily="18" charset="-78"/>
              </a:rPr>
            </a:br>
            <a:r>
              <a:rPr lang="ar-SA" sz="2400" dirty="0">
                <a:latin typeface="Traditional Arabic" panose="02020603050405020304" pitchFamily="18" charset="-78"/>
                <a:cs typeface="Traditional Arabic" panose="02020603050405020304" pitchFamily="18" charset="-78"/>
              </a:rPr>
              <a:t>ويكره استقبالها حال </a:t>
            </a:r>
            <a:r>
              <a:rPr lang="ar-SA" sz="2400" dirty="0" smtClean="0">
                <a:latin typeface="Traditional Arabic" panose="02020603050405020304" pitchFamily="18" charset="-78"/>
                <a:cs typeface="Traditional Arabic" panose="02020603050405020304" pitchFamily="18" charset="-78"/>
              </a:rPr>
              <a:t>الاستنجاء، </a:t>
            </a:r>
            <a:r>
              <a:rPr lang="ar-SA" sz="2400" dirty="0">
                <a:latin typeface="Traditional Arabic" panose="02020603050405020304" pitchFamily="18" charset="-78"/>
                <a:cs typeface="Traditional Arabic" panose="02020603050405020304" pitchFamily="18" charset="-78"/>
              </a:rPr>
              <a:t>(و) يحرم (لبثه فوق حاجته</a:t>
            </a:r>
            <a:r>
              <a:rPr lang="ar-SA" sz="2400" dirty="0" smtClean="0">
                <a:latin typeface="Traditional Arabic" panose="02020603050405020304" pitchFamily="18" charset="-78"/>
                <a:cs typeface="Traditional Arabic" panose="02020603050405020304" pitchFamily="18" charset="-78"/>
              </a:rPr>
              <a:t>)، </a:t>
            </a:r>
            <a:r>
              <a:rPr lang="ar-SA" sz="2400" dirty="0">
                <a:latin typeface="Traditional Arabic" panose="02020603050405020304" pitchFamily="18" charset="-78"/>
                <a:cs typeface="Traditional Arabic" panose="02020603050405020304" pitchFamily="18" charset="-78"/>
              </a:rPr>
              <a:t>لما فيه من كشف العورة بلا </a:t>
            </a:r>
            <a:r>
              <a:rPr lang="ar-SA" sz="2400" dirty="0" smtClean="0">
                <a:latin typeface="Traditional Arabic" panose="02020603050405020304" pitchFamily="18" charset="-78"/>
                <a:cs typeface="Traditional Arabic" panose="02020603050405020304" pitchFamily="18" charset="-78"/>
              </a:rPr>
              <a:t>حاجة، وهو </a:t>
            </a:r>
            <a:r>
              <a:rPr lang="ar-SA" sz="2400" dirty="0">
                <a:latin typeface="Traditional Arabic" panose="02020603050405020304" pitchFamily="18" charset="-78"/>
                <a:cs typeface="Traditional Arabic" panose="02020603050405020304" pitchFamily="18" charset="-78"/>
              </a:rPr>
              <a:t>مضر عند </a:t>
            </a:r>
            <a:r>
              <a:rPr lang="ar-SA" sz="2400" dirty="0" smtClean="0">
                <a:latin typeface="Traditional Arabic" panose="02020603050405020304" pitchFamily="18" charset="-78"/>
                <a:cs typeface="Traditional Arabic" panose="02020603050405020304" pitchFamily="18" charset="-78"/>
              </a:rPr>
              <a:t>الأطباء.</a:t>
            </a:r>
            <a:br>
              <a:rPr lang="ar-SA" sz="2400" dirty="0" smtClean="0">
                <a:latin typeface="Traditional Arabic" panose="02020603050405020304" pitchFamily="18" charset="-78"/>
                <a:cs typeface="Traditional Arabic" panose="02020603050405020304" pitchFamily="18" charset="-78"/>
              </a:rPr>
            </a:br>
            <a:r>
              <a:rPr lang="ar-SA" sz="2400" dirty="0" smtClean="0">
                <a:latin typeface="Traditional Arabic" panose="02020603050405020304" pitchFamily="18" charset="-78"/>
                <a:cs typeface="Traditional Arabic" panose="02020603050405020304" pitchFamily="18" charset="-78"/>
              </a:rPr>
              <a:t> </a:t>
            </a:r>
            <a:r>
              <a:rPr lang="ar-SA" sz="2400" dirty="0">
                <a:latin typeface="Traditional Arabic" panose="02020603050405020304" pitchFamily="18" charset="-78"/>
                <a:cs typeface="Traditional Arabic" panose="02020603050405020304" pitchFamily="18" charset="-78"/>
              </a:rPr>
              <a:t>(و) يحرم (بوله) وتغوطه في طريق </a:t>
            </a:r>
            <a:r>
              <a:rPr lang="ar-SA" sz="2400" dirty="0" smtClean="0">
                <a:latin typeface="Traditional Arabic" panose="02020603050405020304" pitchFamily="18" charset="-78"/>
                <a:cs typeface="Traditional Arabic" panose="02020603050405020304" pitchFamily="18" charset="-78"/>
              </a:rPr>
              <a:t>مسلوك </a:t>
            </a:r>
            <a:r>
              <a:rPr lang="ar-SA" sz="2400" dirty="0">
                <a:latin typeface="Traditional Arabic" panose="02020603050405020304" pitchFamily="18" charset="-78"/>
                <a:cs typeface="Traditional Arabic" panose="02020603050405020304" pitchFamily="18" charset="-78"/>
              </a:rPr>
              <a:t>(وظل </a:t>
            </a:r>
            <a:r>
              <a:rPr lang="ar-SA" sz="2400" dirty="0" smtClean="0">
                <a:latin typeface="Traditional Arabic" panose="02020603050405020304" pitchFamily="18" charset="-78"/>
                <a:cs typeface="Traditional Arabic" panose="02020603050405020304" pitchFamily="18" charset="-78"/>
              </a:rPr>
              <a:t>نافع)، ومثله </a:t>
            </a:r>
            <a:r>
              <a:rPr lang="ar-SA" sz="2400" dirty="0">
                <a:latin typeface="Traditional Arabic" panose="02020603050405020304" pitchFamily="18" charset="-78"/>
                <a:cs typeface="Traditional Arabic" panose="02020603050405020304" pitchFamily="18" charset="-78"/>
              </a:rPr>
              <a:t>متشمس بزمن الشتاء، ومتحدث </a:t>
            </a:r>
            <a:r>
              <a:rPr lang="ar-SA" sz="2400" dirty="0" smtClean="0">
                <a:latin typeface="Traditional Arabic" panose="02020603050405020304" pitchFamily="18" charset="-78"/>
                <a:cs typeface="Traditional Arabic" panose="02020603050405020304" pitchFamily="18" charset="-78"/>
              </a:rPr>
              <a:t>الناس، (</a:t>
            </a:r>
            <a:r>
              <a:rPr lang="ar-SA" sz="2400" dirty="0">
                <a:latin typeface="Traditional Arabic" panose="02020603050405020304" pitchFamily="18" charset="-78"/>
                <a:cs typeface="Traditional Arabic" panose="02020603050405020304" pitchFamily="18" charset="-78"/>
              </a:rPr>
              <a:t>وتحت شجرة عليها ثمرة) لأنه </a:t>
            </a:r>
            <a:r>
              <a:rPr lang="ar-SA" sz="2400" dirty="0" smtClean="0">
                <a:latin typeface="Traditional Arabic" panose="02020603050405020304" pitchFamily="18" charset="-78"/>
                <a:cs typeface="Traditional Arabic" panose="02020603050405020304" pitchFamily="18" charset="-78"/>
              </a:rPr>
              <a:t>يقذرها، </a:t>
            </a:r>
            <a:r>
              <a:rPr lang="ar-SA" sz="2400" dirty="0">
                <a:latin typeface="Traditional Arabic" panose="02020603050405020304" pitchFamily="18" charset="-78"/>
                <a:cs typeface="Traditional Arabic" panose="02020603050405020304" pitchFamily="18" charset="-78"/>
              </a:rPr>
              <a:t>وكذا في موارد </a:t>
            </a:r>
            <a:r>
              <a:rPr lang="ar-SA" sz="2400" dirty="0" smtClean="0">
                <a:latin typeface="Traditional Arabic" panose="02020603050405020304" pitchFamily="18" charset="-78"/>
                <a:cs typeface="Traditional Arabic" panose="02020603050405020304" pitchFamily="18" charset="-78"/>
              </a:rPr>
              <a:t>الماء، </a:t>
            </a:r>
            <a:r>
              <a:rPr lang="ar-SA" sz="2400" dirty="0">
                <a:latin typeface="Traditional Arabic" panose="02020603050405020304" pitchFamily="18" charset="-78"/>
                <a:cs typeface="Traditional Arabic" panose="02020603050405020304" pitchFamily="18" charset="-78"/>
              </a:rPr>
              <a:t>وتغوطه بماء </a:t>
            </a:r>
            <a:r>
              <a:rPr lang="ar-SA" sz="2400" dirty="0" smtClean="0">
                <a:latin typeface="Traditional Arabic" panose="02020603050405020304" pitchFamily="18" charset="-78"/>
                <a:cs typeface="Traditional Arabic" panose="02020603050405020304" pitchFamily="18" charset="-78"/>
              </a:rPr>
              <a:t>مطلقا.</a:t>
            </a:r>
            <a:endParaRPr lang="en-US" sz="2400" dirty="0">
              <a:latin typeface="Traditional Arabic" panose="02020603050405020304" pitchFamily="18" charset="-78"/>
              <a:cs typeface="Traditional Arabic" panose="02020603050405020304" pitchFamily="18" charset="-78"/>
            </a:endParaRPr>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1477353202"/>
              </p:ext>
            </p:extLst>
          </p:nvPr>
        </p:nvGraphicFramePr>
        <p:xfrm>
          <a:off x="1096963" y="1846263"/>
          <a:ext cx="10058400" cy="45320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667367"/>
            <a:ext cx="2484691" cy="2111365"/>
          </a:xfrm>
          <a:prstGeom prst="rect">
            <a:avLst/>
          </a:prstGeom>
        </p:spPr>
      </p:pic>
    </p:spTree>
    <p:extLst>
      <p:ext uri="{BB962C8B-B14F-4D97-AF65-F5344CB8AC3E}">
        <p14:creationId xmlns:p14="http://schemas.microsoft.com/office/powerpoint/2010/main" val="1701769391"/>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1093914" y="67319"/>
            <a:ext cx="10061766" cy="1670042"/>
          </a:xfrm>
        </p:spPr>
        <p:txBody>
          <a:bodyPr>
            <a:noAutofit/>
          </a:bodyPr>
          <a:lstStyle/>
          <a:p>
            <a:pPr algn="r"/>
            <a:r>
              <a:rPr lang="ar-SA" sz="2400" dirty="0">
                <a:latin typeface="Traditional Arabic" panose="02020603050405020304" pitchFamily="18" charset="-78"/>
                <a:cs typeface="Traditional Arabic" panose="02020603050405020304" pitchFamily="18" charset="-78"/>
              </a:rPr>
              <a:t>(ويستجمر) بحجر أو </a:t>
            </a:r>
            <a:r>
              <a:rPr lang="ar-SA" sz="2400" dirty="0" smtClean="0">
                <a:latin typeface="Traditional Arabic" panose="02020603050405020304" pitchFamily="18" charset="-78"/>
                <a:cs typeface="Traditional Arabic" panose="02020603050405020304" pitchFamily="18" charset="-78"/>
              </a:rPr>
              <a:t>نحوه، </a:t>
            </a:r>
            <a:r>
              <a:rPr lang="ar-SA" sz="2400" dirty="0">
                <a:latin typeface="Traditional Arabic" panose="02020603050405020304" pitchFamily="18" charset="-78"/>
                <a:cs typeface="Traditional Arabic" panose="02020603050405020304" pitchFamily="18" charset="-78"/>
              </a:rPr>
              <a:t>(ثم يستنجي بالماء) لفعله </a:t>
            </a:r>
            <a:r>
              <a:rPr lang="ar-SA" sz="1200" dirty="0">
                <a:latin typeface="Traditional Arabic" panose="02020603050405020304" pitchFamily="18" charset="-78"/>
                <a:cs typeface="Traditional Arabic" panose="02020603050405020304" pitchFamily="18" charset="-78"/>
              </a:rPr>
              <a:t>صلى الله عليه وسلم رواه أحمد وغيره من حديث عائشة وصححه </a:t>
            </a:r>
            <a:r>
              <a:rPr lang="ar-SA" sz="1200" dirty="0" smtClean="0">
                <a:latin typeface="Traditional Arabic" panose="02020603050405020304" pitchFamily="18" charset="-78"/>
                <a:cs typeface="Traditional Arabic" panose="02020603050405020304" pitchFamily="18" charset="-78"/>
              </a:rPr>
              <a:t>الترمذي</a:t>
            </a:r>
            <a:r>
              <a:rPr lang="ar-SA" sz="2400" dirty="0" smtClean="0">
                <a:latin typeface="Traditional Arabic" panose="02020603050405020304" pitchFamily="18" charset="-78"/>
                <a:cs typeface="Traditional Arabic" panose="02020603050405020304" pitchFamily="18" charset="-78"/>
              </a:rPr>
              <a:t>، </a:t>
            </a:r>
            <a:r>
              <a:rPr lang="ar-SA" sz="2400" dirty="0">
                <a:latin typeface="Traditional Arabic" panose="02020603050405020304" pitchFamily="18" charset="-78"/>
                <a:cs typeface="Traditional Arabic" panose="02020603050405020304" pitchFamily="18" charset="-78"/>
              </a:rPr>
              <a:t>فإن عكس </a:t>
            </a:r>
            <a:r>
              <a:rPr lang="ar-SA" sz="2400" dirty="0" smtClean="0">
                <a:latin typeface="Traditional Arabic" panose="02020603050405020304" pitchFamily="18" charset="-78"/>
                <a:cs typeface="Traditional Arabic" panose="02020603050405020304" pitchFamily="18" charset="-78"/>
              </a:rPr>
              <a:t>كره، ويجزئه </a:t>
            </a:r>
            <a:r>
              <a:rPr lang="ar-SA" sz="2400" dirty="0">
                <a:latin typeface="Traditional Arabic" panose="02020603050405020304" pitchFamily="18" charset="-78"/>
                <a:cs typeface="Traditional Arabic" panose="02020603050405020304" pitchFamily="18" charset="-78"/>
              </a:rPr>
              <a:t>الاستجمار حتى مع وجود </a:t>
            </a:r>
            <a:r>
              <a:rPr lang="ar-SA" sz="2400" dirty="0" smtClean="0">
                <a:latin typeface="Traditional Arabic" panose="02020603050405020304" pitchFamily="18" charset="-78"/>
                <a:cs typeface="Traditional Arabic" panose="02020603050405020304" pitchFamily="18" charset="-78"/>
              </a:rPr>
              <a:t>الماء، </a:t>
            </a:r>
            <a:r>
              <a:rPr lang="ar-SA" sz="2400" dirty="0">
                <a:latin typeface="Traditional Arabic" panose="02020603050405020304" pitchFamily="18" charset="-78"/>
                <a:cs typeface="Traditional Arabic" panose="02020603050405020304" pitchFamily="18" charset="-78"/>
              </a:rPr>
              <a:t>لكن الماء أفضل </a:t>
            </a:r>
            <a:r>
              <a:rPr lang="ar-SA" sz="2400" dirty="0" smtClean="0">
                <a:latin typeface="Traditional Arabic" panose="02020603050405020304" pitchFamily="18" charset="-78"/>
                <a:cs typeface="Traditional Arabic" panose="02020603050405020304" pitchFamily="18" charset="-78"/>
              </a:rPr>
              <a:t>...</a:t>
            </a:r>
            <a:r>
              <a:rPr lang="ar-SA" sz="2400" dirty="0">
                <a:latin typeface="Traditional Arabic" panose="02020603050405020304" pitchFamily="18" charset="-78"/>
                <a:cs typeface="Traditional Arabic" panose="02020603050405020304" pitchFamily="18" charset="-78"/>
              </a:rPr>
              <a:t/>
            </a:r>
            <a:br>
              <a:rPr lang="ar-SA" sz="2400" dirty="0">
                <a:latin typeface="Traditional Arabic" panose="02020603050405020304" pitchFamily="18" charset="-78"/>
                <a:cs typeface="Traditional Arabic" panose="02020603050405020304" pitchFamily="18" charset="-78"/>
              </a:rPr>
            </a:br>
            <a:r>
              <a:rPr lang="ar-SA" sz="2400" dirty="0">
                <a:latin typeface="Traditional Arabic" panose="02020603050405020304" pitchFamily="18" charset="-78"/>
                <a:cs typeface="Traditional Arabic" panose="02020603050405020304" pitchFamily="18" charset="-78"/>
              </a:rPr>
              <a:t>ويشترط للاستجمار بأحجار ونحوها كخشب </a:t>
            </a:r>
            <a:r>
              <a:rPr lang="ar-SA" sz="2400" dirty="0" smtClean="0">
                <a:latin typeface="Traditional Arabic" panose="02020603050405020304" pitchFamily="18" charset="-78"/>
                <a:cs typeface="Traditional Arabic" panose="02020603050405020304" pitchFamily="18" charset="-78"/>
              </a:rPr>
              <a:t>وخرق </a:t>
            </a:r>
            <a:r>
              <a:rPr lang="ar-SA" sz="2400" dirty="0">
                <a:latin typeface="Traditional Arabic" panose="02020603050405020304" pitchFamily="18" charset="-78"/>
                <a:cs typeface="Traditional Arabic" panose="02020603050405020304" pitchFamily="18" charset="-78"/>
              </a:rPr>
              <a:t>(أن يكون) ما يستجمر به (طاهرا) </a:t>
            </a:r>
            <a:r>
              <a:rPr lang="ar-SA" sz="2400" dirty="0" smtClean="0">
                <a:latin typeface="Traditional Arabic" panose="02020603050405020304" pitchFamily="18" charset="-78"/>
                <a:cs typeface="Traditional Arabic" panose="02020603050405020304" pitchFamily="18" charset="-78"/>
              </a:rPr>
              <a:t>مباحا </a:t>
            </a:r>
            <a:r>
              <a:rPr lang="ar-SA" sz="2400" dirty="0">
                <a:latin typeface="Traditional Arabic" panose="02020603050405020304" pitchFamily="18" charset="-78"/>
                <a:cs typeface="Traditional Arabic" panose="02020603050405020304" pitchFamily="18" charset="-78"/>
              </a:rPr>
              <a:t>(</a:t>
            </a:r>
            <a:r>
              <a:rPr lang="ar-SA" sz="2400" dirty="0" smtClean="0">
                <a:latin typeface="Traditional Arabic" panose="02020603050405020304" pitchFamily="18" charset="-78"/>
                <a:cs typeface="Traditional Arabic" panose="02020603050405020304" pitchFamily="18" charset="-78"/>
              </a:rPr>
              <a:t>منقيا </a:t>
            </a:r>
            <a:r>
              <a:rPr lang="ar-SA" sz="2400" dirty="0">
                <a:latin typeface="Traditional Arabic" panose="02020603050405020304" pitchFamily="18" charset="-78"/>
                <a:cs typeface="Traditional Arabic" panose="02020603050405020304" pitchFamily="18" charset="-78"/>
              </a:rPr>
              <a:t>غير عظم وروث) ولو </a:t>
            </a:r>
            <a:r>
              <a:rPr lang="ar-SA" sz="2400" dirty="0" smtClean="0">
                <a:latin typeface="Traditional Arabic" panose="02020603050405020304" pitchFamily="18" charset="-78"/>
                <a:cs typeface="Traditional Arabic" panose="02020603050405020304" pitchFamily="18" charset="-78"/>
              </a:rPr>
              <a:t>طاهرين. </a:t>
            </a:r>
            <a:r>
              <a:rPr lang="ar-SA" sz="2400" dirty="0">
                <a:latin typeface="Traditional Arabic" panose="02020603050405020304" pitchFamily="18" charset="-78"/>
                <a:cs typeface="Traditional Arabic" panose="02020603050405020304" pitchFamily="18" charset="-78"/>
              </a:rPr>
              <a:t>(وطعام) ولو </a:t>
            </a:r>
            <a:r>
              <a:rPr lang="ar-SA" sz="2400" dirty="0" smtClean="0">
                <a:latin typeface="Traditional Arabic" panose="02020603050405020304" pitchFamily="18" charset="-78"/>
                <a:cs typeface="Traditional Arabic" panose="02020603050405020304" pitchFamily="18" charset="-78"/>
              </a:rPr>
              <a:t>لبهيمة </a:t>
            </a:r>
            <a:r>
              <a:rPr lang="ar-SA" sz="2400" dirty="0">
                <a:latin typeface="Traditional Arabic" panose="02020603050405020304" pitchFamily="18" charset="-78"/>
                <a:cs typeface="Traditional Arabic" panose="02020603050405020304" pitchFamily="18" charset="-78"/>
              </a:rPr>
              <a:t>(ومحترم) ككتب </a:t>
            </a:r>
            <a:r>
              <a:rPr lang="ar-SA" sz="2400" dirty="0" smtClean="0">
                <a:latin typeface="Traditional Arabic" panose="02020603050405020304" pitchFamily="18" charset="-78"/>
                <a:cs typeface="Traditional Arabic" panose="02020603050405020304" pitchFamily="18" charset="-78"/>
              </a:rPr>
              <a:t>علم (ومتصل </a:t>
            </a:r>
            <a:r>
              <a:rPr lang="ar-SA" sz="2400" dirty="0">
                <a:latin typeface="Traditional Arabic" panose="02020603050405020304" pitchFamily="18" charset="-78"/>
                <a:cs typeface="Traditional Arabic" panose="02020603050405020304" pitchFamily="18" charset="-78"/>
              </a:rPr>
              <a:t>بحيوان) كذنب البهيمة </a:t>
            </a:r>
            <a:r>
              <a:rPr lang="ar-SA" sz="2400" dirty="0" smtClean="0">
                <a:latin typeface="Traditional Arabic" panose="02020603050405020304" pitchFamily="18" charset="-78"/>
                <a:cs typeface="Traditional Arabic" panose="02020603050405020304" pitchFamily="18" charset="-78"/>
              </a:rPr>
              <a:t>وصوفها </a:t>
            </a:r>
            <a:r>
              <a:rPr lang="ar-SA" sz="2400" dirty="0">
                <a:latin typeface="Traditional Arabic" panose="02020603050405020304" pitchFamily="18" charset="-78"/>
                <a:cs typeface="Traditional Arabic" panose="02020603050405020304" pitchFamily="18" charset="-78"/>
              </a:rPr>
              <a:t>المتصل </a:t>
            </a:r>
            <a:r>
              <a:rPr lang="ar-SA" sz="2400" dirty="0" smtClean="0">
                <a:latin typeface="Traditional Arabic" panose="02020603050405020304" pitchFamily="18" charset="-78"/>
                <a:cs typeface="Traditional Arabic" panose="02020603050405020304" pitchFamily="18" charset="-78"/>
              </a:rPr>
              <a:t>بها، ويحرم </a:t>
            </a:r>
            <a:r>
              <a:rPr lang="ar-SA" sz="2400" dirty="0">
                <a:latin typeface="Traditional Arabic" panose="02020603050405020304" pitchFamily="18" charset="-78"/>
                <a:cs typeface="Traditional Arabic" panose="02020603050405020304" pitchFamily="18" charset="-78"/>
              </a:rPr>
              <a:t>الاستجمار بهذه </a:t>
            </a:r>
            <a:r>
              <a:rPr lang="ar-SA" sz="2400" dirty="0" smtClean="0">
                <a:latin typeface="Traditional Arabic" panose="02020603050405020304" pitchFamily="18" charset="-78"/>
                <a:cs typeface="Traditional Arabic" panose="02020603050405020304" pitchFamily="18" charset="-78"/>
              </a:rPr>
              <a:t>الأشياء، وبجلد </a:t>
            </a:r>
            <a:r>
              <a:rPr lang="ar-SA" sz="2400" dirty="0">
                <a:latin typeface="Traditional Arabic" panose="02020603050405020304" pitchFamily="18" charset="-78"/>
                <a:cs typeface="Traditional Arabic" panose="02020603050405020304" pitchFamily="18" charset="-78"/>
              </a:rPr>
              <a:t>سمك أو حيوان مذكى </a:t>
            </a:r>
            <a:r>
              <a:rPr lang="ar-SA" sz="2400" dirty="0" smtClean="0">
                <a:latin typeface="Traditional Arabic" panose="02020603050405020304" pitchFamily="18" charset="-78"/>
                <a:cs typeface="Traditional Arabic" panose="02020603050405020304" pitchFamily="18" charset="-78"/>
              </a:rPr>
              <a:t>مطلقا </a:t>
            </a:r>
            <a:r>
              <a:rPr lang="ar-SA" sz="2400" dirty="0">
                <a:latin typeface="Traditional Arabic" panose="02020603050405020304" pitchFamily="18" charset="-78"/>
                <a:cs typeface="Traditional Arabic" panose="02020603050405020304" pitchFamily="18" charset="-78"/>
              </a:rPr>
              <a:t>أو حشيش </a:t>
            </a:r>
            <a:r>
              <a:rPr lang="ar-SA" sz="2400" dirty="0" smtClean="0">
                <a:latin typeface="Traditional Arabic" panose="02020603050405020304" pitchFamily="18" charset="-78"/>
                <a:cs typeface="Traditional Arabic" panose="02020603050405020304" pitchFamily="18" charset="-78"/>
              </a:rPr>
              <a:t>رطب.</a:t>
            </a:r>
            <a:endParaRPr lang="en-US" sz="2400" dirty="0">
              <a:latin typeface="Traditional Arabic" panose="02020603050405020304" pitchFamily="18" charset="-78"/>
              <a:cs typeface="Traditional Arabic" panose="02020603050405020304" pitchFamily="18" charset="-78"/>
            </a:endParaRPr>
          </a:p>
        </p:txBody>
      </p:sp>
      <p:graphicFrame>
        <p:nvGraphicFramePr>
          <p:cNvPr id="24" name="Content Placeholder 23"/>
          <p:cNvGraphicFramePr>
            <a:graphicFrameLocks noGrp="1"/>
          </p:cNvGraphicFramePr>
          <p:nvPr>
            <p:ph idx="1"/>
            <p:extLst>
              <p:ext uri="{D42A27DB-BD31-4B8C-83A1-F6EECF244321}">
                <p14:modId xmlns:p14="http://schemas.microsoft.com/office/powerpoint/2010/main" val="199066600"/>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15809123"/>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2400" dirty="0">
                <a:latin typeface="Traditional Arabic" panose="02020603050405020304" pitchFamily="18" charset="-78"/>
                <a:cs typeface="Traditional Arabic" panose="02020603050405020304" pitchFamily="18" charset="-78"/>
              </a:rPr>
              <a:t>(ويشترط) للاكتفاء بالاستجمار (ثلاثة مسحات </a:t>
            </a:r>
            <a:r>
              <a:rPr lang="ar-SA" sz="2400" dirty="0" smtClean="0">
                <a:latin typeface="Traditional Arabic" panose="02020603050405020304" pitchFamily="18" charset="-78"/>
                <a:cs typeface="Traditional Arabic" panose="02020603050405020304" pitchFamily="18" charset="-78"/>
              </a:rPr>
              <a:t>منقية </a:t>
            </a:r>
            <a:r>
              <a:rPr lang="ar-SA" sz="2400" dirty="0">
                <a:latin typeface="Traditional Arabic" panose="02020603050405020304" pitchFamily="18" charset="-78"/>
                <a:cs typeface="Traditional Arabic" panose="02020603050405020304" pitchFamily="18" charset="-78"/>
              </a:rPr>
              <a:t>فأكثر) إن لم يحصل بثلاث، ولا يجزئ أقل </a:t>
            </a:r>
            <a:r>
              <a:rPr lang="ar-SA" sz="2400" dirty="0" smtClean="0">
                <a:latin typeface="Traditional Arabic" panose="02020603050405020304" pitchFamily="18" charset="-78"/>
                <a:cs typeface="Traditional Arabic" panose="02020603050405020304" pitchFamily="18" charset="-78"/>
              </a:rPr>
              <a:t>منها، </a:t>
            </a:r>
            <a:r>
              <a:rPr lang="ar-SA" sz="2400" dirty="0">
                <a:latin typeface="Traditional Arabic" panose="02020603050405020304" pitchFamily="18" charset="-78"/>
                <a:cs typeface="Traditional Arabic" panose="02020603050405020304" pitchFamily="18" charset="-78"/>
              </a:rPr>
              <a:t>ويعتبر أن تعم كل مسحة </a:t>
            </a:r>
            <a:r>
              <a:rPr lang="ar-SA" sz="2400" dirty="0" smtClean="0">
                <a:latin typeface="Traditional Arabic" panose="02020603050405020304" pitchFamily="18" charset="-78"/>
                <a:cs typeface="Traditional Arabic" panose="02020603050405020304" pitchFamily="18" charset="-78"/>
              </a:rPr>
              <a:t>المحل، </a:t>
            </a:r>
            <a:r>
              <a:rPr lang="ar-SA" sz="2400" dirty="0">
                <a:latin typeface="Traditional Arabic" panose="02020603050405020304" pitchFamily="18" charset="-78"/>
                <a:cs typeface="Traditional Arabic" panose="02020603050405020304" pitchFamily="18" charset="-78"/>
              </a:rPr>
              <a:t>ولو كانت الثلاث بحجر ذي شعب، أجزأت إن </a:t>
            </a:r>
            <a:r>
              <a:rPr lang="ar-SA" sz="2400" dirty="0" smtClean="0">
                <a:latin typeface="Traditional Arabic" panose="02020603050405020304" pitchFamily="18" charset="-78"/>
                <a:cs typeface="Traditional Arabic" panose="02020603050405020304" pitchFamily="18" charset="-78"/>
              </a:rPr>
              <a:t>أنقت، </a:t>
            </a:r>
            <a:r>
              <a:rPr lang="ar-SA" sz="2400" dirty="0">
                <a:latin typeface="Traditional Arabic" panose="02020603050405020304" pitchFamily="18" charset="-78"/>
                <a:cs typeface="Traditional Arabic" panose="02020603050405020304" pitchFamily="18" charset="-78"/>
              </a:rPr>
              <a:t>وكيفما حصل الإنقاء في الاستجمار </a:t>
            </a:r>
            <a:r>
              <a:rPr lang="ar-SA" sz="2400" dirty="0" smtClean="0">
                <a:latin typeface="Traditional Arabic" panose="02020603050405020304" pitchFamily="18" charset="-78"/>
                <a:cs typeface="Traditional Arabic" panose="02020603050405020304" pitchFamily="18" charset="-78"/>
              </a:rPr>
              <a:t>أجزأ، </a:t>
            </a:r>
            <a:r>
              <a:rPr lang="ar-SA" sz="2400" dirty="0">
                <a:latin typeface="Traditional Arabic" panose="02020603050405020304" pitchFamily="18" charset="-78"/>
                <a:cs typeface="Traditional Arabic" panose="02020603050405020304" pitchFamily="18" charset="-78"/>
              </a:rPr>
              <a:t>وهو أن يبقي أثر لا يزيله إلا </a:t>
            </a:r>
            <a:r>
              <a:rPr lang="ar-SA" sz="2400" dirty="0" smtClean="0">
                <a:latin typeface="Traditional Arabic" panose="02020603050405020304" pitchFamily="18" charset="-78"/>
                <a:cs typeface="Traditional Arabic" panose="02020603050405020304" pitchFamily="18" charset="-78"/>
              </a:rPr>
              <a:t>الماء. </a:t>
            </a:r>
            <a:r>
              <a:rPr lang="ar-SA" sz="2400" dirty="0">
                <a:latin typeface="Traditional Arabic" panose="02020603050405020304" pitchFamily="18" charset="-78"/>
                <a:cs typeface="Traditional Arabic" panose="02020603050405020304" pitchFamily="18" charset="-78"/>
              </a:rPr>
              <a:t>وبالماء عود خشونة المحل كما كان، مع السبع </a:t>
            </a:r>
            <a:r>
              <a:rPr lang="ar-SA" sz="2400" dirty="0" smtClean="0">
                <a:latin typeface="Traditional Arabic" panose="02020603050405020304" pitchFamily="18" charset="-78"/>
                <a:cs typeface="Traditional Arabic" panose="02020603050405020304" pitchFamily="18" charset="-78"/>
              </a:rPr>
              <a:t>الغسلات، </a:t>
            </a:r>
            <a:r>
              <a:rPr lang="ar-SA" sz="2400" dirty="0">
                <a:latin typeface="Traditional Arabic" panose="02020603050405020304" pitchFamily="18" charset="-78"/>
                <a:cs typeface="Traditional Arabic" panose="02020603050405020304" pitchFamily="18" charset="-78"/>
              </a:rPr>
              <a:t>ويكفي ظن </a:t>
            </a:r>
            <a:r>
              <a:rPr lang="ar-SA" sz="2400" dirty="0" smtClean="0">
                <a:latin typeface="Traditional Arabic" panose="02020603050405020304" pitchFamily="18" charset="-78"/>
                <a:cs typeface="Traditional Arabic" panose="02020603050405020304" pitchFamily="18" charset="-78"/>
              </a:rPr>
              <a:t>الإنقاء، </a:t>
            </a:r>
            <a:r>
              <a:rPr lang="ar-SA" sz="2400" dirty="0">
                <a:latin typeface="Traditional Arabic" panose="02020603050405020304" pitchFamily="18" charset="-78"/>
                <a:cs typeface="Traditional Arabic" panose="02020603050405020304" pitchFamily="18" charset="-78"/>
              </a:rPr>
              <a:t>ويسن قطعه أي قطع ما زاد على الثلاث على </a:t>
            </a:r>
            <a:r>
              <a:rPr lang="ar-SA" sz="2400" dirty="0" smtClean="0">
                <a:latin typeface="Traditional Arabic" panose="02020603050405020304" pitchFamily="18" charset="-78"/>
                <a:cs typeface="Traditional Arabic" panose="02020603050405020304" pitchFamily="18" charset="-78"/>
              </a:rPr>
              <a:t>وتر، </a:t>
            </a:r>
            <a:r>
              <a:rPr lang="ar-SA" sz="2400" dirty="0">
                <a:latin typeface="Traditional Arabic" panose="02020603050405020304" pitchFamily="18" charset="-78"/>
                <a:cs typeface="Traditional Arabic" panose="02020603050405020304" pitchFamily="18" charset="-78"/>
              </a:rPr>
              <a:t>فإن أنقى برابعة زاد خامسة </a:t>
            </a:r>
            <a:r>
              <a:rPr lang="ar-SA" sz="2400" dirty="0" smtClean="0">
                <a:latin typeface="Traditional Arabic" panose="02020603050405020304" pitchFamily="18" charset="-78"/>
                <a:cs typeface="Traditional Arabic" panose="02020603050405020304" pitchFamily="18" charset="-78"/>
              </a:rPr>
              <a:t>وهكذا.</a:t>
            </a:r>
            <a:endParaRPr lang="en-US" sz="2400" dirty="0">
              <a:latin typeface="Traditional Arabic" panose="02020603050405020304" pitchFamily="18" charset="-78"/>
              <a:cs typeface="Traditional Arabic" panose="02020603050405020304" pitchFamily="18" charset="-78"/>
            </a:endParaRPr>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1174597110"/>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54350949"/>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2400" dirty="0">
                <a:latin typeface="Traditional Arabic" panose="02020603050405020304" pitchFamily="18" charset="-78"/>
                <a:cs typeface="Traditional Arabic" panose="02020603050405020304" pitchFamily="18" charset="-78"/>
              </a:rPr>
              <a:t>ويجب الاستنجاء بماء أو حجر </a:t>
            </a:r>
            <a:r>
              <a:rPr lang="ar-SA" sz="2400" dirty="0" smtClean="0">
                <a:latin typeface="Traditional Arabic" panose="02020603050405020304" pitchFamily="18" charset="-78"/>
                <a:cs typeface="Traditional Arabic" panose="02020603050405020304" pitchFamily="18" charset="-78"/>
              </a:rPr>
              <a:t>ونحوه </a:t>
            </a:r>
            <a:r>
              <a:rPr lang="ar-SA" sz="2400" dirty="0">
                <a:latin typeface="Traditional Arabic" panose="02020603050405020304" pitchFamily="18" charset="-78"/>
                <a:cs typeface="Traditional Arabic" panose="02020603050405020304" pitchFamily="18" charset="-78"/>
              </a:rPr>
              <a:t>لكل خارج من </a:t>
            </a:r>
            <a:r>
              <a:rPr lang="ar-SA" sz="2400" dirty="0" smtClean="0">
                <a:latin typeface="Traditional Arabic" panose="02020603050405020304" pitchFamily="18" charset="-78"/>
                <a:cs typeface="Traditional Arabic" panose="02020603050405020304" pitchFamily="18" charset="-78"/>
              </a:rPr>
              <a:t>سبيل إذا </a:t>
            </a:r>
            <a:r>
              <a:rPr lang="ar-SA" sz="2400" dirty="0">
                <a:latin typeface="Traditional Arabic" panose="02020603050405020304" pitchFamily="18" charset="-78"/>
                <a:cs typeface="Traditional Arabic" panose="02020603050405020304" pitchFamily="18" charset="-78"/>
              </a:rPr>
              <a:t>أراد الصلاة </a:t>
            </a:r>
            <a:r>
              <a:rPr lang="ar-SA" sz="2400" dirty="0" smtClean="0">
                <a:latin typeface="Traditional Arabic" panose="02020603050405020304" pitchFamily="18" charset="-78"/>
                <a:cs typeface="Traditional Arabic" panose="02020603050405020304" pitchFamily="18" charset="-78"/>
              </a:rPr>
              <a:t>ونحوها </a:t>
            </a:r>
            <a:r>
              <a:rPr lang="ar-SA" sz="2400" dirty="0">
                <a:latin typeface="Traditional Arabic" panose="02020603050405020304" pitchFamily="18" charset="-78"/>
                <a:cs typeface="Traditional Arabic" panose="02020603050405020304" pitchFamily="18" charset="-78"/>
              </a:rPr>
              <a:t>(إلا الريح</a:t>
            </a:r>
            <a:r>
              <a:rPr lang="ar-SA" sz="2400" dirty="0" smtClean="0">
                <a:latin typeface="Traditional Arabic" panose="02020603050405020304" pitchFamily="18" charset="-78"/>
                <a:cs typeface="Traditional Arabic" panose="02020603050405020304" pitchFamily="18" charset="-78"/>
              </a:rPr>
              <a:t>)، </a:t>
            </a:r>
            <a:r>
              <a:rPr lang="ar-SA" sz="2400" dirty="0">
                <a:latin typeface="Traditional Arabic" panose="02020603050405020304" pitchFamily="18" charset="-78"/>
                <a:cs typeface="Traditional Arabic" panose="02020603050405020304" pitchFamily="18" charset="-78"/>
              </a:rPr>
              <a:t>والطاهر وغير </a:t>
            </a:r>
            <a:r>
              <a:rPr lang="ar-SA" sz="2400" dirty="0" smtClean="0">
                <a:latin typeface="Traditional Arabic" panose="02020603050405020304" pitchFamily="18" charset="-78"/>
                <a:cs typeface="Traditional Arabic" panose="02020603050405020304" pitchFamily="18" charset="-78"/>
              </a:rPr>
              <a:t>الملوث.</a:t>
            </a:r>
            <a:r>
              <a:rPr lang="ar-SA" sz="2400" dirty="0">
                <a:latin typeface="Traditional Arabic" panose="02020603050405020304" pitchFamily="18" charset="-78"/>
                <a:cs typeface="Traditional Arabic" panose="02020603050405020304" pitchFamily="18" charset="-78"/>
              </a:rPr>
              <a:t/>
            </a:r>
            <a:br>
              <a:rPr lang="ar-SA" sz="2400" dirty="0">
                <a:latin typeface="Traditional Arabic" panose="02020603050405020304" pitchFamily="18" charset="-78"/>
                <a:cs typeface="Traditional Arabic" panose="02020603050405020304" pitchFamily="18" charset="-78"/>
              </a:rPr>
            </a:br>
            <a:r>
              <a:rPr lang="ar-SA" sz="2400" dirty="0">
                <a:latin typeface="Traditional Arabic" panose="02020603050405020304" pitchFamily="18" charset="-78"/>
                <a:cs typeface="Traditional Arabic" panose="02020603050405020304" pitchFamily="18" charset="-78"/>
              </a:rPr>
              <a:t>(ولا يصح قبله) أي قبل الاستنجاء بماء أو حجر ونحوه (وضوء ولا تيمم</a:t>
            </a:r>
            <a:r>
              <a:rPr lang="ar-SA" sz="2400" dirty="0" smtClean="0">
                <a:latin typeface="Traditional Arabic" panose="02020603050405020304" pitchFamily="18" charset="-78"/>
                <a:cs typeface="Traditional Arabic" panose="02020603050405020304" pitchFamily="18" charset="-78"/>
              </a:rPr>
              <a:t>)، </a:t>
            </a:r>
            <a:r>
              <a:rPr lang="ar-SA" sz="2400" dirty="0">
                <a:latin typeface="Traditional Arabic" panose="02020603050405020304" pitchFamily="18" charset="-78"/>
                <a:cs typeface="Traditional Arabic" panose="02020603050405020304" pitchFamily="18" charset="-78"/>
              </a:rPr>
              <a:t>لحديث المقداد المتفق عليه: «يغسل ذكره ثم يتوضأ</a:t>
            </a:r>
            <a:r>
              <a:rPr lang="ar-SA" sz="2400" dirty="0" smtClean="0">
                <a:latin typeface="Traditional Arabic" panose="02020603050405020304" pitchFamily="18" charset="-78"/>
                <a:cs typeface="Traditional Arabic" panose="02020603050405020304" pitchFamily="18" charset="-78"/>
              </a:rPr>
              <a:t>»</a:t>
            </a:r>
            <a:r>
              <a:rPr lang="ar-SA" sz="2400" dirty="0">
                <a:latin typeface="Traditional Arabic" panose="02020603050405020304" pitchFamily="18" charset="-78"/>
                <a:cs typeface="Traditional Arabic" panose="02020603050405020304" pitchFamily="18" charset="-78"/>
              </a:rPr>
              <a:t/>
            </a:r>
            <a:br>
              <a:rPr lang="ar-SA" sz="2400" dirty="0">
                <a:latin typeface="Traditional Arabic" panose="02020603050405020304" pitchFamily="18" charset="-78"/>
                <a:cs typeface="Traditional Arabic" panose="02020603050405020304" pitchFamily="18" charset="-78"/>
              </a:rPr>
            </a:br>
            <a:r>
              <a:rPr lang="ar-SA" sz="2400" dirty="0">
                <a:latin typeface="Traditional Arabic" panose="02020603050405020304" pitchFamily="18" charset="-78"/>
                <a:cs typeface="Traditional Arabic" panose="02020603050405020304" pitchFamily="18" charset="-78"/>
              </a:rPr>
              <a:t>ولو كانت النجاسة على غير </a:t>
            </a:r>
            <a:r>
              <a:rPr lang="ar-SA" sz="2400" dirty="0" smtClean="0">
                <a:latin typeface="Traditional Arabic" panose="02020603050405020304" pitchFamily="18" charset="-78"/>
                <a:cs typeface="Traditional Arabic" panose="02020603050405020304" pitchFamily="18" charset="-78"/>
              </a:rPr>
              <a:t>السبيلين، </a:t>
            </a:r>
            <a:r>
              <a:rPr lang="ar-SA" sz="2400" dirty="0">
                <a:latin typeface="Traditional Arabic" panose="02020603050405020304" pitchFamily="18" charset="-78"/>
                <a:cs typeface="Traditional Arabic" panose="02020603050405020304" pitchFamily="18" charset="-78"/>
              </a:rPr>
              <a:t>أو عليهما غير خارجة منهما صح الوضوء والتيمم قبل </a:t>
            </a:r>
            <a:r>
              <a:rPr lang="ar-SA" sz="2400" dirty="0" smtClean="0">
                <a:latin typeface="Traditional Arabic" panose="02020603050405020304" pitchFamily="18" charset="-78"/>
                <a:cs typeface="Traditional Arabic" panose="02020603050405020304" pitchFamily="18" charset="-78"/>
              </a:rPr>
              <a:t>زوالها </a:t>
            </a:r>
            <a:r>
              <a:rPr lang="ar-SA" sz="2400" dirty="0">
                <a:latin typeface="Traditional Arabic" panose="02020603050405020304" pitchFamily="18" charset="-78"/>
                <a:cs typeface="Traditional Arabic" panose="02020603050405020304" pitchFamily="18" charset="-78"/>
              </a:rPr>
              <a:t>.</a:t>
            </a:r>
            <a:endParaRPr lang="en-US" sz="2400" dirty="0">
              <a:latin typeface="Traditional Arabic" panose="02020603050405020304" pitchFamily="18" charset="-78"/>
              <a:cs typeface="Traditional Arabic" panose="02020603050405020304" pitchFamily="18"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44789718"/>
              </p:ext>
            </p:extLst>
          </p:nvPr>
        </p:nvGraphicFramePr>
        <p:xfrm>
          <a:off x="1096962" y="2698321"/>
          <a:ext cx="10105839" cy="3170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67399992"/>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ar-SA" dirty="0"/>
              <a:t>انتهى</a:t>
            </a:r>
            <a:endParaRPr lang="en-US" dirty="0"/>
          </a:p>
        </p:txBody>
      </p:sp>
      <p:sp>
        <p:nvSpPr>
          <p:cNvPr id="5" name="Text Placeholder 4"/>
          <p:cNvSpPr>
            <a:spLocks noGrp="1"/>
          </p:cNvSpPr>
          <p:nvPr>
            <p:ph type="body" idx="1"/>
          </p:nvPr>
        </p:nvSpPr>
        <p:spPr/>
        <p:txBody>
          <a:bodyPr/>
          <a:lstStyle/>
          <a:p>
            <a:r>
              <a:rPr lang="ar-SA" dirty="0" smtClean="0"/>
              <a:t>المحاضرة القادمة بإذن الله</a:t>
            </a:r>
          </a:p>
          <a:p>
            <a:r>
              <a:rPr lang="ar-SA" dirty="0" smtClean="0"/>
              <a:t>باب السواك وفروض الوضوء </a:t>
            </a:r>
            <a:endParaRPr lang="en-US" dirty="0"/>
          </a:p>
        </p:txBody>
      </p:sp>
    </p:spTree>
    <p:extLst>
      <p:ext uri="{BB962C8B-B14F-4D97-AF65-F5344CB8AC3E}">
        <p14:creationId xmlns:p14="http://schemas.microsoft.com/office/powerpoint/2010/main" val="4046922504"/>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87327" y="814183"/>
            <a:ext cx="10045700" cy="1335088"/>
          </a:xfrm>
        </p:spPr>
        <p:txBody>
          <a:bodyPr>
            <a:noAutofit/>
          </a:bodyPr>
          <a:lstStyle/>
          <a:p>
            <a:pPr algn="r" rtl="1"/>
            <a:r>
              <a:rPr lang="ar-SA" sz="2800" b="1" dirty="0" smtClean="0">
                <a:latin typeface="Traditional Arabic" panose="02020603050405020304" pitchFamily="18" charset="-78"/>
                <a:cs typeface="Traditional Arabic" panose="02020603050405020304" pitchFamily="18" charset="-78"/>
              </a:rPr>
              <a:t>باب </a:t>
            </a:r>
            <a:r>
              <a:rPr lang="ar-SA" sz="2800" b="1" dirty="0">
                <a:latin typeface="Traditional Arabic" panose="02020603050405020304" pitchFamily="18" charset="-78"/>
                <a:cs typeface="Traditional Arabic" panose="02020603050405020304" pitchFamily="18" charset="-78"/>
              </a:rPr>
              <a:t>الآنية </a:t>
            </a:r>
            <a:r>
              <a:rPr lang="ar-SA" sz="2800" dirty="0" smtClean="0">
                <a:latin typeface="Traditional Arabic" panose="02020603050405020304" pitchFamily="18" charset="-78"/>
                <a:cs typeface="Traditional Arabic" panose="02020603050405020304" pitchFamily="18" charset="-78"/>
              </a:rPr>
              <a:t>هي </a:t>
            </a:r>
            <a:r>
              <a:rPr lang="ar-SA" sz="2800" dirty="0">
                <a:latin typeface="Traditional Arabic" panose="02020603050405020304" pitchFamily="18" charset="-78"/>
                <a:cs typeface="Traditional Arabic" panose="02020603050405020304" pitchFamily="18" charset="-78"/>
              </a:rPr>
              <a:t>الأوعية، جمع </a:t>
            </a:r>
            <a:r>
              <a:rPr lang="ar-SA" sz="2800" dirty="0" smtClean="0">
                <a:latin typeface="Traditional Arabic" panose="02020603050405020304" pitchFamily="18" charset="-78"/>
                <a:cs typeface="Traditional Arabic" panose="02020603050405020304" pitchFamily="18" charset="-78"/>
              </a:rPr>
              <a:t>إناء لما </a:t>
            </a:r>
            <a:r>
              <a:rPr lang="ar-SA" sz="2800" dirty="0">
                <a:latin typeface="Traditional Arabic" panose="02020603050405020304" pitchFamily="18" charset="-78"/>
                <a:cs typeface="Traditional Arabic" panose="02020603050405020304" pitchFamily="18" charset="-78"/>
              </a:rPr>
              <a:t>ذكر الماء ذكر </a:t>
            </a:r>
            <a:r>
              <a:rPr lang="ar-SA" sz="2800" dirty="0" smtClean="0">
                <a:latin typeface="Traditional Arabic" panose="02020603050405020304" pitchFamily="18" charset="-78"/>
                <a:cs typeface="Traditional Arabic" panose="02020603050405020304" pitchFamily="18" charset="-78"/>
              </a:rPr>
              <a:t>ظرفه.</a:t>
            </a:r>
            <a:r>
              <a:rPr lang="en-US" sz="2800" dirty="0" smtClean="0">
                <a:latin typeface="Traditional Arabic" panose="02020603050405020304" pitchFamily="18" charset="-78"/>
                <a:cs typeface="Traditional Arabic" panose="02020603050405020304" pitchFamily="18" charset="-78"/>
              </a:rPr>
              <a:t/>
            </a:r>
            <a:br>
              <a:rPr lang="en-US" sz="2800" dirty="0" smtClean="0">
                <a:latin typeface="Traditional Arabic" panose="02020603050405020304" pitchFamily="18" charset="-78"/>
                <a:cs typeface="Traditional Arabic" panose="02020603050405020304" pitchFamily="18" charset="-78"/>
              </a:rPr>
            </a:br>
            <a:r>
              <a:rPr lang="ar-SA" sz="2800" dirty="0" smtClean="0">
                <a:latin typeface="Traditional Arabic" panose="02020603050405020304" pitchFamily="18" charset="-78"/>
                <a:cs typeface="Traditional Arabic" panose="02020603050405020304" pitchFamily="18" charset="-78"/>
              </a:rPr>
              <a:t>(</a:t>
            </a:r>
            <a:r>
              <a:rPr lang="ar-SA" sz="2800" b="1" dirty="0">
                <a:latin typeface="Traditional Arabic" panose="02020603050405020304" pitchFamily="18" charset="-78"/>
                <a:cs typeface="Traditional Arabic" panose="02020603050405020304" pitchFamily="18" charset="-78"/>
              </a:rPr>
              <a:t>كل إناءٍ طاهر</a:t>
            </a:r>
            <a:r>
              <a:rPr lang="ar-SA" sz="2800" dirty="0">
                <a:latin typeface="Traditional Arabic" panose="02020603050405020304" pitchFamily="18" charset="-78"/>
                <a:cs typeface="Traditional Arabic" panose="02020603050405020304" pitchFamily="18" charset="-78"/>
              </a:rPr>
              <a:t>) كالخشب والجلود والصفر والحديد </a:t>
            </a:r>
            <a:r>
              <a:rPr lang="ar-SA" sz="2800" dirty="0" smtClean="0">
                <a:latin typeface="Traditional Arabic" panose="02020603050405020304" pitchFamily="18" charset="-78"/>
                <a:cs typeface="Traditional Arabic" panose="02020603050405020304" pitchFamily="18" charset="-78"/>
              </a:rPr>
              <a:t>(</a:t>
            </a:r>
            <a:r>
              <a:rPr lang="ar-SA" sz="2800" dirty="0">
                <a:latin typeface="Traditional Arabic" panose="02020603050405020304" pitchFamily="18" charset="-78"/>
                <a:cs typeface="Traditional Arabic" panose="02020603050405020304" pitchFamily="18" charset="-78"/>
              </a:rPr>
              <a:t>ولو) كان (ثمينًا) </a:t>
            </a:r>
            <a:r>
              <a:rPr lang="ar-SA" sz="2800" dirty="0" smtClean="0">
                <a:latin typeface="Traditional Arabic" panose="02020603050405020304" pitchFamily="18" charset="-78"/>
                <a:cs typeface="Traditional Arabic" panose="02020603050405020304" pitchFamily="18" charset="-78"/>
              </a:rPr>
              <a:t>كجوهر </a:t>
            </a:r>
            <a:r>
              <a:rPr lang="ar-SA" sz="2800" dirty="0">
                <a:latin typeface="Traditional Arabic" panose="02020603050405020304" pitchFamily="18" charset="-78"/>
                <a:cs typeface="Traditional Arabic" panose="02020603050405020304" pitchFamily="18" charset="-78"/>
              </a:rPr>
              <a:t>وزمرد </a:t>
            </a:r>
            <a:r>
              <a:rPr lang="ar-SA" sz="2800" dirty="0" smtClean="0">
                <a:latin typeface="Traditional Arabic" panose="02020603050405020304" pitchFamily="18" charset="-78"/>
                <a:cs typeface="Traditional Arabic" panose="02020603050405020304" pitchFamily="18" charset="-78"/>
              </a:rPr>
              <a:t>(</a:t>
            </a:r>
            <a:r>
              <a:rPr lang="ar-SA" sz="2800" dirty="0">
                <a:latin typeface="Traditional Arabic" panose="02020603050405020304" pitchFamily="18" charset="-78"/>
                <a:cs typeface="Traditional Arabic" panose="02020603050405020304" pitchFamily="18" charset="-78"/>
              </a:rPr>
              <a:t>يباح اتخاذه واستعماله) بلا </a:t>
            </a:r>
            <a:r>
              <a:rPr lang="ar-SA" sz="2800" dirty="0" smtClean="0">
                <a:latin typeface="Traditional Arabic" panose="02020603050405020304" pitchFamily="18" charset="-78"/>
                <a:cs typeface="Traditional Arabic" panose="02020603050405020304" pitchFamily="18" charset="-78"/>
              </a:rPr>
              <a:t>كراهة.</a:t>
            </a:r>
            <a:endParaRPr lang="en-US" sz="2800" dirty="0">
              <a:latin typeface="Traditional Arabic" panose="02020603050405020304" pitchFamily="18" charset="-78"/>
              <a:cs typeface="Traditional Arabic" panose="02020603050405020304" pitchFamily="18" charset="-78"/>
            </a:endParaRPr>
          </a:p>
        </p:txBody>
      </p:sp>
      <p:graphicFrame>
        <p:nvGraphicFramePr>
          <p:cNvPr id="5" name="Content Placeholder 3"/>
          <p:cNvGraphicFramePr>
            <a:graphicFrameLocks/>
          </p:cNvGraphicFramePr>
          <p:nvPr>
            <p:extLst>
              <p:ext uri="{D42A27DB-BD31-4B8C-83A1-F6EECF244321}">
                <p14:modId xmlns:p14="http://schemas.microsoft.com/office/powerpoint/2010/main" val="4089920370"/>
              </p:ext>
            </p:extLst>
          </p:nvPr>
        </p:nvGraphicFramePr>
        <p:xfrm>
          <a:off x="1097279" y="2530027"/>
          <a:ext cx="10058083" cy="33389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7677174"/>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noGrp="1"/>
          </p:cNvGraphicFramePr>
          <p:nvPr>
            <p:ph idx="4294967295"/>
            <p:extLst>
              <p:ext uri="{D42A27DB-BD31-4B8C-83A1-F6EECF244321}">
                <p14:modId xmlns:p14="http://schemas.microsoft.com/office/powerpoint/2010/main" val="2130841911"/>
              </p:ext>
            </p:extLst>
          </p:nvPr>
        </p:nvGraphicFramePr>
        <p:xfrm>
          <a:off x="1217330" y="2362297"/>
          <a:ext cx="10150475" cy="332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idx="4294967295"/>
          </p:nvPr>
        </p:nvSpPr>
        <p:spPr>
          <a:xfrm>
            <a:off x="1009767" y="173145"/>
            <a:ext cx="10217150" cy="2058988"/>
          </a:xfrm>
        </p:spPr>
        <p:txBody>
          <a:bodyPr>
            <a:noAutofit/>
          </a:bodyPr>
          <a:lstStyle/>
          <a:p>
            <a:pPr algn="just" rtl="1"/>
            <a:r>
              <a:rPr lang="ar-SA" sz="2800" dirty="0" smtClean="0">
                <a:solidFill>
                  <a:prstClr val="black">
                    <a:lumMod val="75000"/>
                    <a:lumOff val="25000"/>
                  </a:prstClr>
                </a:solidFill>
                <a:latin typeface="Traditional Arabic" panose="02020603050405020304" pitchFamily="18" charset="-78"/>
                <a:cs typeface="Traditional Arabic" panose="02020603050405020304" pitchFamily="18" charset="-78"/>
              </a:rPr>
              <a:t>غير جلد آدمي وعظمه فيحرم، (إلا آنية ذهب وفضة. ومضببا بهما) أو بأحدهما غير ما يأتي، وكذا المموه والمطلي والمطعم والمكفت بأحدهما (فإنه يحرم اتخاذها)، لما فيه من السرف والخيلاء وكسر قلوب الفقراء.</a:t>
            </a:r>
            <a:br>
              <a:rPr lang="ar-SA" sz="2800" dirty="0" smtClean="0">
                <a:solidFill>
                  <a:prstClr val="black">
                    <a:lumMod val="75000"/>
                    <a:lumOff val="25000"/>
                  </a:prstClr>
                </a:solidFill>
                <a:latin typeface="Traditional Arabic" panose="02020603050405020304" pitchFamily="18" charset="-78"/>
                <a:cs typeface="Traditional Arabic" panose="02020603050405020304" pitchFamily="18" charset="-78"/>
              </a:rPr>
            </a:br>
            <a:r>
              <a:rPr lang="ar-SA" sz="2800" dirty="0" smtClean="0">
                <a:solidFill>
                  <a:prstClr val="black">
                    <a:lumMod val="75000"/>
                    <a:lumOff val="25000"/>
                  </a:prstClr>
                </a:solidFill>
                <a:latin typeface="Traditional Arabic" panose="02020603050405020304" pitchFamily="18" charset="-78"/>
                <a:cs typeface="Traditional Arabic" panose="02020603050405020304" pitchFamily="18" charset="-78"/>
              </a:rPr>
              <a:t/>
            </a:r>
            <a:br>
              <a:rPr lang="ar-SA" sz="2800" dirty="0" smtClean="0">
                <a:solidFill>
                  <a:prstClr val="black">
                    <a:lumMod val="75000"/>
                    <a:lumOff val="25000"/>
                  </a:prstClr>
                </a:solidFill>
                <a:latin typeface="Traditional Arabic" panose="02020603050405020304" pitchFamily="18" charset="-78"/>
                <a:cs typeface="Traditional Arabic" panose="02020603050405020304" pitchFamily="18" charset="-78"/>
              </a:rPr>
            </a:br>
            <a:r>
              <a:rPr lang="ar-SA" sz="2800" dirty="0" smtClean="0">
                <a:solidFill>
                  <a:prstClr val="black">
                    <a:lumMod val="75000"/>
                    <a:lumOff val="25000"/>
                  </a:prstClr>
                </a:solidFill>
                <a:latin typeface="Traditional Arabic" panose="02020603050405020304" pitchFamily="18" charset="-78"/>
                <a:cs typeface="Traditional Arabic" panose="02020603050405020304" pitchFamily="18" charset="-78"/>
              </a:rPr>
              <a:t>(واستعمالها) في أَكل وشرب وغيرهما، (ولو على أُنثى) لعموم الأَخبار وعدم المخصص، وإنما أبيح التحلي للنساءِ لحاجتهن إلى التزين للزوج، وكذا الآلات كلها،كالدواة والقلم والمسعَط، والقنديل والمجمرة والمدخنة حتى الميل ونحوه.</a:t>
            </a:r>
            <a:endParaRPr lang="en-US" sz="2800" dirty="0"/>
          </a:p>
        </p:txBody>
      </p:sp>
      <p:pic>
        <p:nvPicPr>
          <p:cNvPr id="6" name="Picture 5"/>
          <p:cNvPicPr>
            <a:picLocks noChangeAspect="1"/>
          </p:cNvPicPr>
          <p:nvPr/>
        </p:nvPicPr>
        <p:blipFill>
          <a:blip r:embed="rId7"/>
          <a:stretch>
            <a:fillRect/>
          </a:stretch>
        </p:blipFill>
        <p:spPr>
          <a:xfrm>
            <a:off x="0" y="5493413"/>
            <a:ext cx="1364587" cy="1364587"/>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64587" y="5542498"/>
            <a:ext cx="1669621" cy="1315502"/>
          </a:xfrm>
          <a:prstGeom prst="rect">
            <a:avLst/>
          </a:prstGeom>
        </p:spPr>
      </p:pic>
    </p:spTree>
    <p:extLst>
      <p:ext uri="{BB962C8B-B14F-4D97-AF65-F5344CB8AC3E}">
        <p14:creationId xmlns:p14="http://schemas.microsoft.com/office/powerpoint/2010/main" val="284035772"/>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4294967295"/>
            <p:extLst>
              <p:ext uri="{D42A27DB-BD31-4B8C-83A1-F6EECF244321}">
                <p14:modId xmlns:p14="http://schemas.microsoft.com/office/powerpoint/2010/main" val="2167631877"/>
              </p:ext>
            </p:extLst>
          </p:nvPr>
        </p:nvGraphicFramePr>
        <p:xfrm>
          <a:off x="1468466" y="3052140"/>
          <a:ext cx="9940925" cy="279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idx="4294967295"/>
          </p:nvPr>
        </p:nvSpPr>
        <p:spPr>
          <a:xfrm>
            <a:off x="1347817" y="0"/>
            <a:ext cx="10182225" cy="2922588"/>
          </a:xfrm>
        </p:spPr>
        <p:txBody>
          <a:bodyPr>
            <a:noAutofit/>
          </a:bodyPr>
          <a:lstStyle/>
          <a:p>
            <a:pPr algn="just" rtl="1"/>
            <a:r>
              <a:rPr lang="ar-SA" sz="2800" dirty="0" smtClean="0">
                <a:latin typeface="Traditional Arabic" panose="02020603050405020304" pitchFamily="18" charset="-78"/>
                <a:cs typeface="Traditional Arabic" panose="02020603050405020304" pitchFamily="18" charset="-78"/>
              </a:rPr>
              <a:t/>
            </a:r>
            <a:br>
              <a:rPr lang="ar-SA" sz="2800" dirty="0" smtClean="0">
                <a:latin typeface="Traditional Arabic" panose="02020603050405020304" pitchFamily="18" charset="-78"/>
                <a:cs typeface="Traditional Arabic" panose="02020603050405020304" pitchFamily="18" charset="-78"/>
              </a:rPr>
            </a:br>
            <a:r>
              <a:rPr lang="ar-SA" sz="2800" dirty="0">
                <a:latin typeface="Traditional Arabic" panose="02020603050405020304" pitchFamily="18" charset="-78"/>
                <a:cs typeface="Traditional Arabic" panose="02020603050405020304" pitchFamily="18" charset="-78"/>
              </a:rPr>
              <a:t/>
            </a:r>
            <a:br>
              <a:rPr lang="ar-SA" sz="2800" dirty="0">
                <a:latin typeface="Traditional Arabic" panose="02020603050405020304" pitchFamily="18" charset="-78"/>
                <a:cs typeface="Traditional Arabic" panose="02020603050405020304" pitchFamily="18" charset="-78"/>
              </a:rPr>
            </a:br>
            <a:r>
              <a:rPr lang="ar-SA" sz="2800" dirty="0" smtClean="0">
                <a:latin typeface="Traditional Arabic" panose="02020603050405020304" pitchFamily="18" charset="-78"/>
                <a:cs typeface="Traditional Arabic" panose="02020603050405020304" pitchFamily="18" charset="-78"/>
              </a:rPr>
              <a:t>(</a:t>
            </a:r>
            <a:r>
              <a:rPr lang="ar-SA" sz="2800" dirty="0">
                <a:latin typeface="Traditional Arabic" panose="02020603050405020304" pitchFamily="18" charset="-78"/>
                <a:cs typeface="Traditional Arabic" panose="02020603050405020304" pitchFamily="18" charset="-78"/>
              </a:rPr>
              <a:t>وتصح الطهارة منها) أي من الآنية </a:t>
            </a:r>
            <a:r>
              <a:rPr lang="ar-SA" sz="2800" dirty="0" smtClean="0">
                <a:latin typeface="Traditional Arabic" panose="02020603050405020304" pitchFamily="18" charset="-78"/>
                <a:cs typeface="Traditional Arabic" panose="02020603050405020304" pitchFamily="18" charset="-78"/>
              </a:rPr>
              <a:t>المحرمة، </a:t>
            </a:r>
            <a:r>
              <a:rPr lang="ar-SA" sz="2800" dirty="0">
                <a:latin typeface="Traditional Arabic" panose="02020603050405020304" pitchFamily="18" charset="-78"/>
                <a:cs typeface="Traditional Arabic" panose="02020603050405020304" pitchFamily="18" charset="-78"/>
              </a:rPr>
              <a:t>وكذا الطهارة بها وفيها </a:t>
            </a:r>
            <a:r>
              <a:rPr lang="ar-SA" sz="2800" dirty="0" smtClean="0">
                <a:latin typeface="Traditional Arabic" panose="02020603050405020304" pitchFamily="18" charset="-78"/>
                <a:cs typeface="Traditional Arabic" panose="02020603050405020304" pitchFamily="18" charset="-78"/>
              </a:rPr>
              <a:t>وإليها، وكذا </a:t>
            </a:r>
            <a:r>
              <a:rPr lang="ar-SA" sz="2800" dirty="0">
                <a:latin typeface="Traditional Arabic" panose="02020603050405020304" pitchFamily="18" charset="-78"/>
                <a:cs typeface="Traditional Arabic" panose="02020603050405020304" pitchFamily="18" charset="-78"/>
              </a:rPr>
              <a:t>آنية </a:t>
            </a:r>
            <a:r>
              <a:rPr lang="ar-SA" sz="2800" dirty="0" smtClean="0">
                <a:latin typeface="Traditional Arabic" panose="02020603050405020304" pitchFamily="18" charset="-78"/>
                <a:cs typeface="Traditional Arabic" panose="02020603050405020304" pitchFamily="18" charset="-78"/>
              </a:rPr>
              <a:t>مغصوبة </a:t>
            </a:r>
            <a:br>
              <a:rPr lang="ar-SA" sz="2800" dirty="0" smtClean="0">
                <a:latin typeface="Traditional Arabic" panose="02020603050405020304" pitchFamily="18" charset="-78"/>
                <a:cs typeface="Traditional Arabic" panose="02020603050405020304" pitchFamily="18" charset="-78"/>
              </a:rPr>
            </a:br>
            <a:r>
              <a:rPr lang="ar-SA" sz="2800" dirty="0" smtClean="0">
                <a:latin typeface="Traditional Arabic" panose="02020603050405020304" pitchFamily="18" charset="-78"/>
                <a:cs typeface="Traditional Arabic" panose="02020603050405020304" pitchFamily="18" charset="-78"/>
              </a:rPr>
              <a:t>(</a:t>
            </a:r>
            <a:r>
              <a:rPr lang="ar-SA" sz="2800" dirty="0">
                <a:latin typeface="Traditional Arabic" panose="02020603050405020304" pitchFamily="18" charset="-78"/>
                <a:cs typeface="Traditional Arabic" panose="02020603050405020304" pitchFamily="18" charset="-78"/>
              </a:rPr>
              <a:t>إلاّ ضبة يسيرة) </a:t>
            </a:r>
            <a:r>
              <a:rPr lang="ar-SA" sz="2800" dirty="0" smtClean="0">
                <a:latin typeface="Traditional Arabic" panose="02020603050405020304" pitchFamily="18" charset="-78"/>
                <a:cs typeface="Traditional Arabic" panose="02020603050405020304" pitchFamily="18" charset="-78"/>
              </a:rPr>
              <a:t>عرفًا </a:t>
            </a:r>
            <a:r>
              <a:rPr lang="ar-SA" sz="2800" dirty="0">
                <a:latin typeface="Traditional Arabic" panose="02020603050405020304" pitchFamily="18" charset="-78"/>
                <a:cs typeface="Traditional Arabic" panose="02020603050405020304" pitchFamily="18" charset="-78"/>
              </a:rPr>
              <a:t>لا كبيرة (من فضة) لا </a:t>
            </a:r>
            <a:r>
              <a:rPr lang="ar-SA" sz="2800" dirty="0" smtClean="0">
                <a:latin typeface="Traditional Arabic" panose="02020603050405020304" pitchFamily="18" charset="-78"/>
                <a:cs typeface="Traditional Arabic" panose="02020603050405020304" pitchFamily="18" charset="-78"/>
              </a:rPr>
              <a:t>ذهب </a:t>
            </a:r>
            <a:r>
              <a:rPr lang="ar-SA" sz="2800" dirty="0">
                <a:latin typeface="Traditional Arabic" panose="02020603050405020304" pitchFamily="18" charset="-78"/>
                <a:cs typeface="Traditional Arabic" panose="02020603050405020304" pitchFamily="18" charset="-78"/>
              </a:rPr>
              <a:t>(لحاجة) وهي أن يتعلق بها غرض غير الزينة فلا بأس </a:t>
            </a:r>
            <a:r>
              <a:rPr lang="ar-SA" sz="2800" dirty="0" smtClean="0">
                <a:latin typeface="Traditional Arabic" panose="02020603050405020304" pitchFamily="18" charset="-78"/>
                <a:cs typeface="Traditional Arabic" panose="02020603050405020304" pitchFamily="18" charset="-78"/>
              </a:rPr>
              <a:t>بها، </a:t>
            </a:r>
            <a:r>
              <a:rPr lang="ar-SA" sz="2800" dirty="0">
                <a:latin typeface="Traditional Arabic" panose="02020603050405020304" pitchFamily="18" charset="-78"/>
                <a:cs typeface="Traditional Arabic" panose="02020603050405020304" pitchFamily="18" charset="-78"/>
              </a:rPr>
              <a:t>لما روى البخاري عن أنسَ رضي الله عنه، أن قدح </a:t>
            </a:r>
            <a:r>
              <a:rPr lang="ar-SA" sz="2800" dirty="0" smtClean="0">
                <a:latin typeface="Traditional Arabic" panose="02020603050405020304" pitchFamily="18" charset="-78"/>
                <a:cs typeface="Traditional Arabic" panose="02020603050405020304" pitchFamily="18" charset="-78"/>
              </a:rPr>
              <a:t>النبي</a:t>
            </a:r>
            <a:r>
              <a:rPr lang="ar-SA" sz="1000" dirty="0" smtClean="0">
                <a:latin typeface="Traditional Arabic" panose="02020603050405020304" pitchFamily="18" charset="-78"/>
                <a:cs typeface="Traditional Arabic" panose="02020603050405020304" pitchFamily="18" charset="-78"/>
              </a:rPr>
              <a:t>صلى </a:t>
            </a:r>
            <a:r>
              <a:rPr lang="ar-SA" sz="1000" dirty="0">
                <a:latin typeface="Traditional Arabic" panose="02020603050405020304" pitchFamily="18" charset="-78"/>
                <a:cs typeface="Traditional Arabic" panose="02020603050405020304" pitchFamily="18" charset="-78"/>
              </a:rPr>
              <a:t>الله عليه وسلم </a:t>
            </a:r>
            <a:r>
              <a:rPr lang="ar-SA" sz="2800" dirty="0">
                <a:latin typeface="Traditional Arabic" panose="02020603050405020304" pitchFamily="18" charset="-78"/>
                <a:cs typeface="Traditional Arabic" panose="02020603050405020304" pitchFamily="18" charset="-78"/>
              </a:rPr>
              <a:t>انكسر فاتخذ مكان الشعب سلسلة من </a:t>
            </a:r>
            <a:r>
              <a:rPr lang="ar-SA" sz="2800" dirty="0" smtClean="0">
                <a:latin typeface="Traditional Arabic" panose="02020603050405020304" pitchFamily="18" charset="-78"/>
                <a:cs typeface="Traditional Arabic" panose="02020603050405020304" pitchFamily="18" charset="-78"/>
              </a:rPr>
              <a:t>فضة</a:t>
            </a:r>
            <a:r>
              <a:rPr lang="ar-SA" sz="2800" dirty="0">
                <a:latin typeface="Traditional Arabic" panose="02020603050405020304" pitchFamily="18" charset="-78"/>
                <a:cs typeface="Traditional Arabic" panose="02020603050405020304" pitchFamily="18" charset="-78"/>
              </a:rPr>
              <a:t/>
            </a:r>
            <a:br>
              <a:rPr lang="ar-SA" sz="2800" dirty="0">
                <a:latin typeface="Traditional Arabic" panose="02020603050405020304" pitchFamily="18" charset="-78"/>
                <a:cs typeface="Traditional Arabic" panose="02020603050405020304" pitchFamily="18" charset="-78"/>
              </a:rPr>
            </a:br>
            <a:r>
              <a:rPr lang="ar-SA" sz="2800" dirty="0">
                <a:latin typeface="Traditional Arabic" panose="02020603050405020304" pitchFamily="18" charset="-78"/>
                <a:cs typeface="Traditional Arabic" panose="02020603050405020304" pitchFamily="18" charset="-78"/>
              </a:rPr>
              <a:t>وعلم منه أن المضبب بذهب حرام </a:t>
            </a:r>
            <a:r>
              <a:rPr lang="ar-SA" sz="2800" dirty="0" smtClean="0">
                <a:latin typeface="Traditional Arabic" panose="02020603050405020304" pitchFamily="18" charset="-78"/>
                <a:cs typeface="Traditional Arabic" panose="02020603050405020304" pitchFamily="18" charset="-78"/>
              </a:rPr>
              <a:t>مطلقًا، </a:t>
            </a:r>
            <a:r>
              <a:rPr lang="ar-SA" sz="2800" dirty="0">
                <a:latin typeface="Traditional Arabic" panose="02020603050405020304" pitchFamily="18" charset="-78"/>
                <a:cs typeface="Traditional Arabic" panose="02020603050405020304" pitchFamily="18" charset="-78"/>
              </a:rPr>
              <a:t>وكذا المضبب بفضة لغير </a:t>
            </a:r>
            <a:r>
              <a:rPr lang="ar-SA" sz="2800" dirty="0" smtClean="0">
                <a:latin typeface="Traditional Arabic" panose="02020603050405020304" pitchFamily="18" charset="-78"/>
                <a:cs typeface="Traditional Arabic" panose="02020603050405020304" pitchFamily="18" charset="-78"/>
              </a:rPr>
              <a:t>حاجة، </a:t>
            </a:r>
            <a:r>
              <a:rPr lang="ar-SA" sz="2800" dirty="0">
                <a:latin typeface="Traditional Arabic" panose="02020603050405020304" pitchFamily="18" charset="-78"/>
                <a:cs typeface="Traditional Arabic" panose="02020603050405020304" pitchFamily="18" charset="-78"/>
              </a:rPr>
              <a:t>أو بضبة كبيرة عرفًا، </a:t>
            </a:r>
            <a:r>
              <a:rPr lang="ar-SA" sz="2800" dirty="0" smtClean="0">
                <a:latin typeface="Traditional Arabic" panose="02020603050405020304" pitchFamily="18" charset="-78"/>
                <a:cs typeface="Traditional Arabic" panose="02020603050405020304" pitchFamily="18" charset="-78"/>
              </a:rPr>
              <a:t>ولو لحاجة، </a:t>
            </a:r>
            <a:r>
              <a:rPr lang="ar-SA" sz="2800" dirty="0">
                <a:latin typeface="Traditional Arabic" panose="02020603050405020304" pitchFamily="18" charset="-78"/>
                <a:cs typeface="Traditional Arabic" panose="02020603050405020304" pitchFamily="18" charset="-78"/>
              </a:rPr>
              <a:t>لحديث ابن عمر «من شرب في إناء ذهب أو فضة أو إناء فيه شيء من ذلك فإنما يجرجر في بطنه نار </a:t>
            </a:r>
            <a:r>
              <a:rPr lang="ar-SA" sz="2800" dirty="0" smtClean="0">
                <a:latin typeface="Traditional Arabic" panose="02020603050405020304" pitchFamily="18" charset="-78"/>
                <a:cs typeface="Traditional Arabic" panose="02020603050405020304" pitchFamily="18" charset="-78"/>
              </a:rPr>
              <a:t>جهنم»</a:t>
            </a:r>
            <a:r>
              <a:rPr lang="ar-SA" sz="1000" dirty="0" smtClean="0">
                <a:latin typeface="Traditional Arabic" panose="02020603050405020304" pitchFamily="18" charset="-78"/>
                <a:cs typeface="Traditional Arabic" panose="02020603050405020304" pitchFamily="18" charset="-78"/>
              </a:rPr>
              <a:t>رواه الدارقطني</a:t>
            </a:r>
            <a:r>
              <a:rPr lang="ar-SA" sz="2800" dirty="0" smtClean="0">
                <a:latin typeface="Traditional Arabic" panose="02020603050405020304" pitchFamily="18" charset="-78"/>
                <a:cs typeface="Traditional Arabic" panose="02020603050405020304" pitchFamily="18" charset="-78"/>
              </a:rPr>
              <a:t>.</a:t>
            </a:r>
            <a:r>
              <a:rPr lang="ar-SA" sz="2800" dirty="0">
                <a:latin typeface="Traditional Arabic" panose="02020603050405020304" pitchFamily="18" charset="-78"/>
                <a:cs typeface="Traditional Arabic" panose="02020603050405020304" pitchFamily="18" charset="-78"/>
              </a:rPr>
              <a:t/>
            </a:r>
            <a:br>
              <a:rPr lang="ar-SA" sz="2800" dirty="0">
                <a:latin typeface="Traditional Arabic" panose="02020603050405020304" pitchFamily="18" charset="-78"/>
                <a:cs typeface="Traditional Arabic" panose="02020603050405020304" pitchFamily="18" charset="-78"/>
              </a:rPr>
            </a:br>
            <a:r>
              <a:rPr lang="ar-SA" sz="2800" dirty="0">
                <a:latin typeface="Traditional Arabic" panose="02020603050405020304" pitchFamily="18" charset="-78"/>
                <a:cs typeface="Traditional Arabic" panose="02020603050405020304" pitchFamily="18" charset="-78"/>
              </a:rPr>
              <a:t>(وتكره مباشرتها) أي الضبة المباحة (لغير حاجة) لأَن فيه استعمالاً </a:t>
            </a:r>
            <a:r>
              <a:rPr lang="ar-SA" sz="2800" dirty="0" smtClean="0">
                <a:latin typeface="Traditional Arabic" panose="02020603050405020304" pitchFamily="18" charset="-78"/>
                <a:cs typeface="Traditional Arabic" panose="02020603050405020304" pitchFamily="18" charset="-78"/>
              </a:rPr>
              <a:t>للفضة </a:t>
            </a:r>
            <a:r>
              <a:rPr lang="ar-SA" sz="2800" dirty="0">
                <a:latin typeface="Traditional Arabic" panose="02020603050405020304" pitchFamily="18" charset="-78"/>
                <a:cs typeface="Traditional Arabic" panose="02020603050405020304" pitchFamily="18" charset="-78"/>
              </a:rPr>
              <a:t>فإن احتاج إلى مباشرتها كتدفق الماءِ ونحوه ذلك لم </a:t>
            </a:r>
            <a:r>
              <a:rPr lang="ar-SA" sz="2800" dirty="0" smtClean="0">
                <a:latin typeface="Traditional Arabic" panose="02020603050405020304" pitchFamily="18" charset="-78"/>
                <a:cs typeface="Traditional Arabic" panose="02020603050405020304" pitchFamily="18" charset="-78"/>
              </a:rPr>
              <a:t>يكره.</a:t>
            </a:r>
            <a:endParaRPr lang="en-US" sz="2800" b="1" dirty="0">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2021034231"/>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just" rtl="1"/>
            <a:r>
              <a:rPr lang="ar-SA" sz="2400" dirty="0">
                <a:latin typeface="Traditional Arabic" panose="02020603050405020304" pitchFamily="18" charset="-78"/>
                <a:cs typeface="Traditional Arabic" panose="02020603050405020304" pitchFamily="18" charset="-78"/>
              </a:rPr>
              <a:t>و (تباح آنية الكفار) إن لم تعلم </a:t>
            </a:r>
            <a:r>
              <a:rPr lang="ar-SA" sz="2400" dirty="0" smtClean="0">
                <a:latin typeface="Traditional Arabic" panose="02020603050405020304" pitchFamily="18" charset="-78"/>
                <a:cs typeface="Traditional Arabic" panose="02020603050405020304" pitchFamily="18" charset="-78"/>
              </a:rPr>
              <a:t>نجاستها، </a:t>
            </a:r>
            <a:r>
              <a:rPr lang="ar-SA" sz="2400" dirty="0">
                <a:latin typeface="Traditional Arabic" panose="02020603050405020304" pitchFamily="18" charset="-78"/>
                <a:cs typeface="Traditional Arabic" panose="02020603050405020304" pitchFamily="18" charset="-78"/>
              </a:rPr>
              <a:t>(ولو لم تحل ذبائحهم) </a:t>
            </a:r>
            <a:r>
              <a:rPr lang="ar-SA" sz="2400" dirty="0" smtClean="0">
                <a:latin typeface="Traditional Arabic" panose="02020603050405020304" pitchFamily="18" charset="-78"/>
                <a:cs typeface="Traditional Arabic" panose="02020603050405020304" pitchFamily="18" charset="-78"/>
              </a:rPr>
              <a:t>كالمجوس، </a:t>
            </a:r>
            <a:r>
              <a:rPr lang="ar-SA" sz="2400" dirty="0">
                <a:latin typeface="Traditional Arabic" panose="02020603050405020304" pitchFamily="18" charset="-78"/>
                <a:cs typeface="Traditional Arabic" panose="02020603050405020304" pitchFamily="18" charset="-78"/>
              </a:rPr>
              <a:t>لأنه </a:t>
            </a:r>
            <a:r>
              <a:rPr lang="ar-SA" sz="1200" dirty="0">
                <a:latin typeface="Traditional Arabic" panose="02020603050405020304" pitchFamily="18" charset="-78"/>
                <a:cs typeface="Traditional Arabic" panose="02020603050405020304" pitchFamily="18" charset="-78"/>
              </a:rPr>
              <a:t>صلى الله عليه وسلم </a:t>
            </a:r>
            <a:r>
              <a:rPr lang="ar-SA" sz="2400" dirty="0">
                <a:latin typeface="Traditional Arabic" panose="02020603050405020304" pitchFamily="18" charset="-78"/>
                <a:cs typeface="Traditional Arabic" panose="02020603050405020304" pitchFamily="18" charset="-78"/>
              </a:rPr>
              <a:t>توضأَ من مزادة </a:t>
            </a:r>
            <a:r>
              <a:rPr lang="ar-SA" sz="2400" dirty="0" smtClean="0">
                <a:latin typeface="Traditional Arabic" panose="02020603050405020304" pitchFamily="18" charset="-78"/>
                <a:cs typeface="Traditional Arabic" panose="02020603050405020304" pitchFamily="18" charset="-78"/>
              </a:rPr>
              <a:t>مشركة </a:t>
            </a:r>
            <a:r>
              <a:rPr lang="ar-SA" sz="1200" dirty="0">
                <a:latin typeface="Traditional Arabic" panose="02020603050405020304" pitchFamily="18" charset="-78"/>
                <a:cs typeface="Traditional Arabic" panose="02020603050405020304" pitchFamily="18" charset="-78"/>
              </a:rPr>
              <a:t>متفق </a:t>
            </a:r>
            <a:r>
              <a:rPr lang="ar-SA" sz="1200" dirty="0" smtClean="0">
                <a:latin typeface="Traditional Arabic" panose="02020603050405020304" pitchFamily="18" charset="-78"/>
                <a:cs typeface="Traditional Arabic" panose="02020603050405020304" pitchFamily="18" charset="-78"/>
              </a:rPr>
              <a:t>عليه</a:t>
            </a:r>
            <a:r>
              <a:rPr lang="ar-SA" sz="2400" dirty="0">
                <a:latin typeface="Traditional Arabic" panose="02020603050405020304" pitchFamily="18" charset="-78"/>
                <a:cs typeface="Traditional Arabic" panose="02020603050405020304" pitchFamily="18" charset="-78"/>
              </a:rPr>
              <a:t/>
            </a:r>
            <a:br>
              <a:rPr lang="ar-SA" sz="2400" dirty="0">
                <a:latin typeface="Traditional Arabic" panose="02020603050405020304" pitchFamily="18" charset="-78"/>
                <a:cs typeface="Traditional Arabic" panose="02020603050405020304" pitchFamily="18" charset="-78"/>
              </a:rPr>
            </a:br>
            <a:r>
              <a:rPr lang="ar-SA" sz="2400" dirty="0">
                <a:latin typeface="Traditional Arabic" panose="02020603050405020304" pitchFamily="18" charset="-78"/>
                <a:cs typeface="Traditional Arabic" panose="02020603050405020304" pitchFamily="18" charset="-78"/>
              </a:rPr>
              <a:t>(و) تباح (ثيابهم) أَي ثياب الكفار، ولو وليت عوراتهم </a:t>
            </a:r>
            <a:r>
              <a:rPr lang="ar-SA" sz="2400" dirty="0" smtClean="0">
                <a:latin typeface="Traditional Arabic" panose="02020603050405020304" pitchFamily="18" charset="-78"/>
                <a:cs typeface="Traditional Arabic" panose="02020603050405020304" pitchFamily="18" charset="-78"/>
              </a:rPr>
              <a:t>كالسراويل </a:t>
            </a:r>
            <a:r>
              <a:rPr lang="ar-SA" sz="2400" dirty="0">
                <a:latin typeface="Traditional Arabic" panose="02020603050405020304" pitchFamily="18" charset="-78"/>
                <a:cs typeface="Traditional Arabic" panose="02020603050405020304" pitchFamily="18" charset="-78"/>
              </a:rPr>
              <a:t>(إن جهل حالها) ولم تعلم </a:t>
            </a:r>
            <a:r>
              <a:rPr lang="ar-SA" sz="2400" dirty="0" smtClean="0">
                <a:latin typeface="Traditional Arabic" panose="02020603050405020304" pitchFamily="18" charset="-78"/>
                <a:cs typeface="Traditional Arabic" panose="02020603050405020304" pitchFamily="18" charset="-78"/>
              </a:rPr>
              <a:t>نجاستها، </a:t>
            </a:r>
            <a:r>
              <a:rPr lang="ar-SA" sz="2400" dirty="0">
                <a:latin typeface="Traditional Arabic" panose="02020603050405020304" pitchFamily="18" charset="-78"/>
                <a:cs typeface="Traditional Arabic" panose="02020603050405020304" pitchFamily="18" charset="-78"/>
              </a:rPr>
              <a:t>لأَن الأصل الطهارة، فلا تزول </a:t>
            </a:r>
            <a:r>
              <a:rPr lang="ar-SA" sz="2400" dirty="0" smtClean="0">
                <a:latin typeface="Traditional Arabic" panose="02020603050405020304" pitchFamily="18" charset="-78"/>
                <a:cs typeface="Traditional Arabic" panose="02020603050405020304" pitchFamily="18" charset="-78"/>
              </a:rPr>
              <a:t>بالشك، </a:t>
            </a:r>
            <a:r>
              <a:rPr lang="ar-SA" sz="2400" dirty="0">
                <a:latin typeface="Traditional Arabic" panose="02020603050405020304" pitchFamily="18" charset="-78"/>
                <a:cs typeface="Traditional Arabic" panose="02020603050405020304" pitchFamily="18" charset="-78"/>
              </a:rPr>
              <a:t>وكذا ما صبغوه أَو </a:t>
            </a:r>
            <a:r>
              <a:rPr lang="ar-SA" sz="2400" dirty="0" smtClean="0">
                <a:latin typeface="Traditional Arabic" panose="02020603050405020304" pitchFamily="18" charset="-78"/>
                <a:cs typeface="Traditional Arabic" panose="02020603050405020304" pitchFamily="18" charset="-78"/>
              </a:rPr>
              <a:t>نسجوه.</a:t>
            </a:r>
            <a:endParaRPr lang="en-US" sz="2400" dirty="0">
              <a:latin typeface="Traditional Arabic" panose="02020603050405020304" pitchFamily="18" charset="-78"/>
              <a:cs typeface="Traditional Arabic" panose="02020603050405020304" pitchFamily="18"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17987443"/>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17314289"/>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835863"/>
            <a:ext cx="10038205" cy="901497"/>
          </a:xfrm>
        </p:spPr>
        <p:txBody>
          <a:bodyPr>
            <a:noAutofit/>
          </a:bodyPr>
          <a:lstStyle/>
          <a:p>
            <a:pPr algn="r" rtl="1"/>
            <a:r>
              <a:rPr lang="ar-SA" sz="2400" dirty="0">
                <a:latin typeface="Traditional Arabic" panose="02020603050405020304" pitchFamily="18" charset="-78"/>
                <a:cs typeface="Traditional Arabic" panose="02020603050405020304" pitchFamily="18" charset="-78"/>
              </a:rPr>
              <a:t>وآنية من لابس النجاسة كثيرًا، كمدمن الخمر، </a:t>
            </a:r>
            <a:r>
              <a:rPr lang="ar-SA" sz="2400" dirty="0" smtClean="0">
                <a:latin typeface="Traditional Arabic" panose="02020603050405020304" pitchFamily="18" charset="-78"/>
                <a:cs typeface="Traditional Arabic" panose="02020603050405020304" pitchFamily="18" charset="-78"/>
              </a:rPr>
              <a:t>وثيابهم.</a:t>
            </a:r>
            <a:br>
              <a:rPr lang="ar-SA" sz="2400" dirty="0" smtClean="0">
                <a:latin typeface="Traditional Arabic" panose="02020603050405020304" pitchFamily="18" charset="-78"/>
                <a:cs typeface="Traditional Arabic" panose="02020603050405020304" pitchFamily="18" charset="-78"/>
              </a:rPr>
            </a:br>
            <a:r>
              <a:rPr lang="ar-SA" sz="2400" dirty="0" smtClean="0">
                <a:latin typeface="Traditional Arabic" panose="02020603050405020304" pitchFamily="18" charset="-78"/>
                <a:cs typeface="Traditional Arabic" panose="02020603050405020304" pitchFamily="18" charset="-78"/>
              </a:rPr>
              <a:t>وبدن </a:t>
            </a:r>
            <a:r>
              <a:rPr lang="ar-SA" sz="2400" dirty="0">
                <a:latin typeface="Traditional Arabic" panose="02020603050405020304" pitchFamily="18" charset="-78"/>
                <a:cs typeface="Traditional Arabic" panose="02020603050405020304" pitchFamily="18" charset="-78"/>
              </a:rPr>
              <a:t>الكافر </a:t>
            </a:r>
            <a:r>
              <a:rPr lang="ar-SA" sz="2400" dirty="0" smtClean="0">
                <a:latin typeface="Traditional Arabic" panose="02020603050405020304" pitchFamily="18" charset="-78"/>
                <a:cs typeface="Traditional Arabic" panose="02020603050405020304" pitchFamily="18" charset="-78"/>
              </a:rPr>
              <a:t>طاهر، </a:t>
            </a:r>
            <a:r>
              <a:rPr lang="ar-SA" sz="2400" dirty="0">
                <a:latin typeface="Traditional Arabic" panose="02020603050405020304" pitchFamily="18" charset="-78"/>
                <a:cs typeface="Traditional Arabic" panose="02020603050405020304" pitchFamily="18" charset="-78"/>
              </a:rPr>
              <a:t>وكذا طعامه </a:t>
            </a:r>
            <a:r>
              <a:rPr lang="ar-SA" sz="2400" dirty="0" smtClean="0">
                <a:latin typeface="Traditional Arabic" panose="02020603050405020304" pitchFamily="18" charset="-78"/>
                <a:cs typeface="Traditional Arabic" panose="02020603050405020304" pitchFamily="18" charset="-78"/>
              </a:rPr>
              <a:t>وماؤه، </a:t>
            </a:r>
            <a:r>
              <a:rPr lang="ar-SA" sz="2400" dirty="0">
                <a:latin typeface="Traditional Arabic" panose="02020603050405020304" pitchFamily="18" charset="-78"/>
                <a:cs typeface="Traditional Arabic" panose="02020603050405020304" pitchFamily="18" charset="-78"/>
              </a:rPr>
              <a:t>لكن تكره الصلاة في ثياب المرضع والحائض والصبي </a:t>
            </a:r>
            <a:r>
              <a:rPr lang="ar-SA" sz="2400" dirty="0" smtClean="0">
                <a:latin typeface="Traditional Arabic" panose="02020603050405020304" pitchFamily="18" charset="-78"/>
                <a:cs typeface="Traditional Arabic" panose="02020603050405020304" pitchFamily="18" charset="-78"/>
              </a:rPr>
              <a:t>ونحوهم.</a:t>
            </a:r>
            <a:endParaRPr lang="en-US" sz="2400" dirty="0">
              <a:latin typeface="Traditional Arabic" panose="02020603050405020304" pitchFamily="18" charset="-78"/>
              <a:cs typeface="Traditional Arabic" panose="02020603050405020304" pitchFamily="18"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55073543"/>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54285991"/>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r" rtl="1"/>
            <a:r>
              <a:rPr lang="ar-SA" sz="2400" dirty="0">
                <a:latin typeface="Traditional Arabic" panose="02020603050405020304" pitchFamily="18" charset="-78"/>
                <a:cs typeface="Traditional Arabic" panose="02020603050405020304" pitchFamily="18" charset="-78"/>
              </a:rPr>
              <a:t>ولا (يطهر جلد الميتة بدباغ</a:t>
            </a:r>
            <a:r>
              <a:rPr lang="ar-SA" sz="2400" dirty="0" smtClean="0">
                <a:latin typeface="Traditional Arabic" panose="02020603050405020304" pitchFamily="18" charset="-78"/>
                <a:cs typeface="Traditional Arabic" panose="02020603050405020304" pitchFamily="18" charset="-78"/>
              </a:rPr>
              <a:t>)، </a:t>
            </a:r>
            <a:r>
              <a:rPr lang="ar-SA" sz="2400" dirty="0">
                <a:latin typeface="Traditional Arabic" panose="02020603050405020304" pitchFamily="18" charset="-78"/>
                <a:cs typeface="Traditional Arabic" panose="02020603050405020304" pitchFamily="18" charset="-78"/>
              </a:rPr>
              <a:t>روي عن عمر وابنه، وعائشة وعمران بن حصين </a:t>
            </a:r>
            <a:r>
              <a:rPr lang="ar-SA" sz="1100" dirty="0">
                <a:latin typeface="Traditional Arabic" panose="02020603050405020304" pitchFamily="18" charset="-78"/>
                <a:cs typeface="Traditional Arabic" panose="02020603050405020304" pitchFamily="18" charset="-78"/>
              </a:rPr>
              <a:t>رضي الله </a:t>
            </a:r>
            <a:r>
              <a:rPr lang="ar-SA" sz="1100" dirty="0" smtClean="0">
                <a:latin typeface="Traditional Arabic" panose="02020603050405020304" pitchFamily="18" charset="-78"/>
                <a:cs typeface="Traditional Arabic" panose="02020603050405020304" pitchFamily="18" charset="-78"/>
              </a:rPr>
              <a:t>عنهم </a:t>
            </a:r>
            <a:r>
              <a:rPr lang="ar-SA" sz="2400" dirty="0" smtClean="0">
                <a:latin typeface="Traditional Arabic" panose="02020603050405020304" pitchFamily="18" charset="-78"/>
                <a:cs typeface="Traditional Arabic" panose="02020603050405020304" pitchFamily="18" charset="-78"/>
              </a:rPr>
              <a:t>، وكذا </a:t>
            </a:r>
            <a:r>
              <a:rPr lang="ar-SA" sz="2400" dirty="0">
                <a:latin typeface="Traditional Arabic" panose="02020603050405020304" pitchFamily="18" charset="-78"/>
                <a:cs typeface="Traditional Arabic" panose="02020603050405020304" pitchFamily="18" charset="-78"/>
              </a:rPr>
              <a:t>لا يطهر جلد غير مأْكول بذكاة </a:t>
            </a:r>
            <a:r>
              <a:rPr lang="ar-SA" sz="2400" dirty="0" smtClean="0">
                <a:latin typeface="Traditional Arabic" panose="02020603050405020304" pitchFamily="18" charset="-78"/>
                <a:cs typeface="Traditional Arabic" panose="02020603050405020304" pitchFamily="18" charset="-78"/>
              </a:rPr>
              <a:t>كلحمه.</a:t>
            </a:r>
            <a:br>
              <a:rPr lang="ar-SA" sz="2400" dirty="0" smtClean="0">
                <a:latin typeface="Traditional Arabic" panose="02020603050405020304" pitchFamily="18" charset="-78"/>
                <a:cs typeface="Traditional Arabic" panose="02020603050405020304" pitchFamily="18" charset="-78"/>
              </a:rPr>
            </a:br>
            <a:endParaRPr lang="en-US" sz="2400" dirty="0">
              <a:latin typeface="Traditional Arabic" panose="02020603050405020304" pitchFamily="18" charset="-78"/>
              <a:cs typeface="Traditional Arabic" panose="02020603050405020304" pitchFamily="18"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45612217"/>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a:stretch>
            <a:fillRect/>
          </a:stretch>
        </p:blipFill>
        <p:spPr>
          <a:xfrm>
            <a:off x="0" y="4897368"/>
            <a:ext cx="2313624" cy="1354128"/>
          </a:xfrm>
          <a:prstGeom prst="rect">
            <a:avLst/>
          </a:prstGeom>
        </p:spPr>
      </p:pic>
    </p:spTree>
    <p:extLst>
      <p:ext uri="{BB962C8B-B14F-4D97-AF65-F5344CB8AC3E}">
        <p14:creationId xmlns:p14="http://schemas.microsoft.com/office/powerpoint/2010/main" val="1668761240"/>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r" rtl="1"/>
            <a:r>
              <a:rPr lang="ar-SA" sz="2400" dirty="0">
                <a:latin typeface="Traditional Arabic" panose="02020603050405020304" pitchFamily="18" charset="-78"/>
                <a:cs typeface="Traditional Arabic" panose="02020603050405020304" pitchFamily="18" charset="-78"/>
              </a:rPr>
              <a:t>(ويباح استعماله) أَي استعمال الجلد (بعد الدبغ</a:t>
            </a:r>
            <a:r>
              <a:rPr lang="ar-SA" sz="2400" dirty="0" smtClean="0">
                <a:latin typeface="Traditional Arabic" panose="02020603050405020304" pitchFamily="18" charset="-78"/>
                <a:cs typeface="Traditional Arabic" panose="02020603050405020304" pitchFamily="18" charset="-78"/>
              </a:rPr>
              <a:t>). بطاهر </a:t>
            </a:r>
            <a:r>
              <a:rPr lang="ar-SA" sz="2400" dirty="0">
                <a:latin typeface="Traditional Arabic" panose="02020603050405020304" pitchFamily="18" charset="-78"/>
                <a:cs typeface="Traditional Arabic" panose="02020603050405020304" pitchFamily="18" charset="-78"/>
              </a:rPr>
              <a:t>منشف للخبث، قال في الرعاية: ولا بد فيه من زوال الرائحة </a:t>
            </a:r>
            <a:r>
              <a:rPr lang="ar-SA" sz="2400" dirty="0" smtClean="0">
                <a:latin typeface="Traditional Arabic" panose="02020603050405020304" pitchFamily="18" charset="-78"/>
                <a:cs typeface="Traditional Arabic" panose="02020603050405020304" pitchFamily="18" charset="-78"/>
              </a:rPr>
              <a:t>الخبيثة، </a:t>
            </a:r>
            <a:r>
              <a:rPr lang="ar-SA" sz="2400" dirty="0">
                <a:latin typeface="Traditional Arabic" panose="02020603050405020304" pitchFamily="18" charset="-78"/>
                <a:cs typeface="Traditional Arabic" panose="02020603050405020304" pitchFamily="18" charset="-78"/>
              </a:rPr>
              <a:t>وجعلُ المصران والكرش </a:t>
            </a:r>
            <a:r>
              <a:rPr lang="ar-SA" sz="2400" dirty="0" smtClean="0">
                <a:latin typeface="Traditional Arabic" panose="02020603050405020304" pitchFamily="18" charset="-78"/>
                <a:cs typeface="Traditional Arabic" panose="02020603050405020304" pitchFamily="18" charset="-78"/>
              </a:rPr>
              <a:t>وترا دباغ، </a:t>
            </a:r>
            <a:r>
              <a:rPr lang="ar-SA" sz="2400" dirty="0">
                <a:latin typeface="Traditional Arabic" panose="02020603050405020304" pitchFamily="18" charset="-78"/>
                <a:cs typeface="Traditional Arabic" panose="02020603050405020304" pitchFamily="18" charset="-78"/>
              </a:rPr>
              <a:t>ولا يحصل بتشميس ولا </a:t>
            </a:r>
            <a:r>
              <a:rPr lang="ar-SA" sz="2400" dirty="0" smtClean="0">
                <a:latin typeface="Traditional Arabic" panose="02020603050405020304" pitchFamily="18" charset="-78"/>
                <a:cs typeface="Traditional Arabic" panose="02020603050405020304" pitchFamily="18" charset="-78"/>
              </a:rPr>
              <a:t>تتريب.</a:t>
            </a:r>
            <a:br>
              <a:rPr lang="ar-SA" sz="2400" dirty="0" smtClean="0">
                <a:latin typeface="Traditional Arabic" panose="02020603050405020304" pitchFamily="18" charset="-78"/>
                <a:cs typeface="Traditional Arabic" panose="02020603050405020304" pitchFamily="18" charset="-78"/>
              </a:rPr>
            </a:br>
            <a:r>
              <a:rPr lang="ar-SA" sz="2400" dirty="0" smtClean="0">
                <a:latin typeface="Traditional Arabic" panose="02020603050405020304" pitchFamily="18" charset="-78"/>
                <a:cs typeface="Traditional Arabic" panose="02020603050405020304" pitchFamily="18" charset="-78"/>
              </a:rPr>
              <a:t>ولا </a:t>
            </a:r>
            <a:r>
              <a:rPr lang="ar-SA" sz="2400" dirty="0">
                <a:latin typeface="Traditional Arabic" panose="02020603050405020304" pitchFamily="18" charset="-78"/>
                <a:cs typeface="Traditional Arabic" panose="02020603050405020304" pitchFamily="18" charset="-78"/>
              </a:rPr>
              <a:t>يفتقر إلى فعل </a:t>
            </a:r>
            <a:r>
              <a:rPr lang="ar-SA" sz="2400" dirty="0" smtClean="0">
                <a:latin typeface="Traditional Arabic" panose="02020603050405020304" pitchFamily="18" charset="-78"/>
                <a:cs typeface="Traditional Arabic" panose="02020603050405020304" pitchFamily="18" charset="-78"/>
              </a:rPr>
              <a:t>آدمي، </a:t>
            </a:r>
            <a:r>
              <a:rPr lang="ar-SA" sz="2400" dirty="0">
                <a:latin typeface="Traditional Arabic" panose="02020603050405020304" pitchFamily="18" charset="-78"/>
                <a:cs typeface="Traditional Arabic" panose="02020603050405020304" pitchFamily="18" charset="-78"/>
              </a:rPr>
              <a:t>فلو وقع في مدبغة فاندبغ جاز </a:t>
            </a:r>
            <a:r>
              <a:rPr lang="ar-SA" sz="2400" dirty="0" smtClean="0">
                <a:latin typeface="Traditional Arabic" panose="02020603050405020304" pitchFamily="18" charset="-78"/>
                <a:cs typeface="Traditional Arabic" panose="02020603050405020304" pitchFamily="18" charset="-78"/>
              </a:rPr>
              <a:t>استعماله (في يابس) لا </a:t>
            </a:r>
            <a:r>
              <a:rPr lang="ar-SA" sz="2400" dirty="0">
                <a:latin typeface="Traditional Arabic" panose="02020603050405020304" pitchFamily="18" charset="-78"/>
                <a:cs typeface="Traditional Arabic" panose="02020603050405020304" pitchFamily="18" charset="-78"/>
              </a:rPr>
              <a:t>مائع، ولو وسع قلتين من الماء </a:t>
            </a:r>
            <a:r>
              <a:rPr lang="ar-SA" sz="2400" dirty="0" smtClean="0">
                <a:latin typeface="Traditional Arabic" panose="02020603050405020304" pitchFamily="18" charset="-78"/>
                <a:cs typeface="Traditional Arabic" panose="02020603050405020304" pitchFamily="18" charset="-78"/>
              </a:rPr>
              <a:t>إذا </a:t>
            </a:r>
            <a:r>
              <a:rPr lang="ar-SA" sz="2400" dirty="0">
                <a:latin typeface="Traditional Arabic" panose="02020603050405020304" pitchFamily="18" charset="-78"/>
                <a:cs typeface="Traditional Arabic" panose="02020603050405020304" pitchFamily="18" charset="-78"/>
              </a:rPr>
              <a:t>كان الجلد (من </a:t>
            </a:r>
            <a:r>
              <a:rPr lang="ar-SA" sz="2400" dirty="0" smtClean="0">
                <a:latin typeface="Traditional Arabic" panose="02020603050405020304" pitchFamily="18" charset="-78"/>
                <a:cs typeface="Traditional Arabic" panose="02020603050405020304" pitchFamily="18" charset="-78"/>
              </a:rPr>
              <a:t>حيوان </a:t>
            </a:r>
            <a:r>
              <a:rPr lang="ar-SA" sz="2400" dirty="0">
                <a:latin typeface="Traditional Arabic" panose="02020603050405020304" pitchFamily="18" charset="-78"/>
                <a:cs typeface="Traditional Arabic" panose="02020603050405020304" pitchFamily="18" charset="-78"/>
              </a:rPr>
              <a:t>طاهر في الحياة) مأكولاً كان </a:t>
            </a:r>
            <a:r>
              <a:rPr lang="ar-SA" sz="2400" dirty="0" smtClean="0">
                <a:latin typeface="Traditional Arabic" panose="02020603050405020304" pitchFamily="18" charset="-78"/>
                <a:cs typeface="Traditional Arabic" panose="02020603050405020304" pitchFamily="18" charset="-78"/>
              </a:rPr>
              <a:t>كالشاة </a:t>
            </a:r>
            <a:r>
              <a:rPr lang="ar-SA" sz="2400" dirty="0">
                <a:latin typeface="Traditional Arabic" panose="02020603050405020304" pitchFamily="18" charset="-78"/>
                <a:cs typeface="Traditional Arabic" panose="02020603050405020304" pitchFamily="18" charset="-78"/>
              </a:rPr>
              <a:t>أَو لا </a:t>
            </a:r>
            <a:r>
              <a:rPr lang="ar-SA" sz="2400" dirty="0" smtClean="0">
                <a:latin typeface="Traditional Arabic" panose="02020603050405020304" pitchFamily="18" charset="-78"/>
                <a:cs typeface="Traditional Arabic" panose="02020603050405020304" pitchFamily="18" charset="-78"/>
              </a:rPr>
              <a:t>كالهر.</a:t>
            </a:r>
            <a:endParaRPr lang="en-US" sz="2400" dirty="0">
              <a:latin typeface="Traditional Arabic" panose="02020603050405020304" pitchFamily="18" charset="-78"/>
              <a:cs typeface="Traditional Arabic" panose="02020603050405020304" pitchFamily="18" charset="-78"/>
            </a:endParaRPr>
          </a:p>
        </p:txBody>
      </p:sp>
      <p:graphicFrame>
        <p:nvGraphicFramePr>
          <p:cNvPr id="7" name="Content Placeholder 3"/>
          <p:cNvGraphicFramePr>
            <a:graphicFrameLocks noGrp="1"/>
          </p:cNvGraphicFramePr>
          <p:nvPr>
            <p:ph idx="1"/>
            <p:extLst>
              <p:ext uri="{D42A27DB-BD31-4B8C-83A1-F6EECF244321}">
                <p14:modId xmlns:p14="http://schemas.microsoft.com/office/powerpoint/2010/main" val="3611559253"/>
              </p:ext>
            </p:extLst>
          </p:nvPr>
        </p:nvGraphicFramePr>
        <p:xfrm>
          <a:off x="948059" y="1940997"/>
          <a:ext cx="10332161" cy="440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Content Placeholder 3"/>
          <p:cNvGraphicFramePr>
            <a:graphicFrameLocks/>
          </p:cNvGraphicFramePr>
          <p:nvPr>
            <p:extLst>
              <p:ext uri="{D42A27DB-BD31-4B8C-83A1-F6EECF244321}">
                <p14:modId xmlns:p14="http://schemas.microsoft.com/office/powerpoint/2010/main" val="578222228"/>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951313233"/>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docProps/app.xml><?xml version="1.0" encoding="utf-8"?>
<Properties xmlns="http://schemas.openxmlformats.org/officeDocument/2006/extended-properties" xmlns:vt="http://schemas.openxmlformats.org/officeDocument/2006/docPropsVTypes">
  <Template>Retrospect</Template>
  <TotalTime>3717</TotalTime>
  <Words>1103</Words>
  <Application>Microsoft Office PowerPoint</Application>
  <PresentationFormat>Widescreen</PresentationFormat>
  <Paragraphs>83</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Calibri Light</vt:lpstr>
      <vt:lpstr>Times New Roman</vt:lpstr>
      <vt:lpstr>Traditional Arabic</vt:lpstr>
      <vt:lpstr>Retrospect</vt:lpstr>
      <vt:lpstr>حاشية الروض المربع</vt:lpstr>
      <vt:lpstr>باب الآنية </vt:lpstr>
      <vt:lpstr>باب الآنية هي الأوعية، جمع إناء لما ذكر الماء ذكر ظرفه. (كل إناءٍ طاهر) كالخشب والجلود والصفر والحديد (ولو) كان (ثمينًا) كجوهر وزمرد (يباح اتخاذه واستعماله) بلا كراهة.</vt:lpstr>
      <vt:lpstr>غير جلد آدمي وعظمه فيحرم، (إلا آنية ذهب وفضة. ومضببا بهما) أو بأحدهما غير ما يأتي، وكذا المموه والمطلي والمطعم والمكفت بأحدهما (فإنه يحرم اتخاذها)، لما فيه من السرف والخيلاء وكسر قلوب الفقراء.  (واستعمالها) في أَكل وشرب وغيرهما، (ولو على أُنثى) لعموم الأَخبار وعدم المخصص، وإنما أبيح التحلي للنساءِ لحاجتهن إلى التزين للزوج، وكذا الآلات كلها،كالدواة والقلم والمسعَط، والقنديل والمجمرة والمدخنة حتى الميل ونحوه.</vt:lpstr>
      <vt:lpstr>  (وتصح الطهارة منها) أي من الآنية المحرمة، وكذا الطهارة بها وفيها وإليها، وكذا آنية مغصوبة  (إلاّ ضبة يسيرة) عرفًا لا كبيرة (من فضة) لا ذهب (لحاجة) وهي أن يتعلق بها غرض غير الزينة فلا بأس بها، لما روى البخاري عن أنسَ رضي الله عنه، أن قدح النبيصلى الله عليه وسلم انكسر فاتخذ مكان الشعب سلسلة من فضة وعلم منه أن المضبب بذهب حرام مطلقًا، وكذا المضبب بفضة لغير حاجة، أو بضبة كبيرة عرفًا، ولو لحاجة، لحديث ابن عمر «من شرب في إناء ذهب أو فضة أو إناء فيه شيء من ذلك فإنما يجرجر في بطنه نار جهنم»رواه الدارقطني. (وتكره مباشرتها) أي الضبة المباحة (لغير حاجة) لأَن فيه استعمالاً للفضة فإن احتاج إلى مباشرتها كتدفق الماءِ ونحوه ذلك لم يكره.</vt:lpstr>
      <vt:lpstr>و (تباح آنية الكفار) إن لم تعلم نجاستها، (ولو لم تحل ذبائحهم) كالمجوس، لأنه صلى الله عليه وسلم توضأَ من مزادة مشركة متفق عليه (و) تباح (ثيابهم) أَي ثياب الكفار، ولو وليت عوراتهم كالسراويل (إن جهل حالها) ولم تعلم نجاستها، لأَن الأصل الطهارة، فلا تزول بالشك، وكذا ما صبغوه أَو نسجوه.</vt:lpstr>
      <vt:lpstr>وآنية من لابس النجاسة كثيرًا، كمدمن الخمر، وثيابهم. وبدن الكافر طاهر، وكذا طعامه وماؤه، لكن تكره الصلاة في ثياب المرضع والحائض والصبي ونحوهم.</vt:lpstr>
      <vt:lpstr>ولا (يطهر جلد الميتة بدباغ)، روي عن عمر وابنه، وعائشة وعمران بن حصين رضي الله عنهم ، وكذا لا يطهر جلد غير مأْكول بذكاة كلحمه. </vt:lpstr>
      <vt:lpstr>(ويباح استعماله) أَي استعمال الجلد (بعد الدبغ). بطاهر منشف للخبث، قال في الرعاية: ولا بد فيه من زوال الرائحة الخبيثة، وجعلُ المصران والكرش وترا دباغ، ولا يحصل بتشميس ولا تتريب. ولا يفتقر إلى فعل آدمي، فلو وقع في مدبغة فاندبغ جاز استعماله (في يابس) لا مائع، ولو وسع قلتين من الماء إذا كان الجلد (من حيوان طاهر في الحياة) مأكولاً كان كالشاة أَو لا كالهر.</vt:lpstr>
      <vt:lpstr>أَما جلود السباع كالذئب ونحوه مما خلقته أَكبر من الهر ولا يؤكل، فلا يباح دبغه، ولا استعماله قبل الدبغ ولا بعده، ولا يصح بيعه، ويباح استعمال مُنخل من شعر نجس، في يابس. </vt:lpstr>
      <vt:lpstr>و(لبنها) أَي لبن الميتة (وكل أَجزائها) كقرنها وظفرها وعصبها وعظمها وحافرها، وإِنفحتها وجلدتها (نجسة) فلا يصح بيعها (غير شعر ونحوه) كصوف ووبر وريش من طاهر في الحياة. فلا ينجس بموت، فيجوز استعماله، ولا ينجس باطن بيضة مأكول صلب قشرها بموت الطائر.</vt:lpstr>
      <vt:lpstr>  (وما أبين من) حيوان (حي فهو كميتتة) طهارة ونجاسة، فما قطع من السمك طاهر، وما قطع من بهيمة الأَنعام ونحوها مع بقاءِ حياتها نجس. غير مسك وفأْرته، والطريدة وتأْتي في الصيد. </vt:lpstr>
      <vt:lpstr>باب الاستنجاء </vt:lpstr>
      <vt:lpstr>باب الاستنجاء .. من نجوت الشجرة أي قطعتها، فكأنه قطع الأذى، والاستنجاء إزالة الخارج من سبيل بماءٍ، أو إزالة حكمه بحجر ونحوه،  ويسمى الثاني استجمارًا من الجمار، وهي الحجارة الصغيرة. </vt:lpstr>
      <vt:lpstr>(يستحب عند دخول الخلاء) ونحوه، وهو بالمد الموضع المعد لقضاء الحاجة. (قول بسم الله) لحديث علي: «ستر ما بين الجن وعورات بني آدم إذا دخل الكنيف أن يقول بسم الله» رواه ابن ماجه والترمذي وقال: ليس إسناده بالقوي.</vt:lpstr>
      <vt:lpstr>(أعوذ بالله من الخبث) بإسكان الباء، قال القاضي عياض، هو أكثر روايات الشيوخ، وفسره بالشر (والخبائث) الشياطين فكأنه استعاذ من الشر وأهله، وقال الخطابي: هو بضم الباء، وهو جمع خبيث، والخبائث جمع خبيثة فكأنه استعاذ من ذكرانهم وإناثهم، واقتصر المصنف على ذلك تبعا للمحرر والفروع وغيرهما. لحديث أنس أن النبي صلى الله عليه وسلم كان إذا دخل الخلاء قال «اللهم إني أعوذ بك من الخبث والخبائث» متفق عليه، وزاد في الإقناع والمنتهى تبعا للمقنع وغيره «الرجس النجس الشيطان الرجيم».</vt:lpstr>
      <vt:lpstr>لحديث أبي أمامة: «لا يعجز أحدكم إذا دخل مرفقه أن يقول: اللهم إني أعوذ بك من الرجس النجس الشيطان الرجيم»، (و) يستحب أن يقول (عند الخروج منه) أي من الخلاء ونحوه، (غفرانك) أي أسألك غفرانك من الغفر وهو الستر. لحديث أنس: (كان رسول الله صلى الله عليه وسلم إذا خرج من الخلاء قال «غفرانك» رواه الترمذي وحسنه. وسن له أيضا أن يقول (الحمد لله الذي أذهب عني الأذى وعافاني) لما رواه ابن ماجه عن أنس: كان رسول الله صلى الله عليه وسلم إذا خرج من الخلاء قال: «الحمد لله الذي أذهب عني الأذى وعافاني»</vt:lpstr>
      <vt:lpstr>(و) يستحب له (تقديم رجله اليسرى دخولا) أي عند دخول الخلاء ونحوه من مواضع الأذى، (و) يستحب له تقديم (يمنى) رجليه (خروجا عكس مسجد) ومنزل (و) لبس (نعل) وخف. فاليسرى تقدم للأذى واليمنى لما سواه وروى الطبراني في المعجم الصغير عن أبي هريرة رضي الله عنه، قال قال رسول الله صلى الله عليه وسلم «إذا انتعل أحدكم فليبدأ باليمنى، وإذا خلع فليبدأ باليسرى»، وعلى قياسه القميص ونحوه.</vt:lpstr>
      <vt:lpstr>و يستحب له (اعتماده على رجله اليسرى) حال جلوسه لقضاء الحاجة، لما روي الطبراني في المعجم والبيهقي عن سراقة بن مالك: (أمرنا رسول الله صلى الله عليه وسلم أن نتكئ على اليسرى، وأن ننصب اليمنى). (و) يستحب (بعده) إذا كان (في فضاء) حتى لا يراه أحد، لفعله عليه السلام، رواه أبو داود، من حديث جابر. و) يستحب (استتاره) لحديث أبي هريرة قال: من أتى الغائط فليستتر رواه أبو داود.</vt:lpstr>
      <vt:lpstr>(وارتياده لبوله مكانا رخوا) بتثليث الراء، لينا هشا. لحديث: «إذا بال أحدكم فليرتد لبوله» رواه أحمد وغيره، وفي التبصرة ويقصد مكانا علوا لينحدر عنه البول، فإن لم يجد مكانا رخوا ألصق ذكره ليأمن بذلك من رشاش البول، (و) يستحب (مسحه) أي أن يمسح (بيده اليسرى إذا فرغ من بوله من أصل ذكره).</vt:lpstr>
      <vt:lpstr>و يستحب (نتره) بالمثناة (ثلاثا) أي نتر ذكره ثلاثا، ليستخرج بقية البول منه، لحديث: «إذا بال أحدكم فلينتر ذكره ثلاثا» رواه أحمد وغيره. (و) يستحب (تحوله من موضعه ليستنجي) في غيره (إن خاف تلوثا) باستنجائه في مكانه، لئلا يتنجس ...  </vt:lpstr>
      <vt:lpstr>(ويكره دخوله) أي دخول الخلاء ونحوه (بشيء فيه ذكر الله تعالى)، ويجعل فص خاتم احتاج للدخول به بباطن كف يمنى. (و) يكره استكمال (رفع ثوبه قبل دنوه) أي قربه (من الأرض) بلا حاجة،  فيرفع شيئا فشيئا، ولعله يجب إن كان ثم من ينظره قاله في المبدع.  </vt:lpstr>
      <vt:lpstr>(و) يكره (كلامه فيه) ولو برد سلام، وإن عطس حمد بقلبه، ويجب عليه تحذير ضرير وغافل عن هلكة، وجزم صاحب النظم بتحريم القراءة في الحش وسطحه، وهو متوجه على حاجته، (و) يكره (بوله في شق) بفتح الشين، (ونحوه) كسرب وهو ما يتخذه الوحش والدبيب بيتا في الأرض، ويكره أيضا بوله في إناء بلا حاجة. (و) يكره (استنجاؤه واستجماره بها) أي بيمينه، لحديث أبي قتادة «لا يمسكن أحدكم ذكره بيمينه وهو يبول، ولا يتمسح من الخلاء بيمينه» متفق عليه، واستقبال النيرين أي الشمس والقمر، لما فيهما من نور الله تعالى.</vt:lpstr>
      <vt:lpstr>(ويحرم استقبال القبلة واستدبارها) حال قضاء الحاجة (في غير بنيان) لخبر أبي أيوب مرفوعا «إذا أتيتم الغائط فلا تستقبلوا القبلة ولا تستدبروها، ولكن شرقوا أو غربوا» متفق عليه . ويكفي انحرافه عن جهة القبلة، وحائل ولو كمؤخرة الرحل، ولا يعتبر القرب من الحائل. ويكره استقبالها حال الاستنجاء، (و) يحرم (لبثه فوق حاجته)، لما فيه من كشف العورة بلا حاجة، وهو مضر عند الأطباء.  (و) يحرم (بوله) وتغوطه في طريق مسلوك (وظل نافع)، ومثله متشمس بزمن الشتاء، ومتحدث الناس، (وتحت شجرة عليها ثمرة) لأنه يقذرها، وكذا في موارد الماء، وتغوطه بماء مطلقا.</vt:lpstr>
      <vt:lpstr>(ويستجمر) بحجر أو نحوه، (ثم يستنجي بالماء) لفعله صلى الله عليه وسلم رواه أحمد وغيره من حديث عائشة وصححه الترمذي، فإن عكس كره، ويجزئه الاستجمار حتى مع وجود الماء، لكن الماء أفضل ... ويشترط للاستجمار بأحجار ونحوها كخشب وخرق (أن يكون) ما يستجمر به (طاهرا) مباحا (منقيا غير عظم وروث) ولو طاهرين. (وطعام) ولو لبهيمة (ومحترم) ككتب علم (ومتصل بحيوان) كذنب البهيمة وصوفها المتصل بها، ويحرم الاستجمار بهذه الأشياء، وبجلد سمك أو حيوان مذكى مطلقا أو حشيش رطب.</vt:lpstr>
      <vt:lpstr>(ويشترط) للاكتفاء بالاستجمار (ثلاثة مسحات منقية فأكثر) إن لم يحصل بثلاث، ولا يجزئ أقل منها، ويعتبر أن تعم كل مسحة المحل، ولو كانت الثلاث بحجر ذي شعب، أجزأت إن أنقت، وكيفما حصل الإنقاء في الاستجمار أجزأ، وهو أن يبقي أثر لا يزيله إلا الماء. وبالماء عود خشونة المحل كما كان، مع السبع الغسلات، ويكفي ظن الإنقاء، ويسن قطعه أي قطع ما زاد على الثلاث على وتر، فإن أنقى برابعة زاد خامسة وهكذا.</vt:lpstr>
      <vt:lpstr>ويجب الاستنجاء بماء أو حجر ونحوه لكل خارج من سبيل إذا أراد الصلاة ونحوها (إلا الريح)، والطاهر وغير الملوث. (ولا يصح قبله) أي قبل الاستنجاء بماء أو حجر ونحوه (وضوء ولا تيمم)، لحديث المقداد المتفق عليه: «يغسل ذكره ثم يتوضأ» ولو كانت النجاسة على غير السبيلين، أو عليهما غير خارجة منهما صح الوضوء والتيمم قبل زوالها .</vt:lpstr>
      <vt:lpstr>انتهى</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الروض المربع</dc:title>
  <dc:creator>nora nora</dc:creator>
  <cp:lastModifiedBy>nora nora</cp:lastModifiedBy>
  <cp:revision>73</cp:revision>
  <dcterms:created xsi:type="dcterms:W3CDTF">2017-09-28T06:41:28Z</dcterms:created>
  <dcterms:modified xsi:type="dcterms:W3CDTF">2017-10-26T10:08:00Z</dcterms:modified>
</cp:coreProperties>
</file>