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9" r:id="rId5"/>
    <p:sldId id="263" r:id="rId6"/>
    <p:sldId id="261" r:id="rId7"/>
    <p:sldId id="262"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14" y="-20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C16A45-34C5-4343-B0B5-5E40FDE317ED}"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1F6CB-BA90-4650-AB72-A5A6F2D958F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C16A45-34C5-4343-B0B5-5E40FDE317ED}"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1F6CB-BA90-4650-AB72-A5A6F2D958F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C16A45-34C5-4343-B0B5-5E40FDE317ED}"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1F6CB-BA90-4650-AB72-A5A6F2D958F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C16A45-34C5-4343-B0B5-5E40FDE317ED}"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1F6CB-BA90-4650-AB72-A5A6F2D958F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C16A45-34C5-4343-B0B5-5E40FDE317ED}"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1F6CB-BA90-4650-AB72-A5A6F2D958F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C16A45-34C5-4343-B0B5-5E40FDE317ED}"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31F6CB-BA90-4650-AB72-A5A6F2D958F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C16A45-34C5-4343-B0B5-5E40FDE317ED}" type="datetimeFigureOut">
              <a:rPr lang="en-US" smtClean="0"/>
              <a:t>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31F6CB-BA90-4650-AB72-A5A6F2D958F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C16A45-34C5-4343-B0B5-5E40FDE317ED}" type="datetimeFigureOut">
              <a:rPr lang="en-US" smtClean="0"/>
              <a:t>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31F6CB-BA90-4650-AB72-A5A6F2D958F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C16A45-34C5-4343-B0B5-5E40FDE317ED}" type="datetimeFigureOut">
              <a:rPr lang="en-US" smtClean="0"/>
              <a:t>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31F6CB-BA90-4650-AB72-A5A6F2D958F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C16A45-34C5-4343-B0B5-5E40FDE317ED}"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31F6CB-BA90-4650-AB72-A5A6F2D958F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C16A45-34C5-4343-B0B5-5E40FDE317ED}"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31F6CB-BA90-4650-AB72-A5A6F2D958F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C16A45-34C5-4343-B0B5-5E40FDE317ED}" type="datetimeFigureOut">
              <a:rPr lang="en-US" smtClean="0"/>
              <a:t>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31F6CB-BA90-4650-AB72-A5A6F2D958F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err="1" smtClean="0">
                <a:solidFill>
                  <a:schemeClr val="accent1"/>
                </a:solidFill>
              </a:rPr>
              <a:t>Bayes</a:t>
            </a:r>
            <a:r>
              <a:rPr lang="en-US" sz="5400" dirty="0" smtClean="0">
                <a:solidFill>
                  <a:schemeClr val="accent1"/>
                </a:solidFill>
              </a:rPr>
              <a:t>’ Rule</a:t>
            </a:r>
            <a:endParaRPr lang="en-US" sz="5400" dirty="0">
              <a:solidFill>
                <a:schemeClr val="accent1"/>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pPr algn="l"/>
            <a:r>
              <a:rPr lang="en-US" sz="2800" dirty="0" smtClean="0"/>
              <a:t>Theorem:</a:t>
            </a:r>
            <a:endParaRPr lang="en-US" sz="2800" dirty="0"/>
          </a:p>
        </p:txBody>
      </p:sp>
      <p:pic>
        <p:nvPicPr>
          <p:cNvPr id="8194" name="Picture 2"/>
          <p:cNvPicPr>
            <a:picLocks noGrp="1" noChangeAspect="1" noChangeArrowheads="1"/>
          </p:cNvPicPr>
          <p:nvPr>
            <p:ph idx="1"/>
          </p:nvPr>
        </p:nvPicPr>
        <p:blipFill>
          <a:blip r:embed="rId2" cstate="print"/>
          <a:srcRect/>
          <a:stretch>
            <a:fillRect/>
          </a:stretch>
        </p:blipFill>
        <p:spPr bwMode="auto">
          <a:xfrm>
            <a:off x="304800" y="1066800"/>
            <a:ext cx="8229600" cy="219708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pic>
        <p:nvPicPr>
          <p:cNvPr id="9218" name="Picture 2"/>
          <p:cNvPicPr>
            <a:picLocks noGrp="1" noChangeAspect="1" noChangeArrowheads="1"/>
          </p:cNvPicPr>
          <p:nvPr>
            <p:ph idx="1"/>
          </p:nvPr>
        </p:nvPicPr>
        <p:blipFill>
          <a:blip r:embed="rId2" cstate="print"/>
          <a:srcRect/>
          <a:stretch>
            <a:fillRect/>
          </a:stretch>
        </p:blipFill>
        <p:spPr bwMode="auto">
          <a:xfrm>
            <a:off x="304800" y="914400"/>
            <a:ext cx="8382000" cy="1752600"/>
          </a:xfrm>
          <a:prstGeom prst="rect">
            <a:avLst/>
          </a:prstGeom>
          <a:noFill/>
          <a:ln w="9525">
            <a:noFill/>
            <a:miter lim="800000"/>
            <a:headEnd/>
            <a:tailEnd/>
          </a:ln>
        </p:spPr>
      </p:pic>
      <p:pic>
        <p:nvPicPr>
          <p:cNvPr id="9219" name="Picture 3"/>
          <p:cNvPicPr>
            <a:picLocks noChangeAspect="1" noChangeArrowheads="1"/>
          </p:cNvPicPr>
          <p:nvPr/>
        </p:nvPicPr>
        <p:blipFill>
          <a:blip r:embed="rId3" cstate="print"/>
          <a:srcRect/>
          <a:stretch>
            <a:fillRect/>
          </a:stretch>
        </p:blipFill>
        <p:spPr bwMode="auto">
          <a:xfrm>
            <a:off x="304800" y="2743200"/>
            <a:ext cx="8077200" cy="17049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pic>
        <p:nvPicPr>
          <p:cNvPr id="10242" name="Picture 2"/>
          <p:cNvPicPr>
            <a:picLocks noGrp="1" noChangeAspect="1" noChangeArrowheads="1"/>
          </p:cNvPicPr>
          <p:nvPr>
            <p:ph idx="1"/>
          </p:nvPr>
        </p:nvPicPr>
        <p:blipFill>
          <a:blip r:embed="rId2" cstate="print"/>
          <a:srcRect/>
          <a:stretch>
            <a:fillRect/>
          </a:stretch>
        </p:blipFill>
        <p:spPr bwMode="auto">
          <a:xfrm>
            <a:off x="0" y="990600"/>
            <a:ext cx="8991600" cy="46482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a:p>
        </p:txBody>
      </p:sp>
      <p:pic>
        <p:nvPicPr>
          <p:cNvPr id="11266" name="Picture 2"/>
          <p:cNvPicPr>
            <a:picLocks noGrp="1" noChangeAspect="1" noChangeArrowheads="1"/>
          </p:cNvPicPr>
          <p:nvPr>
            <p:ph idx="1"/>
          </p:nvPr>
        </p:nvPicPr>
        <p:blipFill>
          <a:blip r:embed="rId2" cstate="print"/>
          <a:srcRect/>
          <a:stretch>
            <a:fillRect/>
          </a:stretch>
        </p:blipFill>
        <p:spPr bwMode="auto">
          <a:xfrm>
            <a:off x="228600" y="838200"/>
            <a:ext cx="8610600" cy="35052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pPr algn="l"/>
            <a:r>
              <a:rPr lang="en-US" sz="4000" dirty="0" smtClean="0">
                <a:solidFill>
                  <a:schemeClr val="accent1"/>
                </a:solidFill>
              </a:rPr>
              <a:t>Total Probability</a:t>
            </a:r>
            <a:r>
              <a:rPr lang="en-US" sz="3200" dirty="0" smtClean="0">
                <a:solidFill>
                  <a:schemeClr val="accent1"/>
                </a:solidFill>
              </a:rPr>
              <a:t/>
            </a:r>
            <a:br>
              <a:rPr lang="en-US" sz="3200" dirty="0" smtClean="0">
                <a:solidFill>
                  <a:schemeClr val="accent1"/>
                </a:solidFill>
              </a:rPr>
            </a:br>
            <a:r>
              <a:rPr lang="en-US" sz="3200" dirty="0" smtClean="0">
                <a:solidFill>
                  <a:schemeClr val="accent1"/>
                </a:solidFill>
              </a:rPr>
              <a:t>Theorem of the total probability (rule of elimination)</a:t>
            </a:r>
            <a:r>
              <a:rPr lang="en-US" sz="3200" dirty="0" smtClean="0">
                <a:solidFill>
                  <a:schemeClr val="accent1"/>
                </a:solidFill>
              </a:rPr>
              <a:t/>
            </a:r>
            <a:br>
              <a:rPr lang="en-US" sz="3200" dirty="0" smtClean="0">
                <a:solidFill>
                  <a:schemeClr val="accent1"/>
                </a:solidFill>
              </a:rPr>
            </a:br>
            <a:endParaRPr lang="en-US" sz="3200" dirty="0">
              <a:solidFill>
                <a:schemeClr val="accent1"/>
              </a:solidFill>
            </a:endParaRPr>
          </a:p>
        </p:txBody>
      </p:sp>
      <p:pic>
        <p:nvPicPr>
          <p:cNvPr id="6" name="Picture 2"/>
          <p:cNvPicPr>
            <a:picLocks noGrp="1" noChangeAspect="1" noChangeArrowheads="1"/>
          </p:cNvPicPr>
          <p:nvPr>
            <p:ph idx="1"/>
          </p:nvPr>
        </p:nvPicPr>
        <p:blipFill>
          <a:blip r:embed="rId2" cstate="print"/>
          <a:srcRect/>
          <a:stretch>
            <a:fillRect/>
          </a:stretch>
        </p:blipFill>
        <p:spPr bwMode="auto">
          <a:xfrm>
            <a:off x="457200" y="1524000"/>
            <a:ext cx="8115300" cy="174307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t>Example</a:t>
            </a:r>
            <a:r>
              <a:rPr lang="en-US" sz="3600" dirty="0" smtClean="0"/>
              <a:t>:</a:t>
            </a:r>
            <a:endParaRPr lang="en-US" sz="3600" dirty="0"/>
          </a:p>
        </p:txBody>
      </p:sp>
      <p:sp>
        <p:nvSpPr>
          <p:cNvPr id="3" name="Content Placeholder 2"/>
          <p:cNvSpPr>
            <a:spLocks noGrp="1"/>
          </p:cNvSpPr>
          <p:nvPr>
            <p:ph idx="1"/>
          </p:nvPr>
        </p:nvSpPr>
        <p:spPr>
          <a:xfrm>
            <a:off x="457200" y="1143000"/>
            <a:ext cx="8229600" cy="4983163"/>
          </a:xfrm>
        </p:spPr>
        <p:txBody>
          <a:bodyPr>
            <a:normAutofit/>
          </a:bodyPr>
          <a:lstStyle/>
          <a:p>
            <a:pPr algn="just">
              <a:buNone/>
            </a:pPr>
            <a:r>
              <a:rPr lang="en-US" sz="2800" dirty="0" smtClean="0"/>
              <a:t>Suppose that our sample space S is the</a:t>
            </a:r>
          </a:p>
          <a:p>
            <a:pPr algn="just">
              <a:buNone/>
            </a:pPr>
            <a:r>
              <a:rPr lang="en-US" sz="2800" dirty="0" smtClean="0"/>
              <a:t>population of adults in a small town who have</a:t>
            </a:r>
          </a:p>
          <a:p>
            <a:pPr algn="just">
              <a:buNone/>
            </a:pPr>
            <a:r>
              <a:rPr lang="en-US" sz="2800" dirty="0" smtClean="0"/>
              <a:t>completed the requirements for a college</a:t>
            </a:r>
          </a:p>
          <a:p>
            <a:pPr algn="just">
              <a:buNone/>
            </a:pPr>
            <a:r>
              <a:rPr lang="en-US" sz="2800" dirty="0" smtClean="0"/>
              <a:t>degree. We shall categorize them according to</a:t>
            </a:r>
          </a:p>
          <a:p>
            <a:pPr algn="just">
              <a:buNone/>
            </a:pPr>
            <a:r>
              <a:rPr lang="en-US" sz="2800" dirty="0" smtClean="0"/>
              <a:t>gender and employment status. The data are</a:t>
            </a:r>
          </a:p>
          <a:p>
            <a:pPr algn="just">
              <a:buNone/>
            </a:pPr>
            <a:r>
              <a:rPr lang="en-US" sz="2800" dirty="0" smtClean="0"/>
              <a:t>given in Table below</a:t>
            </a:r>
            <a:endParaRPr lang="en-US" sz="2800" dirty="0"/>
          </a:p>
        </p:txBody>
      </p:sp>
      <p:pic>
        <p:nvPicPr>
          <p:cNvPr id="4" name="Picture 2"/>
          <p:cNvPicPr>
            <a:picLocks noChangeAspect="1" noChangeArrowheads="1"/>
          </p:cNvPicPr>
          <p:nvPr/>
        </p:nvPicPr>
        <p:blipFill>
          <a:blip r:embed="rId2" cstate="print"/>
          <a:srcRect/>
          <a:stretch>
            <a:fillRect/>
          </a:stretch>
        </p:blipFill>
        <p:spPr bwMode="auto">
          <a:xfrm>
            <a:off x="1600200" y="4343400"/>
            <a:ext cx="5257800" cy="17526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990601"/>
            <a:ext cx="8229600" cy="2362199"/>
          </a:xfrm>
        </p:spPr>
        <p:txBody>
          <a:bodyPr>
            <a:normAutofit/>
          </a:bodyPr>
          <a:lstStyle/>
          <a:p>
            <a:pPr algn="just">
              <a:buNone/>
            </a:pPr>
            <a:r>
              <a:rPr lang="en-US" sz="2400" dirty="0" smtClean="0"/>
              <a:t>Suppose that we are now given the additional information that 36 of those employed and 12 of those unemployed are members of the Rotary Club. We wish to find the probability of the event A that the individual selected is a member of the Rotary Club.</a:t>
            </a:r>
            <a:endParaRPr lang="en-US" sz="2400" dirty="0"/>
          </a:p>
        </p:txBody>
      </p:sp>
      <p:pic>
        <p:nvPicPr>
          <p:cNvPr id="4099" name="Picture 3"/>
          <p:cNvPicPr>
            <a:picLocks noChangeAspect="1" noChangeArrowheads="1"/>
          </p:cNvPicPr>
          <p:nvPr/>
        </p:nvPicPr>
        <p:blipFill>
          <a:blip r:embed="rId2" cstate="print"/>
          <a:srcRect/>
          <a:stretch>
            <a:fillRect/>
          </a:stretch>
        </p:blipFill>
        <p:spPr bwMode="auto">
          <a:xfrm>
            <a:off x="1371600" y="3048000"/>
            <a:ext cx="6362700" cy="466725"/>
          </a:xfrm>
          <a:prstGeom prst="rect">
            <a:avLst/>
          </a:prstGeom>
          <a:noFill/>
          <a:ln w="9525">
            <a:noFill/>
            <a:miter lim="800000"/>
            <a:headEnd/>
            <a:tailEnd/>
          </a:ln>
        </p:spPr>
      </p:pic>
      <p:pic>
        <p:nvPicPr>
          <p:cNvPr id="4100" name="Picture 4"/>
          <p:cNvPicPr>
            <a:picLocks noChangeAspect="1" noChangeArrowheads="1"/>
          </p:cNvPicPr>
          <p:nvPr/>
        </p:nvPicPr>
        <p:blipFill>
          <a:blip r:embed="rId3" cstate="print"/>
          <a:srcRect/>
          <a:stretch>
            <a:fillRect/>
          </a:stretch>
        </p:blipFill>
        <p:spPr bwMode="auto">
          <a:xfrm>
            <a:off x="762000" y="3505200"/>
            <a:ext cx="7010400" cy="2057400"/>
          </a:xfrm>
          <a:prstGeom prst="rect">
            <a:avLst/>
          </a:prstGeom>
          <a:noFill/>
          <a:ln w="9525">
            <a:noFill/>
            <a:miter lim="800000"/>
            <a:headEnd/>
            <a:tailEnd/>
          </a:ln>
        </p:spPr>
      </p:pic>
      <p:pic>
        <p:nvPicPr>
          <p:cNvPr id="4101" name="Picture 5"/>
          <p:cNvPicPr>
            <a:picLocks noChangeAspect="1" noChangeArrowheads="1"/>
          </p:cNvPicPr>
          <p:nvPr/>
        </p:nvPicPr>
        <p:blipFill>
          <a:blip r:embed="rId4" cstate="print"/>
          <a:srcRect/>
          <a:stretch>
            <a:fillRect/>
          </a:stretch>
        </p:blipFill>
        <p:spPr bwMode="auto">
          <a:xfrm>
            <a:off x="2819400" y="5715000"/>
            <a:ext cx="4152900" cy="8286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p:cNvPicPr>
            <a:picLocks noGrp="1" noChangeAspect="1" noChangeArrowheads="1"/>
          </p:cNvPicPr>
          <p:nvPr>
            <p:ph idx="1"/>
          </p:nvPr>
        </p:nvPicPr>
        <p:blipFill>
          <a:blip r:embed="rId2" cstate="print"/>
          <a:srcRect/>
          <a:stretch>
            <a:fillRect/>
          </a:stretch>
        </p:blipFill>
        <p:spPr bwMode="auto">
          <a:xfrm>
            <a:off x="2338387" y="2372519"/>
            <a:ext cx="4467225" cy="29813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52400" y="1066800"/>
            <a:ext cx="8763000" cy="5257799"/>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2" cstate="print"/>
          <a:srcRect/>
          <a:stretch>
            <a:fillRect/>
          </a:stretch>
        </p:blipFill>
        <p:spPr bwMode="auto">
          <a:xfrm>
            <a:off x="381000" y="1600200"/>
            <a:ext cx="8153399" cy="37338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170" name="Picture 2"/>
          <p:cNvPicPr>
            <a:picLocks noGrp="1" noChangeAspect="1" noChangeArrowheads="1"/>
          </p:cNvPicPr>
          <p:nvPr>
            <p:ph idx="1"/>
          </p:nvPr>
        </p:nvPicPr>
        <p:blipFill>
          <a:blip r:embed="rId2" cstate="print"/>
          <a:srcRect/>
          <a:stretch>
            <a:fillRect/>
          </a:stretch>
        </p:blipFill>
        <p:spPr bwMode="auto">
          <a:xfrm>
            <a:off x="2057400" y="1905001"/>
            <a:ext cx="4724399" cy="3601244"/>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err="1" smtClean="0">
                <a:solidFill>
                  <a:schemeClr val="accent1"/>
                </a:solidFill>
              </a:rPr>
              <a:t>Bayes</a:t>
            </a:r>
            <a:r>
              <a:rPr lang="en-US" sz="3600" dirty="0" smtClean="0">
                <a:solidFill>
                  <a:schemeClr val="accent1"/>
                </a:solidFill>
              </a:rPr>
              <a:t>’ Rule</a:t>
            </a:r>
            <a:endParaRPr lang="en-US" sz="3600" dirty="0">
              <a:solidFill>
                <a:schemeClr val="accent1"/>
              </a:solidFill>
            </a:endParaRPr>
          </a:p>
        </p:txBody>
      </p:sp>
      <p:sp>
        <p:nvSpPr>
          <p:cNvPr id="3" name="Content Placeholder 2"/>
          <p:cNvSpPr>
            <a:spLocks noGrp="1"/>
          </p:cNvSpPr>
          <p:nvPr>
            <p:ph idx="1"/>
          </p:nvPr>
        </p:nvSpPr>
        <p:spPr/>
        <p:txBody>
          <a:bodyPr>
            <a:normAutofit lnSpcReduction="10000"/>
          </a:bodyPr>
          <a:lstStyle/>
          <a:p>
            <a:r>
              <a:rPr lang="en-US" dirty="0" smtClean="0"/>
              <a:t>Instead of asking for P(A) in the above example, by the rule of elimination, suppose that we now consider the problem of finding the conditional probability P(</a:t>
            </a:r>
            <a:r>
              <a:rPr lang="en-US" dirty="0" err="1" smtClean="0"/>
              <a:t>Bi|A</a:t>
            </a:r>
            <a:r>
              <a:rPr lang="en-US" dirty="0" smtClean="0"/>
              <a:t>). In other words, suppose that a product was randomly selected and it is defective. What is the probability that this product was made by machine Bi? Questions of this type can be answered by using the following theorem, called </a:t>
            </a:r>
            <a:r>
              <a:rPr lang="en-US" dirty="0" err="1" smtClean="0"/>
              <a:t>Bayes</a:t>
            </a:r>
            <a:r>
              <a:rPr lang="en-US" dirty="0" smtClean="0"/>
              <a:t>’ rule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180</Words>
  <Application>Microsoft Office PowerPoint</Application>
  <PresentationFormat>On-screen Show (4:3)</PresentationFormat>
  <Paragraphs>13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Bayes’ Rule</vt:lpstr>
      <vt:lpstr>Total Probability Theorem of the total probability (rule of elimination) </vt:lpstr>
      <vt:lpstr>Example:</vt:lpstr>
      <vt:lpstr>Slide 4</vt:lpstr>
      <vt:lpstr>Slide 5</vt:lpstr>
      <vt:lpstr>Slide 6</vt:lpstr>
      <vt:lpstr>Slide 7</vt:lpstr>
      <vt:lpstr>Slide 8</vt:lpstr>
      <vt:lpstr>Bayes’ Rule</vt:lpstr>
      <vt:lpstr>Theorem:</vt:lpstr>
      <vt:lpstr>Slide 11</vt:lpstr>
      <vt:lpstr>Slide 12</vt:lpstr>
      <vt:lpstr>Slide 13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Bayes’ Rule</dc:title>
  <dc:creator>Ruby</dc:creator>
  <cp:lastModifiedBy>Ruby</cp:lastModifiedBy>
  <cp:revision>10</cp:revision>
  <dcterms:created xsi:type="dcterms:W3CDTF">2016-02-02T17:47:24Z</dcterms:created>
  <dcterms:modified xsi:type="dcterms:W3CDTF">2016-02-02T19:38:47Z</dcterms:modified>
</cp:coreProperties>
</file>