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31"/>
  </p:notesMasterIdLst>
  <p:handoutMasterIdLst>
    <p:handoutMasterId r:id="rId32"/>
  </p:handoutMasterIdLst>
  <p:sldIdLst>
    <p:sldId id="262" r:id="rId2"/>
    <p:sldId id="263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7" r:id="rId14"/>
    <p:sldId id="321" r:id="rId15"/>
    <p:sldId id="322" r:id="rId16"/>
    <p:sldId id="278" r:id="rId17"/>
    <p:sldId id="280" r:id="rId18"/>
    <p:sldId id="281" r:id="rId19"/>
    <p:sldId id="282" r:id="rId20"/>
    <p:sldId id="283" r:id="rId21"/>
    <p:sldId id="284" r:id="rId22"/>
    <p:sldId id="323" r:id="rId23"/>
    <p:sldId id="286" r:id="rId24"/>
    <p:sldId id="287" r:id="rId25"/>
    <p:sldId id="288" r:id="rId26"/>
    <p:sldId id="289" r:id="rId27"/>
    <p:sldId id="290" r:id="rId28"/>
    <p:sldId id="324" r:id="rId29"/>
    <p:sldId id="291" r:id="rId30"/>
  </p:sldIdLst>
  <p:sldSz cx="10058400" cy="7315200"/>
  <p:notesSz cx="9296400" cy="7010400"/>
  <p:custDataLst>
    <p:tags r:id="rId33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95300" indent="-38100" algn="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92188" indent="-77788" algn="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489075" indent="-117475" algn="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984375" indent="-155575" algn="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4694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3" autoAdjust="0"/>
    <p:restoredTop sz="93202" autoAdjust="0"/>
  </p:normalViewPr>
  <p:slideViewPr>
    <p:cSldViewPr>
      <p:cViewPr varScale="1">
        <p:scale>
          <a:sx n="75" d="100"/>
          <a:sy n="75" d="100"/>
        </p:scale>
        <p:origin x="1243" y="58"/>
      </p:cViewPr>
      <p:guideLst>
        <p:guide orient="horz" pos="2304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82" y="-78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96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C503A8C-F779-4B9B-89BC-083C1369B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283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41625" y="525463"/>
            <a:ext cx="361315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0" y="3329940"/>
            <a:ext cx="6817360" cy="315468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960" y="0"/>
            <a:ext cx="4028440" cy="3505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880"/>
            <a:ext cx="4028440" cy="3505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C7B6978-FA73-437F-85E9-832FF1DE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99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95300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92188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89075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84375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481910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9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A9929-F0A2-4F18-B245-1113BF683CC6}" type="slidenum">
              <a:rPr lang="en-US"/>
              <a:pPr/>
              <a:t>11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D5EE0-F6B9-4B23-AF6A-6F9CFA2508A4}" type="slidenum">
              <a:rPr lang="en-US"/>
              <a:pPr/>
              <a:t>13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7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7C5F8-E792-46BE-A4DC-2275D085F1EC}" type="slidenum">
              <a:rPr lang="en-US"/>
              <a:pPr/>
              <a:t>14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45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796E0-E51C-4537-8B3A-1CF1AB62E733}" type="slidenum">
              <a:rPr lang="en-US"/>
              <a:pPr/>
              <a:t>16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6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ED5C1-95E5-4E92-8966-AC31B7788AC3}" type="slidenum">
              <a:rPr lang="en-US"/>
              <a:pPr/>
              <a:t>18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D32B5-9CE6-40C8-B3BB-1A836BDC471F}" type="slidenum">
              <a:rPr lang="en-US"/>
              <a:pPr/>
              <a:t>19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7CEAC-A3FA-4A40-A62B-01012DC13BEF}" type="slidenum">
              <a:rPr lang="en-US"/>
              <a:pPr/>
              <a:t>20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5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2599-05D6-461F-8210-20F74E33243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8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518275"/>
            <a:ext cx="10058400" cy="812800"/>
          </a:xfrm>
          <a:prstGeom prst="rect">
            <a:avLst/>
          </a:prstGeom>
          <a:solidFill>
            <a:srgbClr val="B7DAB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0058400" cy="1625600"/>
          </a:xfrm>
          <a:prstGeom prst="rect">
            <a:avLst/>
          </a:prstGeom>
          <a:solidFill>
            <a:srgbClr val="008D9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303213" y="6973888"/>
            <a:ext cx="46196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>
            <a:spAutoFit/>
          </a:bodyPr>
          <a:lstStyle/>
          <a:p>
            <a:pPr algn="l">
              <a:defRPr/>
            </a:pPr>
            <a:r>
              <a:rPr lang="en-US" sz="1100" dirty="0">
                <a:solidFill>
                  <a:srgbClr val="000000"/>
                </a:solidFill>
                <a:latin typeface="Times New Roman" pitchFamily="18" charset="0"/>
              </a:rPr>
              <a:t>Copyright © 2005 Pearson Education, Inc. publishing as Benjamin Cummings</a:t>
            </a: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285750" y="4957763"/>
            <a:ext cx="95567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276" tIns="49638" rIns="99276" bIns="49638">
            <a:spAutoFit/>
          </a:bodyPr>
          <a:lstStyle/>
          <a:p>
            <a:pPr algn="l">
              <a:lnSpc>
                <a:spcPct val="110000"/>
              </a:lnSpc>
              <a:defRPr/>
            </a:pPr>
            <a:r>
              <a:rPr lang="en-US" sz="2000">
                <a:solidFill>
                  <a:srgbClr val="006699"/>
                </a:solidFill>
              </a:rPr>
              <a:t>PowerPoint Lectures for </a:t>
            </a:r>
            <a:br>
              <a:rPr lang="en-US" sz="2000" b="1">
                <a:solidFill>
                  <a:srgbClr val="006699"/>
                </a:solidFill>
              </a:rPr>
            </a:br>
            <a:r>
              <a:rPr lang="en-US" sz="2000" b="1" i="1">
                <a:solidFill>
                  <a:srgbClr val="006699"/>
                </a:solidFill>
              </a:rPr>
              <a:t>Biology, Seventh Edition</a:t>
            </a:r>
            <a:endParaRPr lang="en-US" sz="2000" b="1" dirty="0">
              <a:solidFill>
                <a:srgbClr val="006699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819150" y="5656263"/>
            <a:ext cx="30368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>
            <a:spAutoFit/>
          </a:bodyPr>
          <a:lstStyle/>
          <a:p>
            <a:pPr>
              <a:defRPr/>
            </a:pPr>
            <a:r>
              <a:rPr lang="en-US" sz="1700" b="1" i="1" dirty="0">
                <a:solidFill>
                  <a:srgbClr val="990066"/>
                </a:solidFill>
                <a:latin typeface="Times New Roman" pitchFamily="18" charset="0"/>
              </a:rPr>
              <a:t>Neil Campbell and Jane Reece</a:t>
            </a: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260350" y="6502400"/>
            <a:ext cx="31035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rgbClr val="990066"/>
                </a:solidFill>
                <a:latin typeface="Times New Roman" pitchFamily="18" charset="0"/>
              </a:rPr>
              <a:t>Lectures by Chris Romero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1938" y="1634067"/>
            <a:ext cx="9545003" cy="1946905"/>
          </a:xfrm>
        </p:spPr>
        <p:txBody>
          <a:bodyPr/>
          <a:lstStyle>
            <a:lvl1pPr marL="0" indent="0">
              <a:buFontTx/>
              <a:buNone/>
              <a:defRPr sz="6000">
                <a:solidFill>
                  <a:srgbClr val="990066"/>
                </a:solidFill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27013" y="167641"/>
            <a:ext cx="9579928" cy="1596040"/>
          </a:xfrm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>
            <a:lvl1pPr marL="0" indent="0">
              <a:defRPr sz="54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54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80963"/>
            <a:ext cx="9388475" cy="848143"/>
          </a:xfrm>
        </p:spPr>
        <p:txBody>
          <a:bodyPr/>
          <a:lstStyle>
            <a:lvl1pPr algn="ctr">
              <a:defRPr sz="5400" b="0"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2285459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3000">
                <a:latin typeface="Palatino Linotype" panose="02040502050505030304" pitchFamily="18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2600">
                <a:latin typeface="Palatino Linotype" panose="02040502050505030304" pitchFamily="18" charset="0"/>
              </a:defRPr>
            </a:lvl2pPr>
            <a:lvl3pPr>
              <a:spcBef>
                <a:spcPts val="300"/>
              </a:spcBef>
              <a:spcAft>
                <a:spcPts val="300"/>
              </a:spcAft>
              <a:defRPr sz="2200">
                <a:latin typeface="Palatino Linotype" panose="02040502050505030304" pitchFamily="18" charset="0"/>
              </a:defRPr>
            </a:lvl3pPr>
            <a:lvl4pPr>
              <a:spcBef>
                <a:spcPts val="300"/>
              </a:spcBef>
              <a:spcAft>
                <a:spcPts val="300"/>
              </a:spcAft>
              <a:defRPr sz="2200">
                <a:latin typeface="Palatino Linotype" panose="02040502050505030304" pitchFamily="18" charset="0"/>
              </a:defRPr>
            </a:lvl4pPr>
            <a:lvl5pPr>
              <a:spcBef>
                <a:spcPts val="300"/>
              </a:spcBef>
              <a:spcAft>
                <a:spcPts val="300"/>
              </a:spcAft>
              <a:defRPr sz="22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9002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80963"/>
            <a:ext cx="9388475" cy="76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990600"/>
            <a:ext cx="9388475" cy="237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334963" y="6989763"/>
            <a:ext cx="938847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9276" tIns="49638" rIns="99276" bIns="49638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/>
  <p:txStyles>
    <p:titleStyle>
      <a:lvl1pPr marL="488950" indent="-48895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0" u="none">
          <a:solidFill>
            <a:schemeClr val="tx2"/>
          </a:solidFill>
          <a:latin typeface="Palatino Linotype" panose="02040502050505030304" pitchFamily="18" charset="0"/>
          <a:ea typeface="+mj-ea"/>
          <a:cs typeface="+mj-cs"/>
        </a:defRPr>
      </a:lvl1pPr>
      <a:lvl2pPr marL="488950" indent="-488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2pPr>
      <a:lvl3pPr marL="488950" indent="-488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3pPr>
      <a:lvl4pPr marL="488950" indent="-488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4pPr>
      <a:lvl5pPr marL="488950" indent="-488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5pPr>
      <a:lvl6pPr marL="985870" indent="-489488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6pPr>
      <a:lvl7pPr marL="1482252" indent="-489488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7pPr>
      <a:lvl8pPr marL="1978634" indent="-489488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8pPr>
      <a:lvl9pPr marL="2475016" indent="-489488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9pPr>
    </p:titleStyle>
    <p:bodyStyle>
      <a:lvl1pPr marL="379413" indent="-379413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Char char="•"/>
        <a:defRPr sz="30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992188" indent="-487363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Font typeface="Times New Roman" pitchFamily="18" charset="0"/>
        <a:buChar char="–"/>
        <a:defRPr sz="2600">
          <a:solidFill>
            <a:schemeClr val="tx1"/>
          </a:solidFill>
          <a:latin typeface="Palatino Linotype" panose="02040502050505030304" pitchFamily="18" charset="0"/>
        </a:defRPr>
      </a:lvl2pPr>
      <a:lvl3pPr marL="1489075" indent="-371475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Font typeface="Times New Roman" pitchFamily="18" charset="0"/>
        <a:buChar char="•"/>
        <a:defRPr sz="2400">
          <a:solidFill>
            <a:schemeClr val="tx1"/>
          </a:solidFill>
          <a:latin typeface="Palatino Linotype" panose="02040502050505030304" pitchFamily="18" charset="0"/>
        </a:defRPr>
      </a:lvl3pPr>
      <a:lvl4pPr marL="1984375" indent="-371475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Font typeface="Times New Roman" pitchFamily="18" charset="0"/>
        <a:buChar char="–"/>
        <a:defRPr sz="2400">
          <a:solidFill>
            <a:schemeClr val="tx1"/>
          </a:solidFill>
          <a:latin typeface="Palatino Linotype" panose="02040502050505030304" pitchFamily="18" charset="0"/>
        </a:defRPr>
      </a:lvl4pPr>
      <a:lvl5pPr marL="2481263" indent="-363538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Font typeface="Times New Roman" pitchFamily="18" charset="0"/>
        <a:buChar char="•"/>
        <a:defRPr sz="2400">
          <a:solidFill>
            <a:schemeClr val="tx1"/>
          </a:solidFill>
          <a:latin typeface="Palatino Linotype" panose="02040502050505030304" pitchFamily="18" charset="0"/>
        </a:defRPr>
      </a:lvl5pPr>
      <a:lvl6pPr marL="2978292" indent="-363669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6pPr>
      <a:lvl7pPr marL="3474674" indent="-363669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7pPr>
      <a:lvl8pPr marL="3971056" indent="-363669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8pPr>
      <a:lvl9pPr marL="4467438" indent="-363669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82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764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146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528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292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674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1056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.jpeg"/><Relationship Id="rId4" Type="http://schemas.openxmlformats.org/officeDocument/2006/relationships/hyperlink" Target="http://www.google.com/url?sa=i&amp;rct=j&amp;q=&amp;esrc=s&amp;source=images&amp;cd=&amp;cad=rja&amp;uact=8&amp;ved=0CAcQjRw&amp;url=http://www.queenannemasoniclodge.com/mystery-traditions/alchemy/&amp;ei=JFJnVbykH4a9sAXshIGoCg&amp;bvm=bv.93990622,d.aWw&amp;psig=AFQjCNGUDYKtVN-KGNqV2V1NsV3ZO2Ro0g&amp;ust=143292099170667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nedrive.live.com/redir?resid=9749e9be7e20f004!13751&amp;authkey=!ADiN1cG5A0P3xtQ&amp;ithint=video,av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nedrive.live.com/redir?resid=9749e9be7e20f004!13752&amp;authkey=!ANej0hmH-GVtEuM&amp;ithint=video,av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nedrive.live.com/redir?resid=9749e9be7e20f004!13753&amp;authkey=!AKlmMs7PS8igvQM&amp;ithint=video,av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nedrive.live.com/redir?resid=9749e9be7e20f004!13750&amp;authkey=!AMWAAiJsNtLdSGY&amp;ithint=video,av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28600"/>
            <a:ext cx="9545637" cy="10239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dirty="0"/>
              <a:t>Chemistry of Life</a:t>
            </a:r>
          </a:p>
        </p:txBody>
      </p:sp>
      <p:pic>
        <p:nvPicPr>
          <p:cNvPr id="1028" name="Picture 4" descr="http://whewellsghost.files.wordpress.com/2010/11/alchem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791200" cy="583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5761037" cy="7317606"/>
          </a:xfrm>
        </p:spPr>
        <p:txBody>
          <a:bodyPr/>
          <a:lstStyle/>
          <a:p>
            <a:r>
              <a:rPr lang="en-US" dirty="0"/>
              <a:t>The most commonly used way to draw atoms is the planetary, or electron-shell model.</a:t>
            </a:r>
          </a:p>
          <a:p>
            <a:pPr lvl="1"/>
            <a:r>
              <a:rPr lang="en-US" dirty="0"/>
              <a:t>This method makes it easier to see the electrons and how they interact with other atoms during chemical reactions.</a:t>
            </a:r>
          </a:p>
          <a:p>
            <a:r>
              <a:rPr lang="en-US" dirty="0"/>
              <a:t>Electron shell models are inaccurate in two ways:</a:t>
            </a:r>
          </a:p>
          <a:p>
            <a:pPr lvl="1"/>
            <a:r>
              <a:rPr lang="en-US" dirty="0"/>
              <a:t>They are not drawn to scale, as the atom is </a:t>
            </a:r>
            <a:r>
              <a:rPr lang="en-US" dirty="0">
                <a:hlinkClick r:id="rId2"/>
              </a:rPr>
              <a:t>mostly empty space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electrons are not stationary.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00"/>
            <a:ext cx="3241040" cy="333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7042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3" y="80963"/>
            <a:ext cx="9388475" cy="1596040"/>
          </a:xfrm>
        </p:spPr>
        <p:txBody>
          <a:bodyPr/>
          <a:lstStyle/>
          <a:p>
            <a:r>
              <a:rPr lang="en-US"/>
              <a:t>Atomic Number and Atomic Mass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idx="1"/>
          </p:nvPr>
        </p:nvSpPr>
        <p:spPr>
          <a:xfrm>
            <a:off x="396240" y="1788160"/>
            <a:ext cx="9103360" cy="5062501"/>
          </a:xfrm>
          <a:noFill/>
          <a:ln/>
        </p:spPr>
        <p:txBody>
          <a:bodyPr>
            <a:spAutoFit/>
          </a:bodyPr>
          <a:lstStyle/>
          <a:p>
            <a:r>
              <a:rPr lang="en-US" dirty="0"/>
              <a:t>The particles that a specific atom is made of can be determined by looking at the periodic table.</a:t>
            </a:r>
          </a:p>
          <a:p>
            <a:pPr lvl="1"/>
            <a:r>
              <a:rPr lang="en-US" sz="2560" dirty="0"/>
              <a:t>An element’s </a:t>
            </a:r>
            <a:r>
              <a:rPr lang="en-US" sz="2560" b="1" dirty="0"/>
              <a:t>atomic number </a:t>
            </a:r>
            <a:br>
              <a:rPr lang="en-US" sz="2560" b="1" dirty="0"/>
            </a:br>
            <a:r>
              <a:rPr lang="en-US" sz="2560" dirty="0"/>
              <a:t>represents the number of </a:t>
            </a:r>
            <a:br>
              <a:rPr lang="en-US" sz="2560" dirty="0"/>
            </a:br>
            <a:r>
              <a:rPr lang="en-US" sz="2560" u="sng" dirty="0"/>
              <a:t>protons in the nucleus.</a:t>
            </a:r>
          </a:p>
          <a:p>
            <a:pPr lvl="1"/>
            <a:r>
              <a:rPr lang="en-US" sz="2560" dirty="0"/>
              <a:t>An element’s </a:t>
            </a:r>
            <a:r>
              <a:rPr lang="en-US" sz="2560" b="1" dirty="0"/>
              <a:t>mass number </a:t>
            </a:r>
            <a:r>
              <a:rPr lang="en-US" sz="2560" dirty="0"/>
              <a:t>or </a:t>
            </a:r>
            <a:br>
              <a:rPr lang="en-US" sz="2560" dirty="0"/>
            </a:br>
            <a:r>
              <a:rPr lang="en-US" sz="2560" b="1" dirty="0"/>
              <a:t>atomic mass </a:t>
            </a:r>
            <a:r>
              <a:rPr lang="en-US" sz="2560" dirty="0"/>
              <a:t>represents the </a:t>
            </a:r>
            <a:br>
              <a:rPr lang="en-US" sz="2560" dirty="0"/>
            </a:br>
            <a:r>
              <a:rPr lang="en-US" sz="2560" dirty="0"/>
              <a:t>average atomic mass of </a:t>
            </a:r>
            <a:br>
              <a:rPr lang="en-US" sz="2560" dirty="0"/>
            </a:br>
            <a:r>
              <a:rPr lang="en-US" sz="2560" u="sng" dirty="0"/>
              <a:t>protons plus neutrons </a:t>
            </a:r>
            <a:r>
              <a:rPr lang="en-US" sz="2560" dirty="0"/>
              <a:t>in the</a:t>
            </a:r>
            <a:br>
              <a:rPr lang="en-US" sz="2560" dirty="0"/>
            </a:br>
            <a:r>
              <a:rPr lang="en-US" sz="2560" dirty="0"/>
              <a:t>nucleus.</a:t>
            </a:r>
          </a:p>
          <a:p>
            <a:pPr lvl="2"/>
            <a:r>
              <a:rPr lang="en-US" sz="2133" dirty="0"/>
              <a:t>Electrons are too light to affect the</a:t>
            </a:r>
            <a:br>
              <a:rPr lang="en-US" sz="2133" dirty="0"/>
            </a:br>
            <a:r>
              <a:rPr lang="en-US" sz="2133" dirty="0"/>
              <a:t>mass in a significant way.</a:t>
            </a:r>
          </a:p>
        </p:txBody>
      </p:sp>
      <p:sp>
        <p:nvSpPr>
          <p:cNvPr id="2" name="AutoShape 2" descr="data:image/jpeg;base64,/9j/4AAQSkZJRgABAQAAAQABAAD/2wCEAAkGBwgTBhQSEhQVFhUWFyAXGBcUFRgYHBwcIB4dHRcaHxoYHCghIR0lHCAYLT0hJSksLi86GSszODMtQyouLisBCgoKDg0OGxAQGCwkICYsMi8sNSwsLywsLDQvNDguLCwuNCwsLDQsLCw3LC8sLywtLCwsLCwsLC8sLDQsLCwsNP/AABEIAMwA9wMBIgACEQEDEQH/xAAcAAEAAgMBAQEAAAAAAAAAAAAABgcDBAUCCAH/xABQEAABAwIEAgQFDwoEBAcAAAABAAIDBBEFBhIhEzEHIkFRFzJhk9IIFBUjNjdTVHFzgZGxs8MWNFJVcnSSlKHTQmKC0SQzY+IYNUSissHh/8QAGQEBAQADAQAAAAAAAAAAAAAAAAECAwQF/8QALREBAAEDAgQEBgIDAAAAAAAAAAECESEDQQQSMXFhkdHwFFJTgaGxMlEFE8H/2gAMAwEAAhEDEQA/ALxREQEREBERAREQEREBERAREQEREBERAREQEREBERAREQEREBERAREQEREBERAREQEREBERAREQEREBERAREQERcfMGY6GkkgbKHkzyiNugX0321u3FmAloJ/zBB2EXPOM4cMSkgMjRJHGJXgkCzTexN/k+i47169mML9aiXjxcM3s/iN0m3OxvbZBvIudPjVCKaRzHtlMTNbmRvjLrWuPGcAL95IHlWw+voxVtiMjBI4XDC9ocR3ht7lBsouNUZloGZoZQP1CWSLiMcQNB3cNF7312a42tyad1s4VjFLPDqbdvXkZpfYE8J5jeQAT1dQ5+UXsg6CLTkxXDm6dU0Q1WLbyNGoHxSN972P1LUqsy4Ux8V5WFsj3R8Rr2aGuaxzzqdq22afpIQddFqzYlQMp2yPljax1tLnPaGuvysSbFe3VlKKhsZewPd4rdQ1HYnYXudgfqKDOiIgIiICIiAiIgIiICIiAiIgIiICIiAiIgKF5hynW12MTufNJBHwPW8YYIXa2u68rjrY4tu4RjbSfa7qaLRxPFqKBl5HgHsaN3H5ApMxGZZUUVVzy0xeUJxDAscmjD5aZjpHQUxlGuMBz4Ji+SMm/+NpuD4u1jZbVJl2qkzIKmSmZHG6Z0nCcY3FvtIjEjg0lutzu69g0XPd3MDx+WorXARFsYF2uPO/l7Pq7lv4rjOGUzWmolZHqvp1uAvYXdbyAbk9napTVFUXhlq6VWnVy1dfNAp8mYiMtthihY1/sfPA4NLG3le5hYCQbG9nb8guwcGrRjs16SOVstXFUCoe9vUaxsYta+viMLHaQBp6255hSQ43hfr+ODjR8WVuuNmsantsTqaO1tmu35bLl4lmWsjrKhsdKZWUzQ6RwmYw2LNZ0tcNyB3kLK9vf3a7MON5alqccmcSWNdTRNilaRqZNHLK9rgOfV1MO+xuR3ri4NhGZIIqaaSnbJM0VjZY45WNAdPM2RjgXG2jq783DUNjuFKIc3ZfdBq9cRNtG2VzXPAc1rw0s1NvcE6m7dt1+yZrwYSU4ErXeuZDFGWuaRqaCXA3NxYgC3O7gLJa2C98oacl4kcCkY+FjpfYmKlYSWG0zTKXtBJ2G8fW5ct9lvYjl2tZmds8VIyWFssb+G10TfFp5Yy4NcQNQc5nPu8lxKafMuBvEhZURERNL5CHizWgkOcT+iCCNXLZZ8LxrC6ku9bzRy6LauG4OtfdvLsO9j22VuIBJlTGWNhkEbraakGCF1MTHxpRI1n/ENMZbp6pLdx2XF1IssZckhxRskkbbx0cEDHlweWuaZuK1rrA2s6MXsLqWIoCIiAiIgIiqWt6Wca9nqmmp8OM/reV0ZcyV3IOc0EgR7XtyQW0iqTwoZt/U0nnHf208KGbf1NJ5x39tBbaKpPChm39TSecd/bTwoZt/U0nnHf20Ftoqk8KGbf1NJ5x39tPChm39TSecd/bQW2iqTwoZt/U0nnHf208KGbf1NJ5x39tBbaKpPChm39TSecd/bTwoZt/U0nnHf20Ftoqk8KGbf1NJ5x39tB0pZq1gHCHNv2vmLR9ZjUmYjMrTTNU2pi8rbWniOJ0cEd5Xgdw5k/IBuoDW59xf2PvwNL97tg1TO+glrQPlIssHRk6HFKCWrlDurMY7OdqJs1jrk/wCrl5Fr/wBk1fwj77Oz4ajSzr1W8IzP32j3h36jMGKVEmilYWN/TO5/2H9VsYZlJmvXO4vcdzc/aVJaenhYyzGgDyLKkaUXvVmWNfF1W5dKOWPDrPeev/GOGGNjLNAA8i4OOYfiYxxlVTxxSkQPgLJZDHbU5rg4ODXXF22It3G+1j2cSndHh0kgtdjHOF+VwCRdRLB851kuHUuuNjKh9QyCoj3s0PjdI17Ot4rmhpBJPMjmFs9+eHJ78suhlXLk9LVAuLHBtJDAC24OpjpXSWBGzeu22/Z5F+SZQoJsdqpqmKOVsvD0arnZrLEOHLxr7breGZsNNPE+7rSskkZ1T4sYu+/dsuaM/YVa5jqgBG2Yk07wBE7YSknk29/LsTZXqSx1mXK4OlkibEXevWVMbHOLWuYyJkehzg06SCHEbECw+jCcu4u4mUiJr5at00jBI60bHQGnu12jrPAs61gCSRftW3gmcIpKkxzMe0mqmp2SCJwiJY94jbrJPWLGjfkTcDfZbNNnLCngkcUNMb5Y3ujcGysj8d0ZPPaxF7XBuLjdTFvfh6Qu6PTZUxuXB+A9lPHwaCWkjLHuPEc9rWBx6g0MswHT1jd3kuZXRYXIzH5JrNDHQRRC3O7HSk7W5We230rUosxuqa6JlO0tDonTOM8bmkMvohsy4I1uubnsYe8EcZuNZv8AZySBhopxBG58xZBNHpfpvFCHGdwL3czt1RueYCu9599UTtFrYZWwz4dHOzxJWNkb8jgCP6FbKAiIgIiICqTomaD0h45f4x+LKrbVS9Envh458/8AizILY4bO4fUnDZ3D6l6RB54bO4fUnDZ3D6l6RB54bO4fUonm3pByzh9Rwp33ltfhxs1OAPInsF+4m6lyoPLPRxjVXn+SoxWmeIXF8p1PaQ51+ow6HE2AP/tspubLAy90qZQq61sLXmN7jZomZpDj2AO3F/lIU64bO4fUvnPp3ytgdHW07qVrYjKHa4mnbq2s8Dsvcju2+VXhkatnlyZSSym73QMc4ntOnmVYzFzd08RqqaGjdI8CzR3cz2AeUrm4Vj9FJhfFlLGEEhw+y3adlE81Y164rNLT7Uw9Xyntd/t/+rnYU2mOIMEviE2J7r8vovZcVXEzz2p6Pf0v8VT8Pzal+brjrb+u8pTWZlqJZOHSRf63AX+gch9P1L1QZUkfJxKl5c472upPR0VPFHZjQFsLojSvmqb/AKeZVxc0xy6Mcsfme8+lmi6ipo6F4Yxo6p7PIq39Th7iZ/3t33cStCs/NH/sn7FV/qcPcTN+9u+7iW1xrWREQYK+n4lDJHe2tjm3te1wReyjs+TYXV9FMJC19KGtfZu0zWNIYHDVsQS4g721EdqlKIIZT5LrQ5jX1TXRRRzRRMEGkgTC13u4h1Fu3INvbyrbq8pOfTSs41uJRMpL8O9tOv2zx976vF25c91KEQRKhylXNqQ2Spa+nbUyVLYhBodqe57g0ycQ3Y1zifFBJHO2y08J6PRDCY+LDpEEkEZbStbJ1xpD5JNZL3Nbt1dF7knyTlEPFGp8IrWYwx8Lra6Q0pk06uG9l3QyaCd23Mlxfnp3WjhOA4/Q4SWMninDWvOgUrmSSyOB6zpXVDhcvIJcWnYdnZM0QaGA4cKbA4KcHVwYmR379LQ2/wDRb6Ik5BERAREQFUvRJ74eOfP/AIsytpVL0Se+Hjnz/wCLMgtpERAREQFA+knpKw/DIuG0CWqcLiO9g0Hk557B/l5nyc1O3Hqr5MxDB85zZhfWSYfVPe6TiEPpJXN53DSC3doFhY9gU3suyTZWyVmLHMa9fV7nNgcQS92xe0HaOJvY3/Ny37TdfRMFPCymbG0AMa0NDRyAAsB9SoFudOlsNAFHOANgBQP9BXblOpxCTLVPJUtLZ3RgyNczQQ7tBaeXyLLZju2fYmgv/wAtq/W4XQg3EbfqW4ii3EREGGs/NH/sn7FV/qcPcTN+9u+7iVoVn5o/9k/Yqv8AU4e4mb97d93EgtZERAREQEREBERAREQEREBERAREQFUvRJ74eOfP/izK2lUvRJ74eOfP/izILaREQEVbdPlTPHkgOje5juO3dji08ndoUU9TpX1kuKVfEkkfaNltb3Ot1jyuUjJOF6Ii+WulrFcRZ0iVbWTStaHNs1sjgB7WzsBUvlX1Ki4eRnvdkqhc4kk0sRJJuSeG25JPau4rKCIiAiIgw1n5o/8AZP2Kr/U4e4mb97d93ErQrPzR/wCyfsVX+pw9xM37277uJBayIiAiLl5gxZ1NTMcI3SuklbE1jXNbu7lu7ayDqIuIMaq2xtM9M6LVKyJvtkb76za/VOwG31rZOYMG9cyR+uIdcQLpG8Rt2hou8uF9g0WJ7r7oOki4keb8tOkDW1lMSXBoAmjJJNrWse2438oW4cbwr2T9bceLj/BcRuvlqtpve+ne3dug30XIZmfAS94bVQOMbXPeGysJaGeOTvtp7e7tWLD83YBNFCW1EQMzWuYx0jA7rbNaQHHrEgi3aQQLoO4i0sMxBszJCARolfFv2lhsT8hW6gIiICIiAql6JPfDxz5/8WZW0ql6JPfDxz5/8WZBbSIiCsfVC+4QfPs+xyrLoWzfg+HV9S6qc5okY0N0sLtwSTy+VWb6oX3CD59n2OVQ9F+RYcVq52OmdFwmtcC1gde5I7SO5SnrPvZaukLp8NGSvhZPMv8A9lQfSLi9HV50qamAkxyOaWkgtOzGg7Hygq1v/D9R/HZPMt9NVBnXAmUOaJ6Rry8REDURYm7Wu5AnvTc2fUOVa+ng6N6SeU6Y46KN7j3ARNJVEZk6Tc14ji3CpHSwsc7THDTkh57rvb1ifksFPs91L2dAdKB/jhpmH5NLXH7FUvR9nAYZir5xA2Z7maG6nlum56xFgefJWc1SnSmHQrcQ6RsNmZJNLWRavF4sjpGE87WcXNv5Duru6KM/DE8Lc2UBtTDbiBuwcD4r2j6Dcdh+UKqs29MUldl+Wlko4wJBs7il2kgghwGnmFq9ANRI3pCa0HZ8T2uHfYah/UBWnOEnGX02sVTUQxxFz3BrR2k2X7OJOCdFg62xO+/Yq2x6kxf1xqn1P7j2D5ANgtOrqTRF4i7t4PhqNevlqrin9z2299EsjzJTTVToYwSOG46ztyHYOf1qFepw9xM37277uJeMKZVGpIiNnaXHbutuFrdGDqmowGR9ADTxCYtcwEC79LCXbeQtH0LXpa1VVN5i7r4zgdHT1OWK4pxveZ74hcSKG+xmZ/h3fxJ7E5m+Hd/GVs56vln8OT4bS+tHlV6Jko9nbCaipwyNkcbJSydkhjkeWNc1pJI1BrrfUud7D5k+Hd/GU9hMxfGHfxlOer5f0fD6P1o8qvR7ocFrfWrW+tIKbTURS2inMocGm7ibxNsQANt7+RcGTI+Lmhkp7AhoqTHI6oNi6ZsoZ7WGbE8Q6iXEbbA3FpJmTHKqjo6VhdEziHQ+oqNRiZpbfraSOs87C7gOe/YdnA8w64YmzmLXKZBG+B2uGRrN9bXgm1276Sb9U87Lb1ck4nDlYplSreyqDGxji0kEEe9rOjdIXchs2zm2t3eRYmZWxL2dNxqiNZ6618cgAbOA4QZfWCNPjWI+pdCTpAwIM1e3ltmEvZTyuaBJ/wAoktafHNrAbm4SpznTiSAsjlIfM+CSPgycVr2sLwNA3F+qbnaxvdXe7F5w3LdTHTUgLYwYnzueR3SCS1tt7lzb/Io3HlXNHrZrHRx9V1M4BtQGstAY9QcGw6nvcWGxcbAOA/w7y92ccK9bxuZxZDI1z9EcL3Pa1h0yF7ALt0u2IO99gCVs4FjTamqn0FpjYY+G9t+s18TJLn+JRWXAqGaKOYPt155JBY36rnXb9Nl00RAREQEREBVL0Se+Hjnz/wCLMraVS9Envh458/8AizILaREQVj6oX3CD59n2OUR9TT/5rWfNs/8Ak5W7nTKtFiWECnmfIxoeH3jLQbi9h1mkW37lzsi9HmF4XUSvgkmeZWhp4pYbWJItpYO9SnEyTmITBfJ/TF75NZ+037ti+sFXWZuh/Aq3HZaqWaoa+UgkMdGGizQ3a8ZPId6brs1sdwWer6C4I4wS9tJBI0DmdDGuIHlIuqm6Ic4UOH46/wBctvDM0Nc4N1FhBu11uZHMG2+/kX03g+HxU+Ew07CS2GNsbS61yGtDQTYAXsO5QbN/Q9l6sqXSxl1NK43cYgCxx7SYztf9kjvN1b5um1mnmzpcytBh16TRUzOtZgY5rQO0ucWi23YN/kWXotz7iGJ4lIDSRRRRNu6RhJOo+K3cdo1fUuNRdAGHCcGWrke39FkbWE/6iXfYrUwHBMOo8MbBTMDI29g3JPaSTuSe8qwOivMkbHNsQCPKvSKDjSYHRsmdMwaXaHCw5bhQL1OHuJm/e3fdxK0Kz80f+yfsVX+pw9xM37277uJSIiOjKqqausrWREVYiIiDkY5huISTxSU84jdHqDmSMMkUjXWuHsDm9YEAh19t+dyopjOUqpuAiCMk1E9WJeJTxCKOHUBHM4NLjobwS/tJJJPMqwkQRioyiwwysZIGMe+nc1oZsxtOYyG+ML3DLX2tftXiryxX+yJngqGMf65dUASQl7bOhbCWG0jT2X1Aj5O+VIrf377CIU+U8RhLZKepYJiyRszpIS5rjLIZXPa0SAtIkc6wuRY2PeunljLzKON7GvLmuEYbcWIEcTI9zfcnTfkOdl3EUBERAREQEREBVL0Se+Hjnz/4sytpVL0Se+Hjnz/4syC2kREBFV3TJnHEIQyhoXOFQ5pmkew7xxMBcd+y9ifkHlC3+hDF8RqsnulqJXyv47m6nm5sA2w+TmkZuTiywkWhj2JxUuCzVL92xRueR32FwPpKozAo+kPFMJnxBlc6MMLuHG0locWi5a0N2AGwBN7nn3qXH0EiqTJHSZVP6N6qpqbPnpOrc2HE1AcIuA7dVwbd11FcOh6Q6vKkuLNr3tDdTmxAluprCdZAaNItZ1hbeys4Iy+hUVS4R0k4nJ0USVYbxKuJ/A2be7zbTJpaLeKb2ta7SovX0vSJDk4Yu/EHg9V5hJIIa5wa02I03uR1bf7JJGX0EijPRvmGevyfDUygCR12vtsCWuLSQPLa9vKpMrMWIYaz80f+yfsVX+pw9xM37277uJWVNV07opWNcHOa06gDe1wearX1OHuJm/e3fdxKXWYmMSsN+PYcMwNoi/290fFDbf4Qbc+V+e3kK2oK6leHaXA6HmN3ZZ45t37VAJsAzEap2Ii3EFWJ20xiHE4bPaAwS8Sw1QanadPN/Pmtd2X42ZgqHy4c6aAmbS1jIyHPeWlr9JcObdTdZsW7jYG6iLPLmg81hmqmNczZztb9ALGlwBsTdxHIbEXPaQO1VnW5MrZMNm48Alnbh9NFE8kOcJGulMoa8m4cPa+t/VdUZbmixxop4BHA2ujlaGBrWhvrSSNzw0f5y0clRPA9pcQCLjmO5cyhzBhstTUxsf1qV2ma4I07ar78xa+/kUbyXhJirYtVE6OZkUjZ6lzwOI9zwT4pPF1kF2p1tP0kDQr8u4v7KSmKLqVc74Ki5A/4dxY4S+WzRM0D/q+RBOMFxiiqsLjqInXjlF2Fw0k7kcjv2Le1t12uL87dqqLH8uYq+kljbSEngSNhc2NjzqM0zwA6STTCAOGdTW6jcb9UBdbEcIrnZtM8dNI5z5Yn3lYywaI2tc5lQx4fEWjUDG4PBPZZxKCx2vab2INjY27+5YaarjfCXWc0Bzm+2NLD1XFpNj2EjY9oIPaoR0dYRVwYg4GBzI/W7WF8sbY5NTXG0bjG8smIBceLpB35m5t4ocqukxCmFVTh8bHV7nCQNc0GWoa6EkX31M1Ef/RsgsJFycpUs0WWaaJ4LXMia0hxuRYWtddZAREQEREBVL0Se+Hjnz/4sytpVL0Se+Hjnz/4syC2lpY1Xtp8HmqCC4QxPkIHM6Wl1v6LdXiWKN0Ra4BzXAggi4IOxBB5hB824HmzAvYnE6mrlc6vrWSMaBG4hjSCGtDrWAJsOewaPKpn6njHqD2GfQ6jxw982nSbaOo2+rle55Ke5iyjhk2ATxQ09O2SSJzWOMbW2cQQ03DbjftC4nRzkasoMqzQyCH1y/iBssRNwHNAaNZaHDrC6RNr9ic27up0rNcejutt8F/S4J/pdcHoMezwZjyPlv8AXf7Ft5AyhjsOCVVPic/rgT9Ue3SS2YWlrheQC3PsUJg6OukWjgmpKKpiNNMSHG7WmxFiSHNLmkt26hU/vsu0d0Jy0yQ9HeMFt9Oqn+8df+llcPRxJH4EWk2sIKi/8ct1t5Q6NqemyLNQTP1vqQTK9nIEgBobfsbYEE8z9Sg0XR30kwYVJh8FRCaSQm/WAuDz5sL232uG/wC98p6THYiek+Lb6AMToKbLFVJUSxwxmoawOle1gLtF7AuPO32LP0x5dx6pw2WugrBJRBjZBTteQ0tAbd4t1X79bf6F34+iulHRucNMnthdxjLbbjcr2/R09Xvtuog7IvSicEGHGoh9agafHFtINw3Vw+Jp8n0clKspThMuirMcD+jeN7IA3gExGOLkSLHV1jffUCeZuSsGLZlxGYlt+G39FlwfpPMqVZGyvBh2W2UrXayLue8i2p58Y27ByFvItjFMuUMwvbS7vC1a9FVf8Zd3AcTpaFV9Si/jvH26ITgWKugZLZhdrbbY2tz35Lm9FddFQYBJDERUtdMXl7CAASxjdO19xpB+lTjBsBlpxPrs5pZ1T9BUQ9TnGw5KmuAf+LdzH/TiWvS064pte3k38ZxehXrTVGnFXTN5jZKvyym+Lu/i/wC1Pyym+Lu/i/7VKuBF+iPqTgRfoj6ls5K/m/EOb4jR+jHnV6tPBMSdPR6yws6xFib/AE8lsV1bSw0rpZntYxvNzyAB2Dc+VZ2taBsLLj5sosQmwjRTloeJGO6ztN2teHPAfodocQDZwFwe7mtkXiHLVMTVMxFoen5nwIUQmNREI3PMYcXgXeL3Z+3serzXmlzXl+TVw6qF2iMyu0yA2YAC5xPcARfuuLrgYNlfFW1sT5RGAytdUkcaSY6XUzorapGAlweRuezlbYLy7Jte7B2Ql0bTwqyNxBJsahxMZHV3sDvy+lXZjHVM46ymdUcNr2l+gSaQd9LiQ11u4kHfyLOoxl3DcYGNvqKlkLAaaKBrYpHSG7HPc5xLmN56uXkUnQEREBERAREQEREBUv0c4zhdN0hY0aieKEOqDp4sjWXtJLe2oi9rj61dCgmJdE2VJ8QkmkicXyPc9x4kou5xJcbB9uZPJB3fy1yp8fpP5iL0k/LXKnx+k/mIvSUZ8DOTvgnedl9NPAzk74J3nZfTQSb8tcqfH6T+Yi9JPy1yp8fpP5iL0lGfAzk74J3nZfTTwM5O+Cd52X00Em/LXKnx+k/mIvST8tcqfH6T+Yi9JRnwM5O+Cd52X008DOTvgnedl9NBJvy1yp8fpP5iL0k/LXKnx+k/mIvSUZ8DOTvgnedl9NPAzk74J3nZfTQSb8tcqfH6T+Yi9JPy1yp8fpP5iL0lGfAzk74J3nZfTTwM5O+Cd52X00Em/LXKnx+k/mIvST8tcqfH6T+Yi9JRnwM5O+Cd52X008DOTvgnedl9NBIarOmVTSvArqTxT/6iLu/aUM9Th7iZ/wB7d93Eul4GcnfBO87L6alWVcsYZh+HuhpmlrHPMhBc53WIAJu4k8mj6kHaREQER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318347" y="-154093"/>
            <a:ext cx="325120" cy="32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 sz="2773"/>
          </a:p>
        </p:txBody>
      </p:sp>
      <p:pic>
        <p:nvPicPr>
          <p:cNvPr id="5124" name="Picture 4" descr="http://chemwiki.ucdavis.edu/@api/deki/files/7487/=He_At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3741763" cy="30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552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619" y="349382"/>
            <a:ext cx="8778240" cy="848143"/>
          </a:xfrm>
        </p:spPr>
        <p:txBody>
          <a:bodyPr/>
          <a:lstStyle/>
          <a:p>
            <a:r>
              <a:rPr lang="en-US" dirty="0"/>
              <a:t>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303" y="1197525"/>
            <a:ext cx="9428480" cy="57318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Atoms that have gained or lost an electron are no longer neutral, they have a charge.</a:t>
            </a:r>
          </a:p>
          <a:p>
            <a:pPr lvl="1"/>
            <a:r>
              <a:rPr lang="en-US" sz="2560" dirty="0"/>
              <a:t>They are now called </a:t>
            </a:r>
            <a:r>
              <a:rPr lang="en-US" sz="2560" b="1" dirty="0"/>
              <a:t>ions.</a:t>
            </a:r>
          </a:p>
          <a:p>
            <a:r>
              <a:rPr lang="en-US" dirty="0"/>
              <a:t>Ions in the human body are </a:t>
            </a:r>
            <a:r>
              <a:rPr lang="en-US" dirty="0">
                <a:hlinkClick r:id="rId2"/>
              </a:rPr>
              <a:t>sometimes called electrolytes</a:t>
            </a:r>
            <a:r>
              <a:rPr lang="en-US" dirty="0"/>
              <a:t>, and include:</a:t>
            </a:r>
          </a:p>
          <a:p>
            <a:pPr lvl="1"/>
            <a:r>
              <a:rPr lang="en-US" sz="2560" dirty="0"/>
              <a:t>Na+ (sodium), found in tears, </a:t>
            </a:r>
            <a:br>
              <a:rPr lang="en-US" sz="2560" dirty="0"/>
            </a:br>
            <a:r>
              <a:rPr lang="en-US" sz="2560" dirty="0"/>
              <a:t>sweat, blood</a:t>
            </a:r>
          </a:p>
          <a:p>
            <a:pPr lvl="1"/>
            <a:r>
              <a:rPr lang="en-US" sz="2560" dirty="0"/>
              <a:t>K+ (potassium), found in </a:t>
            </a:r>
            <a:br>
              <a:rPr lang="en-US" sz="2560" dirty="0"/>
            </a:br>
            <a:r>
              <a:rPr lang="en-US" sz="2560" dirty="0"/>
              <a:t>nerve cells, blood</a:t>
            </a:r>
          </a:p>
          <a:p>
            <a:pPr lvl="1"/>
            <a:r>
              <a:rPr lang="en-US" sz="2560" dirty="0"/>
              <a:t>Ca+ (calcium), found in blood, </a:t>
            </a:r>
            <a:br>
              <a:rPr lang="en-US" sz="2560" dirty="0"/>
            </a:br>
            <a:r>
              <a:rPr lang="en-US" sz="2560" dirty="0"/>
              <a:t>nerve cells, muscle cells, bone</a:t>
            </a:r>
          </a:p>
          <a:p>
            <a:pPr lvl="1"/>
            <a:r>
              <a:rPr lang="en-US" sz="2560" dirty="0" err="1"/>
              <a:t>Cl</a:t>
            </a:r>
            <a:r>
              <a:rPr lang="en-US" sz="2560" dirty="0"/>
              <a:t>- (chloride), found in blood </a:t>
            </a:r>
            <a:br>
              <a:rPr lang="en-US" sz="2560" dirty="0"/>
            </a:br>
            <a:r>
              <a:rPr lang="en-US" sz="2560" dirty="0"/>
              <a:t>and stomach acid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38" y="4351588"/>
            <a:ext cx="330200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60908" y="6147625"/>
            <a:ext cx="2136258" cy="94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73" dirty="0">
                <a:solidFill>
                  <a:prstClr val="black"/>
                </a:solidFill>
                <a:latin typeface="Georgia"/>
              </a:rPr>
              <a:t>Isotope notation.</a:t>
            </a:r>
            <a:endParaRPr lang="en-US" sz="2773" dirty="0"/>
          </a:p>
        </p:txBody>
      </p:sp>
    </p:spTree>
    <p:extLst>
      <p:ext uri="{BB962C8B-B14F-4D97-AF65-F5344CB8AC3E}">
        <p14:creationId xmlns:p14="http://schemas.microsoft.com/office/powerpoint/2010/main" val="11315853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203807"/>
            <a:ext cx="8778240" cy="848143"/>
          </a:xfrm>
        </p:spPr>
        <p:txBody>
          <a:bodyPr/>
          <a:lstStyle/>
          <a:p>
            <a:r>
              <a:rPr lang="en-US" dirty="0"/>
              <a:t>Chemical Bonds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725" name="Rectangle 5"/>
          <p:cNvSpPr>
            <a:spLocks noGrp="1" noChangeArrowheads="1"/>
          </p:cNvSpPr>
          <p:nvPr>
            <p:ph idx="1"/>
          </p:nvPr>
        </p:nvSpPr>
        <p:spPr>
          <a:xfrm>
            <a:off x="354993" y="1481236"/>
            <a:ext cx="9026933" cy="1962294"/>
          </a:xfrm>
          <a:noFill/>
          <a:ln/>
        </p:spPr>
        <p:txBody>
          <a:bodyPr wrap="square">
            <a:spAutoFit/>
          </a:bodyPr>
          <a:lstStyle/>
          <a:p>
            <a:r>
              <a:rPr lang="en-US" dirty="0"/>
              <a:t>Two or more elements can combine to form </a:t>
            </a:r>
            <a:r>
              <a:rPr lang="en-US" b="1" dirty="0"/>
              <a:t>molecules</a:t>
            </a:r>
            <a:r>
              <a:rPr lang="en-US" dirty="0"/>
              <a:t>.  They are held together by chemical bonds.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305" y="4008526"/>
            <a:ext cx="5856924" cy="307932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162228" y="5301967"/>
            <a:ext cx="3743771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60" dirty="0">
                <a:solidFill>
                  <a:prstClr val="black"/>
                </a:solidFill>
                <a:latin typeface="Georgia"/>
              </a:rPr>
              <a:t>2Na</a:t>
            </a:r>
            <a:r>
              <a:rPr lang="en-US" sz="2560" baseline="-25000" dirty="0">
                <a:solidFill>
                  <a:prstClr val="black"/>
                </a:solidFill>
                <a:latin typeface="Georgia"/>
              </a:rPr>
              <a:t>(s) </a:t>
            </a:r>
            <a:r>
              <a:rPr lang="en-US" sz="2560" dirty="0">
                <a:solidFill>
                  <a:prstClr val="black"/>
                </a:solidFill>
                <a:latin typeface="Georgia"/>
              </a:rPr>
              <a:t>+ Cl</a:t>
            </a:r>
            <a:r>
              <a:rPr lang="en-US" sz="2560" baseline="-25000" dirty="0">
                <a:solidFill>
                  <a:prstClr val="black"/>
                </a:solidFill>
                <a:latin typeface="Georgia"/>
              </a:rPr>
              <a:t>2(g) </a:t>
            </a:r>
            <a:r>
              <a:rPr lang="en-US" sz="2560" dirty="0">
                <a:solidFill>
                  <a:prstClr val="black"/>
                </a:solidFill>
                <a:latin typeface="Georgia"/>
                <a:sym typeface="Symbol"/>
              </a:rPr>
              <a:t> 2NaCl</a:t>
            </a:r>
            <a:r>
              <a:rPr lang="en-US" sz="2560" baseline="-25000" dirty="0">
                <a:solidFill>
                  <a:prstClr val="black"/>
                </a:solidFill>
                <a:latin typeface="Georgia"/>
              </a:rPr>
              <a:t>(s) </a:t>
            </a:r>
            <a:endParaRPr lang="en-US" sz="2560" dirty="0"/>
          </a:p>
        </p:txBody>
      </p:sp>
    </p:spTree>
    <p:extLst>
      <p:ext uri="{BB962C8B-B14F-4D97-AF65-F5344CB8AC3E}">
        <p14:creationId xmlns:p14="http://schemas.microsoft.com/office/powerpoint/2010/main" val="181491835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1027"/>
          <p:cNvSpPr>
            <a:spLocks noGrp="1" noChangeArrowheads="1"/>
          </p:cNvSpPr>
          <p:nvPr>
            <p:ph idx="1"/>
          </p:nvPr>
        </p:nvSpPr>
        <p:spPr>
          <a:xfrm>
            <a:off x="640080" y="609599"/>
            <a:ext cx="4922520" cy="6388735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compound</a:t>
            </a:r>
            <a:r>
              <a:rPr lang="en-US" dirty="0"/>
              <a:t> is a molecule consisting of two or more elements that have </a:t>
            </a:r>
            <a:r>
              <a:rPr lang="en-US" u="sng" dirty="0"/>
              <a:t>chemically combined</a:t>
            </a:r>
            <a:r>
              <a:rPr lang="en-US" dirty="0"/>
              <a:t>.</a:t>
            </a:r>
          </a:p>
          <a:p>
            <a:pPr lvl="1"/>
            <a:r>
              <a:rPr lang="en-US" sz="2347" dirty="0"/>
              <a:t>Compounds may have entirely different properties than the elements they are made of.</a:t>
            </a:r>
          </a:p>
          <a:p>
            <a:pPr lvl="0"/>
            <a:r>
              <a:rPr lang="en-US" dirty="0"/>
              <a:t>These are different than </a:t>
            </a:r>
            <a:r>
              <a:rPr lang="en-US" b="1" dirty="0"/>
              <a:t>mixtures,</a:t>
            </a:r>
            <a:r>
              <a:rPr lang="en-US" dirty="0"/>
              <a:t> which are made of compounds or elements that are </a:t>
            </a:r>
            <a:r>
              <a:rPr lang="en-US" u="sng" dirty="0"/>
              <a:t>not</a:t>
            </a:r>
            <a:r>
              <a:rPr lang="en-US" dirty="0"/>
              <a:t> chemically combined.</a:t>
            </a:r>
          </a:p>
          <a:p>
            <a:endParaRPr lang="en-US" sz="3200" dirty="0"/>
          </a:p>
        </p:txBody>
      </p:sp>
      <p:sp>
        <p:nvSpPr>
          <p:cNvPr id="2" name="AutoShape 2" descr="data:image/jpeg;base64,/9j/4AAQSkZJRgABAQAAAQABAAD/2wCEAAkGBxQTEhQUExQVFRQXGBcXGBgYGBwcGhcaGhwXFxgYGhwcHCggHBolHBcXITEhJSkrLi4uGB8zODMsNygtLisBCgoKDg0OGhAQGiwkHCQsLCwsLCwsLCwsLCwsLCwsLCwsLCwsLCwsLCwsLCwsLCwsLCwsLCwsLCwsLCwsLCwsN//AABEIAMIBAwMBIgACEQEDEQH/xAAbAAABBQEBAAAAAAAAAAAAAAAFAAIDBAYBB//EAD8QAAEDAgQDBQgABAQGAwEAAAEAAhEDIQQSMUEFUWEicYGRsQYTMqHB0eHwFEJS8SNicoIVU6KywtIzQ0QW/8QAGQEAAwEBAQAAAAAAAAAAAAAAAAECAwQF/8QAIREBAQACAwEBAAMBAQAAAAAAAAECEQMhMRJBE1FhBDL/2gAMAwEAAhEDEQA/AAtOzW9wXKZJ1KlpsJY2bCB6LraY1myy29THw0FNLh+8k4Nn1unVRaD3WSUh0THFKFE/VLYMqPQ3EPurVZ6C8TxeQW+I2H3S1tlndK/E+IZQWN+I6nl+UCUj5Mk6rkLWdOXK7psLoCdlTmtRtBgKnZiHDdNyJwpoCzSxnMFEsFihNigwpqVgi6nS5lY1eHqyrlPr5rL4TGRY+f3RrD4vmorfHPYmHRoVYpVJQ0VZT2VUNZRVl1I5U6Fa2quU3CExaiqNUMK5UYqxZGqSpelKq0tOZpghHcFifeMDt9CORQeupOC1cry3Z2nePwtOPKzpzc+O5sbKRXAVwLZxESuLsLiQNKa4qTKoykAzGEZzrt6BJcxo7Z8PQLiNknbVzNaOQHokO9VWNGVthoPRObT7x3LCvWxnS3aFFWPX5LmYjW4+a7UNklICq9cqy5UsS7VJNqljKsAk2gLLYutndO2g7kX41XhuXd3oPygwarxnTl5Mt1HlXQxTNpqZlBUyVhSUrKKKYbhj3aMd5InR9nam+Vve77IkK1n2YZTswi0dPgoHxVGBTs4dRGtdiei2zX8J0Ub8J0WrOGw29ceX4XP4XCn/AO//AKT9k9FtkHUIT8PXLLG4Wnfw7Cn/APSB3tP/AKqrU4JSd8GLonvI+pCmw5kq0K4IkGVbpOmFXd7NVhem+m/ud9p9U7C4Wu10PpmOYg36wVFxsb4conTerWHqx+/vRDmOI1srFF11m6Zdi7Hjl0XH05/Kr0qynFVVDirVw5uhtYljpGoNkdKZiMMDfdPws5uLVCuHNDgbESpgULwJ932dBMgcp27p9UQaVvLt5uePzTyuApApSmknJjwnZkx6QCsb8Zty9AkqGPxf+I63LboElP1D+au4fDy1ttgrAoAbkJlCqMo5QPRPFMnc+Syvr1J4aZXGDZSOoHmo3mElIq5QzEVNVbxNZCsWwlpEgTYk/OBujTLO6AsVUzvJ227tv3qp8LgHv0EDmdPz4KzT93T0Gdw3O3hp5qTPUqanKFq5LTm4Kkz/AOR8nkFPS4i0WpUh3n9lco4BoubnqiFBjdkbiKre9xL/AObKOgT2cJe74qjkSot0t+7K1QaYvEp72QSz2fbu5x8Vdo8BpDUeZRJo8U2kw5yS2ZiDYwI0vpeU7S2ru4ZQbqAO8lSnhtOJAt0J+6stBaXHLmzGZkDYCCmCicgZaCSXdASTlHnHcp3RtUfhGgSCQOeYxdV6lKR8QI6hp+ivVaRylrRYOaW3GkgkeF1FiqZdlsZvOk3BA6I3RsIq4cAg+7pzzDcp82lKpi3EAZqrQLCHZoH+4TCKOp2EgbWCoYmjCfZyqnvCdH5j1GU/ZIVy09oEJlQckmVrwSss8dt8M9dLtHETvKttr2Qs0p015hOD3N17XyKz8bzMboVDCtUzKE4bFA6G/LdXaNeEfS/rabE4bffoo8OXDbMOW4U7a8qGo7ffyTmVlZ5Yy+rjHT+U5BK1VwuHEeMqbhvFC52R+ux59Ftjyb6rkz4tdiaoYyv/ACg96s4utlaSg4dKM8tdHw4bu6p4t/aPh6BdUeL+M+HoFxTtpY0OFojK3uHopnruH+Bumg9AuPU312YzpG5yqVjKsVVRrPSFUsQLoPiHl7iG/Dp3q/jn7c9VVAVRycmXekdOiArDBr0TW6q6zhlU3FN1+7530T2xRhuk9UT4fwypUdNJjnQNQLR3m0+K0/s7wNrB22te8xdwEDoFp8DQbTADQA0XygWvyWWXJomAdwyrSvVaWg2nUTykb9CuU2OOxXo+JfTiSQ6SDEb9VA/GCDlZMbaDu0V4cn+Fpj6HD6roAaRPQo1hfZoRNWrl6CB8yiGF41TqgNZPvLAsOo594HMLOca9nKmb3tSoKjS4SIuARFgTEAlV9W9eFoe//naB+Gs9xPItPoFTxHs64F2Vhc0aduCfl+wtHwbBNZTaGxbeNtvVFi8abrL+XKUaedHhjt6T/CoD/wCKgfgm/wBNUeLXfQLX8T4a+C6m/wB2dTIEO+YhUuHYyo4lppZi3WYHz0MrWcnXhaZd+Aaf53D/AFMP0KrYzhs/DUa/xykeDoW+xHCMxlv+H0IkIPj+Elt3MBH9Tf2VczxyGqw1fh7m6tI6kW89ELq4MbLeOwJaeyXMO408wh+JwhPxMa7qBB8x9ZVaOVjWlzTdWqdXNoUSxODb1HQj6hDK2BIMt16LPLCNMc9JDRlOa57d8w6qvTxTmfEJHNX6FdrtPys7hWs5EuFxAT61VQGjeWi/JFMD7O1asE/4bev0SmFqrnoErVJKI+z/AAeq+oH5YaJueZED1WpwXBsPRuRnd1VjEY8xAgDkFvjhpjny76gB7TYUU6be1JzX8lmH13DQLTcXeHiORkLP1WgOus852viykmgjE1nFx8PRJWsS5uY+HoEk+ha1FEnK3uHon5d1zDt7Le4eie58bLPKuyXpTrobiXIjiihWJ1RNoyoXjXS6OSm4dhM5k2aNT9FFQp+8eeVye5aWhRAAizVVunHe6t8OwTW2a0Dwv3yjeHpBoHkq3B6WcSd9Pt3wruMwLpa5twNR+Vjbu91IrhHA3ldxFWDciPmoMIwkdgEA2md/rqpauFBF5kWJmCnjorsIx/FAw5shIi/nr66KOtxGq5sCjDDcF7w0uA0hovKvY/AzmLZbaJGgn6IZT4K0Oa4tzEXGsAiNZPeujH50lXw/GGNcGNpvzggyGyZ7wJEXUXFfap4flDYiRDhMggxMHa3kucdaHAAEtgukixMXgG346rK139re0A5nybAK/n9D0PgXHMR7sS1sNdqBqP6YnuM9VPxH2vDLhplpjKdTOhAmwQv2Lqg03g7HMI18ellfxGBw0Fwh9UnMZfeTpMnsjTks9Y78I2t7Q1K9nBrRawBjnA0kx4C65g+OOpvLgWOuBBN43HzQp2YFwD2Q2YyQACbuvvGumio4PD+8eGtAmROW8dO43sq+cdaG3q3DuJsrAXkmbfbop30Q6QCT0/usFhKDmgEEtLSW3gEjm2fldbXg2PD2ZgQ4aF0EGeRBuIXLyYfPipVXHcJa/tOBBO4Oves/jOGvYTALmgTmaJtvPJbc1wD8x1H9lBicJM5Zg2PjZGHNZdU9PPKlEO1Q7E8L3C1uO4YGk5J6CbDmDO3iqowYb8Z8AuyXc2nxjHcNe45csnoFewXsfJzVHZByGq0r8U1o7IAVKtjp6pjazhsNRojsNzHmUq+P6oNVxpMga8lUqveegS2BLE8SABJNkIq8YzGG367JOw8zO4jy0PenYLDNi2osf3w+SAZTJNyu4nBZu9EG0YTXhOyX0pbPGUxWGIcbcufILiLY2c58PQLqn4V/JRHD/C3uHoliDATaTuy3uH0TapWX69L8UcRWQzGVuyTvoO82VrHjcIdVMwOV/FEnbLkykifhFKBN5laDA0hUsTY2180D4ZJ7OU98+i0vDsHrFt+6VOfTl2PYHABoAEi4tPhKNYWnFo/QqnDmyAd+5E6U2G/NctCR4BAVLEUXXykfuiuEodxDE0qQLnmN4mZPKJWuEqakoyQcxi18p10mRyTXUmNvMenkstjva46UqYaObr+TQo+D8ZquewVBNMOEwBmve0dSPmt/iztITx3EEPcG2guIsQQSYJPUyUBDpv63uvQPaerSqBrhTYcuaREk3EOJ1i515LH06Tnl8sAgZoDCAY9NdoW2N3A0nsYyaVZwF4LZte0xHO+quUOEZKbjrUcO05xy5efSBbyUHsHULqVRlrO8bi/hZGuL8VpYVga5oc4gwLCYkTO37qo+uyrLDg8Na4uaYzZBO0CY5iI8D1UXBq4a+TAAGgbHzhdxTqRq06js2Y3LWthgJMiDvIj8K8cMKo7Lcl7WkmNL/Yqw1eD4UK1GXvc0Tm7JidTvoPshnDMY2lVcyiM4cQSc+aSIF+RvqNeSI4N5LAx3wwAdpUdWlSZewhZfN/QLVaznAEdnmPymYriJY0AvNuvrzQDGcdaJgiUCq8V944HMCD1SmGE9PbQV+JF1mAk9NVTxNGqLuaQDvCIcAqgEdkGT8uZ5I9icS0NkuAHySvNq60GJbR53UzG9EZxlIVhnBBdMTs6P3VBCY+q1xzmUJFi8EHXFiN1SZyNnD59UT94qmMpSJFiFQQloVEP929pJs9xYelg5p85HirDK09+hQz2gfFMEahwPyd+EU4NFyhquVejiMzQ7mAfNcqVU7SUMY4Zz4egXFWxr+2fD0CSRbGcP8Lb7Dfon1F3CM7De4eiVfosXrfgfjKcgoK0RqjWIMIbRYXOjqfJPFy80F+FU2xoLrV4LDxMxyQvhGGkTEDn9vJafC0wBy6fVYZ5dsFzCti3crjG6KKk2RbVSsaQel/7FZ6GzcY/K0nkJXm/G6jXOc4NeZHeBOp6XhejY2u1jHOdoPMrzPiFYl0BvxS6wve4HgAPJdXDNIoFXdysoqVR391LWF4j5Lg9F0hM2u8GcxzcxN/HQo4MScjg5wBtBOp3taOXkheAo+8qNZOup2AiT81c40SHwbNiGi0Ab/OL9FPRbWvZQmHBpN57TdbGw7Wm/mtVxCm2tTa14JLYgWtBnay8/wfFfdR0V+t7Y5fhF1F7o0054WHO95UMwIEnQDQDkFLX4nQojUeC89xftRVqbloQOriXF0uJN7SU+6G84h7ajSmJWa4jx+s/U5Rz1QovAAjVQupOm5N+uyJjs0+HxTs05i7vKfRefeO7R+KfFW8NhA1uxLjqdv26s8G4Q6pWAgxrJ70WDYrgq7mhpBIiP7LR4TjWjXDXTv10PcphwMBgFtefIE/RT0OBtdDo0AA6c1z5aDmO4kRTJGo0AjdBW1eepknxKk4vhqwIa0OyXLoEzpA6c5Q8VStOPHoVdFZRurKs55KjDVrojcU+Dm80O4u+aR7witSjIhBOJj/DjrHr+ErDiTh9X/DZ3ekqd1RV8HT7DfH1Ks+7TIJxdTtnXb0C6pcWztnw9AkgtNNgPhb3D0Clr0xEpmBsxvcPQJ1ZpK57Xq/gRi9VFwlod36K1xCnY9xVHAiHAzHjCqTcc3Pe42fBsOGgAXjmZ56I/gGZ3Azb1nVCOGAZTlIJGuUzFv2y0PDaeWAdhrzK5sumC5UZHdE+CfTIiduf73qamyW3/AHouvZ0t9f2FONAXxXBNewg94+/evPcZTy1IicrS4bA5QS3bfzXouN+ElxI5D+y864pmf7wiZIdBncajbUDYbrs4fO01lg+ZjZPZTJMC5OyaAYBH7ZTUK+UgkG3Kx84O0roIqBymQeeh+XRWeIcSa9sEX2M3/bKLFkHM4EkWmdYPPrM6KoaYM7/vokFClRc90R3eqmbhY1+at0qL9QP3orbOH1Hm7CZ1+v70QVBm4bMYAOsK3i+EFoL9dBE6dyJNpspO0BIFrzc7Ku7EEzYRr9olLfZB2HwG5VzC4QOI0+w5kp5HzurwqAUiIGojSTuflCf4ZVmtMQZDbC2vMrWezPByCHOBBIJubRsIGiyfDQXPaTBaDJBIFvHvWu4HjX1aub4W6QRcieggRyU53roq1FF7XWYQ49OXNXaeHgTv++Ck4bQa0WAF9QLnaD0U9U/O4/fBcGeXelyBOOwIcII2M9FjOI8M92/LqIBB1+a31d58d+srI8Qqh9QkCzezeRprvzW3BbvRUH/h033KI5FGaYXUhUFJZ3jdPt5B3nxWrrODWlx0AkrM4dmd7qh/1H/xH7yCVOJmYeAByACkbSVoU08U0xsExVDtG3L0CStY2j2z4egXUtFsWwDAWNP+UeiVYqpw2tNNt9gnVai5Mq9KKvEndkqjQGitY4giPnyVSlLTBHh9R0WvHWHLG34CWAQ02MWG3ktNQEwLzr4DVYThdaHS0tE3gauAmzdTYazyWrwjnuy1KR0Bsd9OveseXHvbGVqWUbQmVKkNI0M67SfmpMM8wJsRr0KqY2kSwi3eJ89dVhJunVfEthmUuBixOvWO5Y3i9KL5TldeRqACNPVbKtSzUAHEwBfY/wB9FQPCqUSSfOSNyO5dPHlMfUPO+LcMyt95SOaluTqHb2jT5XQP3nOdl6k3hrGuM/A4FsXMzqgfHPYgQX4ex/5exifh5FdU5JfSY4/CbDmdP3mq5PcOgEDyVpoIBa4EOBMg6yIkEH9uVCKJ/QrBjXGdSrbMU+IDnRvfXqofcO6xzU4wp3MHqbJWBARpdMB5T5qZtITAM+ii/iuTXW1M/iEA9jr6J7pi4tMSYjme71XWM5mwET6X9UX4Z7PVMQf8JnY3e8nK7r1Pci2T0lKhw19RsiByFtrmVrfZfh1XMPekDKIAAA1MgyLE9dUX4P7HtpCXOJP+WwR7B8ODIJ+feubk5sdah6WqXZZzP12UFIyed7T1Vx9p8T++CpmMs3O+kLjl3VaDuN48UwMol0bmJ5RzPQLOOe513kE9GhseWqIcdxANT3YDTkgl24JsQBHJDl3cWPSMjXNUcKRyE8V4hHYZ8Z1j+Xu6+i28JS43ii9wptuAb/5nf0+G6mZhsjQ3c3J6qXhvD8gzO+L/ALfynm7+5I3Qy/yUrGJMCmptTIKxrO2dNvQJKbHDtnXb0CSNQgzCS0DYFoP0Tqj1CyvIHRoHy/Kiq1FyWd16UvTuJqW+Skw8OGV3gd2/cdEMqVczo2Hqr+Dabei2wx6c/JluiOFz0zqRuC06jm07Faz2drmey4Btg6blp1EA92qA8OdaHCRy+oOxRYYYHtNkx/MLOb3gajqnZuaZbbhuLaJBc2RtvdMxtUZYLw0mY36rL8NxAbJIzZrFw15d43Rp+Ba+nnFR3KZBPVui5cuL5pyn4qtkIElxAns3EG0wq1WqHZiXERE2mFVw+D2p5nWiZk22NkRwnDCBNS51An15qrJEqDsUKbu1JaYIM38BzRKi8OmNPLTWFx3DA95qO5QBy0uqeA4b7l73ucTJ0mzY079fmlbLOgXFuA0K4HvWAnUOFneay2P9hnNGajVnkHxY8pGnit0JjO3tX0mLeKGVcQ8u0Im2oIJ2EazKrDkynQrz3E8AxTeyWCeh9LIZVpPa8tLHZhtGaPKV69QfLsrmmQdwPkUSpYVsEgfILW/9GvYWnjuD4DiiM7adQg8/siOF9lsQ83pZLzLh63uvWHANubb9EjWYTAIzct7/AEWd/wCr+ofyy3BPY+lTg1GCo/8AzXHfl0Wtw1FoECIA2Ca+oQJ+QFyU2Lak89vBYZ8lz9OQ73gMgHfyVesCTEkBpGm5TqbZ0gNEqRhBPUb9fuo0Z9Ss1oh5ANjf5CeqC4rjlFrnMccuptpt+wu8YqjKW0nAvNzbNYc/ysz7uJkyTqSBHhyW/HxS/qbXS8OLnCTmJMxry7rQuEpUwVx7Bvfpsu2dIUcQ9z7U7Dd//qPqo8Hw1tO+ruZ+nXqiD3KGo6yAhxFSAocNSgdU0HO6f5Rp91bDU4CaxSsYkwc1IAgBGOZ2z4egST8cO2b8vQJKS7YmlxNoaBJNhoFz+JdUsBA+ZWhw3s2wtaY2HoiOG4GxuyP446LygfD+HkxIRingct4tv+EWw+EAV1tIGyr5ZbCaNKOo5qWpXc0AsF5HPTw9FPVw+S4uNwomtm40RotiNB7X3dZ39Qt5qRuZpBBDo0IsfJDGPsp6LySAJJOwUfIFaOPqDtTI7u0DtP8AZFeGY0vbD6gL7kAiAByPks/Ukdl48CnZGnRxb0Nx91llx45Htsi0CJ5fvgqOJlzg3bU/vJAqbqrfhfNtnfRytM4jVb8QB7wR6WWf8OvKf0N0qwsBtbxU1dgIggHvCzH/ABF0kgRvEg+F1LX4qS02cHaWFj1lTeLODcFqjGOc8mJyi/nYdVepUi0ADQbc1muD4prSXVD2uoNuSL/8ap/1j5qLhnfwbiYvqExkMc1Fh+EMa/3gaGkZogQe1BMncpf8dp/128fsoqvHqX9R8AUfGY2JwLSmEzrZA3+0IizST5fVVDx1+zQqnBkNtR00UNSsGi5AHUrPnGYl+nYHQR8yq/8AAkmajy6Nru+ZstJxSe0trPF+ItcMrHa/EQNeiEh1+yCYVyrSayewf9xVWtWOkiOmnctsJJ4mmuH9R8B90x74tCic5RPfz/JWgTvcIlDajzUMD4f+78Jzg6pbRvL7q5TphogIBtOnAhStallTwEyOa1LuSzLkoAbjB2zadN+gSTcaO2bct+gSSJcwfwM/0j0VloVbCfAz/SPRWAVajgU8Hook6UaCdrlDUoSZbY/I943SJTg5IIXtGjpaef8AKfHUHofNKjUfTJygGRuY8QVaN9VD7iPhMdCJb5bd4Ss60ar/ABNRxzVCJ2A0CkbVXXAfztI6t7Q8jdR+4BjK5rp5TPcQb+qUkgW6OJyxb8q3Tx3S/S3og7muFr+O3cuioUrjKQ6yoDqR6pOpa3bHd+UHp4mLf2U38XaLeA+ij4PYmKYjtZT3SPQrj6dMG4j/AHGPRDTiidST47KJ1bfr3o+L/Y2JO9z3/wC4qGo+ntTcfE/VypGquioq+P8AUrDarf8Alt8ZP1UtPFkaQB0EKgXpprI+YfYqMeZn7fNVnYgn+d3mqLqv6U+nRe4SAY5/CPMo+ZBtNVxUxqTJP+XaPFVnVF05G6vzn+lgn/qNvKV0Bx+ECmPNx/3H6QqgQvMa29T3DbvKTKBdc2HLc96sU8OG96kIRokbWAWTgxOyLsJhyE0rqQQCBSsuErhRQF49ozm529AkmY6pDzadPQJITsRwvwt/0j0CmakkqWe1Jm6SSQdXaSSSKZMTwV1JMj2qjj2C9gkkgjOGuLmnMSYG901x/fJJJRj+qPIse4quP3yXEk56TrinBJJFDgK4TdJJBECkzVcSSpjmDpgUnOAGYbxfzWeNQuecxLu8z6pJKJ/6EFMM0RoFKkkr/UEmlJJVA65Nckkko1MGqSSAfGqY4pJIhBHET/iO8PQJJJJE/9k="/>
          <p:cNvSpPr>
            <a:spLocks noChangeAspect="1" noChangeArrowheads="1"/>
          </p:cNvSpPr>
          <p:nvPr/>
        </p:nvSpPr>
        <p:spPr bwMode="auto">
          <a:xfrm>
            <a:off x="318347" y="-154093"/>
            <a:ext cx="325120" cy="32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 sz="2773"/>
          </a:p>
        </p:txBody>
      </p:sp>
      <p:pic>
        <p:nvPicPr>
          <p:cNvPr id="1030" name="Picture 6" descr="http://3.bp.blogspot.com/-VSM5QK9tcu0/TlnSbOSnyII/AAAAAAAAABs/avQhX5QG3zI/s1600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01" y="3581400"/>
            <a:ext cx="3115734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4.img-dpreview.com/5513C0E351684E258E43793A00A5DCB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14" y="204365"/>
            <a:ext cx="3115733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214" y="2729954"/>
            <a:ext cx="3115733" cy="51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73" dirty="0">
                <a:latin typeface="+mn-lt"/>
              </a:rPr>
              <a:t>Iron Sulfide, </a:t>
            </a:r>
            <a:r>
              <a:rPr lang="en-US" sz="2773" dirty="0" err="1">
                <a:latin typeface="+mn-lt"/>
              </a:rPr>
              <a:t>FeS</a:t>
            </a:r>
            <a:endParaRPr lang="en-US" sz="2773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4502" y="6052563"/>
            <a:ext cx="3115733" cy="94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73" dirty="0">
                <a:latin typeface="+mn-lt"/>
              </a:rPr>
              <a:t>Iron and Sulfur mixture</a:t>
            </a:r>
          </a:p>
        </p:txBody>
      </p:sp>
    </p:spTree>
    <p:extLst>
      <p:ext uri="{BB962C8B-B14F-4D97-AF65-F5344CB8AC3E}">
        <p14:creationId xmlns:p14="http://schemas.microsoft.com/office/powerpoint/2010/main" val="118941824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539053"/>
            <a:ext cx="8778240" cy="848143"/>
          </a:xfrm>
        </p:spPr>
        <p:txBody>
          <a:bodyPr/>
          <a:lstStyle/>
          <a:p>
            <a:r>
              <a:rPr lang="en-US" dirty="0"/>
              <a:t>Valence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564025"/>
            <a:ext cx="3616960" cy="515078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Valence electrons</a:t>
            </a:r>
            <a:r>
              <a:rPr lang="en-US" dirty="0"/>
              <a:t> are those in the outermost level of an atom.</a:t>
            </a:r>
          </a:p>
          <a:p>
            <a:r>
              <a:rPr lang="en-US" dirty="0"/>
              <a:t>Atoms tend to interact with other atoms in such a way that they have eight valence electrons.</a:t>
            </a:r>
          </a:p>
          <a:p>
            <a:pPr lvl="1"/>
            <a:r>
              <a:rPr lang="en-US" dirty="0"/>
              <a:t>This is called the ”</a:t>
            </a:r>
            <a:r>
              <a:rPr lang="en-US" b="1" dirty="0"/>
              <a:t>octet rule.</a:t>
            </a:r>
            <a:r>
              <a:rPr lang="en-US" dirty="0"/>
              <a:t>”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2641" y="1564025"/>
            <a:ext cx="4643120" cy="49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782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Rectangle 5"/>
          <p:cNvSpPr>
            <a:spLocks noGrp="1" noChangeArrowheads="1"/>
          </p:cNvSpPr>
          <p:nvPr>
            <p:ph idx="1"/>
          </p:nvPr>
        </p:nvSpPr>
        <p:spPr>
          <a:xfrm>
            <a:off x="234974" y="357414"/>
            <a:ext cx="9567143" cy="3830497"/>
          </a:xfrm>
          <a:noFill/>
          <a:ln/>
        </p:spPr>
        <p:txBody>
          <a:bodyPr wrap="square">
            <a:spAutoFit/>
          </a:bodyPr>
          <a:lstStyle/>
          <a:p>
            <a:r>
              <a:rPr lang="en-US" dirty="0"/>
              <a:t>Atoms are in their most stable form when their outer “shell” of valence electrons is full.</a:t>
            </a:r>
          </a:p>
          <a:p>
            <a:r>
              <a:rPr lang="en-US" dirty="0"/>
              <a:t>To do this, some atoms will </a:t>
            </a:r>
            <a:r>
              <a:rPr lang="en-US" dirty="0">
                <a:hlinkClick r:id="rId3"/>
              </a:rPr>
              <a:t>take electrons from others</a:t>
            </a:r>
            <a:r>
              <a:rPr lang="en-US" dirty="0"/>
              <a:t>.</a:t>
            </a:r>
          </a:p>
          <a:p>
            <a:pPr lvl="1"/>
            <a:r>
              <a:rPr lang="en-US" sz="2560" dirty="0"/>
              <a:t>For example, an electron transfers from sodium to chlorine.</a:t>
            </a:r>
          </a:p>
          <a:p>
            <a:pPr lvl="1"/>
            <a:r>
              <a:rPr lang="en-US" sz="2560" dirty="0"/>
              <a:t>After the transfer, both atoms are charged ions.</a:t>
            </a:r>
            <a:endParaRPr lang="en-US" sz="2560" b="1" dirty="0"/>
          </a:p>
          <a:p>
            <a:pPr lvl="1"/>
            <a:r>
              <a:rPr lang="en-US" sz="2560" dirty="0"/>
              <a:t>The two ions attract each other, forming an </a:t>
            </a:r>
            <a:r>
              <a:rPr lang="en-US" sz="2560" b="1" dirty="0"/>
              <a:t>ionic bond</a:t>
            </a:r>
            <a:r>
              <a:rPr lang="en-US" sz="2560" dirty="0"/>
              <a:t>.</a:t>
            </a:r>
            <a:endParaRPr lang="en-US" sz="256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020" y="4340694"/>
            <a:ext cx="9105053" cy="3660987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06215" y="6524412"/>
            <a:ext cx="1371600" cy="63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87" b="1" dirty="0"/>
              <a:t>Sodium atom</a:t>
            </a:r>
          </a:p>
          <a:p>
            <a:pPr algn="ctr">
              <a:lnSpc>
                <a:spcPct val="90000"/>
              </a:lnSpc>
            </a:pPr>
            <a:r>
              <a:rPr lang="en-US" sz="1387" b="1" dirty="0"/>
              <a:t>(an uncharged</a:t>
            </a:r>
          </a:p>
          <a:p>
            <a:pPr algn="ctr">
              <a:lnSpc>
                <a:spcPct val="90000"/>
              </a:lnSpc>
            </a:pPr>
            <a:r>
              <a:rPr lang="en-US" sz="1387" b="1" dirty="0"/>
              <a:t>atom)</a:t>
            </a:r>
            <a:endParaRPr lang="en-US" sz="1387" b="1" dirty="0">
              <a:latin typeface="Times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30408" y="6644553"/>
            <a:ext cx="1371600" cy="63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87" b="1" dirty="0"/>
              <a:t>Chlorine atom</a:t>
            </a:r>
          </a:p>
          <a:p>
            <a:pPr algn="ctr">
              <a:lnSpc>
                <a:spcPct val="90000"/>
              </a:lnSpc>
            </a:pPr>
            <a:r>
              <a:rPr lang="en-US" sz="1387" b="1" dirty="0"/>
              <a:t>(an uncharged</a:t>
            </a:r>
          </a:p>
          <a:p>
            <a:pPr algn="ctr">
              <a:lnSpc>
                <a:spcPct val="90000"/>
              </a:lnSpc>
            </a:pPr>
            <a:r>
              <a:rPr lang="en-US" sz="1387" b="1" dirty="0"/>
              <a:t>atom)</a:t>
            </a:r>
            <a:endParaRPr lang="en-US" sz="1387" b="1" dirty="0">
              <a:latin typeface="Times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892219" y="6929120"/>
            <a:ext cx="287867" cy="26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en-US" sz="1280" b="1" dirty="0"/>
              <a:t>Na</a:t>
            </a:r>
            <a:r>
              <a:rPr lang="en-US" sz="1280" b="1" baseline="30000" dirty="0"/>
              <a:t>+</a:t>
            </a:r>
            <a:endParaRPr lang="en-US" sz="1280" b="1" dirty="0">
              <a:latin typeface="Times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370673" y="7186506"/>
            <a:ext cx="1371600" cy="41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87" b="1" dirty="0"/>
              <a:t>Sodium ion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721019" y="6929120"/>
            <a:ext cx="287867" cy="26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en-US" sz="1280" b="1"/>
              <a:t>Cl</a:t>
            </a:r>
            <a:r>
              <a:rPr lang="en-US" sz="1280" b="1" baseline="30000"/>
              <a:t>–</a:t>
            </a:r>
            <a:endParaRPr lang="en-US" sz="1280" b="1">
              <a:latin typeface="Times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199473" y="7186506"/>
            <a:ext cx="1371600" cy="41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87" b="1" dirty="0"/>
              <a:t>Chlorine ion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626202" y="6702213"/>
            <a:ext cx="1987973" cy="22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87" b="1"/>
              <a:t>Sodium chloride (NaCl)</a:t>
            </a:r>
            <a:endParaRPr lang="en-US" sz="1387" b="1">
              <a:latin typeface="Times" pitchFamily="18" charset="0"/>
            </a:endParaRPr>
          </a:p>
        </p:txBody>
      </p:sp>
      <p:sp>
        <p:nvSpPr>
          <p:cNvPr id="14" name="AutoShape 13"/>
          <p:cNvSpPr>
            <a:spLocks/>
          </p:cNvSpPr>
          <p:nvPr/>
        </p:nvSpPr>
        <p:spPr bwMode="auto">
          <a:xfrm rot="5389693">
            <a:off x="7483875" y="4828540"/>
            <a:ext cx="291253" cy="3330786"/>
          </a:xfrm>
          <a:prstGeom prst="rightBrace">
            <a:avLst>
              <a:gd name="adj1" fmla="val 953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73"/>
          </a:p>
        </p:txBody>
      </p:sp>
    </p:spTree>
    <p:extLst>
      <p:ext uri="{BB962C8B-B14F-4D97-AF65-F5344CB8AC3E}">
        <p14:creationId xmlns:p14="http://schemas.microsoft.com/office/powerpoint/2010/main" val="93043476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727882"/>
            <a:ext cx="4651157" cy="3762787"/>
          </a:xfrm>
        </p:spPr>
        <p:txBody>
          <a:bodyPr/>
          <a:lstStyle/>
          <a:p>
            <a:r>
              <a:rPr lang="en-US" dirty="0"/>
              <a:t>Atoms can also fill their outer electron shell by sharing electrons with another element.</a:t>
            </a:r>
          </a:p>
          <a:p>
            <a:pPr lvl="1"/>
            <a:r>
              <a:rPr lang="en-US" dirty="0"/>
              <a:t>The resulting molecule is held together with a </a:t>
            </a:r>
            <a:r>
              <a:rPr lang="en-US" b="1" dirty="0"/>
              <a:t>covalent bond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716586"/>
            <a:ext cx="2540000" cy="455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6581987" y="1276420"/>
            <a:ext cx="1974427" cy="2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en-US" sz="1280" b="1" dirty="0"/>
              <a:t>Hydrogen atoms (2 H)</a:t>
            </a:r>
            <a:endParaRPr lang="en-US" sz="1280" b="1" dirty="0">
              <a:latin typeface="Times" pitchFamily="18" charset="0"/>
            </a:endParaRPr>
          </a:p>
        </p:txBody>
      </p:sp>
      <p:sp>
        <p:nvSpPr>
          <p:cNvPr id="7" name="Line 1030"/>
          <p:cNvSpPr>
            <a:spLocks noChangeShapeType="1"/>
          </p:cNvSpPr>
          <p:nvPr/>
        </p:nvSpPr>
        <p:spPr bwMode="auto">
          <a:xfrm flipV="1">
            <a:off x="6893559" y="1479620"/>
            <a:ext cx="711200" cy="511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73"/>
          </a:p>
        </p:txBody>
      </p:sp>
      <p:sp>
        <p:nvSpPr>
          <p:cNvPr id="8" name="Line 1031"/>
          <p:cNvSpPr>
            <a:spLocks noChangeShapeType="1"/>
          </p:cNvSpPr>
          <p:nvPr/>
        </p:nvSpPr>
        <p:spPr bwMode="auto">
          <a:xfrm>
            <a:off x="7601373" y="1476233"/>
            <a:ext cx="697653" cy="504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73"/>
          </a:p>
        </p:txBody>
      </p:sp>
      <p:sp>
        <p:nvSpPr>
          <p:cNvPr id="9" name="Text Box 1029"/>
          <p:cNvSpPr txBox="1">
            <a:spLocks noChangeArrowheads="1"/>
          </p:cNvSpPr>
          <p:nvPr/>
        </p:nvSpPr>
        <p:spPr bwMode="auto">
          <a:xfrm>
            <a:off x="7000239" y="6268266"/>
            <a:ext cx="120904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80" b="1" dirty="0"/>
              <a:t>Hydrogen</a:t>
            </a:r>
          </a:p>
          <a:p>
            <a:pPr algn="ctr">
              <a:lnSpc>
                <a:spcPct val="90000"/>
              </a:lnSpc>
            </a:pPr>
            <a:r>
              <a:rPr lang="en-US" sz="1280" b="1" dirty="0"/>
              <a:t>molecule (H</a:t>
            </a:r>
            <a:r>
              <a:rPr lang="en-US" sz="1280" b="1" baseline="-25000" dirty="0"/>
              <a:t>2</a:t>
            </a:r>
            <a:r>
              <a:rPr lang="en-US" sz="128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594300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3" name="Rectangle 5"/>
          <p:cNvSpPr>
            <a:spLocks noGrp="1" noChangeArrowheads="1"/>
          </p:cNvSpPr>
          <p:nvPr>
            <p:ph idx="1"/>
          </p:nvPr>
        </p:nvSpPr>
        <p:spPr>
          <a:xfrm>
            <a:off x="477520" y="1067559"/>
            <a:ext cx="9103360" cy="3562732"/>
          </a:xfrm>
          <a:noFill/>
          <a:ln/>
        </p:spPr>
        <p:txBody>
          <a:bodyPr>
            <a:spAutoFit/>
          </a:bodyPr>
          <a:lstStyle/>
          <a:p>
            <a:r>
              <a:rPr lang="en-US" dirty="0"/>
              <a:t>If atoms share one pair of electrons, they form a </a:t>
            </a:r>
            <a:r>
              <a:rPr lang="en-US" b="1" dirty="0"/>
              <a:t>single covalent bond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b="1" dirty="0"/>
              <a:t>double covalent bond</a:t>
            </a:r>
            <a:r>
              <a:rPr lang="en-US" dirty="0"/>
              <a:t>, is the sharing of </a:t>
            </a:r>
            <a:r>
              <a:rPr lang="en-US" u="sng" dirty="0"/>
              <a:t>two pairs</a:t>
            </a:r>
            <a:r>
              <a:rPr lang="en-US" dirty="0"/>
              <a:t> of valence electrons.</a:t>
            </a:r>
          </a:p>
          <a:p>
            <a:r>
              <a:rPr lang="en-US" dirty="0"/>
              <a:t>A </a:t>
            </a:r>
            <a:r>
              <a:rPr lang="en-US" b="1" dirty="0"/>
              <a:t>triple covalent bond</a:t>
            </a:r>
            <a:r>
              <a:rPr lang="en-US" dirty="0"/>
              <a:t>, is the sharing of </a:t>
            </a:r>
            <a:r>
              <a:rPr lang="en-US" u="sng" dirty="0"/>
              <a:t>three pairs</a:t>
            </a:r>
            <a:r>
              <a:rPr lang="en-US" dirty="0"/>
              <a:t> of valence electrons.</a:t>
            </a:r>
          </a:p>
          <a:p>
            <a:endParaRPr lang="en-US" dirty="0"/>
          </a:p>
        </p:txBody>
      </p:sp>
      <p:pic>
        <p:nvPicPr>
          <p:cNvPr id="8194" name="Picture 2" descr="https://encrypted-tbn1.gstatic.com/images?q=tbn:ANd9GcSDco6ey93zLOs0egRE_zYK0aoI-0kMDhbWlMUxZwsdc9Ok6gl82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82" y="5269567"/>
            <a:ext cx="3706378" cy="79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wgHBhUIBwgUFhQXGCEZGRgYGR8dGhwdIiEoJCAoGx8iIS4hICIvJCcXITIhJSsrLjQyHSU0ODYtNygtMDcBCgoKBQUFDgUFDisZExkrKysrKysrKysrKysrKysrKysrKysrKysrKysrKysrKysrKysrKysrKysrKysrKysrK//AABEIAOUA3QMBIgACEQEDEQH/xAAcAAEBAAIDAQEAAAAAAAAAAAAABwYIAwQFAgH/xABGEAABAgQCBAcLCQgDAAAAAAAAAQIDBAURBgcSITGyCBM1N3JzsRciNkFRVVZxkZLTFBY0YXSBk8HRGCMyQlJUYpQVQ6H/xAAUAQEAAAAAAAAAAAAAAAAAAAAA/8QAFBEBAAAAAAAAAAAAAAAAAAAAAP/aAAwDAQACEQMRAD8AuIAAAAAAAAAAAAAAcM7EdBk3xWbWtVU9aIBzAleT2YFaxlUo8vV2wkbDYjm6DVRbqttd3KVQAASXL3MSuYix5FolQbB4piRFTRaqO71yIl10l7AK0AAAAAAAAAAAAAAAAAAAAAAAAAAAAAHWqfJsXoO7FOydap8mxeg7sUCE8Gvlub6pu8X81My4qWLKbORX4Ok1iPVqJERGadm31erWZ586c4/Mrv8AXQC7mu+TXO5MdGNvoej86c4/Mrv9dDxsinx4mZsR802z1hxVclrWdpJfV67gbIAAAAAAAAAAAAAAAAAAAAAAAAAAAAAB1qnybF6DuxTsnWqfJsXoO7FAhPBr5bm+qbvF/IBwa+W5vqm7xfwBrvk1zuTHRjb6GxBrvk1zuTHRjb6AbEAAAAAAAAAAAAAAAAAAAAAAAAAAAAAB+KiOSzkP0AdeXkpSVdpS0qxirqVWtROxDzsUYnpOFZNs3W5hWMc7QRUa53fWVdjUVdiKeySXhIeCUv8AaU3HgVhjkexHt2KlzhgyEnAi8bAlIbXeVGoi+1EPuU+is6KdhygAAAAAAAAAAAAAAAAAAAAAAAAAAAAAAAACS8JDwSl/tKbjytEl4SHglL/aU3HgVWU+is6KdhynFKfRWdFOw5QAAAAAAAAAAAAAAAAABwxZuWgv4uNMMavkVyIvsA5gAABwxpqXl1tHjsbf+pyJ2nKio5LooH6AAAAAAAASXhIeCUv9pTceVoxnF64PnoTZHFk3LWa7SayLGRi3ta9tJF2KvtAyGU+is6Kdhynn0qsUmps0aTUoMVG6v3cRr7euyqegAAAAAAAAABxxpiDLpePGa2+zSVE7T6hvZEYj4bkVF2Ki3QD6APiNGhQGacaIjU8qrZP/AED7B8QosOMzTgxEcnlRbofYA12zt51ZfoQd9xsSa653uRuacBzlsiQ4V1XpuA2KB5nziofnmW/FZ+o+cVD88y34rP1AivCV5Wk+rfvIXKkckwerbuoQXhEz8lP1SUdIzcOIiQ33VjkdbWm2yl6pHJMHq27qAdsAAAAAAMWzQq0Si4Cmp2A5UdoaDVTaivVGXT600r/cBLsdZgVzF2IfmtgV7kZpaKvhrZ0RU/iXT/lhpr1outNarZbHfpGQUBYCPrtbesRdapBaiIi+PvnXV3rsh9cG2jQm06Zrj2Ir3P4lq+NGtRHOt61cy/RQtIEBxXkvUKDLLVsKVOJEdC77QtoxURNqw3N/id/jZF8l1shlGS2YsxiVjqJXIl5iG3SZE2LEYmpdLxaSatfjT60VVqxhtGy0w7R8Rur8rDiccsR0Rt32axX3ujWtRO9sqpZb7QMyAAAAAAABH+En4PSvXLuqZxlhzfSXUtMH4Sfg7K9cu6plOW9cpEvgSTgzFVgNckFqK10RqKi/WirqAzcm3CA5vl65n5mbfOKh+eZb8Vn6k8z1q9MncBrBk6jBe7jmLosiNcttfiRbgetkVzbQOnE31KAT/Irm2gdOJvqUAAa458QEmcy4Uu51kdChtv63uQ2ONds7edWX6EHfcBkvcApfnyN7jR3AKX59je40sgA1WzUwNLYHnIECVnXxeNa5yq5ES1lRNVjYSsUONiLBjKZL1F8BzmQ14xiKrktZdVnJt2bfGSfhK8rSfVv3kLlSOSYPVt3UAmHcdqfp5Nex3xR3Han6eTXsd8UrQAkvcdqfp5Nex3xR3Han6eTXsd8UrQAki5OVO2rHk17rvinuZ2wHdzCO1FvorCv+I1DPzzsRUqHXKFGpcZbJFhuZfyKqal+5bL9wGA8HiOyLgR0Nqa2TD0X72tX87fcU813yaxImDMTR8N4iXimxHaN3LZrIrdWtdiI5NWls1N8S3NiE160AA6tTqMnSZB89UZhsOGxLuc5dSJ+a+JETWq6kIBg6sVvG+bSzshOR4UBYnGxGte5rUhMsjWvRFsqusxqp/kqgWLHeFZjFclDl5asxJZWP0ldDRVV2q1ls5vrMM7jtT9PJr2O+KVoASXuO1P08mvY74o7jtT9PJr2O+KVoASXuO1P08mvY74p2qVlRUZCqQp1+NZl6Q4jXqxyOs5GuRVRf3uxbW8e0qAAj/CT8HZXrl3VPFwnktTq7huBVYtYitWLDR6tRrVRL+Q9rhJ+Dsr1y7qmcZYc30l1LQMD7gFL8+xvcaYtmRlTI4Pw0tVl6nEiO02s0XNRE138hsaTbhAc3y9cz8wOzkVzbQOnE31KAT/Irm2gdOJvqUAASPMnLyu4kxxCrNNSFxTGw0XSfZ12uVVslvIpXAAAAErzkwFWsYz8vGo/F2hscjtN2jrVUVLalKZT4T4EhDgxNrWNRfWiWOwAAAAAAAAAJ/mPlfT8ZP+Xy8XiZpEtp2u16JsSInlTYjk1223RERJ9K4Szdw035JRptz4aak0IzHMTotiqip9yIbAmG5oYzj4Jo0OflpNsVXxeLs5VS3eqt9XqAlzst8x8XTKfOqoaDEX/tio9E+tkOGqtv7vrLBgfBtLwZS/kdNaqudriRXfxvVNl/Iia7NTZddqqqrkEF6xIKPVNqIp9gAAAAAAAAT7OLCFUxhSYErR9DSZEVztN2iltG2rUpk2CqZMUXCktTZ23GQoaNdordLp5FPbAAw7NbDdQxVhRaZStDjFiNd362SyXvrsZiAMUywoE9hnB0OlVPR4xrnquit01uVU1+pTKwAAAAAAAAAAAAAAAAABJeEh4JS/2lNx5WiS8JDwSl/tKbjwKrKfRWdFOw5TilPorOinYcoAAAAAAAAAAAAAAAAAAAAAAAAAAAAAAAAAkvCQ8Epf7Sm48rRMM/6XUKrheBBpchFjOSYRVbDY56omg5LqjUXVs1gUqU+is6KdhynFLIqSzUVP5U7DlAAAAAAAAAAAAAAAAAAAAAAAAAAAAAABxzMVIEu6MqX0WqtvUlzkOtU+TYvQd2KBiOX+Y8njeciy0pIRIaw2o5VcqLe621WM3IBwa+W5vqm7xfwBgmE8zJLE2J30GBTojHsR6q5yoqd4tltbWZ2a75Nc7kx0Y2+gGxAAAAAAAAAAAAAAAAAAAAAAAAAAAAAAdap8mxeg7sU7J1qnybF6DuxQNWcsscswNPRpl9PWNxjEbZH6FrLf8ApW5Qv2g4Po078dPhnkcHKWgTNZmmzEBrkSE22kiL/N9ZeP8Aiqd/YQvcb+gEe/aDg+jTvx0+GY7kZM/LMzok0jbacOK62213IpsH/wAXTv7CF7jf0IFkyiNzamEamrRjb6AbEgAAAAAAAAAAAAAAAAAAAAAAAAAAAAB1qnybF6DuxTsnxGhtjQlhPTUqKi+pQIHwa+W5vqm7xfzG8K4GoOE5h8eiSzmOe1Guu9zroi38amSADXfJrncmOjG30NiDGKFgLD1BrTqxTZVzYztJFcr3Ki6S3XUq22gZO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318347" y="-154093"/>
            <a:ext cx="325120" cy="32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 sz="2773"/>
          </a:p>
        </p:txBody>
      </p:sp>
      <p:sp>
        <p:nvSpPr>
          <p:cNvPr id="5" name="AutoShape 6" descr="data:image/jpeg;base64,/9j/4AAQSkZJRgABAQAAAQABAAD/2wCEAAkGBwgHBhUIBwgUFhQXGCEZGRgYGR8dGhwdIiEoJCAoGx8iIS4hICIvJCcXITIhJSsrLjQyHSU0ODYtNygtMDcBCgoKBQUFDgUFDisZExkrKysrKysrKysrKysrKysrKysrKysrKysrKysrKysrKysrKysrKysrKysrKysrKysrK//AABEIAOUA3QMBIgACEQEDEQH/xAAcAAEBAAIDAQEAAAAAAAAAAAAABwYIAwQFAgH/xABGEAABAgQCBAcLCQgDAAAAAAAAAQIDBAURBgcSITGyCBM1N3JzsRciNkFRVVZxkZLTFBY0YXSBk8HRGCMyQlJUYpQVQ6H/xAAUAQEAAAAAAAAAAAAAAAAAAAAA/8QAFBEBAAAAAAAAAAAAAAAAAAAAAP/aAAwDAQACEQMRAD8AuIAAAAAAAAAAAAAAcM7EdBk3xWbWtVU9aIBzAleT2YFaxlUo8vV2wkbDYjm6DVRbqttd3KVQAASXL3MSuYix5FolQbB4piRFTRaqO71yIl10l7AK0AAAAAAAAAAAAAAAAAAAAAAAAAAAAAHWqfJsXoO7FOydap8mxeg7sUCE8Gvlub6pu8X81My4qWLKbORX4Ok1iPVqJERGadm31erWZ586c4/Mrv8AXQC7mu+TXO5MdGNvoej86c4/Mrv9dDxsinx4mZsR802z1hxVclrWdpJfV67gbIAAAAAAAAAAAAAAAAAAAAAAAAAAAAAB1qnybF6DuxTsnWqfJsXoO7FAhPBr5bm+qbvF/IBwa+W5vqm7xfwBrvk1zuTHRjb6GxBrvk1zuTHRjb6AbEAAAAAAAAAAAAAAAAAAAAAAAAAAAAAB+KiOSzkP0AdeXkpSVdpS0qxirqVWtROxDzsUYnpOFZNs3W5hWMc7QRUa53fWVdjUVdiKeySXhIeCUv8AaU3HgVhjkexHt2KlzhgyEnAi8bAlIbXeVGoi+1EPuU+is6KdhygAAAAAAAAAAAAAAAAAAAAAAAAAAAAAAAACS8JDwSl/tKbjytEl4SHglL/aU3HgVWU+is6KdhynFKfRWdFOw5QAAAAAAAAAAAAAAAAABwxZuWgv4uNMMavkVyIvsA5gAABwxpqXl1tHjsbf+pyJ2nKio5LooH6AAAAAAAASXhIeCUv9pTceVoxnF64PnoTZHFk3LWa7SayLGRi3ta9tJF2KvtAyGU+is6Kdhynn0qsUmps0aTUoMVG6v3cRr7euyqegAAAAAAAAABxxpiDLpePGa2+zSVE7T6hvZEYj4bkVF2Ki3QD6APiNGhQGacaIjU8qrZP/AED7B8QosOMzTgxEcnlRbofYA12zt51ZfoQd9xsSa653uRuacBzlsiQ4V1XpuA2KB5nziofnmW/FZ+o+cVD88y34rP1AivCV5Wk+rfvIXKkckwerbuoQXhEz8lP1SUdIzcOIiQ33VjkdbWm2yl6pHJMHq27qAdsAAAAAAMWzQq0Si4Cmp2A5UdoaDVTaivVGXT600r/cBLsdZgVzF2IfmtgV7kZpaKvhrZ0RU/iXT/lhpr1outNarZbHfpGQUBYCPrtbesRdapBaiIi+PvnXV3rsh9cG2jQm06Zrj2Ir3P4lq+NGtRHOt61cy/RQtIEBxXkvUKDLLVsKVOJEdC77QtoxURNqw3N/id/jZF8l1shlGS2YsxiVjqJXIl5iG3SZE2LEYmpdLxaSatfjT60VVqxhtGy0w7R8Rur8rDiccsR0Rt32axX3ujWtRO9sqpZb7QMyAAAAAAABH+En4PSvXLuqZxlhzfSXUtMH4Sfg7K9cu6plOW9cpEvgSTgzFVgNckFqK10RqKi/WirqAzcm3CA5vl65n5mbfOKh+eZb8Vn6k8z1q9MncBrBk6jBe7jmLosiNcttfiRbgetkVzbQOnE31KAT/Irm2gdOJvqUAAa458QEmcy4Uu51kdChtv63uQ2ONds7edWX6EHfcBkvcApfnyN7jR3AKX59je40sgA1WzUwNLYHnIECVnXxeNa5yq5ES1lRNVjYSsUONiLBjKZL1F8BzmQ14xiKrktZdVnJt2bfGSfhK8rSfVv3kLlSOSYPVt3UAmHcdqfp5Nex3xR3Han6eTXsd8UrQAkvcdqfp5Nex3xR3Han6eTXsd8UrQAki5OVO2rHk17rvinuZ2wHdzCO1FvorCv+I1DPzzsRUqHXKFGpcZbJFhuZfyKqal+5bL9wGA8HiOyLgR0Nqa2TD0X72tX87fcU813yaxImDMTR8N4iXimxHaN3LZrIrdWtdiI5NWls1N8S3NiE160AA6tTqMnSZB89UZhsOGxLuc5dSJ+a+JETWq6kIBg6sVvG+bSzshOR4UBYnGxGte5rUhMsjWvRFsqusxqp/kqgWLHeFZjFclDl5asxJZWP0ldDRVV2q1ls5vrMM7jtT9PJr2O+KVoASXuO1P08mvY74o7jtT9PJr2O+KVoASXuO1P08mvY74p2qVlRUZCqQp1+NZl6Q4jXqxyOs5GuRVRf3uxbW8e0qAAj/CT8HZXrl3VPFwnktTq7huBVYtYitWLDR6tRrVRL+Q9rhJ+Dsr1y7qmcZYc30l1LQMD7gFL8+xvcaYtmRlTI4Pw0tVl6nEiO02s0XNRE138hsaTbhAc3y9cz8wOzkVzbQOnE31KAT/Irm2gdOJvqUAASPMnLyu4kxxCrNNSFxTGw0XSfZ12uVVslvIpXAAAAErzkwFWsYz8vGo/F2hscjtN2jrVUVLalKZT4T4EhDgxNrWNRfWiWOwAAAAAAAAAJ/mPlfT8ZP+Xy8XiZpEtp2u16JsSInlTYjk1223RERJ9K4Szdw035JRptz4aak0IzHMTotiqip9yIbAmG5oYzj4Jo0OflpNsVXxeLs5VS3eqt9XqAlzst8x8XTKfOqoaDEX/tio9E+tkOGqtv7vrLBgfBtLwZS/kdNaqudriRXfxvVNl/Iia7NTZddqqqrkEF6xIKPVNqIp9gAAAAAAAAT7OLCFUxhSYErR9DSZEVztN2iltG2rUpk2CqZMUXCktTZ23GQoaNdordLp5FPbAAw7NbDdQxVhRaZStDjFiNd362SyXvrsZiAMUywoE9hnB0OlVPR4xrnquit01uVU1+pTKwAAAAAAAAAAAAAAAAABJeEh4JS/2lNx5WiS8JDwSl/tKbjwKrKfRWdFOw5TilPorOinYcoAAAAAAAAAAAAAAAAAAAAAAAAAAAAAAAAAkvCQ8Epf7Sm48rRMM/6XUKrheBBpchFjOSYRVbDY56omg5LqjUXVs1gUqU+is6KdhynFLIqSzUVP5U7DlAAAAAAAAAAAAAAAAAAAAAAAAAAAAAABxzMVIEu6MqX0WqtvUlzkOtU+TYvQd2KBiOX+Y8njeciy0pIRIaw2o5VcqLe621WM3IBwa+W5vqm7xfwBgmE8zJLE2J30GBTojHsR6q5yoqd4tltbWZ2a75Nc7kx0Y2+gGxAAAAAAAAAAAAAAAAAAAAAAAAAAAAAAdap8mxeg7sU7J1qnybF6DuxQNWcsscswNPRpl9PWNxjEbZH6FrLf8ApW5Qv2g4Po078dPhnkcHKWgTNZmmzEBrkSE22kiL/N9ZeP8Aiqd/YQvcb+gEe/aDg+jTvx0+GY7kZM/LMzok0jbacOK62213IpsH/wAXTv7CF7jf0IFkyiNzamEamrRjb6AbEgAAAAAAAAAAAAAAAAAAAAAAAAAAAAB1qnybF6DuxTsnxGhtjQlhPTUqKi+pQIHwa+W5vqm7xfzG8K4GoOE5h8eiSzmOe1Guu9zroi38amSADXfJrncmOjG30NiDGKFgLD1BrTqxTZVzYztJFcr3Ki6S3XUq22gZO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480907" y="8467"/>
            <a:ext cx="325120" cy="32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endParaRPr lang="en-US" sz="2773"/>
          </a:p>
        </p:txBody>
      </p:sp>
      <p:pic>
        <p:nvPicPr>
          <p:cNvPr id="8200" name="Picture 8" descr="http://upload.wikimedia.org/wikipedia/commons/c/c0/Methane-2D-squa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7" y="4622924"/>
            <a:ext cx="2017694" cy="209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upload.wikimedia.org/wikipedia/commons/8/8d/Ethene-2D-fla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36" y="4553944"/>
            <a:ext cx="2356538" cy="220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80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816" name="Picture 24" descr="02_11aFourCovalentBonds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71" y="2090749"/>
            <a:ext cx="9103360" cy="2866814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9" y="5168620"/>
            <a:ext cx="8426431" cy="112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7178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457201"/>
            <a:ext cx="8778240" cy="3251877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18" charset="0"/>
              <a:buChar char="•"/>
            </a:pPr>
            <a:r>
              <a:rPr lang="en-US" dirty="0"/>
              <a:t>All living organisms are composed of matter.</a:t>
            </a:r>
          </a:p>
          <a:p>
            <a:pPr>
              <a:lnSpc>
                <a:spcPct val="90000"/>
              </a:lnSpc>
              <a:buFont typeface="Times" pitchFamily="18" charset="0"/>
              <a:buChar char="•"/>
            </a:pPr>
            <a:r>
              <a:rPr lang="en-US" b="1" dirty="0"/>
              <a:t>Matter</a:t>
            </a:r>
            <a:r>
              <a:rPr lang="en-US" dirty="0"/>
              <a:t> is anything that takes up space and has mass</a:t>
            </a:r>
          </a:p>
          <a:p>
            <a:pPr>
              <a:lnSpc>
                <a:spcPct val="90000"/>
              </a:lnSpc>
              <a:buFont typeface="Times" pitchFamily="18" charset="0"/>
              <a:buChar char="•"/>
            </a:pPr>
            <a:r>
              <a:rPr lang="en-US" dirty="0"/>
              <a:t>An </a:t>
            </a:r>
            <a:r>
              <a:rPr lang="en-US" b="1" dirty="0"/>
              <a:t>element</a:t>
            </a:r>
            <a:r>
              <a:rPr lang="en-US" dirty="0"/>
              <a:t> is the simplest form of matter.</a:t>
            </a:r>
          </a:p>
          <a:p>
            <a:pPr lvl="1">
              <a:lnSpc>
                <a:spcPct val="90000"/>
              </a:lnSpc>
              <a:buFont typeface="Times" pitchFamily="18" charset="0"/>
              <a:buChar char="•"/>
            </a:pPr>
            <a:r>
              <a:rPr lang="en-US" dirty="0"/>
              <a:t>Cannot be broken down to other substances by </a:t>
            </a:r>
            <a:br>
              <a:rPr lang="en-US" dirty="0"/>
            </a:br>
            <a:r>
              <a:rPr lang="en-US" dirty="0"/>
              <a:t>chemical reactions.</a:t>
            </a:r>
          </a:p>
          <a:p>
            <a:pPr marL="117047" indent="0">
              <a:buNone/>
            </a:pPr>
            <a:endParaRPr lang="en-US" dirty="0"/>
          </a:p>
        </p:txBody>
      </p:sp>
      <p:pic>
        <p:nvPicPr>
          <p:cNvPr id="4" name="Picture 2" descr="http://www.ptable.com/Images/periodic%20tab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354" y="2940522"/>
            <a:ext cx="5222563" cy="391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6383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92" name="Rectangle 36"/>
          <p:cNvSpPr>
            <a:spLocks noGrp="1" noChangeArrowheads="1"/>
          </p:cNvSpPr>
          <p:nvPr>
            <p:ph idx="1"/>
          </p:nvPr>
        </p:nvSpPr>
        <p:spPr>
          <a:xfrm>
            <a:off x="762000" y="228600"/>
            <a:ext cx="4876800" cy="7563827"/>
          </a:xfrm>
          <a:noFill/>
          <a:ln/>
        </p:spPr>
        <p:txBody>
          <a:bodyPr wrap="square">
            <a:spAutoFit/>
          </a:bodyPr>
          <a:lstStyle/>
          <a:p>
            <a:r>
              <a:rPr lang="en-US" dirty="0"/>
              <a:t>Some covalent molecules have, as a result of the positioning of their electrons, a negative and positively-charged end.</a:t>
            </a:r>
          </a:p>
          <a:p>
            <a:pPr lvl="1"/>
            <a:r>
              <a:rPr lang="en-US" dirty="0"/>
              <a:t>These are called </a:t>
            </a:r>
            <a:r>
              <a:rPr lang="en-US" b="1" dirty="0"/>
              <a:t>polar</a:t>
            </a:r>
            <a:r>
              <a:rPr lang="en-US" dirty="0"/>
              <a:t> covalent molecules.</a:t>
            </a:r>
          </a:p>
          <a:p>
            <a:r>
              <a:rPr lang="en-US" dirty="0"/>
              <a:t>A </a:t>
            </a:r>
            <a:r>
              <a:rPr lang="en-US" b="1" dirty="0"/>
              <a:t>hydrogen bond</a:t>
            </a:r>
            <a:r>
              <a:rPr lang="en-US" dirty="0"/>
              <a:t> occurs when opposite charges of two polar compounds attract each other.</a:t>
            </a:r>
          </a:p>
          <a:p>
            <a:pPr lvl="1"/>
            <a:r>
              <a:rPr lang="en-US" dirty="0"/>
              <a:t>A common example is the interactions between water molecules.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4" name="Picture 2" descr="E:\LESSON OVRVW batch 3\art\BIO10NAE_01_02_03_005_LRIM_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0" y="1456267"/>
            <a:ext cx="3793067" cy="440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02520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362408"/>
            <a:ext cx="4551680" cy="5273970"/>
          </a:xfrm>
        </p:spPr>
        <p:txBody>
          <a:bodyPr/>
          <a:lstStyle/>
          <a:p>
            <a:r>
              <a:rPr lang="en-US" dirty="0"/>
              <a:t>Water is an essential compound for all life, and has many unusual properties as a result of its hydrogen-bonding.</a:t>
            </a:r>
          </a:p>
          <a:p>
            <a:r>
              <a:rPr lang="en-US" b="1" dirty="0"/>
              <a:t>Cohesion</a:t>
            </a:r>
            <a:r>
              <a:rPr lang="en-US" dirty="0"/>
              <a:t> is the attraction between molecules of water.</a:t>
            </a:r>
          </a:p>
          <a:p>
            <a:pPr lvl="1"/>
            <a:r>
              <a:rPr lang="en-US" sz="2560" dirty="0"/>
              <a:t>Causes water to form beads or droplets.</a:t>
            </a:r>
          </a:p>
          <a:p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8160" y="1463040"/>
            <a:ext cx="3300665" cy="495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203807"/>
            <a:ext cx="8778240" cy="848143"/>
          </a:xfrm>
        </p:spPr>
        <p:txBody>
          <a:bodyPr/>
          <a:lstStyle/>
          <a:p>
            <a:r>
              <a:rPr lang="en-US" dirty="0"/>
              <a:t>Properties of Water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0771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28601"/>
            <a:ext cx="9388475" cy="685800"/>
          </a:xfrm>
        </p:spPr>
        <p:txBody>
          <a:bodyPr/>
          <a:lstStyle/>
          <a:p>
            <a:pPr marL="379413" lvl="1" indent="-379413">
              <a:buFontTx/>
              <a:buChar char="•"/>
            </a:pPr>
            <a:r>
              <a:rPr lang="en-US" sz="3000" dirty="0"/>
              <a:t>Cohesion also creates the effect of surface tension.</a:t>
            </a:r>
          </a:p>
          <a:p>
            <a:endParaRPr lang="en-US" dirty="0"/>
          </a:p>
        </p:txBody>
      </p:sp>
      <p:pic>
        <p:nvPicPr>
          <p:cNvPr id="1026" name="Picture 2" descr="http://i.imgur.com/2s7bB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39624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41742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22" y="228600"/>
            <a:ext cx="8778240" cy="1295400"/>
          </a:xfrm>
        </p:spPr>
        <p:txBody>
          <a:bodyPr/>
          <a:lstStyle/>
          <a:p>
            <a:r>
              <a:rPr lang="en-US" b="1" dirty="0"/>
              <a:t>Adhesion</a:t>
            </a:r>
            <a:r>
              <a:rPr lang="en-US" dirty="0"/>
              <a:t> is the attraction of water to the molecules of the container or tube it is in.</a:t>
            </a:r>
          </a:p>
          <a:p>
            <a:pPr marL="438926" lvl="1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1026" name="Picture 2" descr="http://www.mountainside-medical.com/product_images/uploaded_images/Capillary-Tub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799"/>
            <a:ext cx="3657600" cy="466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hristyrougeau.weebly.com/uploads/8/0/1/6/8016859/2312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27443"/>
            <a:ext cx="2438400" cy="386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5554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533400"/>
            <a:ext cx="5074920" cy="3667376"/>
          </a:xfrm>
        </p:spPr>
        <p:txBody>
          <a:bodyPr/>
          <a:lstStyle/>
          <a:p>
            <a:r>
              <a:rPr lang="en-US" dirty="0"/>
              <a:t>Water has a very high </a:t>
            </a:r>
            <a:r>
              <a:rPr lang="en-US" b="1" dirty="0"/>
              <a:t>heat capacity</a:t>
            </a:r>
            <a:r>
              <a:rPr lang="en-US" dirty="0"/>
              <a:t>, meaning a large amount of heat energy is required to raise the temperature of water.</a:t>
            </a:r>
          </a:p>
          <a:p>
            <a:pPr lvl="1"/>
            <a:r>
              <a:rPr lang="en-US" sz="2560" dirty="0"/>
              <a:t>The evaporation of sweat from skin removes a lot of excess heat.</a:t>
            </a:r>
          </a:p>
        </p:txBody>
      </p:sp>
      <p:pic>
        <p:nvPicPr>
          <p:cNvPr id="12290" name="Picture 2" descr="http://www.myhousecallmd.com/wp-content/uploads/2010/09/gat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85" y="1448508"/>
            <a:ext cx="3840480" cy="49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46958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rnpedia.com/_/rsrc/1343266393055/home/notes/fundamentals-of-nursing-notes/d5lrs-lactated-ringer-s-solution-iv-fluid/D5LRS%20(Lactated%20Ringer%E2%80%99s%20Solution)%20IV%20Flu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71" y="1160971"/>
            <a:ext cx="4589286" cy="458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35" y="799346"/>
            <a:ext cx="4854963" cy="4867704"/>
          </a:xfrm>
        </p:spPr>
        <p:txBody>
          <a:bodyPr/>
          <a:lstStyle/>
          <a:p>
            <a:r>
              <a:rPr lang="en-US" dirty="0"/>
              <a:t>Water also known as the </a:t>
            </a:r>
            <a:r>
              <a:rPr lang="en-US" b="1" dirty="0"/>
              <a:t>universal solvent.</a:t>
            </a:r>
          </a:p>
          <a:p>
            <a:pPr lvl="1"/>
            <a:r>
              <a:rPr lang="en-US" sz="2560" dirty="0"/>
              <a:t>Because water is polar, it can dissolve many different </a:t>
            </a:r>
            <a:r>
              <a:rPr lang="en-US" sz="2560" u="sng" dirty="0"/>
              <a:t>solutes</a:t>
            </a:r>
            <a:r>
              <a:rPr lang="en-US" sz="2560" dirty="0"/>
              <a:t>, such as salts and sugars.</a:t>
            </a:r>
            <a:endParaRPr lang="en-US" dirty="0"/>
          </a:p>
          <a:p>
            <a:pPr lvl="1"/>
            <a:r>
              <a:rPr lang="en-US" sz="2560" dirty="0"/>
              <a:t>When something is dissolved completely in water, it is called a </a:t>
            </a:r>
            <a:r>
              <a:rPr lang="en-US" sz="2560" u="sng" dirty="0"/>
              <a:t>solution</a:t>
            </a:r>
            <a:r>
              <a:rPr lang="en-US" sz="2560" dirty="0"/>
              <a:t>.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26831" y="5575115"/>
            <a:ext cx="41120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Georgia"/>
              </a:rPr>
              <a:t>Ringer’s solution: Sodium ion, chloride ion, lactate, potassium ion, calcium ion, water.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695287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314027"/>
            <a:ext cx="8778240" cy="4784605"/>
          </a:xfrm>
        </p:spPr>
        <p:txBody>
          <a:bodyPr/>
          <a:lstStyle/>
          <a:p>
            <a:r>
              <a:rPr lang="en-US" dirty="0"/>
              <a:t>A few (1 in 550 million) water molecules spontaneously split into ions.</a:t>
            </a:r>
          </a:p>
          <a:p>
            <a:pPr lvl="1"/>
            <a:r>
              <a:rPr lang="en-US" sz="2560" dirty="0"/>
              <a:t>Pure water has equal amounts of H+ and OH- ions.  This is considered </a:t>
            </a:r>
            <a:r>
              <a:rPr lang="en-US" sz="2560" u="sng" dirty="0"/>
              <a:t>neutral</a:t>
            </a:r>
            <a:r>
              <a:rPr lang="en-US" sz="2560" dirty="0"/>
              <a:t>.</a:t>
            </a:r>
          </a:p>
          <a:p>
            <a:pPr lvl="1"/>
            <a:r>
              <a:rPr lang="en-US" sz="2560" b="1" dirty="0"/>
              <a:t>Acids</a:t>
            </a:r>
            <a:r>
              <a:rPr lang="en-US" sz="2560" dirty="0"/>
              <a:t> have higher amounts of H+ ions.</a:t>
            </a:r>
          </a:p>
          <a:p>
            <a:pPr lvl="1"/>
            <a:r>
              <a:rPr lang="en-US" sz="2560" b="1" dirty="0"/>
              <a:t>Bases</a:t>
            </a:r>
            <a:r>
              <a:rPr lang="en-US" sz="2560" dirty="0"/>
              <a:t> have higher amounts of OH- ions.</a:t>
            </a:r>
          </a:p>
          <a:p>
            <a:r>
              <a:rPr lang="en-US" b="1" dirty="0"/>
              <a:t>pH</a:t>
            </a:r>
            <a:r>
              <a:rPr lang="en-US" dirty="0"/>
              <a:t> measures the concentration of hydrogen ions in a solution.</a:t>
            </a:r>
          </a:p>
          <a:p>
            <a:pPr lvl="1"/>
            <a:r>
              <a:rPr lang="en-US" dirty="0"/>
              <a:t>Lower pH means a higher concentration of H+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2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0" y="5739452"/>
            <a:ext cx="6502400" cy="113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203807"/>
            <a:ext cx="8778240" cy="848143"/>
          </a:xfrm>
        </p:spPr>
        <p:txBody>
          <a:bodyPr/>
          <a:lstStyle/>
          <a:p>
            <a:r>
              <a:rPr lang="en-US" dirty="0"/>
              <a:t>Acids and Bases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5347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304800"/>
            <a:ext cx="8778240" cy="2454736"/>
          </a:xfrm>
        </p:spPr>
        <p:txBody>
          <a:bodyPr/>
          <a:lstStyle/>
          <a:p>
            <a:r>
              <a:rPr lang="en-US" dirty="0"/>
              <a:t>The pH scale is used to measure the relative acidity or alkalinity of solutions.</a:t>
            </a:r>
          </a:p>
          <a:p>
            <a:pPr lvl="1"/>
            <a:r>
              <a:rPr lang="en-US" dirty="0"/>
              <a:t>7 is considered neutral.</a:t>
            </a:r>
          </a:p>
          <a:p>
            <a:pPr lvl="1"/>
            <a:r>
              <a:rPr lang="en-US" dirty="0"/>
              <a:t>Anything approaching zero is more acidic.</a:t>
            </a:r>
          </a:p>
          <a:p>
            <a:pPr lvl="1"/>
            <a:r>
              <a:rPr lang="en-US" dirty="0"/>
              <a:t>Anything approaching 14 is more basic or alkaline.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9753600" cy="32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31827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304800"/>
            <a:ext cx="8778240" cy="3124200"/>
          </a:xfrm>
        </p:spPr>
        <p:txBody>
          <a:bodyPr/>
          <a:lstStyle/>
          <a:p>
            <a:r>
              <a:rPr lang="en-US" dirty="0"/>
              <a:t>pH is a logarithmic scale, meaning that an change of 1 pH is actually a tenfold increase or decrease in the H+ concentration of the solution.</a:t>
            </a:r>
          </a:p>
          <a:p>
            <a:pPr lvl="1"/>
            <a:r>
              <a:rPr lang="en-US" dirty="0"/>
              <a:t>Beer is 10 times (10</a:t>
            </a:r>
            <a:r>
              <a:rPr lang="en-US" baseline="30000" dirty="0"/>
              <a:t>1</a:t>
            </a:r>
            <a:r>
              <a:rPr lang="en-US" dirty="0"/>
              <a:t>) more acidic than tomatoes.</a:t>
            </a:r>
          </a:p>
          <a:p>
            <a:pPr lvl="1"/>
            <a:r>
              <a:rPr lang="en-US" dirty="0"/>
              <a:t>Stomach acid is 1000 (10</a:t>
            </a:r>
            <a:r>
              <a:rPr lang="en-US" baseline="30000" dirty="0"/>
              <a:t>3</a:t>
            </a:r>
            <a:r>
              <a:rPr lang="en-US" dirty="0"/>
              <a:t>) more acidic than tomatoes.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9753600" cy="32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7196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89249"/>
            <a:ext cx="8778240" cy="848143"/>
          </a:xfrm>
        </p:spPr>
        <p:txBody>
          <a:bodyPr/>
          <a:lstStyle/>
          <a:p>
            <a:r>
              <a:rPr lang="en-US" dirty="0"/>
              <a:t>pH and Homeostasis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44" y="1469106"/>
            <a:ext cx="7990156" cy="5707491"/>
          </a:xfrm>
        </p:spPr>
        <p:txBody>
          <a:bodyPr>
            <a:normAutofit/>
          </a:bodyPr>
          <a:lstStyle/>
          <a:p>
            <a:r>
              <a:rPr lang="en-US" dirty="0"/>
              <a:t>Blood requires a pH of 7.35-7.45.</a:t>
            </a:r>
          </a:p>
          <a:p>
            <a:r>
              <a:rPr lang="en-US" dirty="0"/>
              <a:t>Sweat has a pH between 4.0-6.8.</a:t>
            </a:r>
          </a:p>
          <a:p>
            <a:r>
              <a:rPr lang="en-US" dirty="0"/>
              <a:t>Saliva pH is normally around 6.0.</a:t>
            </a:r>
          </a:p>
          <a:p>
            <a:r>
              <a:rPr lang="en-US" dirty="0"/>
              <a:t>Blood and other body fluids contain </a:t>
            </a:r>
            <a:r>
              <a:rPr lang="en-US" b="1" dirty="0"/>
              <a:t>buffers</a:t>
            </a:r>
            <a:r>
              <a:rPr lang="en-US" dirty="0"/>
              <a:t>, which can “absorb” increases on H+ (acid) or OH- (base) ions.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This keeps blood pH within a narrow range, no matter how acidic or alkaline your diet is.</a:t>
            </a:r>
          </a:p>
          <a:p>
            <a:pPr marL="438926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1983" y="4393771"/>
            <a:ext cx="8778240" cy="51507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endParaRPr lang="en-US" sz="2773" dirty="0"/>
          </a:p>
        </p:txBody>
      </p:sp>
    </p:spTree>
    <p:extLst>
      <p:ext uri="{BB962C8B-B14F-4D97-AF65-F5344CB8AC3E}">
        <p14:creationId xmlns:p14="http://schemas.microsoft.com/office/powerpoint/2010/main" val="33748248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947086"/>
            <a:ext cx="8778240" cy="889338"/>
          </a:xfrm>
        </p:spPr>
        <p:txBody>
          <a:bodyPr>
            <a:normAutofit fontScale="92500"/>
          </a:bodyPr>
          <a:lstStyle/>
          <a:p>
            <a:r>
              <a:rPr lang="en-US" dirty="0"/>
              <a:t>The human body is </a:t>
            </a:r>
            <a:r>
              <a:rPr lang="en-US" dirty="0">
                <a:hlinkClick r:id="rId2"/>
              </a:rPr>
              <a:t>primarily made of 6 elements</a:t>
            </a:r>
            <a:r>
              <a:rPr lang="en-US" dirty="0"/>
              <a:t>:</a:t>
            </a:r>
          </a:p>
          <a:p>
            <a:pPr marL="438926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157416"/>
              </p:ext>
            </p:extLst>
          </p:nvPr>
        </p:nvGraphicFramePr>
        <p:xfrm>
          <a:off x="640080" y="1600200"/>
          <a:ext cx="8433712" cy="5559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6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7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776">
                <a:tc>
                  <a:txBody>
                    <a:bodyPr/>
                    <a:lstStyle/>
                    <a:p>
                      <a:r>
                        <a:rPr lang="en-US" sz="2100" dirty="0"/>
                        <a:t>Element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% of Body Weight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Significance</a:t>
                      </a: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776">
                <a:tc>
                  <a:txBody>
                    <a:bodyPr/>
                    <a:lstStyle/>
                    <a:p>
                      <a:r>
                        <a:rPr lang="en-US" sz="2100" dirty="0"/>
                        <a:t>Oxygen, O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65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Part of water; Needed for cellular respiration.</a:t>
                      </a: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776">
                <a:tc>
                  <a:txBody>
                    <a:bodyPr/>
                    <a:lstStyle/>
                    <a:p>
                      <a:r>
                        <a:rPr lang="en-US" sz="2100" dirty="0"/>
                        <a:t>Carbon, C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18.6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Backbone of all organic</a:t>
                      </a:r>
                      <a:r>
                        <a:rPr lang="en-US" sz="2100" baseline="0" dirty="0"/>
                        <a:t> molecules.</a:t>
                      </a:r>
                      <a:endParaRPr lang="en-US" sz="2100" dirty="0"/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776">
                <a:tc>
                  <a:txBody>
                    <a:bodyPr/>
                    <a:lstStyle/>
                    <a:p>
                      <a:r>
                        <a:rPr lang="en-US" sz="2100" dirty="0"/>
                        <a:t>Hydrogen,</a:t>
                      </a:r>
                      <a:r>
                        <a:rPr lang="en-US" sz="2100" baseline="0" dirty="0"/>
                        <a:t> H</a:t>
                      </a:r>
                      <a:endParaRPr lang="en-US" sz="21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9.7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Found in nearly every compound in the body.</a:t>
                      </a: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776">
                <a:tc>
                  <a:txBody>
                    <a:bodyPr/>
                    <a:lstStyle/>
                    <a:p>
                      <a:r>
                        <a:rPr lang="en-US" sz="2100" dirty="0"/>
                        <a:t>Nitrogen, N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3.2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Part</a:t>
                      </a:r>
                      <a:r>
                        <a:rPr lang="en-US" sz="2100" baseline="0" dirty="0"/>
                        <a:t> of proteins and nucleic acids.</a:t>
                      </a:r>
                      <a:endParaRPr lang="en-US" sz="2100" dirty="0"/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2896">
                <a:tc>
                  <a:txBody>
                    <a:bodyPr/>
                    <a:lstStyle/>
                    <a:p>
                      <a:r>
                        <a:rPr lang="en-US" sz="2100" dirty="0"/>
                        <a:t>Calcium, </a:t>
                      </a:r>
                      <a:r>
                        <a:rPr lang="en-US" sz="2100" dirty="0" err="1"/>
                        <a:t>Ca</a:t>
                      </a:r>
                      <a:endParaRPr lang="en-US" sz="21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1.8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Bones, teeth, used in nerve impulses and  to signal muscle contraction.</a:t>
                      </a: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776">
                <a:tc>
                  <a:txBody>
                    <a:bodyPr/>
                    <a:lstStyle/>
                    <a:p>
                      <a:r>
                        <a:rPr lang="en-US" sz="2100" dirty="0"/>
                        <a:t>Phosphorus, P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1.0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Bones, teeth, nucleic acids, and ATP (energy molecule).</a:t>
                      </a: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1492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013" y="30822"/>
            <a:ext cx="8610829" cy="1563117"/>
          </a:xfrm>
        </p:spPr>
        <p:txBody>
          <a:bodyPr/>
          <a:lstStyle/>
          <a:p>
            <a:r>
              <a:rPr lang="en-US" dirty="0"/>
              <a:t>The lack of even one element of life in an organism can cause its health to deteriorate.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5" y="2031642"/>
            <a:ext cx="4840352" cy="30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72227"/>
            <a:ext cx="1818640" cy="261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9281" y="5200636"/>
            <a:ext cx="5764719" cy="519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73" dirty="0">
                <a:solidFill>
                  <a:prstClr val="black"/>
                </a:solidFill>
                <a:latin typeface="Georgia"/>
              </a:rPr>
              <a:t>Nitrogen deficient corn (right side).</a:t>
            </a:r>
            <a:endParaRPr lang="en-US" sz="2773" dirty="0"/>
          </a:p>
        </p:txBody>
      </p:sp>
      <p:sp>
        <p:nvSpPr>
          <p:cNvPr id="8" name="Rectangle 7"/>
          <p:cNvSpPr/>
          <p:nvPr/>
        </p:nvSpPr>
        <p:spPr>
          <a:xfrm>
            <a:off x="6096000" y="5033443"/>
            <a:ext cx="3573749" cy="1372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73" dirty="0">
                <a:solidFill>
                  <a:prstClr val="black"/>
                </a:solidFill>
                <a:latin typeface="Georgia"/>
              </a:rPr>
              <a:t>A goiter, or enlarged thyroid, caused by iodine deficiency.</a:t>
            </a:r>
            <a:endParaRPr lang="en-US" sz="2773" dirty="0"/>
          </a:p>
        </p:txBody>
      </p:sp>
    </p:spTree>
    <p:extLst>
      <p:ext uri="{BB962C8B-B14F-4D97-AF65-F5344CB8AC3E}">
        <p14:creationId xmlns:p14="http://schemas.microsoft.com/office/powerpoint/2010/main" val="313270790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873459"/>
            <a:ext cx="4520139" cy="6166586"/>
          </a:xfrm>
        </p:spPr>
        <p:txBody>
          <a:bodyPr/>
          <a:lstStyle/>
          <a:p>
            <a:pPr marL="365771" indent="-36577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The building blocks of matter are </a:t>
            </a:r>
            <a:r>
              <a:rPr lang="en-US" b="1" dirty="0"/>
              <a:t>atoms</a:t>
            </a:r>
            <a:r>
              <a:rPr lang="en-US" dirty="0"/>
              <a:t>, basic units of matter made of protons, electrons, and neutrons.</a:t>
            </a:r>
          </a:p>
          <a:p>
            <a:pPr marL="365771" indent="-36577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Atoms are extremely small; 100 million atoms laid side-by-side would only make a row one centimeter long.</a:t>
            </a:r>
          </a:p>
          <a:p>
            <a:pPr marL="853467" lvl="1" indent="-36577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60" dirty="0">
                <a:solidFill>
                  <a:prstClr val="black">
                    <a:lumMod val="50000"/>
                    <a:lumOff val="50000"/>
                  </a:prstClr>
                </a:solidFill>
              </a:rPr>
              <a:t>About the width of your little finger!</a:t>
            </a:r>
          </a:p>
          <a:p>
            <a:pPr marL="117047" indent="0">
              <a:buNone/>
            </a:pPr>
            <a:endParaRPr lang="en-US" dirty="0"/>
          </a:p>
        </p:txBody>
      </p:sp>
      <p:pic>
        <p:nvPicPr>
          <p:cNvPr id="4" name="Picture 2" descr="E:\LESSON OVRVW batch 3\art\BIO10NAE_01_02_02_005_LRIM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2530" y="1382974"/>
            <a:ext cx="3649623" cy="42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44259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5075237" cy="6378887"/>
          </a:xfrm>
        </p:spPr>
        <p:txBody>
          <a:bodyPr/>
          <a:lstStyle/>
          <a:p>
            <a:r>
              <a:rPr lang="en-US" dirty="0"/>
              <a:t>Atoms are made of three particles, two in the nucleus:</a:t>
            </a:r>
          </a:p>
          <a:p>
            <a:pPr lvl="1"/>
            <a:r>
              <a:rPr lang="en-US" b="1" dirty="0"/>
              <a:t>Protons</a:t>
            </a:r>
            <a:r>
              <a:rPr lang="en-US" dirty="0"/>
              <a:t> are positively charged particles (+) that determine the atom’s identity.</a:t>
            </a:r>
          </a:p>
          <a:p>
            <a:pPr lvl="1"/>
            <a:r>
              <a:rPr lang="en-US" b="1" dirty="0"/>
              <a:t>Neutrons</a:t>
            </a:r>
            <a:r>
              <a:rPr lang="en-US" dirty="0"/>
              <a:t> are particles that carry no charge and determine the atom’s mass.</a:t>
            </a:r>
          </a:p>
          <a:p>
            <a:r>
              <a:rPr lang="en-US" dirty="0"/>
              <a:t>Protons and neutrons are similar size and mass.</a:t>
            </a:r>
          </a:p>
          <a:p>
            <a:endParaRPr lang="en-US" dirty="0"/>
          </a:p>
        </p:txBody>
      </p:sp>
      <p:pic>
        <p:nvPicPr>
          <p:cNvPr id="4" name="Picture 2" descr="E:\LESSON OVRVW batch 3\art\BIO10NAE_01_02_02_005_LRIM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2530" y="1382974"/>
            <a:ext cx="3649623" cy="42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16371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873458"/>
            <a:ext cx="4520139" cy="6068033"/>
          </a:xfrm>
        </p:spPr>
        <p:txBody>
          <a:bodyPr/>
          <a:lstStyle/>
          <a:p>
            <a:pPr marL="365771" indent="-36577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/>
              <a:t>Electrons</a:t>
            </a:r>
            <a:r>
              <a:rPr lang="en-US" dirty="0"/>
              <a:t> are negatively charged particles (–) with only 1/1840 the mass of a proton. </a:t>
            </a:r>
          </a:p>
          <a:p>
            <a:pPr marL="677896" lvl="1" indent="-36577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Electrons are in constant motion in the space surrounding the nucleus. </a:t>
            </a:r>
          </a:p>
          <a:p>
            <a:pPr marL="365771" indent="-36577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Electrons determine how reactive an atom will be with other atoms.</a:t>
            </a:r>
          </a:p>
          <a:p>
            <a:pPr marL="117047" indent="0">
              <a:buNone/>
            </a:pPr>
            <a:endParaRPr lang="en-US" dirty="0"/>
          </a:p>
        </p:txBody>
      </p:sp>
      <p:pic>
        <p:nvPicPr>
          <p:cNvPr id="4" name="Picture 2" descr="E:\LESSON OVRVW batch 3\art\BIO10NAE_01_02_02_005_LRIM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2530" y="1382974"/>
            <a:ext cx="3649623" cy="42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47699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873458"/>
            <a:ext cx="4520139" cy="5363225"/>
          </a:xfrm>
        </p:spPr>
        <p:txBody>
          <a:bodyPr/>
          <a:lstStyle/>
          <a:p>
            <a:pPr marL="365771" indent="-36577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Neutral atoms have equal numbers of protons and electrons. </a:t>
            </a:r>
          </a:p>
          <a:p>
            <a:pPr marL="677896" lvl="1" indent="-36577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The positive and negative charges cancel each other out, leaving no net charge across the atom.</a:t>
            </a:r>
          </a:p>
          <a:p>
            <a:pPr marL="677896" lvl="1" indent="-36577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The carbon atom shown to the right is a neutral atom with 6 protons and 6 electrons.</a:t>
            </a:r>
          </a:p>
          <a:p>
            <a:pPr marL="117047" indent="0">
              <a:buNone/>
            </a:pPr>
            <a:endParaRPr lang="en-US" dirty="0"/>
          </a:p>
        </p:txBody>
      </p:sp>
      <p:pic>
        <p:nvPicPr>
          <p:cNvPr id="4" name="Picture 2" descr="E:\LESSON OVRVW batch 3\art\BIO10NAE_01_02_02_005_LRIM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2530" y="1382974"/>
            <a:ext cx="3649623" cy="42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87008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873459"/>
            <a:ext cx="4520139" cy="5307825"/>
          </a:xfrm>
        </p:spPr>
        <p:txBody>
          <a:bodyPr/>
          <a:lstStyle/>
          <a:p>
            <a:pPr marL="365771" indent="-36577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Atoms are typically drawn in two ways.</a:t>
            </a:r>
          </a:p>
          <a:p>
            <a:pPr marL="677896" lvl="1" indent="-36577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The more accurate representation involves drawing an </a:t>
            </a:r>
            <a:r>
              <a:rPr lang="en-US" b="1" dirty="0"/>
              <a:t>electron cloud</a:t>
            </a:r>
            <a:r>
              <a:rPr lang="en-US" dirty="0"/>
              <a:t>.</a:t>
            </a:r>
          </a:p>
          <a:p>
            <a:pPr marL="677896" lvl="1" indent="-36577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This is considered more accurate because electrons move too quickly to pinpoint them at any specific location in the atom.</a:t>
            </a:r>
          </a:p>
          <a:p>
            <a:pPr marL="117047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60" y="1463426"/>
            <a:ext cx="3576320" cy="42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60115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Biology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24440</TotalTime>
  <Words>1298</Words>
  <Application>Microsoft Office PowerPoint</Application>
  <PresentationFormat>Custom</PresentationFormat>
  <Paragraphs>147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Georgia</vt:lpstr>
      <vt:lpstr>Palatino Linotype</vt:lpstr>
      <vt:lpstr>Times</vt:lpstr>
      <vt:lpstr>Times New Roman</vt:lpstr>
      <vt:lpstr>Biology</vt:lpstr>
      <vt:lpstr>PowerPoint Presentation</vt:lpstr>
      <vt:lpstr>PowerPoint Presentation</vt:lpstr>
      <vt:lpstr>Elements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Atomic Number and Atomic Mass</vt:lpstr>
      <vt:lpstr>Ions</vt:lpstr>
      <vt:lpstr>Chemical Bonds</vt:lpstr>
      <vt:lpstr>PowerPoint Presentation</vt:lpstr>
      <vt:lpstr>Valence Electrons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Water</vt:lpstr>
      <vt:lpstr>PowerPoint Presentation</vt:lpstr>
      <vt:lpstr>PowerPoint Presentation</vt:lpstr>
      <vt:lpstr>PowerPoint Presentation</vt:lpstr>
      <vt:lpstr>PowerPoint Presentation</vt:lpstr>
      <vt:lpstr>Acids and Bases</vt:lpstr>
      <vt:lpstr>PowerPoint Presentation</vt:lpstr>
      <vt:lpstr>PowerPoint Presentation</vt:lpstr>
      <vt:lpstr>pH and Homeostasis</vt:lpstr>
    </vt:vector>
  </TitlesOfParts>
  <Company>Benjamin Cummings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slide</dc:title>
  <dc:creator>James Dauray</dc:creator>
  <cp:lastModifiedBy>Dell</cp:lastModifiedBy>
  <cp:revision>389</cp:revision>
  <dcterms:created xsi:type="dcterms:W3CDTF">2002-07-11T17:04:39Z</dcterms:created>
  <dcterms:modified xsi:type="dcterms:W3CDTF">2019-09-19T04:34:06Z</dcterms:modified>
</cp:coreProperties>
</file>