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notesMasterIdLst>
    <p:notesMasterId r:id="rId57"/>
  </p:notesMasterIdLst>
  <p:sldIdLst>
    <p:sldId id="256" r:id="rId2"/>
    <p:sldId id="721" r:id="rId3"/>
    <p:sldId id="722" r:id="rId4"/>
    <p:sldId id="749" r:id="rId5"/>
    <p:sldId id="750" r:id="rId6"/>
    <p:sldId id="752" r:id="rId7"/>
    <p:sldId id="753" r:id="rId8"/>
    <p:sldId id="754" r:id="rId9"/>
    <p:sldId id="756" r:id="rId10"/>
    <p:sldId id="757" r:id="rId11"/>
    <p:sldId id="758" r:id="rId12"/>
    <p:sldId id="759" r:id="rId13"/>
    <p:sldId id="760" r:id="rId14"/>
    <p:sldId id="761" r:id="rId15"/>
    <p:sldId id="762" r:id="rId16"/>
    <p:sldId id="763" r:id="rId17"/>
    <p:sldId id="774" r:id="rId18"/>
    <p:sldId id="777" r:id="rId19"/>
    <p:sldId id="778" r:id="rId20"/>
    <p:sldId id="779" r:id="rId21"/>
    <p:sldId id="781" r:id="rId22"/>
    <p:sldId id="802" r:id="rId23"/>
    <p:sldId id="803" r:id="rId24"/>
    <p:sldId id="804" r:id="rId25"/>
    <p:sldId id="805" r:id="rId26"/>
    <p:sldId id="806" r:id="rId27"/>
    <p:sldId id="807" r:id="rId28"/>
    <p:sldId id="808" r:id="rId29"/>
    <p:sldId id="809" r:id="rId30"/>
    <p:sldId id="810" r:id="rId31"/>
    <p:sldId id="811" r:id="rId32"/>
    <p:sldId id="812" r:id="rId33"/>
    <p:sldId id="813" r:id="rId34"/>
    <p:sldId id="814" r:id="rId35"/>
    <p:sldId id="815" r:id="rId36"/>
    <p:sldId id="816" r:id="rId37"/>
    <p:sldId id="817" r:id="rId38"/>
    <p:sldId id="818" r:id="rId39"/>
    <p:sldId id="782" r:id="rId40"/>
    <p:sldId id="783" r:id="rId41"/>
    <p:sldId id="785" r:id="rId42"/>
    <p:sldId id="786" r:id="rId43"/>
    <p:sldId id="787" r:id="rId44"/>
    <p:sldId id="788" r:id="rId45"/>
    <p:sldId id="789" r:id="rId46"/>
    <p:sldId id="790" r:id="rId47"/>
    <p:sldId id="791" r:id="rId48"/>
    <p:sldId id="793" r:id="rId49"/>
    <p:sldId id="794" r:id="rId50"/>
    <p:sldId id="795" r:id="rId51"/>
    <p:sldId id="796" r:id="rId52"/>
    <p:sldId id="797" r:id="rId53"/>
    <p:sldId id="798" r:id="rId54"/>
    <p:sldId id="799" r:id="rId55"/>
    <p:sldId id="800" r:id="rId5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07631F"/>
    <a:srgbClr val="DF06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088" autoAdjust="0"/>
    <p:restoredTop sz="94681" autoAdjust="0"/>
  </p:normalViewPr>
  <p:slideViewPr>
    <p:cSldViewPr>
      <p:cViewPr varScale="1">
        <p:scale>
          <a:sx n="74" d="100"/>
          <a:sy n="74" d="100"/>
        </p:scale>
        <p:origin x="157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85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867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85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2385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85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fld id="{8323D4D8-5787-487B-BC4F-83D0E0C61FA3}" type="slidenum">
              <a:rPr lang="en-GB" altLang="ar-SA"/>
              <a:pPr/>
              <a:t>‹#›</a:t>
            </a:fld>
            <a:endParaRPr lang="en-GB" altLang="ar-SA"/>
          </a:p>
        </p:txBody>
      </p:sp>
    </p:spTree>
    <p:extLst>
      <p:ext uri="{BB962C8B-B14F-4D97-AF65-F5344CB8AC3E}">
        <p14:creationId xmlns:p14="http://schemas.microsoft.com/office/powerpoint/2010/main" val="1108783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altLang="ar-SA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5997194-4F4A-4ED2-BE0E-76188D5B261B}" type="slidenum">
              <a:rPr lang="en-GB" altLang="ar-SA">
                <a:latin typeface="Times New Roman" panose="02020603050405020304" pitchFamily="18" charset="0"/>
              </a:rPr>
              <a:pPr eaLnBrk="1" hangingPunct="1"/>
              <a:t>1</a:t>
            </a:fld>
            <a:endParaRPr lang="en-GB" altLang="ar-SA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5082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ar-SA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768C325-229D-4C2C-8CCF-20000BAF8605}" type="slidenum">
              <a:rPr lang="en-GB" altLang="ar-SA">
                <a:latin typeface="Times New Roman" panose="02020603050405020304" pitchFamily="18" charset="0"/>
              </a:rPr>
              <a:pPr eaLnBrk="1" hangingPunct="1"/>
              <a:t>10</a:t>
            </a:fld>
            <a:endParaRPr lang="en-GB" altLang="ar-SA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7165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ar-SA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B400EAE-3EB0-4442-96DE-C87CD13171B0}" type="slidenum">
              <a:rPr lang="en-US" altLang="ar-SA">
                <a:latin typeface="Times New Roman" panose="02020603050405020304" pitchFamily="18" charset="0"/>
              </a:rPr>
              <a:pPr eaLnBrk="1" hangingPunct="1"/>
              <a:t>11</a:t>
            </a:fld>
            <a:endParaRPr lang="en-US" altLang="ar-SA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8682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ar-SA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321D026-C1ED-43E7-9D3B-4D3CDD55B740}" type="slidenum">
              <a:rPr lang="en-GB" altLang="ar-SA">
                <a:latin typeface="Times New Roman" panose="02020603050405020304" pitchFamily="18" charset="0"/>
              </a:rPr>
              <a:pPr eaLnBrk="1" hangingPunct="1"/>
              <a:t>12</a:t>
            </a:fld>
            <a:endParaRPr lang="en-GB" altLang="ar-SA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3053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ar-SA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A52EE84-1F8A-41BE-8448-A8CE9BDB3BB8}" type="slidenum">
              <a:rPr lang="en-GB" altLang="ar-SA">
                <a:latin typeface="Times New Roman" panose="02020603050405020304" pitchFamily="18" charset="0"/>
              </a:rPr>
              <a:pPr eaLnBrk="1" hangingPunct="1"/>
              <a:t>13</a:t>
            </a:fld>
            <a:endParaRPr lang="en-GB" altLang="ar-SA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7925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ar-SA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F59765E-A1E4-4997-A9F2-83F9C38AADDA}" type="slidenum">
              <a:rPr lang="en-GB" altLang="ar-SA">
                <a:latin typeface="Times New Roman" panose="02020603050405020304" pitchFamily="18" charset="0"/>
              </a:rPr>
              <a:pPr eaLnBrk="1" hangingPunct="1"/>
              <a:t>14</a:t>
            </a:fld>
            <a:endParaRPr lang="en-GB" altLang="ar-SA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1425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ar-SA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6882C5C-BD97-40CF-B2EA-899C96FA6EB3}" type="slidenum">
              <a:rPr lang="en-GB" altLang="ar-SA">
                <a:latin typeface="Times New Roman" panose="02020603050405020304" pitchFamily="18" charset="0"/>
              </a:rPr>
              <a:pPr eaLnBrk="1" hangingPunct="1"/>
              <a:t>15</a:t>
            </a:fld>
            <a:endParaRPr lang="en-GB" altLang="ar-SA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2598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ar-SA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66B59D2-DA61-42BA-9380-3E8CD21B9022}" type="slidenum">
              <a:rPr lang="en-GB" altLang="ar-SA">
                <a:latin typeface="Times New Roman" panose="02020603050405020304" pitchFamily="18" charset="0"/>
              </a:rPr>
              <a:pPr eaLnBrk="1" hangingPunct="1"/>
              <a:t>16</a:t>
            </a:fld>
            <a:endParaRPr lang="en-GB" altLang="ar-SA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2846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ar-SA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F26BE48-6CC2-407F-8EDA-6D1E1484C7F0}" type="slidenum">
              <a:rPr lang="en-GB" altLang="ar-SA">
                <a:latin typeface="Times New Roman" panose="02020603050405020304" pitchFamily="18" charset="0"/>
              </a:rPr>
              <a:pPr eaLnBrk="1" hangingPunct="1"/>
              <a:t>17</a:t>
            </a:fld>
            <a:endParaRPr lang="en-GB" altLang="ar-SA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47437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ar-SA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DDA1662-382C-4399-8272-F8F906AAEC21}" type="slidenum">
              <a:rPr lang="en-GB" altLang="ar-SA">
                <a:latin typeface="Times New Roman" panose="02020603050405020304" pitchFamily="18" charset="0"/>
              </a:rPr>
              <a:pPr eaLnBrk="1" hangingPunct="1"/>
              <a:t>18</a:t>
            </a:fld>
            <a:endParaRPr lang="en-GB" altLang="ar-SA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0217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ar-SA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2E1D49E-7EE7-4E15-A527-54C73EB09041}" type="slidenum">
              <a:rPr lang="en-GB" altLang="ar-SA">
                <a:latin typeface="Times New Roman" panose="02020603050405020304" pitchFamily="18" charset="0"/>
              </a:rPr>
              <a:pPr eaLnBrk="1" hangingPunct="1"/>
              <a:t>19</a:t>
            </a:fld>
            <a:endParaRPr lang="en-GB" altLang="ar-SA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214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altLang="ar-SA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2C4DDE6-6434-4B17-B1AF-66D40DBCB199}" type="slidenum">
              <a:rPr lang="en-GB" altLang="ar-SA">
                <a:latin typeface="Times New Roman" panose="02020603050405020304" pitchFamily="18" charset="0"/>
              </a:rPr>
              <a:pPr eaLnBrk="1" hangingPunct="1"/>
              <a:t>2</a:t>
            </a:fld>
            <a:endParaRPr lang="en-GB" altLang="ar-SA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849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ar-SA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AE4EA47-949B-4D24-B9BD-B41B0A2DC5E0}" type="slidenum">
              <a:rPr lang="en-GB" altLang="ar-SA">
                <a:latin typeface="Times New Roman" panose="02020603050405020304" pitchFamily="18" charset="0"/>
              </a:rPr>
              <a:pPr eaLnBrk="1" hangingPunct="1"/>
              <a:t>20</a:t>
            </a:fld>
            <a:endParaRPr lang="en-GB" altLang="ar-SA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5451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ar-SA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701CB96-B470-4FD2-A999-BCB3BFC1ABDA}" type="slidenum">
              <a:rPr lang="en-GB" altLang="ar-SA">
                <a:latin typeface="Times New Roman" panose="02020603050405020304" pitchFamily="18" charset="0"/>
              </a:rPr>
              <a:pPr eaLnBrk="1" hangingPunct="1"/>
              <a:t>21</a:t>
            </a:fld>
            <a:endParaRPr lang="en-GB" altLang="ar-SA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9301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372E8F-4570-41A3-B8F7-879C9FDA7677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2507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ar-SA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391828C-D9FD-4FBE-8A85-E0AC94651558}" type="slidenum">
              <a:rPr lang="en-US" altLang="ar-SA">
                <a:latin typeface="Times New Roman" panose="02020603050405020304" pitchFamily="18" charset="0"/>
              </a:rPr>
              <a:pPr eaLnBrk="1" hangingPunct="1"/>
              <a:t>3</a:t>
            </a:fld>
            <a:endParaRPr lang="en-US" altLang="ar-SA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0027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ar-SA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8E9F929-91D1-42B8-BE6A-E75906181002}" type="slidenum">
              <a:rPr lang="en-GB" altLang="ar-SA">
                <a:latin typeface="Times New Roman" panose="02020603050405020304" pitchFamily="18" charset="0"/>
              </a:rPr>
              <a:pPr eaLnBrk="1" hangingPunct="1"/>
              <a:t>4</a:t>
            </a:fld>
            <a:endParaRPr lang="en-GB" altLang="ar-SA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5913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ar-SA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C64394C-170D-4158-ACAE-8FDA57239B58}" type="slidenum">
              <a:rPr lang="en-GB" altLang="ar-SA">
                <a:latin typeface="Times New Roman" panose="02020603050405020304" pitchFamily="18" charset="0"/>
              </a:rPr>
              <a:pPr eaLnBrk="1" hangingPunct="1"/>
              <a:t>5</a:t>
            </a:fld>
            <a:endParaRPr lang="en-GB" altLang="ar-SA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7590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ar-SA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1F580E8-3F59-4751-8AAF-71C9A510ABCE}" type="slidenum">
              <a:rPr lang="en-US" altLang="ar-SA">
                <a:latin typeface="Times New Roman" panose="02020603050405020304" pitchFamily="18" charset="0"/>
              </a:rPr>
              <a:pPr eaLnBrk="1" hangingPunct="1"/>
              <a:t>6</a:t>
            </a:fld>
            <a:endParaRPr lang="en-US" altLang="ar-SA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7172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ar-SA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7DBAFD3-26FE-4BF0-B3C3-EA69DE36181A}" type="slidenum">
              <a:rPr lang="en-GB" altLang="ar-SA">
                <a:latin typeface="Times New Roman" panose="02020603050405020304" pitchFamily="18" charset="0"/>
              </a:rPr>
              <a:pPr eaLnBrk="1" hangingPunct="1"/>
              <a:t>7</a:t>
            </a:fld>
            <a:endParaRPr lang="en-GB" altLang="ar-SA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9198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ar-SA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F8B036F-CCEB-4C2F-9DA9-239BC1DCC559}" type="slidenum">
              <a:rPr lang="en-GB" altLang="ar-SA">
                <a:latin typeface="Times New Roman" panose="02020603050405020304" pitchFamily="18" charset="0"/>
              </a:rPr>
              <a:pPr eaLnBrk="1" hangingPunct="1"/>
              <a:t>8</a:t>
            </a:fld>
            <a:endParaRPr lang="en-GB" altLang="ar-SA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42572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ar-SA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7AAFE8D-FB8C-41C0-A905-E367244A9961}" type="slidenum">
              <a:rPr lang="en-GB" altLang="ar-SA">
                <a:latin typeface="Times New Roman" panose="02020603050405020304" pitchFamily="18" charset="0"/>
              </a:rPr>
              <a:pPr eaLnBrk="1" hangingPunct="1"/>
              <a:t>9</a:t>
            </a:fld>
            <a:endParaRPr lang="en-GB" altLang="ar-SA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699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549F2EDC-1153-409B-A96C-89F2878E9B64}" type="slidenum">
              <a:rPr lang="en-US" altLang="ar-SA" smtClean="0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431385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42B85E0F-3892-4DA4-B25E-7BCA66179B2F}" type="slidenum">
              <a:rPr lang="en-US" altLang="ar-SA" smtClean="0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55839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42B85E0F-3892-4DA4-B25E-7BCA66179B2F}" type="slidenum">
              <a:rPr lang="en-US" altLang="ar-SA" smtClean="0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42939074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42B85E0F-3892-4DA4-B25E-7BCA66179B2F}" type="slidenum">
              <a:rPr lang="en-US" altLang="ar-SA" smtClean="0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5932049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42B85E0F-3892-4DA4-B25E-7BCA66179B2F}" type="slidenum">
              <a:rPr lang="en-US" altLang="ar-SA" smtClean="0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3182043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42B85E0F-3892-4DA4-B25E-7BCA66179B2F}" type="slidenum">
              <a:rPr lang="en-US" altLang="ar-SA" smtClean="0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4753827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42B85E0F-3892-4DA4-B25E-7BCA66179B2F}" type="slidenum">
              <a:rPr lang="en-US" altLang="ar-SA" smtClean="0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5281498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22505CEA-3B39-452C-9B2C-63CA893EEDD5}" type="slidenum">
              <a:rPr lang="en-US" altLang="ar-SA" smtClean="0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1594212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F716A3C3-5666-42D4-A75B-DF258D4A1D15}" type="slidenum">
              <a:rPr lang="en-US" altLang="ar-SA" smtClean="0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015427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AFA6CE67-7DC8-4DC9-A5C8-34A6D7C87DC8}" type="slidenum">
              <a:rPr lang="en-US" altLang="ar-SA" smtClean="0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672320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6D2B269B-F9C1-4836-B98A-B2FA84039964}" type="slidenum">
              <a:rPr lang="en-US" altLang="ar-SA" smtClean="0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330277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7BE20505-46D1-4E8B-B252-53DCBFFFED30}" type="slidenum">
              <a:rPr lang="en-US" altLang="ar-SA" smtClean="0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4292814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F0741A3F-0F0C-4855-A337-6AD152C7CEB0}" type="slidenum">
              <a:rPr lang="en-US" altLang="ar-SA" smtClean="0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336526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7265EDF-A8F7-4A85-B900-F731D21FC14A}" type="slidenum">
              <a:rPr lang="en-US" altLang="ar-SA" smtClean="0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801038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9DF8BB9-6B4F-48E8-9AD2-9A88B4D5306B}" type="slidenum">
              <a:rPr lang="en-US" altLang="ar-SA" smtClean="0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205564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7544727C-DF21-468C-AB70-60059AADA526}" type="slidenum">
              <a:rPr lang="en-US" altLang="ar-SA" smtClean="0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778495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48EBBE6-1DAF-49BF-8DAB-E1AA9375523C}" type="slidenum">
              <a:rPr lang="en-US" altLang="ar-SA" smtClean="0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995088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42B85E0F-3892-4DA4-B25E-7BCA66179B2F}" type="slidenum">
              <a:rPr lang="en-US" altLang="ar-SA" smtClean="0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14681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2438400"/>
            <a:ext cx="8915400" cy="1600200"/>
          </a:xfrm>
        </p:spPr>
        <p:txBody>
          <a:bodyPr/>
          <a:lstStyle/>
          <a:p>
            <a:pPr algn="ctr" eaLnBrk="1" hangingPunct="1"/>
            <a:r>
              <a:rPr lang="en-US" altLang="ar-SA" sz="4800" smtClean="0"/>
              <a:t>Java Applets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106488"/>
            <a:ext cx="9067800" cy="563563"/>
          </a:xfrm>
        </p:spPr>
        <p:txBody>
          <a:bodyPr/>
          <a:lstStyle/>
          <a:p>
            <a:pPr algn="ctr"/>
            <a:r>
              <a:rPr lang="en-US" altLang="ar-SA" sz="3000" dirty="0" smtClean="0"/>
              <a:t>How Applets Differ from Swing GUIs? (Cont’d)</a:t>
            </a:r>
          </a:p>
        </p:txBody>
      </p:sp>
      <p:sp>
        <p:nvSpPr>
          <p:cNvPr id="12290" name="Rectangle 3"/>
          <p:cNvSpPr>
            <a:spLocks noGrp="1" noChangeArrowheads="1"/>
          </p:cNvSpPr>
          <p:nvPr>
            <p:ph idx="1"/>
          </p:nvPr>
        </p:nvSpPr>
        <p:spPr>
          <a:xfrm>
            <a:off x="36490" y="2209800"/>
            <a:ext cx="8686800" cy="5135563"/>
          </a:xfrm>
        </p:spPr>
        <p:txBody>
          <a:bodyPr/>
          <a:lstStyle/>
          <a:p>
            <a:r>
              <a:rPr lang="en-US" altLang="ar-SA" dirty="0" smtClean="0"/>
              <a:t>Applets do not use the </a:t>
            </a:r>
            <a:r>
              <a:rPr lang="en-US" altLang="ar-SA" dirty="0" err="1" smtClean="0">
                <a:solidFill>
                  <a:schemeClr val="tx1"/>
                </a:solidFill>
                <a:latin typeface="Courier New" panose="02070309020205020404" pitchFamily="49" charset="0"/>
              </a:rPr>
              <a:t>setSize</a:t>
            </a:r>
            <a:r>
              <a:rPr lang="en-US" altLang="ar-SA" dirty="0" smtClean="0"/>
              <a:t> method</a:t>
            </a:r>
          </a:p>
          <a:p>
            <a:pPr lvl="1"/>
            <a:r>
              <a:rPr lang="en-US" altLang="ar-SA" dirty="0" smtClean="0"/>
              <a:t>The HTML document takes care of sizing the applet</a:t>
            </a:r>
          </a:p>
          <a:p>
            <a:endParaRPr lang="en-US" altLang="ar-SA" dirty="0" smtClean="0"/>
          </a:p>
          <a:p>
            <a:r>
              <a:rPr lang="en-US" altLang="ar-SA" dirty="0" smtClean="0"/>
              <a:t>Applets do not have a close-window button</a:t>
            </a:r>
          </a:p>
          <a:p>
            <a:pPr lvl="1"/>
            <a:r>
              <a:rPr lang="en-US" altLang="ar-SA" dirty="0" smtClean="0"/>
              <a:t>Therefore, they do not have a </a:t>
            </a:r>
            <a:r>
              <a:rPr lang="en-US" altLang="ar-SA" b="1" dirty="0" err="1" smtClean="0">
                <a:solidFill>
                  <a:srgbClr val="FF0000"/>
                </a:solidFill>
                <a:latin typeface="Courier New" panose="02070309020205020404" pitchFamily="49" charset="0"/>
              </a:rPr>
              <a:t>setDefaultCloseOperation</a:t>
            </a:r>
            <a:r>
              <a:rPr lang="en-US" altLang="ar-SA" dirty="0" smtClean="0"/>
              <a:t> method</a:t>
            </a:r>
          </a:p>
          <a:p>
            <a:pPr lvl="1"/>
            <a:endParaRPr lang="en-US" altLang="ar-SA" dirty="0" smtClean="0"/>
          </a:p>
          <a:p>
            <a:pPr lvl="1"/>
            <a:r>
              <a:rPr lang="en-US" altLang="ar-SA" dirty="0" smtClean="0"/>
              <a:t>When the HTML document containing the applet is closed, then the applet is automatically closed</a:t>
            </a:r>
          </a:p>
        </p:txBody>
      </p:sp>
      <p:sp>
        <p:nvSpPr>
          <p:cNvPr id="12292" name="Line 4"/>
          <p:cNvSpPr>
            <a:spLocks noChangeShapeType="1"/>
          </p:cNvSpPr>
          <p:nvPr/>
        </p:nvSpPr>
        <p:spPr bwMode="auto">
          <a:xfrm>
            <a:off x="0" y="566738"/>
            <a:ext cx="9144000" cy="0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990600"/>
            <a:ext cx="9144000" cy="639763"/>
          </a:xfrm>
        </p:spPr>
        <p:txBody>
          <a:bodyPr/>
          <a:lstStyle/>
          <a:p>
            <a:r>
              <a:rPr lang="en-US" altLang="ar-SA" dirty="0" smtClean="0"/>
              <a:t>Running an Applet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32197" y="2286000"/>
            <a:ext cx="9144000" cy="5135563"/>
          </a:xfrm>
        </p:spPr>
        <p:txBody>
          <a:bodyPr/>
          <a:lstStyle/>
          <a:p>
            <a:r>
              <a:rPr lang="en-US" altLang="ar-SA" dirty="0" smtClean="0"/>
              <a:t>An applet class is compiled in the same way as any other Java class</a:t>
            </a:r>
          </a:p>
          <a:p>
            <a:endParaRPr lang="en-US" altLang="ar-SA" dirty="0" smtClean="0"/>
          </a:p>
          <a:p>
            <a:pPr lvl="1"/>
            <a:r>
              <a:rPr lang="en-US" altLang="ar-SA" dirty="0" smtClean="0"/>
              <a:t>However, an applet is run differently from other Java programs</a:t>
            </a:r>
          </a:p>
          <a:p>
            <a:endParaRPr lang="en-US" altLang="ar-SA" dirty="0" smtClean="0"/>
          </a:p>
          <a:p>
            <a:r>
              <a:rPr lang="en-US" altLang="ar-SA" dirty="0" smtClean="0"/>
              <a:t>The normal way to run an applet is to embed it in an HTML document</a:t>
            </a:r>
          </a:p>
          <a:p>
            <a:pPr lvl="1"/>
            <a:endParaRPr lang="en-US" altLang="ar-SA" dirty="0" smtClean="0"/>
          </a:p>
          <a:p>
            <a:pPr lvl="1"/>
            <a:r>
              <a:rPr lang="en-US" altLang="ar-SA" dirty="0" smtClean="0"/>
              <a:t>The applet is then run and viewed through a Web browser </a:t>
            </a:r>
          </a:p>
        </p:txBody>
      </p:sp>
      <p:sp>
        <p:nvSpPr>
          <p:cNvPr id="13316" name="Line 4"/>
          <p:cNvSpPr>
            <a:spLocks noChangeShapeType="1"/>
          </p:cNvSpPr>
          <p:nvPr/>
        </p:nvSpPr>
        <p:spPr bwMode="auto">
          <a:xfrm>
            <a:off x="0" y="762000"/>
            <a:ext cx="9144000" cy="0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idx="1"/>
          </p:nvPr>
        </p:nvSpPr>
        <p:spPr>
          <a:xfrm>
            <a:off x="0" y="2362200"/>
            <a:ext cx="9144000" cy="5638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ar-SA" dirty="0" smtClean="0"/>
              <a:t>An applet can also be viewed using an </a:t>
            </a:r>
            <a:r>
              <a:rPr lang="en-US" altLang="ar-SA" i="1" dirty="0" smtClean="0"/>
              <a:t>applet viewer</a:t>
            </a:r>
          </a:p>
          <a:p>
            <a:pPr lvl="1">
              <a:lnSpc>
                <a:spcPct val="90000"/>
              </a:lnSpc>
            </a:pPr>
            <a:r>
              <a:rPr lang="en-US" altLang="ar-SA" dirty="0" smtClean="0"/>
              <a:t>An applet viewer is a program designed to run an applet as a stand-alone program</a:t>
            </a:r>
          </a:p>
          <a:p>
            <a:pPr>
              <a:lnSpc>
                <a:spcPct val="90000"/>
              </a:lnSpc>
            </a:pPr>
            <a:endParaRPr lang="en-US" altLang="ar-SA" dirty="0" smtClean="0"/>
          </a:p>
          <a:p>
            <a:pPr>
              <a:lnSpc>
                <a:spcPct val="90000"/>
              </a:lnSpc>
            </a:pPr>
            <a:r>
              <a:rPr lang="en-US" altLang="ar-SA" dirty="0" smtClean="0"/>
              <a:t>The Java </a:t>
            </a:r>
            <a:r>
              <a:rPr lang="en-US" altLang="ar-SA" dirty="0" err="1" smtClean="0">
                <a:solidFill>
                  <a:schemeClr val="tx1"/>
                </a:solidFill>
                <a:latin typeface="Courier New" panose="02070309020205020404" pitchFamily="49" charset="0"/>
              </a:rPr>
              <a:t>appletviewer</a:t>
            </a:r>
            <a:r>
              <a:rPr lang="en-US" altLang="ar-SA" dirty="0" smtClean="0"/>
              <a:t> can be used to run an applet: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ar-SA" b="1" dirty="0" smtClean="0">
                <a:latin typeface="Courier New" panose="02070309020205020404" pitchFamily="49" charset="0"/>
              </a:rPr>
              <a:t>        </a:t>
            </a:r>
            <a:r>
              <a:rPr lang="en-US" altLang="ar-SA" b="1" dirty="0" err="1" smtClean="0">
                <a:latin typeface="Courier New" panose="02070309020205020404" pitchFamily="49" charset="0"/>
              </a:rPr>
              <a:t>appletviewer</a:t>
            </a:r>
            <a:r>
              <a:rPr lang="en-US" altLang="ar-SA" b="1" dirty="0" smtClean="0">
                <a:latin typeface="Courier New" panose="02070309020205020404" pitchFamily="49" charset="0"/>
              </a:rPr>
              <a:t> FirstApplet.html</a:t>
            </a:r>
          </a:p>
          <a:p>
            <a:pPr>
              <a:lnSpc>
                <a:spcPct val="90000"/>
              </a:lnSpc>
            </a:pPr>
            <a:endParaRPr lang="en-US" altLang="ar-SA" dirty="0" smtClean="0"/>
          </a:p>
          <a:p>
            <a:pPr>
              <a:lnSpc>
                <a:spcPct val="90000"/>
              </a:lnSpc>
            </a:pPr>
            <a:r>
              <a:rPr lang="en-US" altLang="ar-SA" dirty="0" smtClean="0"/>
              <a:t>It may be necessary, however, to create the HTML document, and place the applet in it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533400" y="1066800"/>
            <a:ext cx="91440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4000" b="1" kern="0" dirty="0">
                <a:solidFill>
                  <a:schemeClr val="folHlink"/>
                </a:solidFill>
                <a:latin typeface="+mj-lt"/>
                <a:ea typeface="+mj-ea"/>
                <a:cs typeface="+mj-cs"/>
              </a:rPr>
              <a:t>Running an Applet (Cont’d)</a:t>
            </a:r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>
            <a:off x="0" y="609600"/>
            <a:ext cx="9144000" cy="0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922337"/>
            <a:ext cx="9067800" cy="639763"/>
          </a:xfrm>
        </p:spPr>
        <p:txBody>
          <a:bodyPr/>
          <a:lstStyle/>
          <a:p>
            <a:r>
              <a:rPr lang="en-US" altLang="ar-SA" dirty="0" smtClean="0"/>
              <a:t>Menus in a </a:t>
            </a:r>
            <a:r>
              <a:rPr lang="en-US" altLang="ar-SA" dirty="0" err="1" smtClean="0">
                <a:latin typeface="Courier New" panose="02070309020205020404" pitchFamily="49" charset="0"/>
              </a:rPr>
              <a:t>JApplet</a:t>
            </a:r>
            <a:endParaRPr lang="en-US" altLang="ar-SA" dirty="0" smtClean="0">
              <a:latin typeface="Courier New" panose="02070309020205020404" pitchFamily="49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84786" y="2438400"/>
            <a:ext cx="8686800" cy="52117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ar-SA" dirty="0" smtClean="0"/>
              <a:t>Menus are constructed and added to a </a:t>
            </a:r>
            <a:r>
              <a:rPr lang="en-US" altLang="ar-SA" dirty="0" err="1" smtClean="0">
                <a:solidFill>
                  <a:schemeClr val="tx1"/>
                </a:solidFill>
                <a:latin typeface="Courier New" panose="02070309020205020404" pitchFamily="49" charset="0"/>
              </a:rPr>
              <a:t>JApplet</a:t>
            </a:r>
            <a:r>
              <a:rPr lang="en-US" altLang="ar-SA" dirty="0" smtClean="0"/>
              <a:t> as they are for a </a:t>
            </a:r>
            <a:r>
              <a:rPr lang="en-US" altLang="ar-SA" dirty="0" err="1" smtClean="0">
                <a:solidFill>
                  <a:schemeClr val="tx1"/>
                </a:solidFill>
                <a:latin typeface="Courier New" panose="02070309020205020404" pitchFamily="49" charset="0"/>
              </a:rPr>
              <a:t>Jframe</a:t>
            </a:r>
            <a:endParaRPr lang="en-US" altLang="ar-SA" dirty="0" smtClean="0">
              <a:solidFill>
                <a:schemeClr val="tx1"/>
              </a:solidFill>
              <a:latin typeface="Courier New" panose="02070309020205020404" pitchFamily="49" charset="0"/>
            </a:endParaRPr>
          </a:p>
          <a:p>
            <a:pPr>
              <a:lnSpc>
                <a:spcPct val="90000"/>
              </a:lnSpc>
            </a:pPr>
            <a:endParaRPr lang="en-US" altLang="ar-SA" dirty="0" smtClean="0">
              <a:solidFill>
                <a:schemeClr val="tx1"/>
              </a:solidFill>
              <a:latin typeface="Courier New" panose="02070309020205020404" pitchFamily="49" charset="0"/>
            </a:endParaRPr>
          </a:p>
          <a:p>
            <a:pPr lvl="1">
              <a:lnSpc>
                <a:spcPct val="90000"/>
              </a:lnSpc>
            </a:pPr>
            <a:r>
              <a:rPr lang="en-US" altLang="ar-SA" b="1" dirty="0" err="1" smtClean="0">
                <a:solidFill>
                  <a:schemeClr val="tx1"/>
                </a:solidFill>
                <a:latin typeface="Courier New" panose="02070309020205020404" pitchFamily="49" charset="0"/>
              </a:rPr>
              <a:t>JApplet</a:t>
            </a:r>
            <a:r>
              <a:rPr lang="en-US" altLang="ar-SA" b="1" dirty="0" smtClean="0">
                <a:solidFill>
                  <a:schemeClr val="tx1"/>
                </a:solidFill>
                <a:latin typeface="Courier New" panose="02070309020205020404" pitchFamily="49" charset="0"/>
              </a:rPr>
              <a:t> </a:t>
            </a:r>
            <a:r>
              <a:rPr lang="en-US" altLang="ar-SA" dirty="0" smtClean="0">
                <a:solidFill>
                  <a:schemeClr val="tx1"/>
                </a:solidFill>
              </a:rPr>
              <a:t>has a method named </a:t>
            </a:r>
            <a:r>
              <a:rPr lang="en-US" altLang="ar-SA" b="1" dirty="0" err="1" smtClean="0">
                <a:solidFill>
                  <a:schemeClr val="tx1"/>
                </a:solidFill>
                <a:latin typeface="Courier New" panose="02070309020205020404" pitchFamily="49" charset="0"/>
              </a:rPr>
              <a:t>setJMenuBar</a:t>
            </a:r>
            <a:r>
              <a:rPr lang="en-US" altLang="ar-SA" dirty="0" smtClean="0">
                <a:solidFill>
                  <a:schemeClr val="tx1"/>
                </a:solidFill>
              </a:rPr>
              <a:t> that behaves the same as the </a:t>
            </a:r>
            <a:r>
              <a:rPr lang="en-US" altLang="ar-SA" b="1" dirty="0" err="1" smtClean="0">
                <a:solidFill>
                  <a:schemeClr val="tx1"/>
                </a:solidFill>
                <a:latin typeface="Courier New" panose="02070309020205020404" pitchFamily="49" charset="0"/>
              </a:rPr>
              <a:t>setJMenuBar</a:t>
            </a:r>
            <a:r>
              <a:rPr lang="en-US" altLang="ar-SA" dirty="0" smtClean="0">
                <a:solidFill>
                  <a:schemeClr val="tx1"/>
                </a:solidFill>
              </a:rPr>
              <a:t> method of a </a:t>
            </a:r>
            <a:r>
              <a:rPr lang="en-US" altLang="ar-SA" b="1" dirty="0" err="1" smtClean="0">
                <a:solidFill>
                  <a:schemeClr val="tx1"/>
                </a:solidFill>
                <a:latin typeface="Courier New" panose="02070309020205020404" pitchFamily="49" charset="0"/>
              </a:rPr>
              <a:t>JFrame</a:t>
            </a:r>
            <a:endParaRPr lang="en-US" altLang="ar-SA" b="1" dirty="0" smtClean="0">
              <a:solidFill>
                <a:schemeClr val="tx1"/>
              </a:solidFill>
              <a:latin typeface="Courier New" panose="02070309020205020404" pitchFamily="49" charset="0"/>
            </a:endParaRPr>
          </a:p>
          <a:p>
            <a:pPr lvl="1">
              <a:lnSpc>
                <a:spcPct val="90000"/>
              </a:lnSpc>
            </a:pPr>
            <a:endParaRPr lang="en-US" altLang="ar-SA" b="1" dirty="0" smtClean="0">
              <a:solidFill>
                <a:schemeClr val="tx1"/>
              </a:solidFill>
              <a:latin typeface="Courier New" panose="02070309020205020404" pitchFamily="49" charset="0"/>
            </a:endParaRPr>
          </a:p>
          <a:p>
            <a:pPr lvl="1">
              <a:lnSpc>
                <a:spcPct val="90000"/>
              </a:lnSpc>
            </a:pPr>
            <a:r>
              <a:rPr lang="en-US" altLang="ar-SA" b="1" dirty="0" err="1" smtClean="0">
                <a:solidFill>
                  <a:schemeClr val="tx1"/>
                </a:solidFill>
                <a:latin typeface="Courier New" panose="02070309020205020404" pitchFamily="49" charset="0"/>
              </a:rPr>
              <a:t>JApplet</a:t>
            </a:r>
            <a:r>
              <a:rPr lang="en-US" altLang="ar-SA" dirty="0" smtClean="0">
                <a:solidFill>
                  <a:schemeClr val="tx1"/>
                </a:solidFill>
              </a:rPr>
              <a:t> can also have menu bars added to a </a:t>
            </a:r>
            <a:r>
              <a:rPr lang="en-US" altLang="ar-SA" b="1" dirty="0" err="1" smtClean="0">
                <a:solidFill>
                  <a:schemeClr val="tx1"/>
                </a:solidFill>
                <a:latin typeface="Courier New" panose="02070309020205020404" pitchFamily="49" charset="0"/>
              </a:rPr>
              <a:t>JApplet</a:t>
            </a:r>
            <a:r>
              <a:rPr lang="en-US" altLang="ar-SA" dirty="0" smtClean="0">
                <a:solidFill>
                  <a:schemeClr val="tx1"/>
                </a:solidFill>
              </a:rPr>
              <a:t> or to a panel that is part of the </a:t>
            </a:r>
            <a:r>
              <a:rPr lang="en-US" altLang="ar-SA" b="1" dirty="0" err="1" smtClean="0">
                <a:solidFill>
                  <a:schemeClr val="tx1"/>
                </a:solidFill>
                <a:latin typeface="Courier New" panose="02070309020205020404" pitchFamily="49" charset="0"/>
              </a:rPr>
              <a:t>JApplet</a:t>
            </a:r>
            <a:r>
              <a:rPr lang="en-US" altLang="ar-SA" dirty="0" smtClean="0">
                <a:solidFill>
                  <a:schemeClr val="tx1"/>
                </a:solidFill>
              </a:rPr>
              <a:t> using the </a:t>
            </a:r>
            <a:r>
              <a:rPr lang="en-US" altLang="ar-SA" b="1" dirty="0" smtClean="0">
                <a:solidFill>
                  <a:schemeClr val="tx1"/>
                </a:solidFill>
                <a:latin typeface="Courier New" panose="02070309020205020404" pitchFamily="49" charset="0"/>
              </a:rPr>
              <a:t>add</a:t>
            </a:r>
            <a:r>
              <a:rPr lang="en-US" altLang="ar-SA" dirty="0" smtClean="0">
                <a:solidFill>
                  <a:schemeClr val="tx1"/>
                </a:solidFill>
              </a:rPr>
              <a:t> method</a:t>
            </a:r>
          </a:p>
        </p:txBody>
      </p:sp>
      <p:sp>
        <p:nvSpPr>
          <p:cNvPr id="15364" name="Line 4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884237"/>
            <a:ext cx="9067800" cy="639763"/>
          </a:xfrm>
        </p:spPr>
        <p:txBody>
          <a:bodyPr/>
          <a:lstStyle/>
          <a:p>
            <a:pPr algn="ctr"/>
            <a:r>
              <a:rPr lang="en-US" altLang="ar-SA" sz="2800" dirty="0" smtClean="0"/>
              <a:t>Tip:  Converting a Swing Application to an Applet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-76200" y="2209800"/>
            <a:ext cx="9144000" cy="5440362"/>
          </a:xfrm>
        </p:spPr>
        <p:txBody>
          <a:bodyPr/>
          <a:lstStyle/>
          <a:p>
            <a:pPr marL="609600" indent="-609600">
              <a:lnSpc>
                <a:spcPct val="80000"/>
              </a:lnSpc>
            </a:pPr>
            <a:r>
              <a:rPr lang="en-US" altLang="ar-SA" dirty="0" smtClean="0"/>
              <a:t>The fastest and easiest way to explain how to define an applet, is to explain how to modify a Swing GUI to transform it into an applet</a:t>
            </a:r>
          </a:p>
          <a:p>
            <a:pPr marL="609600" indent="-609600">
              <a:lnSpc>
                <a:spcPct val="80000"/>
              </a:lnSpc>
            </a:pPr>
            <a:endParaRPr lang="en-US" altLang="ar-SA" dirty="0" smtClean="0"/>
          </a:p>
          <a:p>
            <a:pPr marL="990600" lvl="1" indent="-533400">
              <a:lnSpc>
                <a:spcPct val="80000"/>
              </a:lnSpc>
              <a:buFontTx/>
              <a:buAutoNum type="arabicPeriod"/>
            </a:pPr>
            <a:r>
              <a:rPr lang="en-US" altLang="ar-SA" dirty="0" smtClean="0">
                <a:solidFill>
                  <a:schemeClr val="tx1"/>
                </a:solidFill>
              </a:rPr>
              <a:t>Derive the class from the class </a:t>
            </a:r>
            <a:r>
              <a:rPr lang="en-US" altLang="ar-SA" b="1" dirty="0" err="1" smtClean="0">
                <a:solidFill>
                  <a:schemeClr val="tx1"/>
                </a:solidFill>
                <a:latin typeface="Courier New" panose="02070309020205020404" pitchFamily="49" charset="0"/>
              </a:rPr>
              <a:t>JApplet</a:t>
            </a:r>
            <a:r>
              <a:rPr lang="en-US" altLang="ar-SA" dirty="0" smtClean="0">
                <a:solidFill>
                  <a:schemeClr val="tx1"/>
                </a:solidFill>
              </a:rPr>
              <a:t> instead of from the  class </a:t>
            </a:r>
            <a:r>
              <a:rPr lang="en-US" altLang="ar-SA" b="1" dirty="0" err="1" smtClean="0">
                <a:solidFill>
                  <a:schemeClr val="tx1"/>
                </a:solidFill>
                <a:latin typeface="Courier New" panose="02070309020205020404" pitchFamily="49" charset="0"/>
              </a:rPr>
              <a:t>Jframe</a:t>
            </a:r>
            <a:r>
              <a:rPr lang="en-US" altLang="ar-SA" dirty="0" smtClean="0">
                <a:solidFill>
                  <a:schemeClr val="tx1"/>
                </a:solidFill>
              </a:rPr>
              <a:t> </a:t>
            </a:r>
          </a:p>
          <a:p>
            <a:pPr marL="990600" lvl="1" indent="-533400">
              <a:lnSpc>
                <a:spcPct val="80000"/>
              </a:lnSpc>
              <a:buFontTx/>
              <a:buAutoNum type="arabicPeriod"/>
            </a:pPr>
            <a:endParaRPr lang="en-US" altLang="ar-SA" dirty="0" smtClean="0">
              <a:solidFill>
                <a:schemeClr val="tx1"/>
              </a:solidFill>
            </a:endParaRPr>
          </a:p>
          <a:p>
            <a:pPr marL="990600" lvl="1" indent="-533400">
              <a:lnSpc>
                <a:spcPct val="80000"/>
              </a:lnSpc>
              <a:buFontTx/>
              <a:buAutoNum type="arabicPeriod"/>
            </a:pPr>
            <a:r>
              <a:rPr lang="en-US" altLang="ar-SA" dirty="0" smtClean="0">
                <a:solidFill>
                  <a:schemeClr val="tx1"/>
                </a:solidFill>
              </a:rPr>
              <a:t>Remove the </a:t>
            </a:r>
            <a:r>
              <a:rPr lang="en-US" altLang="ar-SA" b="1" dirty="0" smtClean="0">
                <a:solidFill>
                  <a:schemeClr val="tx1"/>
                </a:solidFill>
                <a:latin typeface="Courier New" panose="02070309020205020404" pitchFamily="49" charset="0"/>
              </a:rPr>
              <a:t>main</a:t>
            </a:r>
            <a:r>
              <a:rPr lang="en-US" altLang="ar-SA" dirty="0" smtClean="0">
                <a:solidFill>
                  <a:schemeClr val="tx1"/>
                </a:solidFill>
              </a:rPr>
              <a:t> method </a:t>
            </a:r>
          </a:p>
          <a:p>
            <a:pPr marL="990600" lvl="1" indent="-533400">
              <a:lnSpc>
                <a:spcPct val="80000"/>
              </a:lnSpc>
              <a:buFontTx/>
              <a:buAutoNum type="arabicPeriod"/>
            </a:pPr>
            <a:endParaRPr lang="en-US" altLang="ar-SA" dirty="0" smtClean="0">
              <a:solidFill>
                <a:schemeClr val="tx1"/>
              </a:solidFill>
            </a:endParaRPr>
          </a:p>
          <a:p>
            <a:pPr marL="990600" lvl="1" indent="-533400">
              <a:lnSpc>
                <a:spcPct val="80000"/>
              </a:lnSpc>
              <a:buFontTx/>
              <a:buAutoNum type="arabicPeriod"/>
            </a:pPr>
            <a:r>
              <a:rPr lang="en-US" altLang="ar-SA" dirty="0" smtClean="0">
                <a:solidFill>
                  <a:schemeClr val="tx1"/>
                </a:solidFill>
              </a:rPr>
              <a:t>Replace the constructor with a no-parameter method named </a:t>
            </a:r>
            <a:r>
              <a:rPr lang="en-US" altLang="ar-SA" b="1" dirty="0" err="1" smtClean="0">
                <a:solidFill>
                  <a:schemeClr val="tx1"/>
                </a:solidFill>
                <a:latin typeface="Courier New" panose="02070309020205020404" pitchFamily="49" charset="0"/>
              </a:rPr>
              <a:t>init</a:t>
            </a:r>
            <a:r>
              <a:rPr lang="en-US" altLang="ar-SA" dirty="0" smtClean="0">
                <a:solidFill>
                  <a:schemeClr val="tx1"/>
                </a:solidFill>
              </a:rPr>
              <a:t> </a:t>
            </a:r>
          </a:p>
          <a:p>
            <a:pPr marL="1371600" lvl="2" indent="-457200">
              <a:lnSpc>
                <a:spcPct val="80000"/>
              </a:lnSpc>
              <a:buFontTx/>
              <a:buChar char="–"/>
            </a:pPr>
            <a:r>
              <a:rPr lang="en-US" altLang="ar-SA" sz="2000" dirty="0" smtClean="0">
                <a:solidFill>
                  <a:schemeClr val="tx1"/>
                </a:solidFill>
              </a:rPr>
              <a:t>The body of the </a:t>
            </a:r>
            <a:r>
              <a:rPr lang="en-US" altLang="ar-SA" sz="2000" b="1" dirty="0" err="1" smtClean="0">
                <a:solidFill>
                  <a:schemeClr val="tx1"/>
                </a:solidFill>
                <a:latin typeface="Courier New" panose="02070309020205020404" pitchFamily="49" charset="0"/>
              </a:rPr>
              <a:t>init</a:t>
            </a:r>
            <a:r>
              <a:rPr lang="en-US" altLang="ar-SA" sz="2000" dirty="0" smtClean="0">
                <a:solidFill>
                  <a:schemeClr val="tx1"/>
                </a:solidFill>
              </a:rPr>
              <a:t> method can be the same as the body of the deleted constructor, but with some items removed </a:t>
            </a:r>
          </a:p>
        </p:txBody>
      </p:sp>
      <p:sp>
        <p:nvSpPr>
          <p:cNvPr id="16388" name="Line 4"/>
          <p:cNvSpPr>
            <a:spLocks noChangeShapeType="1"/>
          </p:cNvSpPr>
          <p:nvPr/>
        </p:nvSpPr>
        <p:spPr bwMode="auto">
          <a:xfrm>
            <a:off x="-76200" y="1524000"/>
            <a:ext cx="9144000" cy="0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90600"/>
            <a:ext cx="9067800" cy="639763"/>
          </a:xfrm>
        </p:spPr>
        <p:txBody>
          <a:bodyPr/>
          <a:lstStyle/>
          <a:p>
            <a:pPr algn="ctr"/>
            <a:r>
              <a:rPr lang="en-US" altLang="ar-SA" sz="2700" dirty="0" smtClean="0"/>
              <a:t>Tip:  Converting a Swing Application to an Applet (2)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2438400"/>
            <a:ext cx="8458200" cy="5287963"/>
          </a:xfrm>
        </p:spPr>
        <p:txBody>
          <a:bodyPr/>
          <a:lstStyle/>
          <a:p>
            <a:pPr marL="990600" lvl="1" indent="-533400">
              <a:lnSpc>
                <a:spcPct val="90000"/>
              </a:lnSpc>
              <a:buFontTx/>
              <a:buAutoNum type="arabicPeriod" startAt="4"/>
            </a:pPr>
            <a:r>
              <a:rPr lang="en-US" altLang="ar-SA" dirty="0" smtClean="0">
                <a:solidFill>
                  <a:schemeClr val="tx1"/>
                </a:solidFill>
              </a:rPr>
              <a:t>Delete any invocation of </a:t>
            </a:r>
            <a:r>
              <a:rPr lang="en-US" altLang="ar-SA" b="1" dirty="0" smtClean="0">
                <a:solidFill>
                  <a:schemeClr val="tx1"/>
                </a:solidFill>
                <a:latin typeface="Courier New" panose="02070309020205020404" pitchFamily="49" charset="0"/>
              </a:rPr>
              <a:t>super</a:t>
            </a:r>
            <a:r>
              <a:rPr lang="en-US" altLang="ar-SA" dirty="0" smtClean="0">
                <a:solidFill>
                  <a:schemeClr val="tx1"/>
                </a:solidFill>
              </a:rPr>
              <a:t> </a:t>
            </a:r>
          </a:p>
          <a:p>
            <a:pPr marL="990600" lvl="1" indent="-533400">
              <a:lnSpc>
                <a:spcPct val="90000"/>
              </a:lnSpc>
              <a:buFontTx/>
              <a:buAutoNum type="arabicPeriod" startAt="4"/>
            </a:pPr>
            <a:r>
              <a:rPr lang="en-US" altLang="ar-SA" dirty="0" smtClean="0">
                <a:solidFill>
                  <a:schemeClr val="tx1"/>
                </a:solidFill>
              </a:rPr>
              <a:t>Delete any method invocations that program the close-window button of a windowing GUI</a:t>
            </a:r>
          </a:p>
          <a:p>
            <a:pPr marL="990600" lvl="1" indent="-533400">
              <a:lnSpc>
                <a:spcPct val="90000"/>
              </a:lnSpc>
              <a:buFontTx/>
              <a:buAutoNum type="arabicPeriod" startAt="4"/>
            </a:pPr>
            <a:r>
              <a:rPr lang="en-US" altLang="ar-SA" dirty="0" smtClean="0">
                <a:solidFill>
                  <a:schemeClr val="tx1"/>
                </a:solidFill>
              </a:rPr>
              <a:t> Delete any invocation of </a:t>
            </a:r>
            <a:r>
              <a:rPr lang="en-US" altLang="ar-SA" b="1" dirty="0" err="1" smtClean="0">
                <a:solidFill>
                  <a:schemeClr val="tx1"/>
                </a:solidFill>
                <a:latin typeface="Courier New" panose="02070309020205020404" pitchFamily="49" charset="0"/>
              </a:rPr>
              <a:t>setTitle</a:t>
            </a:r>
            <a:r>
              <a:rPr lang="en-US" altLang="ar-SA" dirty="0" smtClean="0">
                <a:solidFill>
                  <a:schemeClr val="tx1"/>
                </a:solidFill>
              </a:rPr>
              <a:t> </a:t>
            </a:r>
          </a:p>
          <a:p>
            <a:pPr marL="990600" lvl="1" indent="-533400">
              <a:lnSpc>
                <a:spcPct val="90000"/>
              </a:lnSpc>
              <a:buFontTx/>
              <a:buAutoNum type="arabicPeriod" startAt="4"/>
            </a:pPr>
            <a:r>
              <a:rPr lang="en-US" altLang="ar-SA" dirty="0" smtClean="0">
                <a:solidFill>
                  <a:schemeClr val="tx1"/>
                </a:solidFill>
              </a:rPr>
              <a:t>Delete any invocation of </a:t>
            </a:r>
            <a:r>
              <a:rPr lang="en-US" altLang="ar-SA" b="1" dirty="0" err="1" smtClean="0">
                <a:solidFill>
                  <a:schemeClr val="tx1"/>
                </a:solidFill>
                <a:latin typeface="Courier New" panose="02070309020205020404" pitchFamily="49" charset="0"/>
              </a:rPr>
              <a:t>setSize</a:t>
            </a:r>
            <a:r>
              <a:rPr lang="en-US" altLang="ar-SA" dirty="0" smtClean="0">
                <a:solidFill>
                  <a:schemeClr val="tx1"/>
                </a:solidFill>
              </a:rPr>
              <a:t> 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en-US" altLang="ar-SA" sz="1000" dirty="0" smtClean="0">
              <a:solidFill>
                <a:schemeClr val="tx1"/>
              </a:solidFill>
            </a:endParaRPr>
          </a:p>
          <a:p>
            <a:pPr marL="609600" indent="-609600">
              <a:lnSpc>
                <a:spcPct val="90000"/>
              </a:lnSpc>
            </a:pPr>
            <a:r>
              <a:rPr lang="en-US" altLang="ar-SA" dirty="0" smtClean="0">
                <a:solidFill>
                  <a:schemeClr val="tx1"/>
                </a:solidFill>
              </a:rPr>
              <a:t>The following applet was generated in this way.</a:t>
            </a:r>
          </a:p>
        </p:txBody>
      </p:sp>
      <p:sp>
        <p:nvSpPr>
          <p:cNvPr id="17412" name="Line 4"/>
          <p:cNvSpPr>
            <a:spLocks noChangeShapeType="1"/>
          </p:cNvSpPr>
          <p:nvPr/>
        </p:nvSpPr>
        <p:spPr bwMode="auto">
          <a:xfrm>
            <a:off x="0" y="609600"/>
            <a:ext cx="9144000" cy="0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914400"/>
            <a:ext cx="9144000" cy="685800"/>
          </a:xfrm>
        </p:spPr>
        <p:txBody>
          <a:bodyPr/>
          <a:lstStyle/>
          <a:p>
            <a:r>
              <a:rPr lang="en-US" altLang="ar-SA" dirty="0" smtClean="0"/>
              <a:t>The Applet Calculator</a:t>
            </a: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819400"/>
            <a:ext cx="44958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Line 4"/>
          <p:cNvSpPr>
            <a:spLocks noChangeShapeType="1"/>
          </p:cNvSpPr>
          <p:nvPr/>
        </p:nvSpPr>
        <p:spPr bwMode="auto">
          <a:xfrm>
            <a:off x="-114300" y="1905000"/>
            <a:ext cx="9144000" cy="0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63563"/>
          </a:xfrm>
        </p:spPr>
        <p:txBody>
          <a:bodyPr/>
          <a:lstStyle/>
          <a:p>
            <a:pPr algn="ctr"/>
            <a:r>
              <a:rPr lang="en-US" altLang="ar-SA" smtClean="0"/>
              <a:t>An Applet with an Icon</a:t>
            </a:r>
          </a:p>
        </p:txBody>
      </p:sp>
      <p:sp>
        <p:nvSpPr>
          <p:cNvPr id="21507" name="Line 4"/>
          <p:cNvSpPr>
            <a:spLocks noChangeShapeType="1"/>
          </p:cNvSpPr>
          <p:nvPr/>
        </p:nvSpPr>
        <p:spPr bwMode="auto">
          <a:xfrm>
            <a:off x="0" y="609600"/>
            <a:ext cx="9144000" cy="0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90675"/>
            <a:ext cx="7791450" cy="488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685800"/>
            <a:ext cx="2765425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Rectangle 8"/>
          <p:cNvSpPr>
            <a:spLocks noChangeArrowheads="1"/>
          </p:cNvSpPr>
          <p:nvPr/>
        </p:nvSpPr>
        <p:spPr bwMode="auto">
          <a:xfrm>
            <a:off x="2514600" y="990600"/>
            <a:ext cx="35829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ar-SA" b="1">
                <a:solidFill>
                  <a:srgbClr val="FFFF00"/>
                </a:solidFill>
              </a:rPr>
              <a:t>Output using an applet viewer</a:t>
            </a:r>
          </a:p>
        </p:txBody>
      </p:sp>
    </p:spTree>
  </p:cSld>
  <p:clrMapOvr>
    <a:masterClrMapping/>
  </p:clrMapOvr>
  <p:transition spd="med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13763" y="990601"/>
            <a:ext cx="9067800" cy="609600"/>
          </a:xfrm>
        </p:spPr>
        <p:txBody>
          <a:bodyPr/>
          <a:lstStyle/>
          <a:p>
            <a:pPr algn="ctr"/>
            <a:r>
              <a:rPr lang="en-US" altLang="ar-SA" sz="3200" dirty="0" smtClean="0"/>
              <a:t>Inserting an Applet in an HTML Document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113763" y="2209800"/>
            <a:ext cx="8686800" cy="54403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ar-SA" dirty="0" smtClean="0"/>
              <a:t>An applet can be placed in an HTML document with an </a:t>
            </a:r>
            <a:r>
              <a:rPr lang="en-US" altLang="ar-SA" i="1" dirty="0" smtClean="0"/>
              <a:t>applet tag: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ar-SA" sz="2400" dirty="0" smtClean="0">
                <a:solidFill>
                  <a:schemeClr val="tx1"/>
                </a:solidFill>
                <a:latin typeface="Courier New" panose="02070309020205020404" pitchFamily="49" charset="0"/>
              </a:rPr>
              <a:t>&lt;applet code="</a:t>
            </a:r>
            <a:r>
              <a:rPr lang="en-US" altLang="ar-SA" sz="2400" i="1" dirty="0" err="1" smtClean="0">
                <a:solidFill>
                  <a:schemeClr val="tx1"/>
                </a:solidFill>
                <a:latin typeface="Courier New" panose="02070309020205020404" pitchFamily="49" charset="0"/>
              </a:rPr>
              <a:t>PathToApplet</a:t>
            </a:r>
            <a:r>
              <a:rPr lang="en-US" altLang="ar-SA" sz="2400" dirty="0" smtClean="0">
                <a:solidFill>
                  <a:schemeClr val="tx1"/>
                </a:solidFill>
                <a:latin typeface="Courier New" panose="02070309020205020404" pitchFamily="49" charset="0"/>
              </a:rPr>
              <a:t>"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ar-SA" sz="2400" dirty="0" smtClean="0">
                <a:solidFill>
                  <a:schemeClr val="tx1"/>
                </a:solidFill>
                <a:latin typeface="Courier New" panose="02070309020205020404" pitchFamily="49" charset="0"/>
              </a:rPr>
              <a:t>           width=Number1 height=Number2&gt;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ar-SA" sz="2400" dirty="0" smtClean="0">
                <a:solidFill>
                  <a:schemeClr val="tx1"/>
                </a:solidFill>
                <a:latin typeface="Courier New" panose="02070309020205020404" pitchFamily="49" charset="0"/>
              </a:rPr>
              <a:t>&lt;/applet&gt;</a:t>
            </a:r>
          </a:p>
          <a:p>
            <a:pPr>
              <a:lnSpc>
                <a:spcPct val="90000"/>
              </a:lnSpc>
            </a:pPr>
            <a:endParaRPr lang="en-US" altLang="ar-SA" dirty="0" smtClean="0"/>
          </a:p>
          <a:p>
            <a:pPr>
              <a:lnSpc>
                <a:spcPct val="90000"/>
              </a:lnSpc>
            </a:pPr>
            <a:r>
              <a:rPr lang="en-US" altLang="ar-SA" dirty="0" smtClean="0"/>
              <a:t>If given a </a:t>
            </a:r>
            <a:r>
              <a:rPr lang="en-US" altLang="ar-SA" dirty="0" smtClean="0">
                <a:solidFill>
                  <a:schemeClr val="tx1"/>
                </a:solidFill>
                <a:latin typeface="Courier New" panose="02070309020205020404" pitchFamily="49" charset="0"/>
              </a:rPr>
              <a:t>.class</a:t>
            </a:r>
            <a:r>
              <a:rPr lang="en-US" altLang="ar-SA" dirty="0" smtClean="0"/>
              <a:t> file name only, then the HTML file and the applet file must be in the same directory</a:t>
            </a:r>
          </a:p>
          <a:p>
            <a:pPr>
              <a:lnSpc>
                <a:spcPct val="90000"/>
              </a:lnSpc>
            </a:pPr>
            <a:endParaRPr lang="en-US" altLang="ar-SA" dirty="0" smtClean="0"/>
          </a:p>
          <a:p>
            <a:pPr lvl="1">
              <a:lnSpc>
                <a:spcPct val="90000"/>
              </a:lnSpc>
            </a:pPr>
            <a:r>
              <a:rPr lang="en-US" altLang="ar-SA" dirty="0" smtClean="0"/>
              <a:t>The </a:t>
            </a:r>
            <a:r>
              <a:rPr lang="en-US" altLang="ar-SA" b="1" i="1" dirty="0" err="1" smtClean="0">
                <a:solidFill>
                  <a:schemeClr val="tx1"/>
                </a:solidFill>
                <a:latin typeface="Courier New" panose="02070309020205020404" pitchFamily="49" charset="0"/>
              </a:rPr>
              <a:t>PathToApplet</a:t>
            </a:r>
            <a:r>
              <a:rPr lang="en-US" altLang="ar-SA" dirty="0" smtClean="0">
                <a:solidFill>
                  <a:schemeClr val="tx1"/>
                </a:solidFill>
              </a:rPr>
              <a:t> </a:t>
            </a:r>
            <a:r>
              <a:rPr lang="en-US" altLang="ar-SA" dirty="0" smtClean="0"/>
              <a:t>can be a full or relative path name</a:t>
            </a:r>
            <a:endParaRPr lang="en-US" altLang="ar-SA" b="1" i="1" dirty="0" smtClean="0">
              <a:solidFill>
                <a:srgbClr val="034CA1"/>
              </a:solidFill>
              <a:latin typeface="Courier New" panose="02070309020205020404" pitchFamily="49" charset="0"/>
            </a:endParaRPr>
          </a:p>
        </p:txBody>
      </p:sp>
      <p:sp>
        <p:nvSpPr>
          <p:cNvPr id="22532" name="Line 4"/>
          <p:cNvSpPr>
            <a:spLocks noChangeShapeType="1"/>
          </p:cNvSpPr>
          <p:nvPr/>
        </p:nvSpPr>
        <p:spPr bwMode="auto">
          <a:xfrm>
            <a:off x="0" y="1752600"/>
            <a:ext cx="9144000" cy="0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990600"/>
            <a:ext cx="9067800" cy="609600"/>
          </a:xfrm>
        </p:spPr>
        <p:txBody>
          <a:bodyPr/>
          <a:lstStyle/>
          <a:p>
            <a:pPr algn="ctr"/>
            <a:r>
              <a:rPr lang="en-US" altLang="ar-SA" sz="2800" dirty="0" smtClean="0"/>
              <a:t>Inserting an Applet in an HTML Document (Cont’d)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2286000"/>
            <a:ext cx="8686800" cy="53641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ar-SA" sz="2000" dirty="0" smtClean="0"/>
              <a:t>Note that the name of the </a:t>
            </a:r>
            <a:r>
              <a:rPr lang="en-US" altLang="ar-SA" sz="2000" dirty="0" smtClean="0">
                <a:solidFill>
                  <a:schemeClr val="tx1"/>
                </a:solidFill>
                <a:latin typeface="Courier New" panose="02070309020205020404" pitchFamily="49" charset="0"/>
              </a:rPr>
              <a:t>.class</a:t>
            </a:r>
            <a:r>
              <a:rPr lang="en-US" altLang="ar-SA" sz="2000" dirty="0" smtClean="0"/>
              <a:t> file, not the </a:t>
            </a:r>
            <a:r>
              <a:rPr lang="en-US" altLang="ar-SA" sz="2000" dirty="0" smtClean="0">
                <a:solidFill>
                  <a:schemeClr val="tx1"/>
                </a:solidFill>
                <a:latin typeface="Courier New" panose="02070309020205020404" pitchFamily="49" charset="0"/>
              </a:rPr>
              <a:t>.java</a:t>
            </a:r>
            <a:r>
              <a:rPr lang="en-US" altLang="ar-SA" sz="2000" dirty="0" smtClean="0"/>
              <a:t> file, is given</a:t>
            </a:r>
          </a:p>
          <a:p>
            <a:pPr>
              <a:lnSpc>
                <a:spcPct val="80000"/>
              </a:lnSpc>
            </a:pPr>
            <a:endParaRPr lang="en-US" altLang="ar-SA" sz="2000" dirty="0" smtClean="0"/>
          </a:p>
          <a:p>
            <a:pPr>
              <a:lnSpc>
                <a:spcPct val="80000"/>
              </a:lnSpc>
            </a:pPr>
            <a:r>
              <a:rPr lang="en-US" altLang="ar-SA" sz="2000" dirty="0" smtClean="0"/>
              <a:t>Note also that the width and height of the applet is given in this command, and not within the applet class definition</a:t>
            </a:r>
          </a:p>
          <a:p>
            <a:pPr lvl="1">
              <a:lnSpc>
                <a:spcPct val="80000"/>
              </a:lnSpc>
            </a:pPr>
            <a:r>
              <a:rPr lang="en-US" altLang="ar-SA" sz="1800" dirty="0" smtClean="0"/>
              <a:t>The width and height are in pixels</a:t>
            </a:r>
          </a:p>
          <a:p>
            <a:pPr>
              <a:lnSpc>
                <a:spcPct val="80000"/>
              </a:lnSpc>
            </a:pPr>
            <a:endParaRPr lang="en-US" altLang="ar-SA" sz="2000" dirty="0" smtClean="0"/>
          </a:p>
          <a:p>
            <a:pPr>
              <a:lnSpc>
                <a:spcPct val="80000"/>
              </a:lnSpc>
            </a:pPr>
            <a:r>
              <a:rPr lang="en-US" altLang="ar-SA" sz="2000" dirty="0" smtClean="0"/>
              <a:t>The following code, when placed in an HTML document, will display the calculator applet in a browser as shown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ar-SA" sz="800" i="1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ar-SA" dirty="0" smtClean="0">
                <a:solidFill>
                  <a:schemeClr val="tx1"/>
                </a:solidFill>
                <a:latin typeface="Courier New" panose="02070309020205020404" pitchFamily="49" charset="0"/>
              </a:rPr>
              <a:t>&lt;applet code="</a:t>
            </a:r>
            <a:r>
              <a:rPr lang="en-US" altLang="ar-SA" dirty="0" err="1" smtClean="0">
                <a:solidFill>
                  <a:schemeClr val="tx1"/>
                </a:solidFill>
                <a:latin typeface="Courier New" panose="02070309020205020404" pitchFamily="49" charset="0"/>
              </a:rPr>
              <a:t>AppletCalculator.class</a:t>
            </a:r>
            <a:r>
              <a:rPr lang="en-US" altLang="ar-SA" dirty="0" smtClean="0">
                <a:solidFill>
                  <a:schemeClr val="tx1"/>
                </a:solidFill>
                <a:latin typeface="Courier New" panose="02070309020205020404" pitchFamily="49" charset="0"/>
              </a:rPr>
              <a:t>"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ar-SA" dirty="0" smtClean="0">
                <a:solidFill>
                  <a:schemeClr val="tx1"/>
                </a:solidFill>
                <a:latin typeface="Courier New" panose="02070309020205020404" pitchFamily="49" charset="0"/>
              </a:rPr>
              <a:t>                           width=400 height=300&gt;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ar-SA" dirty="0" smtClean="0">
                <a:solidFill>
                  <a:schemeClr val="tx1"/>
                </a:solidFill>
                <a:latin typeface="Courier New" panose="02070309020205020404" pitchFamily="49" charset="0"/>
              </a:rPr>
              <a:t>&lt;/applet&gt;</a:t>
            </a:r>
          </a:p>
        </p:txBody>
      </p:sp>
      <p:sp>
        <p:nvSpPr>
          <p:cNvPr id="23556" name="Line 4"/>
          <p:cNvSpPr>
            <a:spLocks noChangeShapeType="1"/>
          </p:cNvSpPr>
          <p:nvPr/>
        </p:nvSpPr>
        <p:spPr bwMode="auto">
          <a:xfrm>
            <a:off x="0" y="609600"/>
            <a:ext cx="9144000" cy="0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-304800" y="922337"/>
            <a:ext cx="9067800" cy="639763"/>
          </a:xfrm>
        </p:spPr>
        <p:txBody>
          <a:bodyPr/>
          <a:lstStyle/>
          <a:p>
            <a:pPr algn="ctr" eaLnBrk="1" hangingPunct="1"/>
            <a:r>
              <a:rPr lang="en-US" altLang="ar-SA" sz="3600" dirty="0" smtClean="0"/>
              <a:t>Lecture Objectives</a:t>
            </a:r>
            <a:endParaRPr lang="en-US" altLang="ar-SA" sz="3600" dirty="0" smtClean="0">
              <a:cs typeface="Times New Roman" panose="02020603050405020304" pitchFamily="18" charset="0"/>
            </a:endParaRPr>
          </a:p>
        </p:txBody>
      </p:sp>
      <p:sp>
        <p:nvSpPr>
          <p:cNvPr id="3076" name="Rectangle 6"/>
          <p:cNvSpPr>
            <a:spLocks noGrp="1" noChangeArrowheads="1"/>
          </p:cNvSpPr>
          <p:nvPr>
            <p:ph idx="1"/>
          </p:nvPr>
        </p:nvSpPr>
        <p:spPr>
          <a:xfrm>
            <a:off x="38100" y="2438400"/>
            <a:ext cx="9144000" cy="4800600"/>
          </a:xfrm>
          <a:noFill/>
        </p:spPr>
        <p:txBody>
          <a:bodyPr/>
          <a:lstStyle/>
          <a:p>
            <a:pPr eaLnBrk="1" hangingPunct="1"/>
            <a:r>
              <a:rPr lang="en-US" altLang="ar-SA" dirty="0" smtClean="0"/>
              <a:t>Learn about Java applets.</a:t>
            </a:r>
          </a:p>
          <a:p>
            <a:pPr eaLnBrk="1" hangingPunct="1"/>
            <a:r>
              <a:rPr lang="en-US" altLang="ar-SA" dirty="0" smtClean="0"/>
              <a:t>Know the differences between Java applets and applications.</a:t>
            </a:r>
          </a:p>
          <a:p>
            <a:pPr eaLnBrk="1" hangingPunct="1"/>
            <a:r>
              <a:rPr lang="en-US" altLang="ar-SA" dirty="0" smtClean="0"/>
              <a:t>Designing and using Java applets</a:t>
            </a:r>
          </a:p>
          <a:p>
            <a:pPr eaLnBrk="1" hangingPunct="1"/>
            <a:r>
              <a:rPr lang="en-US" altLang="ar-SA" dirty="0" smtClean="0"/>
              <a:t>Running Java applets.</a:t>
            </a:r>
          </a:p>
          <a:p>
            <a:pPr eaLnBrk="1" hangingPunct="1"/>
            <a:r>
              <a:rPr lang="en-US" altLang="ar-SA" dirty="0" smtClean="0"/>
              <a:t>Security issues with Java applets.</a:t>
            </a:r>
          </a:p>
        </p:txBody>
      </p:sp>
      <p:sp>
        <p:nvSpPr>
          <p:cNvPr id="3075" name="Line 4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-609600" y="975519"/>
            <a:ext cx="9144000" cy="563563"/>
          </a:xfrm>
        </p:spPr>
        <p:txBody>
          <a:bodyPr/>
          <a:lstStyle/>
          <a:p>
            <a:pPr algn="ctr"/>
            <a:r>
              <a:rPr lang="en-US" altLang="ar-SA" smtClean="0"/>
              <a:t>An Applet in an HTML Document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905000"/>
            <a:ext cx="8153400" cy="54864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en-US" altLang="ar-SA" dirty="0" smtClean="0">
                <a:solidFill>
                  <a:schemeClr val="tx1"/>
                </a:solidFill>
                <a:latin typeface="Courier New" panose="02070309020205020404" pitchFamily="49" charset="0"/>
              </a:rPr>
              <a:t>&lt;html&gt;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ar-SA" dirty="0" smtClean="0">
                <a:solidFill>
                  <a:schemeClr val="tx1"/>
                </a:solidFill>
                <a:latin typeface="Courier New" panose="02070309020205020404" pitchFamily="49" charset="0"/>
              </a:rPr>
              <a:t>&lt;head&gt;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ar-SA" dirty="0" smtClean="0">
                <a:solidFill>
                  <a:schemeClr val="tx1"/>
                </a:solidFill>
                <a:latin typeface="Courier New" panose="02070309020205020404" pitchFamily="49" charset="0"/>
              </a:rPr>
              <a:t>&lt;title&gt;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ar-SA" dirty="0" smtClean="0">
                <a:solidFill>
                  <a:schemeClr val="tx1"/>
                </a:solidFill>
                <a:latin typeface="Courier New" panose="02070309020205020404" pitchFamily="49" charset="0"/>
              </a:rPr>
              <a:t>Vampire Control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ar-SA" dirty="0" smtClean="0">
                <a:solidFill>
                  <a:schemeClr val="tx1"/>
                </a:solidFill>
                <a:latin typeface="Courier New" panose="02070309020205020404" pitchFamily="49" charset="0"/>
              </a:rPr>
              <a:t>&lt;/title&gt;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ar-SA" dirty="0" smtClean="0">
                <a:solidFill>
                  <a:schemeClr val="tx1"/>
                </a:solidFill>
                <a:latin typeface="Courier New" panose="02070309020205020404" pitchFamily="49" charset="0"/>
              </a:rPr>
              <a:t>&lt;/head&gt;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ar-SA" dirty="0" smtClean="0">
                <a:solidFill>
                  <a:schemeClr val="tx1"/>
                </a:solidFill>
                <a:latin typeface="Courier New" panose="02070309020205020404" pitchFamily="49" charset="0"/>
              </a:rPr>
              <a:t>. . .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ar-SA" dirty="0" smtClean="0">
              <a:solidFill>
                <a:schemeClr val="tx1"/>
              </a:solidFill>
              <a:latin typeface="Courier New" panose="02070309020205020404" pitchFamily="49" charset="0"/>
            </a:endParaRP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ar-SA" sz="1800" b="1" dirty="0" smtClean="0">
                <a:solidFill>
                  <a:schemeClr val="tx1"/>
                </a:solidFill>
                <a:latin typeface="Courier New" panose="02070309020205020404" pitchFamily="49" charset="0"/>
              </a:rPr>
              <a:t>&lt;applet code="</a:t>
            </a:r>
            <a:r>
              <a:rPr lang="en-US" altLang="ar-SA" sz="1800" b="1" dirty="0" err="1" smtClean="0">
                <a:solidFill>
                  <a:schemeClr val="tx1"/>
                </a:solidFill>
                <a:latin typeface="Courier New" panose="02070309020205020404" pitchFamily="49" charset="0"/>
              </a:rPr>
              <a:t>AppletCalculator.class</a:t>
            </a:r>
            <a:r>
              <a:rPr lang="en-US" altLang="ar-SA" sz="1800" b="1" dirty="0" smtClean="0">
                <a:solidFill>
                  <a:schemeClr val="tx1"/>
                </a:solidFill>
                <a:latin typeface="Courier New" panose="02070309020205020404" pitchFamily="49" charset="0"/>
              </a:rPr>
              <a:t>" width=400 height=300&gt;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ar-SA" sz="1800" b="1" dirty="0" smtClean="0">
                <a:solidFill>
                  <a:schemeClr val="tx1"/>
                </a:solidFill>
                <a:latin typeface="Courier New" panose="02070309020205020404" pitchFamily="49" charset="0"/>
              </a:rPr>
              <a:t>&lt;/applet&gt;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en-US" altLang="ar-SA" sz="1800" b="1" dirty="0" smtClean="0">
              <a:solidFill>
                <a:schemeClr val="tx1"/>
              </a:solidFill>
              <a:latin typeface="Courier New" panose="02070309020205020404" pitchFamily="49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ar-SA" dirty="0" smtClean="0">
                <a:solidFill>
                  <a:schemeClr val="tx1"/>
                </a:solidFill>
                <a:latin typeface="Courier New" panose="02070309020205020404" pitchFamily="49" charset="0"/>
              </a:rPr>
              <a:t> . . 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ar-SA" dirty="0" smtClean="0">
                <a:solidFill>
                  <a:schemeClr val="tx1"/>
                </a:solidFill>
                <a:latin typeface="Courier New" panose="02070309020205020404" pitchFamily="49" charset="0"/>
              </a:rPr>
              <a:t>&lt;/html&gt;</a:t>
            </a:r>
          </a:p>
        </p:txBody>
      </p:sp>
      <p:sp>
        <p:nvSpPr>
          <p:cNvPr id="24580" name="Line 4"/>
          <p:cNvSpPr>
            <a:spLocks noChangeShapeType="1"/>
          </p:cNvSpPr>
          <p:nvPr/>
        </p:nvSpPr>
        <p:spPr bwMode="auto">
          <a:xfrm>
            <a:off x="0" y="609600"/>
            <a:ext cx="9144000" cy="0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884237"/>
            <a:ext cx="9067800" cy="639763"/>
          </a:xfrm>
        </p:spPr>
        <p:txBody>
          <a:bodyPr/>
          <a:lstStyle/>
          <a:p>
            <a:r>
              <a:rPr lang="en-US" altLang="ar-SA" dirty="0" smtClean="0"/>
              <a:t>Pitfall:  Using an Old Web Browser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-37563" y="2362200"/>
            <a:ext cx="9144000" cy="5867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ar-SA" dirty="0" smtClean="0"/>
              <a:t>An old browser may not be able to run applets from an HTML document:</a:t>
            </a:r>
          </a:p>
          <a:p>
            <a:pPr>
              <a:lnSpc>
                <a:spcPct val="80000"/>
              </a:lnSpc>
            </a:pPr>
            <a:endParaRPr lang="en-US" altLang="ar-SA" dirty="0" smtClean="0"/>
          </a:p>
          <a:p>
            <a:pPr lvl="1">
              <a:lnSpc>
                <a:spcPct val="80000"/>
              </a:lnSpc>
            </a:pPr>
            <a:r>
              <a:rPr lang="en-US" altLang="ar-SA" dirty="0" smtClean="0"/>
              <a:t>Even if a java application runs correctly on the same system.</a:t>
            </a:r>
          </a:p>
          <a:p>
            <a:pPr>
              <a:lnSpc>
                <a:spcPct val="80000"/>
              </a:lnSpc>
            </a:pPr>
            <a:endParaRPr lang="en-US" altLang="ar-SA" dirty="0" smtClean="0"/>
          </a:p>
          <a:p>
            <a:pPr>
              <a:lnSpc>
                <a:spcPct val="80000"/>
              </a:lnSpc>
            </a:pPr>
            <a:r>
              <a:rPr lang="en-US" altLang="ar-SA" dirty="0" smtClean="0"/>
              <a:t>Web browsers do not use the same Java Virtual Machine used to run regular Java applications.</a:t>
            </a:r>
          </a:p>
          <a:p>
            <a:pPr lvl="1">
              <a:lnSpc>
                <a:spcPct val="80000"/>
              </a:lnSpc>
            </a:pPr>
            <a:endParaRPr lang="en-US" altLang="ar-SA" dirty="0" smtClean="0"/>
          </a:p>
          <a:p>
            <a:pPr lvl="1">
              <a:lnSpc>
                <a:spcPct val="80000"/>
              </a:lnSpc>
            </a:pPr>
            <a:r>
              <a:rPr lang="en-US" altLang="ar-SA" dirty="0" smtClean="0"/>
              <a:t>An old browser will have an old Java Virtual Machine, or perhaps, no Java Virtual Machine.</a:t>
            </a:r>
          </a:p>
          <a:p>
            <a:pPr>
              <a:lnSpc>
                <a:spcPct val="80000"/>
              </a:lnSpc>
            </a:pPr>
            <a:endParaRPr lang="en-US" altLang="ar-SA" dirty="0" smtClean="0"/>
          </a:p>
          <a:p>
            <a:pPr>
              <a:lnSpc>
                <a:spcPct val="80000"/>
              </a:lnSpc>
            </a:pPr>
            <a:r>
              <a:rPr lang="en-US" altLang="ar-SA" dirty="0" smtClean="0"/>
              <a:t>However, an applet viewer will work, as long as a recent version of Java is installed.</a:t>
            </a:r>
          </a:p>
        </p:txBody>
      </p:sp>
      <p:sp>
        <p:nvSpPr>
          <p:cNvPr id="26628" name="Line 4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started…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64" y="2204864"/>
            <a:ext cx="6345260" cy="417646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Create a new java class file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After </a:t>
            </a:r>
            <a:r>
              <a:rPr lang="en-US" dirty="0" smtClean="0"/>
              <a:t>that build the file  … the you will get tow files</a:t>
            </a:r>
          </a:p>
          <a:p>
            <a:endParaRPr lang="en-GB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 l="9168" t="7691" r="12902" b="19248"/>
          <a:stretch>
            <a:fillRect/>
          </a:stretch>
        </p:blipFill>
        <p:spPr bwMode="auto">
          <a:xfrm>
            <a:off x="6300192" y="5301208"/>
            <a:ext cx="244827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636912"/>
            <a:ext cx="5184576" cy="2915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4220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started…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Now use the previous code in to a regular  HTML document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83568" y="2060848"/>
          <a:ext cx="7632848" cy="3024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32848"/>
              </a:tblGrid>
              <a:tr h="302433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dirty="0" smtClean="0"/>
                        <a:t>&lt;HTML&gt;</a:t>
                      </a:r>
                    </a:p>
                    <a:p>
                      <a:pPr>
                        <a:buNone/>
                      </a:pPr>
                      <a:r>
                        <a:rPr lang="en-GB" dirty="0" smtClean="0"/>
                        <a:t>    &lt;HEAD&gt;</a:t>
                      </a:r>
                    </a:p>
                    <a:p>
                      <a:pPr>
                        <a:buNone/>
                      </a:pPr>
                      <a:r>
                        <a:rPr lang="en-GB" dirty="0" smtClean="0"/>
                        <a:t>      &lt;TITLE&gt; Welcome Applets &lt;/TITLE&gt;</a:t>
                      </a:r>
                    </a:p>
                    <a:p>
                      <a:pPr>
                        <a:buNone/>
                      </a:pPr>
                      <a:r>
                        <a:rPr lang="en-GB" dirty="0" smtClean="0"/>
                        <a:t>   &lt;/HEAD&gt;</a:t>
                      </a:r>
                    </a:p>
                    <a:p>
                      <a:pPr>
                        <a:buNone/>
                      </a:pPr>
                      <a:r>
                        <a:rPr lang="en-GB" dirty="0" smtClean="0"/>
                        <a:t>   &lt;BODY&gt;</a:t>
                      </a:r>
                    </a:p>
                    <a:p>
                      <a:pPr>
                        <a:buNone/>
                      </a:pPr>
                      <a:r>
                        <a:rPr lang="en-GB" dirty="0" smtClean="0"/>
                        <a:t>     </a:t>
                      </a:r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&lt;OBJECT code="</a:t>
                      </a:r>
                      <a:r>
                        <a:rPr lang="en-GB" dirty="0" err="1" smtClean="0">
                          <a:solidFill>
                            <a:schemeClr val="tx1"/>
                          </a:solidFill>
                        </a:rPr>
                        <a:t>test.class</a:t>
                      </a:r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"  width="400" height="400" &gt;</a:t>
                      </a:r>
                    </a:p>
                    <a:p>
                      <a:pPr>
                        <a:buNone/>
                      </a:pPr>
                      <a:r>
                        <a:rPr lang="en-GB" dirty="0" smtClean="0"/>
                        <a:t>     &lt;/OBJECT&gt;</a:t>
                      </a:r>
                    </a:p>
                    <a:p>
                      <a:pPr>
                        <a:buNone/>
                      </a:pPr>
                      <a:r>
                        <a:rPr lang="en-GB" dirty="0" smtClean="0"/>
                        <a:t>  &lt;/BODY&gt;</a:t>
                      </a:r>
                    </a:p>
                    <a:p>
                      <a:pPr>
                        <a:buNone/>
                      </a:pPr>
                      <a:r>
                        <a:rPr lang="en-GB" dirty="0" smtClean="0"/>
                        <a:t>&lt;/HTML&gt;</a:t>
                      </a:r>
                    </a:p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645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60648"/>
            <a:ext cx="5904656" cy="6079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7832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838200"/>
            <a:ext cx="7467600" cy="715962"/>
          </a:xfrm>
        </p:spPr>
        <p:txBody>
          <a:bodyPr>
            <a:normAutofit/>
          </a:bodyPr>
          <a:lstStyle/>
          <a:p>
            <a:r>
              <a:rPr lang="en-US" dirty="0" smtClean="0"/>
              <a:t>Developing Applets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764" y="2286000"/>
            <a:ext cx="8058472" cy="4845152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Java applets do not need a ‘main’ method. they can run in a web browser environment</a:t>
            </a:r>
          </a:p>
          <a:p>
            <a:pPr lvl="1"/>
            <a:endParaRPr lang="en-US" dirty="0" smtClean="0"/>
          </a:p>
          <a:p>
            <a:pPr lvl="1"/>
            <a:r>
              <a:rPr lang="en-US" b="1" dirty="0" smtClean="0"/>
              <a:t>The applet have</a:t>
            </a:r>
          </a:p>
          <a:p>
            <a:pPr lvl="2"/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</a:rPr>
              <a:t>Init()</a:t>
            </a:r>
            <a:endParaRPr lang="en-US" dirty="0" smtClean="0"/>
          </a:p>
          <a:p>
            <a:pPr lvl="2"/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</a:rPr>
              <a:t>Start()</a:t>
            </a:r>
            <a:endParaRPr lang="en-US" dirty="0" smtClean="0"/>
          </a:p>
          <a:p>
            <a:pPr lvl="2"/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</a:rPr>
              <a:t>Stop()</a:t>
            </a:r>
            <a:endParaRPr lang="en-US" dirty="0" smtClean="0"/>
          </a:p>
          <a:p>
            <a:pPr lvl="2"/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</a:rPr>
              <a:t>Paint( Graphics g)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4701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chemeClr val="bg1"/>
                </a:solidFill>
                <a:latin typeface="+mn-lt"/>
              </a:rPr>
              <a:t>init()</a:t>
            </a:r>
            <a:endParaRPr lang="en-GB" sz="3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3050" lvl="2" indent="-273050">
              <a:buSzPct val="85000"/>
              <a:buFont typeface="Wingdings 2" pitchFamily="18" charset="2"/>
              <a:buChar char=""/>
            </a:pPr>
            <a:r>
              <a:rPr lang="en-US" sz="2400" dirty="0" smtClean="0"/>
              <a:t>called by the browser  or applet viewer to inform this applet that it has been </a:t>
            </a:r>
            <a:r>
              <a:rPr lang="en-US" sz="2400" b="1" dirty="0" smtClean="0"/>
              <a:t>reloaded</a:t>
            </a:r>
            <a:r>
              <a:rPr lang="en-US" sz="2400" dirty="0" smtClean="0"/>
              <a:t> to the system</a:t>
            </a:r>
          </a:p>
          <a:p>
            <a:pPr marL="273050" lvl="2" indent="-273050">
              <a:buSzPct val="85000"/>
              <a:buFont typeface="Wingdings 2" pitchFamily="18" charset="2"/>
              <a:buChar char=""/>
            </a:pPr>
            <a:r>
              <a:rPr lang="en-US" sz="2400" b="1" dirty="0" smtClean="0"/>
              <a:t>We use init() to:</a:t>
            </a:r>
          </a:p>
          <a:p>
            <a:pPr marL="822325" lvl="4" indent="-273050">
              <a:buSzPct val="85000"/>
              <a:buFont typeface="Wingdings" pitchFamily="2" charset="2"/>
              <a:buChar char="Ø"/>
            </a:pPr>
            <a:r>
              <a:rPr lang="en-US" sz="2400" dirty="0" smtClean="0"/>
              <a:t>Initialize variables</a:t>
            </a:r>
          </a:p>
          <a:p>
            <a:pPr marL="822325" lvl="4" indent="-273050">
              <a:buSzPct val="85000"/>
              <a:buFont typeface="Wingdings" pitchFamily="2" charset="2"/>
              <a:buChar char="Ø"/>
            </a:pPr>
            <a:r>
              <a:rPr lang="en-US" sz="2400" dirty="0" smtClean="0"/>
              <a:t>Get data from user</a:t>
            </a:r>
          </a:p>
          <a:p>
            <a:pPr marL="822325" lvl="4" indent="-273050">
              <a:buSzPct val="85000"/>
              <a:buFont typeface="Wingdings" pitchFamily="2" charset="2"/>
              <a:buChar char="Ø"/>
            </a:pPr>
            <a:r>
              <a:rPr lang="en-US" sz="2400" dirty="0" smtClean="0"/>
              <a:t>Place various GUI component.</a:t>
            </a:r>
          </a:p>
          <a:p>
            <a:pPr marL="273050" lvl="2" indent="-273050">
              <a:buSzPct val="85000"/>
              <a:buFont typeface="Wingdings 2" pitchFamily="18" charset="2"/>
              <a:buChar char=""/>
            </a:pPr>
            <a:endParaRPr lang="en-US" sz="2400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971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chemeClr val="bg1"/>
                </a:solidFill>
                <a:latin typeface="+mn-lt"/>
              </a:rPr>
              <a:t>start() &amp; stop()</a:t>
            </a:r>
            <a:endParaRPr lang="en-GB" sz="3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2"/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</a:rPr>
              <a:t>Start()  </a:t>
            </a:r>
            <a:r>
              <a:rPr lang="en-US" sz="2800" dirty="0" smtClean="0"/>
              <a:t>//called by the browser  or applet viewer  to inform this applet that it should  </a:t>
            </a:r>
            <a:r>
              <a:rPr lang="en-US" sz="2800" b="1" dirty="0" smtClean="0"/>
              <a:t>start</a:t>
            </a:r>
            <a:r>
              <a:rPr lang="en-US" sz="2800" dirty="0" smtClean="0"/>
              <a:t> its execution</a:t>
            </a:r>
          </a:p>
          <a:p>
            <a:pPr lvl="2"/>
            <a:endParaRPr lang="en-US" sz="2800" dirty="0" smtClean="0"/>
          </a:p>
          <a:p>
            <a:pPr lvl="2"/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</a:rPr>
              <a:t>Stop() </a:t>
            </a:r>
            <a:r>
              <a:rPr lang="en-US" sz="2800" dirty="0" smtClean="0"/>
              <a:t>//called by the browser  or applet viewer  to inform this applet that it should  </a:t>
            </a:r>
            <a:r>
              <a:rPr lang="en-US" sz="2800" b="1" dirty="0" smtClean="0"/>
              <a:t>stop</a:t>
            </a:r>
            <a:r>
              <a:rPr lang="en-US" sz="2800" dirty="0" smtClean="0"/>
              <a:t> its execution</a:t>
            </a:r>
          </a:p>
        </p:txBody>
      </p:sp>
    </p:spTree>
    <p:extLst>
      <p:ext uri="{BB962C8B-B14F-4D97-AF65-F5344CB8AC3E}">
        <p14:creationId xmlns:p14="http://schemas.microsoft.com/office/powerpoint/2010/main" val="333644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chemeClr val="bg1"/>
                </a:solidFill>
                <a:latin typeface="+mn-lt"/>
              </a:rPr>
              <a:t>paint( Graphics g) </a:t>
            </a:r>
            <a:endParaRPr lang="en-GB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09800"/>
            <a:ext cx="8964488" cy="5301208"/>
          </a:xfrm>
        </p:spPr>
        <p:txBody>
          <a:bodyPr/>
          <a:lstStyle/>
          <a:p>
            <a:pPr marL="273050" lvl="2" indent="-273050">
              <a:buSzPct val="85000"/>
              <a:buFont typeface="Wingdings 2" pitchFamily="18" charset="2"/>
              <a:buChar char=""/>
            </a:pPr>
            <a:r>
              <a:rPr lang="en-US" sz="2400" dirty="0" smtClean="0"/>
              <a:t> is used to create the output .</a:t>
            </a:r>
          </a:p>
          <a:p>
            <a:pPr marL="273050" lvl="2" indent="-273050">
              <a:buSzPct val="85000"/>
              <a:buFont typeface="Wingdings 2" pitchFamily="18" charset="2"/>
              <a:buChar char=""/>
            </a:pPr>
            <a:r>
              <a:rPr lang="en-US" sz="2400" dirty="0" smtClean="0"/>
              <a:t>whenever you override this method the first java statement is</a:t>
            </a:r>
          </a:p>
          <a:p>
            <a:pPr marL="822325" lvl="4" indent="-273050">
              <a:buSzPct val="85000"/>
              <a:buFont typeface="Wingdings 2" pitchFamily="18" charset="2"/>
              <a:buChar char=""/>
            </a:pPr>
            <a:r>
              <a:rPr lang="en-US" sz="2400" dirty="0" smtClean="0"/>
              <a:t> </a:t>
            </a:r>
            <a:r>
              <a:rPr lang="en-US" sz="2400" dirty="0" err="1" smtClean="0">
                <a:solidFill>
                  <a:srgbClr val="00B0F0"/>
                </a:solidFill>
              </a:rPr>
              <a:t>super</a:t>
            </a:r>
            <a:r>
              <a:rPr lang="en-US" sz="2400" dirty="0" err="1" smtClean="0"/>
              <a:t>.paint</a:t>
            </a:r>
            <a:r>
              <a:rPr lang="en-US" sz="2400" dirty="0" smtClean="0"/>
              <a:t>(g);</a:t>
            </a:r>
          </a:p>
          <a:p>
            <a:pPr marL="822325" lvl="4" indent="-273050">
              <a:buSzPct val="85000"/>
              <a:buFont typeface="Wingdings 2" pitchFamily="18" charset="2"/>
              <a:buChar char=""/>
            </a:pPr>
            <a:endParaRPr lang="en-US" sz="2400" dirty="0" smtClean="0"/>
          </a:p>
          <a:p>
            <a:pPr marL="822325" lvl="4" indent="-273050">
              <a:buSzPct val="85000"/>
              <a:buNone/>
            </a:pPr>
            <a:endParaRPr lang="en-US" sz="2400" dirty="0" smtClean="0"/>
          </a:p>
          <a:p>
            <a:r>
              <a:rPr lang="en-US" sz="2400" dirty="0" smtClean="0"/>
              <a:t>To draw a string we use </a:t>
            </a:r>
            <a:r>
              <a:rPr lang="en-US" sz="2400" b="1" dirty="0" err="1" smtClean="0"/>
              <a:t>drawString</a:t>
            </a:r>
            <a:r>
              <a:rPr lang="en-US" sz="2400" dirty="0" smtClean="0"/>
              <a:t> method</a:t>
            </a:r>
          </a:p>
          <a:p>
            <a:pPr lvl="1"/>
            <a:r>
              <a:rPr lang="en-US" sz="2400" dirty="0" smtClean="0">
                <a:solidFill>
                  <a:srgbClr val="00B0F0"/>
                </a:solidFill>
              </a:rPr>
              <a:t>Public abstract void </a:t>
            </a:r>
            <a:r>
              <a:rPr lang="en-US" sz="2400" dirty="0" smtClean="0"/>
              <a:t>drawstring(String </a:t>
            </a:r>
            <a:r>
              <a:rPr lang="en-US" sz="2400" dirty="0" err="1" smtClean="0"/>
              <a:t>str</a:t>
            </a:r>
            <a:r>
              <a:rPr lang="en-US" sz="2400" dirty="0" smtClean="0"/>
              <a:t>, </a:t>
            </a:r>
            <a:r>
              <a:rPr lang="en-US" sz="2400" dirty="0" err="1" smtClean="0">
                <a:solidFill>
                  <a:srgbClr val="00B0F0"/>
                </a:solidFill>
              </a:rPr>
              <a:t>int</a:t>
            </a:r>
            <a:r>
              <a:rPr lang="en-US" sz="2400" dirty="0" smtClean="0"/>
              <a:t> x, </a:t>
            </a:r>
            <a:r>
              <a:rPr lang="en-US" sz="2400" dirty="0" err="1" smtClean="0">
                <a:solidFill>
                  <a:srgbClr val="00B0F0"/>
                </a:solidFill>
              </a:rPr>
              <a:t>int</a:t>
            </a:r>
            <a:r>
              <a:rPr lang="en-US" sz="2400" dirty="0" smtClean="0"/>
              <a:t> y)</a:t>
            </a:r>
            <a:endParaRPr lang="en-GB" sz="2400" dirty="0" smtClean="0"/>
          </a:p>
          <a:p>
            <a:pPr lvl="1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4427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chemeClr val="bg1"/>
                </a:solidFill>
                <a:latin typeface="+mn-lt"/>
              </a:rPr>
              <a:t>paint( Graphics g) </a:t>
            </a:r>
            <a:endParaRPr lang="en-GB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05000"/>
            <a:ext cx="8964488" cy="5301208"/>
          </a:xfrm>
        </p:spPr>
        <p:txBody>
          <a:bodyPr/>
          <a:lstStyle/>
          <a:p>
            <a:r>
              <a:rPr lang="en-US" sz="2400" dirty="0" smtClean="0"/>
              <a:t>To change the </a:t>
            </a:r>
            <a:r>
              <a:rPr lang="en-US" sz="2400" b="1" dirty="0" smtClean="0">
                <a:solidFill>
                  <a:schemeClr val="accent6"/>
                </a:solidFill>
              </a:rPr>
              <a:t>text  font  </a:t>
            </a:r>
          </a:p>
          <a:p>
            <a:pPr lvl="1"/>
            <a:r>
              <a:rPr lang="en-US" b="1" dirty="0" err="1" smtClean="0"/>
              <a:t>setFont</a:t>
            </a:r>
            <a:r>
              <a:rPr lang="en-US" dirty="0" smtClean="0"/>
              <a:t>(new Font(“font name”, ”font style”, </a:t>
            </a:r>
            <a:r>
              <a:rPr lang="en-US" dirty="0" err="1" smtClean="0"/>
              <a:t>font_size</a:t>
            </a:r>
            <a:r>
              <a:rPr lang="en-US" dirty="0" smtClean="0"/>
              <a:t>)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To </a:t>
            </a:r>
            <a:r>
              <a:rPr lang="en-US" dirty="0" err="1" smtClean="0"/>
              <a:t>chang</a:t>
            </a:r>
            <a:r>
              <a:rPr lang="en-US" dirty="0" smtClean="0"/>
              <a:t> the </a:t>
            </a:r>
            <a:r>
              <a:rPr lang="en-US" sz="2400" b="1" dirty="0" smtClean="0">
                <a:solidFill>
                  <a:schemeClr val="accent6"/>
                </a:solidFill>
              </a:rPr>
              <a:t>text color  </a:t>
            </a:r>
            <a:r>
              <a:rPr lang="en-US" b="1" dirty="0" err="1" smtClean="0"/>
              <a:t>setColor</a:t>
            </a:r>
            <a:r>
              <a:rPr lang="en-US" b="1" dirty="0" smtClean="0"/>
              <a:t>(</a:t>
            </a:r>
            <a:r>
              <a:rPr lang="en-US" b="1" dirty="0" err="1" smtClean="0"/>
              <a:t>Color.red</a:t>
            </a:r>
            <a:r>
              <a:rPr lang="en-US" b="1" dirty="0" smtClean="0"/>
              <a:t>)</a:t>
            </a:r>
          </a:p>
          <a:p>
            <a:pPr lvl="1"/>
            <a:r>
              <a:rPr lang="en-US" b="1" dirty="0" smtClean="0"/>
              <a:t>The available constant colors</a:t>
            </a:r>
          </a:p>
          <a:p>
            <a:pPr lvl="2"/>
            <a:r>
              <a:rPr lang="en-US" b="1" dirty="0" smtClean="0"/>
              <a:t>White, Black , blue, cyan, </a:t>
            </a:r>
            <a:r>
              <a:rPr lang="en-US" b="1" dirty="0" err="1" smtClean="0"/>
              <a:t>darkGray</a:t>
            </a:r>
            <a:r>
              <a:rPr lang="en-US" b="1" dirty="0" smtClean="0"/>
              <a:t> ,gray ,</a:t>
            </a:r>
            <a:r>
              <a:rPr lang="en-US" b="1" dirty="0" err="1" smtClean="0"/>
              <a:t>lightGray</a:t>
            </a:r>
            <a:r>
              <a:rPr lang="en-US" b="1" dirty="0" smtClean="0"/>
              <a:t> ,red, </a:t>
            </a:r>
            <a:r>
              <a:rPr lang="en-US" b="1" dirty="0" err="1" smtClean="0"/>
              <a:t>yellow,pink</a:t>
            </a:r>
            <a:r>
              <a:rPr lang="en-US" b="1" dirty="0" smtClean="0"/>
              <a:t>, orange, magenta ,green</a:t>
            </a:r>
          </a:p>
          <a:p>
            <a:pPr lvl="1"/>
            <a:endParaRPr lang="en-US" dirty="0" smtClean="0"/>
          </a:p>
          <a:p>
            <a:pPr lvl="2"/>
            <a:endParaRPr lang="en-US" b="1" dirty="0" smtClean="0"/>
          </a:p>
          <a:p>
            <a:pPr lvl="2"/>
            <a:endParaRPr lang="en-US" b="1" dirty="0" smtClean="0"/>
          </a:p>
          <a:p>
            <a:pPr lvl="2"/>
            <a:endParaRPr lang="en-US" b="1" dirty="0" smtClean="0"/>
          </a:p>
          <a:p>
            <a:pPr lvl="2"/>
            <a:endParaRPr lang="en-US" b="1" dirty="0" smtClean="0"/>
          </a:p>
          <a:p>
            <a:pPr lvl="2"/>
            <a:endParaRPr lang="en-US" b="1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8442553"/>
              </p:ext>
            </p:extLst>
          </p:nvPr>
        </p:nvGraphicFramePr>
        <p:xfrm>
          <a:off x="377788" y="2971800"/>
          <a:ext cx="8208912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0"/>
                <a:gridCol w="2448272"/>
              </a:tblGrid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Using JDK  guarantees the following fonts: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Font style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Serif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Font.PLAIN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Sanserif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Font.BOLD</a:t>
                      </a:r>
                      <a:endParaRPr lang="en-GB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Monospaced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Font.ITALIC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Dialog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DialogInput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375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922337"/>
            <a:ext cx="9067800" cy="639763"/>
          </a:xfrm>
        </p:spPr>
        <p:txBody>
          <a:bodyPr/>
          <a:lstStyle/>
          <a:p>
            <a:r>
              <a:rPr lang="en-US" altLang="ar-SA" dirty="0" smtClean="0"/>
              <a:t>Introduction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0" y="2438400"/>
            <a:ext cx="9144000" cy="4983163"/>
          </a:xfrm>
        </p:spPr>
        <p:txBody>
          <a:bodyPr/>
          <a:lstStyle/>
          <a:p>
            <a:r>
              <a:rPr lang="en-US" altLang="ar-SA" dirty="0" smtClean="0"/>
              <a:t>Java programs are divided into two main categories, </a:t>
            </a:r>
            <a:r>
              <a:rPr lang="en-US" altLang="ar-SA" i="1" dirty="0" smtClean="0"/>
              <a:t>applets</a:t>
            </a:r>
            <a:r>
              <a:rPr lang="en-US" altLang="ar-SA" dirty="0" smtClean="0"/>
              <a:t> and </a:t>
            </a:r>
            <a:r>
              <a:rPr lang="en-US" altLang="ar-SA" i="1" dirty="0" smtClean="0"/>
              <a:t>applications.</a:t>
            </a:r>
          </a:p>
          <a:p>
            <a:endParaRPr lang="en-US" altLang="ar-SA" i="1" dirty="0" smtClean="0"/>
          </a:p>
          <a:p>
            <a:r>
              <a:rPr lang="en-US" altLang="ar-SA" dirty="0" smtClean="0"/>
              <a:t>An application</a:t>
            </a:r>
            <a:r>
              <a:rPr lang="en-US" altLang="ar-SA" i="1" dirty="0" smtClean="0"/>
              <a:t> </a:t>
            </a:r>
            <a:r>
              <a:rPr lang="en-US" altLang="ar-SA" dirty="0" smtClean="0"/>
              <a:t>is an ordinary Java program.</a:t>
            </a:r>
          </a:p>
          <a:p>
            <a:endParaRPr lang="en-US" altLang="ar-SA" dirty="0" smtClean="0"/>
          </a:p>
          <a:p>
            <a:r>
              <a:rPr lang="en-US" altLang="ar-SA" dirty="0" smtClean="0"/>
              <a:t>An applet is a kind of Java program that can be run across the Internet.</a:t>
            </a: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GB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7" y="1556792"/>
            <a:ext cx="5749083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r="7918" b="16992"/>
          <a:stretch>
            <a:fillRect/>
          </a:stretch>
        </p:blipFill>
        <p:spPr bwMode="auto">
          <a:xfrm>
            <a:off x="5076056" y="1556792"/>
            <a:ext cx="3762697" cy="2680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5334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JAVA application VS. applets</a:t>
            </a:r>
            <a:endParaRPr lang="en-GB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Java applications and Applets share some common programming features although they differ in some aspects</a:t>
            </a:r>
          </a:p>
          <a:p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83568" y="2492896"/>
          <a:ext cx="7848872" cy="3535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4436"/>
                <a:gridCol w="3924436"/>
              </a:tblGrid>
              <a:tr h="396044">
                <a:tc>
                  <a:txBody>
                    <a:bodyPr/>
                    <a:lstStyle/>
                    <a:p>
                      <a:r>
                        <a:rPr lang="en-US" dirty="0" smtClean="0"/>
                        <a:t>GUI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Applets</a:t>
                      </a:r>
                      <a:endParaRPr lang="en-GB" dirty="0"/>
                    </a:p>
                  </a:txBody>
                  <a:tcPr/>
                </a:tc>
              </a:tr>
              <a:tr h="396044">
                <a:tc>
                  <a:txBody>
                    <a:bodyPr/>
                    <a:lstStyle/>
                    <a:p>
                      <a:r>
                        <a:rPr lang="en-US" dirty="0" smtClean="0"/>
                        <a:t>Is derived from </a:t>
                      </a:r>
                      <a:r>
                        <a:rPr lang="en-US" dirty="0" smtClean="0">
                          <a:solidFill>
                            <a:srgbClr val="00B0F0"/>
                          </a:solidFill>
                        </a:rPr>
                        <a:t>class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Jframe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Is derived from </a:t>
                      </a:r>
                      <a:r>
                        <a:rPr lang="en-US" dirty="0" smtClean="0">
                          <a:solidFill>
                            <a:srgbClr val="00B0F0"/>
                          </a:solidFill>
                        </a:rPr>
                        <a:t>class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JApplet</a:t>
                      </a:r>
                      <a:endParaRPr lang="en-GB" dirty="0" smtClean="0"/>
                    </a:p>
                  </a:txBody>
                  <a:tcPr/>
                </a:tc>
              </a:tr>
              <a:tr h="396044">
                <a:tc>
                  <a:txBody>
                    <a:bodyPr/>
                    <a:lstStyle/>
                    <a:p>
                      <a:r>
                        <a:rPr lang="en-US" dirty="0" smtClean="0"/>
                        <a:t>Have “</a:t>
                      </a:r>
                      <a:r>
                        <a:rPr lang="en-US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MAIN</a:t>
                      </a:r>
                      <a:r>
                        <a:rPr lang="en-US" dirty="0" smtClean="0"/>
                        <a:t>” method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Do not have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main</a:t>
                      </a:r>
                      <a:r>
                        <a:rPr lang="en-US" baseline="0" dirty="0" smtClean="0"/>
                        <a:t> method instead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It have </a:t>
                      </a:r>
                      <a:r>
                        <a:rPr lang="en-US" b="1" baseline="0" dirty="0" smtClean="0"/>
                        <a:t>init(), start(), stop(), paint(..)</a:t>
                      </a:r>
                      <a:endParaRPr lang="en-GB" b="1" dirty="0" smtClean="0"/>
                    </a:p>
                  </a:txBody>
                  <a:tcPr/>
                </a:tc>
              </a:tr>
              <a:tr h="396044">
                <a:tc>
                  <a:txBody>
                    <a:bodyPr/>
                    <a:lstStyle/>
                    <a:p>
                      <a:r>
                        <a:rPr lang="en-US" dirty="0" smtClean="0"/>
                        <a:t>Uses the class </a:t>
                      </a:r>
                      <a:r>
                        <a:rPr lang="en-US" b="1" dirty="0" smtClean="0"/>
                        <a:t>constructor</a:t>
                      </a:r>
                      <a:r>
                        <a:rPr lang="en-US" baseline="0" dirty="0" smtClean="0"/>
                        <a:t> to initialize the GUI component and data members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Uses the </a:t>
                      </a:r>
                      <a:r>
                        <a:rPr lang="en-US" b="1" dirty="0" smtClean="0"/>
                        <a:t>init() </a:t>
                      </a:r>
                      <a:r>
                        <a:rPr lang="en-US" dirty="0" smtClean="0"/>
                        <a:t>method </a:t>
                      </a:r>
                      <a:r>
                        <a:rPr lang="en-US" baseline="0" dirty="0" smtClean="0"/>
                        <a:t>to initialize the GUI component and data members</a:t>
                      </a:r>
                      <a:endParaRPr lang="en-GB" dirty="0" smtClean="0"/>
                    </a:p>
                  </a:txBody>
                  <a:tcPr/>
                </a:tc>
              </a:tr>
              <a:tr h="396044">
                <a:tc>
                  <a:txBody>
                    <a:bodyPr/>
                    <a:lstStyle/>
                    <a:p>
                      <a:r>
                        <a:rPr lang="en-US" dirty="0" smtClean="0"/>
                        <a:t>Uses </a:t>
                      </a:r>
                      <a:r>
                        <a:rPr lang="en-US" b="1" dirty="0" err="1" smtClean="0"/>
                        <a:t>setSize</a:t>
                      </a:r>
                      <a:r>
                        <a:rPr lang="en-US" b="1" dirty="0" smtClean="0"/>
                        <a:t>(),</a:t>
                      </a:r>
                      <a:r>
                        <a:rPr lang="en-US" b="1" dirty="0" err="1" smtClean="0"/>
                        <a:t>setTitle</a:t>
                      </a:r>
                      <a:r>
                        <a:rPr lang="en-US" b="1" dirty="0" smtClean="0"/>
                        <a:t>(), </a:t>
                      </a:r>
                      <a:r>
                        <a:rPr lang="en-US" b="1" dirty="0" err="1" smtClean="0"/>
                        <a:t>setVisible</a:t>
                      </a:r>
                      <a:r>
                        <a:rPr lang="en-US" b="1" dirty="0" smtClean="0"/>
                        <a:t>() </a:t>
                      </a:r>
                      <a:r>
                        <a:rPr lang="en-US" b="1" dirty="0" err="1" smtClean="0"/>
                        <a:t>methode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 don not use the because the HTML document do the job.</a:t>
                      </a:r>
                      <a:endParaRPr lang="en-GB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019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converting</a:t>
            </a:r>
            <a:r>
              <a:rPr lang="en-US" dirty="0" smtClean="0">
                <a:latin typeface="+mn-lt"/>
              </a:rPr>
              <a:t> JAVA application to applets</a:t>
            </a:r>
            <a:endParaRPr lang="en-GB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4382" y="2489200"/>
            <a:ext cx="7974818" cy="35306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Change the </a:t>
            </a:r>
            <a:r>
              <a:rPr lang="en-US" sz="2800" dirty="0" smtClean="0">
                <a:solidFill>
                  <a:srgbClr val="00B0F0"/>
                </a:solidFill>
              </a:rPr>
              <a:t>extends</a:t>
            </a:r>
            <a:r>
              <a:rPr lang="en-US" sz="2800" dirty="0" smtClean="0"/>
              <a:t> from </a:t>
            </a:r>
            <a:r>
              <a:rPr lang="en-US" sz="2800" dirty="0" err="1" smtClean="0"/>
              <a:t>JFrame</a:t>
            </a:r>
            <a:r>
              <a:rPr lang="en-US" sz="2800" dirty="0" smtClean="0"/>
              <a:t> to </a:t>
            </a:r>
            <a:r>
              <a:rPr lang="en-US" sz="2800" dirty="0" err="1" smtClean="0"/>
              <a:t>JApplets</a:t>
            </a:r>
            <a:r>
              <a:rPr lang="en-US" sz="2800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Change the constructor to method init().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Remove method calls like </a:t>
            </a:r>
            <a:r>
              <a:rPr lang="en-US" sz="2800" b="1" dirty="0" err="1" smtClean="0"/>
              <a:t>setSize</a:t>
            </a:r>
            <a:r>
              <a:rPr lang="en-US" sz="2800" b="1" dirty="0" smtClean="0"/>
              <a:t>(),</a:t>
            </a:r>
            <a:r>
              <a:rPr lang="en-US" sz="2800" b="1" dirty="0" err="1" smtClean="0"/>
              <a:t>setTitle</a:t>
            </a:r>
            <a:r>
              <a:rPr lang="en-US" sz="2800" b="1" dirty="0" smtClean="0"/>
              <a:t>(), </a:t>
            </a:r>
            <a:r>
              <a:rPr lang="en-US" sz="2800" b="1" dirty="0" err="1" smtClean="0"/>
              <a:t>setVisible</a:t>
            </a:r>
            <a:r>
              <a:rPr lang="en-US" sz="2800" b="1" dirty="0" smtClean="0"/>
              <a:t>() 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Remove the method main</a:t>
            </a:r>
            <a:endParaRPr lang="en-US" sz="2800" dirty="0" smtClean="0"/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96109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application Example</a:t>
            </a:r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84783"/>
            <a:ext cx="7776864" cy="5114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6306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5508104" cy="26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76872"/>
            <a:ext cx="5148064" cy="1870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 l="12149"/>
          <a:stretch>
            <a:fillRect/>
          </a:stretch>
        </p:blipFill>
        <p:spPr bwMode="auto">
          <a:xfrm>
            <a:off x="1" y="4005064"/>
            <a:ext cx="6300192" cy="1381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 b="12225"/>
          <a:stretch>
            <a:fillRect/>
          </a:stretch>
        </p:blipFill>
        <p:spPr bwMode="auto">
          <a:xfrm>
            <a:off x="0" y="5229199"/>
            <a:ext cx="5508104" cy="1628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8539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16832"/>
            <a:ext cx="4347660" cy="2946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916832"/>
            <a:ext cx="4427984" cy="2995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615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Convert to applet</a:t>
            </a:r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84783"/>
            <a:ext cx="7776864" cy="5114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1628800"/>
            <a:ext cx="4939749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2348880"/>
            <a:ext cx="1800200" cy="46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043608" y="2924944"/>
            <a:ext cx="6768752" cy="18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6565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5508104" cy="26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76872"/>
            <a:ext cx="5148064" cy="1870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 l="12149"/>
          <a:stretch>
            <a:fillRect/>
          </a:stretch>
        </p:blipFill>
        <p:spPr bwMode="auto">
          <a:xfrm>
            <a:off x="1" y="4005064"/>
            <a:ext cx="6300192" cy="1381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 b="12225"/>
          <a:stretch>
            <a:fillRect/>
          </a:stretch>
        </p:blipFill>
        <p:spPr bwMode="auto">
          <a:xfrm>
            <a:off x="0" y="5229199"/>
            <a:ext cx="5508104" cy="1628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2525662" cy="40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0" y="548680"/>
            <a:ext cx="5364088" cy="1296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0" y="5301208"/>
            <a:ext cx="5364088" cy="1296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9928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915546" cy="3818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2708920"/>
            <a:ext cx="7031412" cy="3327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42916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9CDFF-0137-4AB3-8F2E-314673C1E3E2}" type="slidenum">
              <a:rPr lang="en-US" altLang="ar-SA"/>
              <a:pPr/>
              <a:t>39</a:t>
            </a:fld>
            <a:endParaRPr lang="en-US" altLang="ar-SA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SA" dirty="0"/>
              <a:t>The</a:t>
            </a:r>
            <a:r>
              <a:rPr lang="en-US" altLang="ar-SA" dirty="0">
                <a:latin typeface="Trebuchet MS" panose="020B0603020202020204" pitchFamily="34" charset="0"/>
              </a:rPr>
              <a:t> </a:t>
            </a:r>
            <a:r>
              <a:rPr lang="en-US" altLang="ar-SA" dirty="0" err="1">
                <a:latin typeface="Trebuchet MS" panose="020B0603020202020204" pitchFamily="34" charset="0"/>
              </a:rPr>
              <a:t>java.awt</a:t>
            </a:r>
            <a:r>
              <a:rPr lang="en-US" altLang="ar-SA" dirty="0">
                <a:latin typeface="Trebuchet MS" panose="020B0603020202020204" pitchFamily="34" charset="0"/>
              </a:rPr>
              <a:t> </a:t>
            </a:r>
            <a:r>
              <a:rPr lang="en-US" altLang="ar-SA" dirty="0"/>
              <a:t>package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443646"/>
            <a:ext cx="7924800" cy="4114800"/>
          </a:xfrm>
        </p:spPr>
        <p:txBody>
          <a:bodyPr/>
          <a:lstStyle/>
          <a:p>
            <a:r>
              <a:rPr lang="en-US" altLang="ar-SA" dirty="0"/>
              <a:t>“</a:t>
            </a:r>
            <a:r>
              <a:rPr lang="en-US" altLang="ar-SA" dirty="0" err="1"/>
              <a:t>awt</a:t>
            </a:r>
            <a:r>
              <a:rPr lang="en-US" altLang="ar-SA" dirty="0"/>
              <a:t>” stands for “Abstract Window Toolkit”</a:t>
            </a:r>
          </a:p>
          <a:p>
            <a:r>
              <a:rPr lang="en-US" altLang="ar-SA" dirty="0"/>
              <a:t>The </a:t>
            </a:r>
            <a:r>
              <a:rPr lang="en-US" altLang="ar-SA" dirty="0" err="1">
                <a:solidFill>
                  <a:schemeClr val="accent2"/>
                </a:solidFill>
                <a:latin typeface="Trebuchet MS" panose="020B0603020202020204" pitchFamily="34" charset="0"/>
              </a:rPr>
              <a:t>java.awt</a:t>
            </a:r>
            <a:r>
              <a:rPr lang="en-US" altLang="ar-SA" dirty="0"/>
              <a:t> package includes classes for:</a:t>
            </a:r>
          </a:p>
          <a:p>
            <a:pPr lvl="1"/>
            <a:r>
              <a:rPr lang="en-US" altLang="ar-SA" dirty="0"/>
              <a:t>Drawing lines and shapes</a:t>
            </a:r>
          </a:p>
          <a:p>
            <a:pPr lvl="1"/>
            <a:r>
              <a:rPr lang="en-US" altLang="ar-SA" dirty="0"/>
              <a:t>Drawing letters</a:t>
            </a:r>
          </a:p>
          <a:p>
            <a:pPr lvl="1"/>
            <a:r>
              <a:rPr lang="en-US" altLang="ar-SA" dirty="0"/>
              <a:t>Setting colors</a:t>
            </a:r>
          </a:p>
          <a:p>
            <a:pPr lvl="1"/>
            <a:r>
              <a:rPr lang="en-US" altLang="ar-SA" dirty="0"/>
              <a:t>Choosing fonts</a:t>
            </a:r>
          </a:p>
          <a:p>
            <a:r>
              <a:rPr lang="en-US" altLang="ar-SA" dirty="0"/>
              <a:t>If it’s drawn on the screen, then </a:t>
            </a:r>
            <a:r>
              <a:rPr lang="en-US" altLang="ar-SA" dirty="0" err="1">
                <a:solidFill>
                  <a:schemeClr val="accent2"/>
                </a:solidFill>
                <a:latin typeface="Trebuchet MS" panose="020B0603020202020204" pitchFamily="34" charset="0"/>
              </a:rPr>
              <a:t>java.awt</a:t>
            </a:r>
            <a:r>
              <a:rPr lang="en-US" altLang="ar-SA" dirty="0"/>
              <a:t> is probably involved!</a:t>
            </a:r>
          </a:p>
        </p:txBody>
      </p:sp>
    </p:spTree>
    <p:extLst>
      <p:ext uri="{BB962C8B-B14F-4D97-AF65-F5344CB8AC3E}">
        <p14:creationId xmlns:p14="http://schemas.microsoft.com/office/powerpoint/2010/main" val="34961449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0"/>
            <a:ext cx="9144000" cy="792163"/>
          </a:xfrm>
        </p:spPr>
        <p:txBody>
          <a:bodyPr/>
          <a:lstStyle/>
          <a:p>
            <a:r>
              <a:rPr lang="en-US" altLang="ar-SA" dirty="0" smtClean="0"/>
              <a:t>Programming Applets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0" y="2209800"/>
            <a:ext cx="9144000" cy="5715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ar-SA" dirty="0" smtClean="0"/>
              <a:t>The word </a:t>
            </a:r>
            <a:r>
              <a:rPr lang="en-US" altLang="ar-SA" i="1" dirty="0" smtClean="0"/>
              <a:t>applet</a:t>
            </a:r>
            <a:r>
              <a:rPr lang="en-US" altLang="ar-SA" dirty="0" smtClean="0"/>
              <a:t> is meant to suggest a small </a:t>
            </a:r>
            <a:r>
              <a:rPr lang="en-US" altLang="ar-SA" i="1" dirty="0" smtClean="0"/>
              <a:t>application.</a:t>
            </a:r>
          </a:p>
          <a:p>
            <a:pPr>
              <a:lnSpc>
                <a:spcPct val="80000"/>
              </a:lnSpc>
            </a:pPr>
            <a:endParaRPr lang="en-US" altLang="ar-SA" i="1" dirty="0" smtClean="0"/>
          </a:p>
          <a:p>
            <a:pPr>
              <a:lnSpc>
                <a:spcPct val="80000"/>
              </a:lnSpc>
            </a:pPr>
            <a:r>
              <a:rPr lang="en-US" altLang="ar-SA" dirty="0" smtClean="0"/>
              <a:t>Applets were intended to be small programs run over the Internet:</a:t>
            </a:r>
          </a:p>
          <a:p>
            <a:pPr>
              <a:lnSpc>
                <a:spcPct val="80000"/>
              </a:lnSpc>
            </a:pPr>
            <a:endParaRPr lang="en-US" altLang="ar-SA" dirty="0" smtClean="0"/>
          </a:p>
          <a:p>
            <a:pPr lvl="1">
              <a:lnSpc>
                <a:spcPct val="80000"/>
              </a:lnSpc>
            </a:pPr>
            <a:r>
              <a:rPr lang="en-US" altLang="ar-SA" dirty="0" smtClean="0"/>
              <a:t>However, there are no size constraints on applets.</a:t>
            </a:r>
          </a:p>
          <a:p>
            <a:pPr lvl="1">
              <a:lnSpc>
                <a:spcPct val="80000"/>
              </a:lnSpc>
            </a:pPr>
            <a:endParaRPr lang="en-US" altLang="ar-SA" dirty="0" smtClean="0"/>
          </a:p>
          <a:p>
            <a:pPr lvl="1">
              <a:lnSpc>
                <a:spcPct val="80000"/>
              </a:lnSpc>
            </a:pPr>
            <a:r>
              <a:rPr lang="en-US" altLang="ar-SA" dirty="0" smtClean="0"/>
              <a:t>Applets can be viewed over the Internet, or without any connection to the internet.</a:t>
            </a:r>
          </a:p>
          <a:p>
            <a:pPr lvl="1">
              <a:lnSpc>
                <a:spcPct val="80000"/>
              </a:lnSpc>
            </a:pPr>
            <a:endParaRPr lang="en-US" altLang="ar-SA" dirty="0" smtClean="0"/>
          </a:p>
          <a:p>
            <a:pPr>
              <a:lnSpc>
                <a:spcPct val="80000"/>
              </a:lnSpc>
            </a:pPr>
            <a:r>
              <a:rPr lang="en-US" altLang="ar-SA" dirty="0" smtClean="0"/>
              <a:t>An applet is similar to a Swing GUI:</a:t>
            </a:r>
          </a:p>
          <a:p>
            <a:pPr lvl="1">
              <a:lnSpc>
                <a:spcPct val="80000"/>
              </a:lnSpc>
            </a:pPr>
            <a:r>
              <a:rPr lang="en-US" altLang="ar-SA" dirty="0" smtClean="0"/>
              <a:t>In fact, almost all of the Swing techniques can be used in applets.</a:t>
            </a:r>
          </a:p>
        </p:txBody>
      </p:sp>
      <p:sp>
        <p:nvSpPr>
          <p:cNvPr id="5124" name="Line 4"/>
          <p:cNvSpPr>
            <a:spLocks noChangeShapeType="1"/>
          </p:cNvSpPr>
          <p:nvPr/>
        </p:nvSpPr>
        <p:spPr bwMode="auto">
          <a:xfrm>
            <a:off x="0" y="762000"/>
            <a:ext cx="9144000" cy="0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62241-8FA8-4DC8-8777-C0E883D1062D}" type="slidenum">
              <a:rPr lang="en-US" altLang="ar-SA"/>
              <a:pPr/>
              <a:t>40</a:t>
            </a:fld>
            <a:endParaRPr lang="en-US" altLang="ar-SA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865970" y="927098"/>
            <a:ext cx="7135030" cy="709865"/>
          </a:xfrm>
        </p:spPr>
        <p:txBody>
          <a:bodyPr/>
          <a:lstStyle/>
          <a:p>
            <a:r>
              <a:rPr lang="en-US" altLang="ar-SA" dirty="0"/>
              <a:t>Importing the </a:t>
            </a:r>
            <a:r>
              <a:rPr lang="en-US" altLang="ar-SA" dirty="0" err="1">
                <a:latin typeface="Trebuchet MS" panose="020B0603020202020204" pitchFamily="34" charset="0"/>
              </a:rPr>
              <a:t>java.awt</a:t>
            </a:r>
            <a:r>
              <a:rPr lang="en-US" altLang="ar-SA" dirty="0"/>
              <a:t> package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438400"/>
            <a:ext cx="8574088" cy="4760913"/>
          </a:xfrm>
        </p:spPr>
        <p:txBody>
          <a:bodyPr/>
          <a:lstStyle/>
          <a:p>
            <a:r>
              <a:rPr lang="en-US" altLang="ar-SA" dirty="0"/>
              <a:t>Since you may want to use many classes from the </a:t>
            </a:r>
            <a:r>
              <a:rPr lang="en-US" altLang="ar-SA" dirty="0" err="1"/>
              <a:t>java.awt</a:t>
            </a:r>
            <a:r>
              <a:rPr lang="en-US" altLang="ar-SA" dirty="0"/>
              <a:t> package, simply import them all:</a:t>
            </a:r>
          </a:p>
          <a:p>
            <a:pPr lvl="1">
              <a:buClr>
                <a:schemeClr val="folHlink"/>
              </a:buClr>
              <a:buFont typeface="Wingdings" panose="05000000000000000000" pitchFamily="2" charset="2"/>
              <a:buNone/>
            </a:pPr>
            <a:r>
              <a:rPr lang="en-US" altLang="ar-SA" dirty="0">
                <a:solidFill>
                  <a:schemeClr val="folHlink"/>
                </a:solidFill>
                <a:latin typeface="Trebuchet MS" panose="020B0603020202020204" pitchFamily="34" charset="0"/>
              </a:rPr>
              <a:t>   </a:t>
            </a:r>
            <a:r>
              <a:rPr lang="en-US" altLang="ar-SA" dirty="0">
                <a:solidFill>
                  <a:schemeClr val="accent2"/>
                </a:solidFill>
                <a:latin typeface="Trebuchet MS" panose="020B0603020202020204" pitchFamily="34" charset="0"/>
              </a:rPr>
              <a:t>import </a:t>
            </a:r>
            <a:r>
              <a:rPr lang="en-US" altLang="ar-SA" dirty="0" err="1">
                <a:solidFill>
                  <a:schemeClr val="accent2"/>
                </a:solidFill>
                <a:latin typeface="Trebuchet MS" panose="020B0603020202020204" pitchFamily="34" charset="0"/>
              </a:rPr>
              <a:t>java.awt</a:t>
            </a:r>
            <a:r>
              <a:rPr lang="en-US" altLang="ar-SA" dirty="0">
                <a:solidFill>
                  <a:schemeClr val="accent2"/>
                </a:solidFill>
                <a:latin typeface="Trebuchet MS" panose="020B0603020202020204" pitchFamily="34" charset="0"/>
              </a:rPr>
              <a:t>.*;</a:t>
            </a:r>
            <a:endParaRPr lang="en-US" altLang="ar-SA" dirty="0">
              <a:solidFill>
                <a:schemeClr val="accent2"/>
              </a:solidFill>
            </a:endParaRPr>
          </a:p>
          <a:p>
            <a:r>
              <a:rPr lang="en-US" altLang="ar-SA" dirty="0"/>
              <a:t>The asterisk, or star (</a:t>
            </a:r>
            <a:r>
              <a:rPr lang="en-US" altLang="ar-SA" dirty="0">
                <a:solidFill>
                  <a:schemeClr val="accent2"/>
                </a:solidFill>
              </a:rPr>
              <a:t>*</a:t>
            </a:r>
            <a:r>
              <a:rPr lang="en-US" altLang="ar-SA" dirty="0"/>
              <a:t>), means “all classes”</a:t>
            </a:r>
          </a:p>
          <a:p>
            <a:r>
              <a:rPr lang="en-US" altLang="ar-SA" dirty="0"/>
              <a:t>The </a:t>
            </a:r>
            <a:r>
              <a:rPr lang="en-US" altLang="ar-SA" dirty="0">
                <a:solidFill>
                  <a:schemeClr val="accent2"/>
                </a:solidFill>
                <a:latin typeface="Trebuchet MS" panose="020B0603020202020204" pitchFamily="34" charset="0"/>
              </a:rPr>
              <a:t>import</a:t>
            </a:r>
            <a:r>
              <a:rPr lang="en-US" altLang="ar-SA" dirty="0"/>
              <a:t> directives can go in any order, but must be the first lines in your program</a:t>
            </a:r>
          </a:p>
        </p:txBody>
      </p:sp>
    </p:spTree>
    <p:extLst>
      <p:ext uri="{BB962C8B-B14F-4D97-AF65-F5344CB8AC3E}">
        <p14:creationId xmlns:p14="http://schemas.microsoft.com/office/powerpoint/2010/main" val="31394410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ECBB4-3FED-4E7B-8DB5-A1D937EA8A06}" type="slidenum">
              <a:rPr lang="en-US" altLang="ar-SA"/>
              <a:pPr/>
              <a:t>41</a:t>
            </a:fld>
            <a:endParaRPr lang="en-US" altLang="ar-SA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SA"/>
              <a:t>The applet so far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866440" y="2438400"/>
            <a:ext cx="65532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ar-SA" sz="3600" dirty="0">
                <a:solidFill>
                  <a:schemeClr val="accent2"/>
                </a:solidFill>
                <a:latin typeface="Trebuchet MS" panose="020B0603020202020204" pitchFamily="34" charset="0"/>
              </a:rPr>
              <a:t>import </a:t>
            </a:r>
            <a:r>
              <a:rPr lang="en-US" altLang="ar-SA" sz="3600" dirty="0" err="1">
                <a:solidFill>
                  <a:schemeClr val="accent2"/>
                </a:solidFill>
                <a:latin typeface="Trebuchet MS" panose="020B0603020202020204" pitchFamily="34" charset="0"/>
              </a:rPr>
              <a:t>java.applet.Applet</a:t>
            </a:r>
            <a:r>
              <a:rPr lang="en-US" altLang="ar-SA" sz="3600" dirty="0">
                <a:solidFill>
                  <a:schemeClr val="accent2"/>
                </a:solidFill>
                <a:latin typeface="Trebuchet MS" panose="020B0603020202020204" pitchFamily="34" charset="0"/>
              </a:rPr>
              <a:t>;</a:t>
            </a:r>
            <a:br>
              <a:rPr lang="en-US" altLang="ar-SA" sz="3600" dirty="0">
                <a:solidFill>
                  <a:schemeClr val="accent2"/>
                </a:solidFill>
                <a:latin typeface="Trebuchet MS" panose="020B0603020202020204" pitchFamily="34" charset="0"/>
              </a:rPr>
            </a:br>
            <a:r>
              <a:rPr lang="en-US" altLang="ar-SA" sz="3600" dirty="0">
                <a:solidFill>
                  <a:schemeClr val="accent2"/>
                </a:solidFill>
                <a:latin typeface="Trebuchet MS" panose="020B0603020202020204" pitchFamily="34" charset="0"/>
              </a:rPr>
              <a:t>import </a:t>
            </a:r>
            <a:r>
              <a:rPr lang="en-US" altLang="ar-SA" sz="3600" dirty="0" err="1">
                <a:solidFill>
                  <a:schemeClr val="accent2"/>
                </a:solidFill>
                <a:latin typeface="Trebuchet MS" panose="020B0603020202020204" pitchFamily="34" charset="0"/>
              </a:rPr>
              <a:t>java.awt</a:t>
            </a:r>
            <a:r>
              <a:rPr lang="en-US" altLang="ar-SA" sz="3600" dirty="0">
                <a:solidFill>
                  <a:schemeClr val="accent2"/>
                </a:solidFill>
                <a:latin typeface="Trebuchet MS" panose="020B0603020202020204" pitchFamily="34" charset="0"/>
              </a:rPr>
              <a:t>.*;</a:t>
            </a:r>
            <a:endParaRPr lang="en-US" altLang="ar-SA" dirty="0">
              <a:solidFill>
                <a:schemeClr val="accent2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427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33FCE-056F-4053-AFC6-41CD567A7320}" type="slidenum">
              <a:rPr lang="en-US" altLang="ar-SA"/>
              <a:pPr/>
              <a:t>42</a:t>
            </a:fld>
            <a:endParaRPr lang="en-US" altLang="ar-SA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SA"/>
              <a:t>Your applet class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7842" y="2250698"/>
            <a:ext cx="8077200" cy="41148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ar-SA" dirty="0">
                <a:solidFill>
                  <a:schemeClr val="folHlink"/>
                </a:solidFill>
                <a:latin typeface="Trebuchet MS" panose="020B0603020202020204" pitchFamily="34" charset="0"/>
              </a:rPr>
              <a:t>  </a:t>
            </a:r>
            <a:r>
              <a:rPr lang="en-US" altLang="ar-SA" dirty="0">
                <a:solidFill>
                  <a:schemeClr val="accent2"/>
                </a:solidFill>
                <a:latin typeface="Trebuchet MS" panose="020B0603020202020204" pitchFamily="34" charset="0"/>
              </a:rPr>
              <a:t> public class Drawing extends Applet {</a:t>
            </a:r>
            <a:r>
              <a:rPr lang="en-US" altLang="ar-SA" dirty="0">
                <a:solidFill>
                  <a:schemeClr val="accent2"/>
                </a:solidFill>
              </a:rPr>
              <a:t/>
            </a:r>
            <a:br>
              <a:rPr lang="en-US" altLang="ar-SA" dirty="0">
                <a:solidFill>
                  <a:schemeClr val="accent2"/>
                </a:solidFill>
              </a:rPr>
            </a:br>
            <a:r>
              <a:rPr lang="en-US" altLang="ar-SA" dirty="0"/>
              <a:t>   …  </a:t>
            </a:r>
            <a:r>
              <a:rPr lang="en-US" altLang="ar-SA" dirty="0">
                <a:solidFill>
                  <a:schemeClr val="accent2"/>
                </a:solidFill>
                <a:latin typeface="Trebuchet MS" panose="020B0603020202020204" pitchFamily="34" charset="0"/>
              </a:rPr>
              <a:t>}</a:t>
            </a:r>
            <a:endParaRPr lang="en-US" altLang="ar-SA" dirty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ar-SA" dirty="0">
                <a:solidFill>
                  <a:schemeClr val="accent2"/>
                </a:solidFill>
                <a:latin typeface="Trebuchet MS" panose="020B0603020202020204" pitchFamily="34" charset="0"/>
              </a:rPr>
              <a:t>Drawing</a:t>
            </a:r>
            <a:r>
              <a:rPr lang="en-US" altLang="ar-SA" dirty="0"/>
              <a:t> is the name of your class</a:t>
            </a:r>
          </a:p>
          <a:p>
            <a:pPr lvl="1">
              <a:lnSpc>
                <a:spcPct val="90000"/>
              </a:lnSpc>
            </a:pPr>
            <a:r>
              <a:rPr lang="en-US" altLang="ar-SA" dirty="0"/>
              <a:t>Class names should always be capitalized</a:t>
            </a:r>
          </a:p>
          <a:p>
            <a:pPr>
              <a:lnSpc>
                <a:spcPct val="90000"/>
              </a:lnSpc>
            </a:pPr>
            <a:r>
              <a:rPr lang="en-US" altLang="ar-SA" dirty="0">
                <a:solidFill>
                  <a:schemeClr val="accent2"/>
                </a:solidFill>
                <a:latin typeface="Trebuchet MS" panose="020B0603020202020204" pitchFamily="34" charset="0"/>
              </a:rPr>
              <a:t>extends Applet</a:t>
            </a:r>
            <a:r>
              <a:rPr lang="en-US" altLang="ar-SA" dirty="0"/>
              <a:t> says that our </a:t>
            </a:r>
            <a:r>
              <a:rPr lang="en-US" altLang="ar-SA" dirty="0">
                <a:solidFill>
                  <a:schemeClr val="accent2"/>
                </a:solidFill>
                <a:latin typeface="Trebuchet MS" panose="020B0603020202020204" pitchFamily="34" charset="0"/>
              </a:rPr>
              <a:t>Drawing</a:t>
            </a:r>
            <a:r>
              <a:rPr lang="en-US" altLang="ar-SA" dirty="0"/>
              <a:t> is a kind of </a:t>
            </a:r>
            <a:r>
              <a:rPr lang="en-US" altLang="ar-SA" dirty="0">
                <a:solidFill>
                  <a:schemeClr val="accent2"/>
                </a:solidFill>
                <a:latin typeface="Verdana" panose="020B0604030504040204" pitchFamily="34" charset="0"/>
              </a:rPr>
              <a:t>Applet</a:t>
            </a:r>
            <a:r>
              <a:rPr lang="en-US" altLang="ar-SA" dirty="0"/>
              <a:t>, but with added capabilities</a:t>
            </a:r>
          </a:p>
          <a:p>
            <a:pPr lvl="1">
              <a:lnSpc>
                <a:spcPct val="90000"/>
              </a:lnSpc>
            </a:pPr>
            <a:r>
              <a:rPr lang="en-US" altLang="ar-SA" dirty="0"/>
              <a:t>Java’s </a:t>
            </a:r>
            <a:r>
              <a:rPr lang="en-US" altLang="ar-SA" dirty="0">
                <a:solidFill>
                  <a:schemeClr val="accent2"/>
                </a:solidFill>
                <a:latin typeface="Trebuchet MS" panose="020B0603020202020204" pitchFamily="34" charset="0"/>
              </a:rPr>
              <a:t>Applet</a:t>
            </a:r>
            <a:r>
              <a:rPr lang="en-US" altLang="ar-SA" dirty="0"/>
              <a:t> just makes an empty window</a:t>
            </a:r>
          </a:p>
          <a:p>
            <a:pPr lvl="1">
              <a:lnSpc>
                <a:spcPct val="90000"/>
              </a:lnSpc>
            </a:pPr>
            <a:r>
              <a:rPr lang="en-US" altLang="ar-SA" dirty="0"/>
              <a:t>We are going to draw in that window</a:t>
            </a:r>
          </a:p>
          <a:p>
            <a:pPr>
              <a:lnSpc>
                <a:spcPct val="90000"/>
              </a:lnSpc>
            </a:pPr>
            <a:r>
              <a:rPr lang="en-US" altLang="ar-SA" dirty="0"/>
              <a:t>The </a:t>
            </a:r>
            <a:r>
              <a:rPr lang="en-US" altLang="ar-SA" i="1" dirty="0"/>
              <a:t>only</a:t>
            </a:r>
            <a:r>
              <a:rPr lang="en-US" altLang="ar-SA" dirty="0"/>
              <a:t> way to make an applet is to extend </a:t>
            </a:r>
            <a:r>
              <a:rPr lang="en-US" altLang="ar-SA" dirty="0">
                <a:solidFill>
                  <a:schemeClr val="accent2"/>
                </a:solidFill>
                <a:latin typeface="Trebuchet MS" panose="020B0603020202020204" pitchFamily="34" charset="0"/>
              </a:rPr>
              <a:t>Applet</a:t>
            </a:r>
          </a:p>
        </p:txBody>
      </p:sp>
    </p:spTree>
    <p:extLst>
      <p:ext uri="{BB962C8B-B14F-4D97-AF65-F5344CB8AC3E}">
        <p14:creationId xmlns:p14="http://schemas.microsoft.com/office/powerpoint/2010/main" val="15028748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7D379-A26C-4360-A354-DDC6958EF010}" type="slidenum">
              <a:rPr lang="en-US" altLang="ar-SA"/>
              <a:pPr/>
              <a:t>43</a:t>
            </a:fld>
            <a:endParaRPr lang="en-US" altLang="ar-SA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0"/>
            <a:ext cx="7640638" cy="838200"/>
          </a:xfrm>
        </p:spPr>
        <p:txBody>
          <a:bodyPr/>
          <a:lstStyle/>
          <a:p>
            <a:r>
              <a:rPr lang="en-US" altLang="ar-SA" dirty="0"/>
              <a:t>The applet so far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609600" y="2819400"/>
            <a:ext cx="7086600" cy="289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ar-SA" sz="2800" dirty="0">
                <a:solidFill>
                  <a:schemeClr val="accent2"/>
                </a:solidFill>
                <a:latin typeface="Trebuchet MS" panose="020B0603020202020204" pitchFamily="34" charset="0"/>
              </a:rPr>
              <a:t>import </a:t>
            </a:r>
            <a:r>
              <a:rPr lang="en-US" altLang="ar-SA" sz="2800" dirty="0" err="1">
                <a:solidFill>
                  <a:schemeClr val="accent2"/>
                </a:solidFill>
                <a:latin typeface="Trebuchet MS" panose="020B0603020202020204" pitchFamily="34" charset="0"/>
              </a:rPr>
              <a:t>java.applet.Applet</a:t>
            </a:r>
            <a:r>
              <a:rPr lang="en-US" altLang="ar-SA" sz="2800" dirty="0">
                <a:solidFill>
                  <a:schemeClr val="accent2"/>
                </a:solidFill>
                <a:latin typeface="Trebuchet MS" panose="020B0603020202020204" pitchFamily="34" charset="0"/>
              </a:rPr>
              <a:t>;</a:t>
            </a:r>
            <a:br>
              <a:rPr lang="en-US" altLang="ar-SA" sz="2800" dirty="0">
                <a:solidFill>
                  <a:schemeClr val="accent2"/>
                </a:solidFill>
                <a:latin typeface="Trebuchet MS" panose="020B0603020202020204" pitchFamily="34" charset="0"/>
              </a:rPr>
            </a:br>
            <a:r>
              <a:rPr lang="en-US" altLang="ar-SA" sz="2800" dirty="0">
                <a:solidFill>
                  <a:schemeClr val="accent2"/>
                </a:solidFill>
                <a:latin typeface="Trebuchet MS" panose="020B0603020202020204" pitchFamily="34" charset="0"/>
              </a:rPr>
              <a:t>import </a:t>
            </a:r>
            <a:r>
              <a:rPr lang="en-US" altLang="ar-SA" sz="2800" dirty="0" err="1">
                <a:solidFill>
                  <a:schemeClr val="accent2"/>
                </a:solidFill>
                <a:latin typeface="Trebuchet MS" panose="020B0603020202020204" pitchFamily="34" charset="0"/>
              </a:rPr>
              <a:t>java.awt</a:t>
            </a:r>
            <a:r>
              <a:rPr lang="en-US" altLang="ar-SA" sz="2800" dirty="0">
                <a:solidFill>
                  <a:schemeClr val="accent2"/>
                </a:solidFill>
                <a:latin typeface="Trebuchet MS" panose="020B0603020202020204" pitchFamily="34" charset="0"/>
              </a:rPr>
              <a:t>.*;</a:t>
            </a:r>
          </a:p>
          <a:p>
            <a:pPr>
              <a:spcBef>
                <a:spcPct val="50000"/>
              </a:spcBef>
            </a:pPr>
            <a:r>
              <a:rPr lang="en-US" altLang="ar-SA" sz="2800" dirty="0" smtClean="0">
                <a:solidFill>
                  <a:schemeClr val="accent2"/>
                </a:solidFill>
                <a:latin typeface="Trebuchet MS" panose="020B0603020202020204" pitchFamily="34" charset="0"/>
              </a:rPr>
              <a:t>public </a:t>
            </a:r>
            <a:r>
              <a:rPr lang="en-US" altLang="ar-SA" sz="2800" dirty="0">
                <a:solidFill>
                  <a:schemeClr val="accent2"/>
                </a:solidFill>
                <a:latin typeface="Trebuchet MS" panose="020B0603020202020204" pitchFamily="34" charset="0"/>
              </a:rPr>
              <a:t>class Drawing extends Applet {</a:t>
            </a:r>
          </a:p>
          <a:p>
            <a:pPr>
              <a:spcBef>
                <a:spcPct val="50000"/>
              </a:spcBef>
            </a:pPr>
            <a:r>
              <a:rPr lang="en-US" altLang="ar-SA" sz="2800" dirty="0">
                <a:solidFill>
                  <a:schemeClr val="folHlink"/>
                </a:solidFill>
                <a:latin typeface="Trebuchet MS" panose="020B0603020202020204" pitchFamily="34" charset="0"/>
              </a:rPr>
              <a:t>    </a:t>
            </a:r>
            <a:r>
              <a:rPr lang="en-US" altLang="ar-SA" sz="2800" i="1" dirty="0">
                <a:latin typeface="Times New Roman" panose="02020603050405020304" pitchFamily="18" charset="0"/>
              </a:rPr>
              <a:t> …we still need to put some code in here...</a:t>
            </a:r>
            <a:endParaRPr lang="en-US" altLang="ar-SA" sz="2800" dirty="0">
              <a:solidFill>
                <a:schemeClr val="folHlink"/>
              </a:solidFill>
              <a:latin typeface="Trebuchet MS" panose="020B0603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ar-SA" sz="2800" dirty="0">
                <a:solidFill>
                  <a:schemeClr val="accent2"/>
                </a:solidFill>
                <a:latin typeface="Trebuchet MS" panose="020B0603020202020204" pitchFamily="34" charset="0"/>
              </a:rPr>
              <a:t>}</a:t>
            </a:r>
            <a:endParaRPr lang="en-US" altLang="ar-SA" dirty="0">
              <a:solidFill>
                <a:schemeClr val="accent2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151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64BBDA-CE9B-4331-8C8C-8528B535FF2D}" type="slidenum">
              <a:rPr lang="en-US" altLang="ar-SA"/>
              <a:pPr/>
              <a:t>44</a:t>
            </a:fld>
            <a:endParaRPr lang="en-US" altLang="ar-SA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SA" dirty="0"/>
              <a:t>The </a:t>
            </a:r>
            <a:r>
              <a:rPr lang="en-US" altLang="ar-SA" dirty="0">
                <a:latin typeface="Trebuchet MS" panose="020B0603020202020204" pitchFamily="34" charset="0"/>
              </a:rPr>
              <a:t>paint</a:t>
            </a:r>
            <a:r>
              <a:rPr lang="en-US" altLang="ar-SA" dirty="0"/>
              <a:t> method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286000"/>
            <a:ext cx="8574088" cy="4760913"/>
          </a:xfrm>
        </p:spPr>
        <p:txBody>
          <a:bodyPr/>
          <a:lstStyle/>
          <a:p>
            <a:r>
              <a:rPr lang="en-US" altLang="ar-SA" dirty="0"/>
              <a:t>Our applet is going to have a method to paint some colored rectangles on the screen</a:t>
            </a:r>
          </a:p>
          <a:p>
            <a:r>
              <a:rPr lang="en-US" altLang="ar-SA" dirty="0"/>
              <a:t>This method must be named </a:t>
            </a:r>
            <a:r>
              <a:rPr lang="en-US" altLang="ar-SA" dirty="0">
                <a:solidFill>
                  <a:schemeClr val="accent2"/>
                </a:solidFill>
                <a:latin typeface="Trebuchet MS" panose="020B0603020202020204" pitchFamily="34" charset="0"/>
              </a:rPr>
              <a:t>paint</a:t>
            </a:r>
            <a:endParaRPr lang="en-US" altLang="ar-SA" dirty="0">
              <a:solidFill>
                <a:schemeClr val="accent2"/>
              </a:solidFill>
            </a:endParaRPr>
          </a:p>
          <a:p>
            <a:r>
              <a:rPr lang="en-US" altLang="ar-SA" dirty="0">
                <a:solidFill>
                  <a:schemeClr val="accent2"/>
                </a:solidFill>
                <a:latin typeface="Trebuchet MS" panose="020B0603020202020204" pitchFamily="34" charset="0"/>
              </a:rPr>
              <a:t>paint</a:t>
            </a:r>
            <a:r>
              <a:rPr lang="en-US" altLang="ar-SA" dirty="0"/>
              <a:t> needs to be told where on the screen it can draw</a:t>
            </a:r>
          </a:p>
          <a:p>
            <a:pPr lvl="1"/>
            <a:r>
              <a:rPr lang="en-US" altLang="ar-SA" dirty="0"/>
              <a:t>This will be the only parameter it needs</a:t>
            </a:r>
          </a:p>
          <a:p>
            <a:r>
              <a:rPr lang="en-US" altLang="ar-SA" dirty="0">
                <a:solidFill>
                  <a:schemeClr val="accent2"/>
                </a:solidFill>
                <a:latin typeface="Trebuchet MS" panose="020B0603020202020204" pitchFamily="34" charset="0"/>
              </a:rPr>
              <a:t>paint</a:t>
            </a:r>
            <a:r>
              <a:rPr lang="en-US" altLang="ar-SA" dirty="0"/>
              <a:t> doesn’t return any result</a:t>
            </a:r>
          </a:p>
        </p:txBody>
      </p:sp>
    </p:spTree>
    <p:extLst>
      <p:ext uri="{BB962C8B-B14F-4D97-AF65-F5344CB8AC3E}">
        <p14:creationId xmlns:p14="http://schemas.microsoft.com/office/powerpoint/2010/main" val="97967406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EDC534-76D9-46C7-922B-07B78E59A8DA}" type="slidenum">
              <a:rPr lang="en-US" altLang="ar-SA"/>
              <a:pPr/>
              <a:t>45</a:t>
            </a:fld>
            <a:endParaRPr lang="en-US" altLang="ar-SA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SA"/>
              <a:t>The paint method, part 2</a:t>
            </a: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59242" y="2286000"/>
            <a:ext cx="8305800" cy="4760913"/>
          </a:xfrm>
        </p:spPr>
        <p:txBody>
          <a:bodyPr/>
          <a:lstStyle/>
          <a:p>
            <a:r>
              <a:rPr lang="en-US" altLang="ar-SA" dirty="0">
                <a:solidFill>
                  <a:schemeClr val="accent2"/>
                </a:solidFill>
                <a:latin typeface="Trebuchet MS" panose="020B0603020202020204" pitchFamily="34" charset="0"/>
              </a:rPr>
              <a:t>public void paint(Graphics g) { … }</a:t>
            </a:r>
          </a:p>
          <a:p>
            <a:pPr lvl="1"/>
            <a:r>
              <a:rPr lang="en-US" altLang="ar-SA" dirty="0">
                <a:solidFill>
                  <a:schemeClr val="accent2"/>
                </a:solidFill>
                <a:latin typeface="Trebuchet MS" panose="020B0603020202020204" pitchFamily="34" charset="0"/>
              </a:rPr>
              <a:t>public</a:t>
            </a:r>
            <a:r>
              <a:rPr lang="en-US" altLang="ar-SA" dirty="0"/>
              <a:t> says that anyone can use this method</a:t>
            </a:r>
          </a:p>
          <a:p>
            <a:pPr lvl="1"/>
            <a:r>
              <a:rPr lang="en-US" altLang="ar-SA" dirty="0">
                <a:solidFill>
                  <a:schemeClr val="accent2"/>
                </a:solidFill>
                <a:latin typeface="Trebuchet MS" panose="020B0603020202020204" pitchFamily="34" charset="0"/>
              </a:rPr>
              <a:t>void</a:t>
            </a:r>
            <a:r>
              <a:rPr lang="en-US" altLang="ar-SA" dirty="0"/>
              <a:t> says that it does not return a result</a:t>
            </a:r>
          </a:p>
          <a:p>
            <a:r>
              <a:rPr lang="en-US" altLang="ar-SA" dirty="0"/>
              <a:t>A </a:t>
            </a:r>
            <a:r>
              <a:rPr lang="en-US" altLang="ar-SA" dirty="0">
                <a:solidFill>
                  <a:schemeClr val="tx2"/>
                </a:solidFill>
                <a:latin typeface="Trebuchet MS" panose="020B0603020202020204" pitchFamily="34" charset="0"/>
              </a:rPr>
              <a:t>Graphics</a:t>
            </a:r>
            <a:r>
              <a:rPr lang="en-US" altLang="ar-SA" dirty="0"/>
              <a:t> (short for “Graphics context”) is an object that holds information about a painting</a:t>
            </a:r>
          </a:p>
          <a:p>
            <a:pPr lvl="1"/>
            <a:r>
              <a:rPr lang="en-US" altLang="ar-SA" dirty="0"/>
              <a:t>It remembers what color you are using</a:t>
            </a:r>
          </a:p>
          <a:p>
            <a:pPr lvl="1"/>
            <a:r>
              <a:rPr lang="en-US" altLang="ar-SA" dirty="0"/>
              <a:t>It remembers what font you are using</a:t>
            </a:r>
          </a:p>
          <a:p>
            <a:pPr lvl="1"/>
            <a:r>
              <a:rPr lang="en-US" altLang="ar-SA" dirty="0"/>
              <a:t>You can “paint” on it (but it doesn’t remember what you have painted)</a:t>
            </a:r>
          </a:p>
          <a:p>
            <a:endParaRPr lang="en-US" altLang="ar-SA" dirty="0"/>
          </a:p>
        </p:txBody>
      </p:sp>
    </p:spTree>
    <p:extLst>
      <p:ext uri="{BB962C8B-B14F-4D97-AF65-F5344CB8AC3E}">
        <p14:creationId xmlns:p14="http://schemas.microsoft.com/office/powerpoint/2010/main" val="187855615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D05F0-AD4D-4D5C-AE8F-F9A4567FDD1B}" type="slidenum">
              <a:rPr lang="en-US" altLang="ar-SA"/>
              <a:pPr/>
              <a:t>46</a:t>
            </a:fld>
            <a:endParaRPr lang="en-US" altLang="ar-SA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SA"/>
              <a:t>The applet so far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685800" y="2133600"/>
            <a:ext cx="8077200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ar-SA" sz="2800" dirty="0">
                <a:solidFill>
                  <a:schemeClr val="accent2"/>
                </a:solidFill>
                <a:latin typeface="Trebuchet MS" panose="020B0603020202020204" pitchFamily="34" charset="0"/>
              </a:rPr>
              <a:t>import </a:t>
            </a:r>
            <a:r>
              <a:rPr lang="en-US" altLang="ar-SA" sz="2800" dirty="0" err="1">
                <a:solidFill>
                  <a:schemeClr val="accent2"/>
                </a:solidFill>
                <a:latin typeface="Trebuchet MS" panose="020B0603020202020204" pitchFamily="34" charset="0"/>
              </a:rPr>
              <a:t>java.applet.Applet</a:t>
            </a:r>
            <a:r>
              <a:rPr lang="en-US" altLang="ar-SA" sz="2800" dirty="0">
                <a:solidFill>
                  <a:schemeClr val="accent2"/>
                </a:solidFill>
                <a:latin typeface="Trebuchet MS" panose="020B0603020202020204" pitchFamily="34" charset="0"/>
              </a:rPr>
              <a:t>;</a:t>
            </a:r>
            <a:br>
              <a:rPr lang="en-US" altLang="ar-SA" sz="2800" dirty="0">
                <a:solidFill>
                  <a:schemeClr val="accent2"/>
                </a:solidFill>
                <a:latin typeface="Trebuchet MS" panose="020B0603020202020204" pitchFamily="34" charset="0"/>
              </a:rPr>
            </a:br>
            <a:r>
              <a:rPr lang="en-US" altLang="ar-SA" sz="2800" dirty="0">
                <a:solidFill>
                  <a:schemeClr val="accent2"/>
                </a:solidFill>
                <a:latin typeface="Trebuchet MS" panose="020B0603020202020204" pitchFamily="34" charset="0"/>
              </a:rPr>
              <a:t>import </a:t>
            </a:r>
            <a:r>
              <a:rPr lang="en-US" altLang="ar-SA" sz="2800" dirty="0" err="1">
                <a:solidFill>
                  <a:schemeClr val="accent2"/>
                </a:solidFill>
                <a:latin typeface="Trebuchet MS" panose="020B0603020202020204" pitchFamily="34" charset="0"/>
              </a:rPr>
              <a:t>java.awt</a:t>
            </a:r>
            <a:r>
              <a:rPr lang="en-US" altLang="ar-SA" sz="2800" dirty="0">
                <a:solidFill>
                  <a:schemeClr val="accent2"/>
                </a:solidFill>
                <a:latin typeface="Trebuchet MS" panose="020B0603020202020204" pitchFamily="34" charset="0"/>
              </a:rPr>
              <a:t>.*;</a:t>
            </a:r>
          </a:p>
          <a:p>
            <a:pPr>
              <a:spcBef>
                <a:spcPct val="50000"/>
              </a:spcBef>
            </a:pPr>
            <a:r>
              <a:rPr lang="en-US" altLang="ar-SA" sz="2800" dirty="0" smtClean="0">
                <a:solidFill>
                  <a:schemeClr val="accent2"/>
                </a:solidFill>
                <a:latin typeface="Trebuchet MS" panose="020B0603020202020204" pitchFamily="34" charset="0"/>
              </a:rPr>
              <a:t>public </a:t>
            </a:r>
            <a:r>
              <a:rPr lang="en-US" altLang="ar-SA" sz="2800" dirty="0">
                <a:solidFill>
                  <a:schemeClr val="accent2"/>
                </a:solidFill>
                <a:latin typeface="Trebuchet MS" panose="020B0603020202020204" pitchFamily="34" charset="0"/>
              </a:rPr>
              <a:t>class Drawing extends Applet {</a:t>
            </a:r>
          </a:p>
          <a:p>
            <a:pPr>
              <a:spcBef>
                <a:spcPct val="50000"/>
              </a:spcBef>
            </a:pPr>
            <a:r>
              <a:rPr lang="en-US" altLang="ar-SA" sz="2800" dirty="0">
                <a:solidFill>
                  <a:schemeClr val="accent2"/>
                </a:solidFill>
                <a:latin typeface="Trebuchet MS" panose="020B0603020202020204" pitchFamily="34" charset="0"/>
              </a:rPr>
              <a:t>    public void paint(Graphics g) {</a:t>
            </a:r>
            <a:br>
              <a:rPr lang="en-US" altLang="ar-SA" sz="2800" dirty="0">
                <a:solidFill>
                  <a:schemeClr val="accent2"/>
                </a:solidFill>
                <a:latin typeface="Trebuchet MS" panose="020B0603020202020204" pitchFamily="34" charset="0"/>
              </a:rPr>
            </a:br>
            <a:r>
              <a:rPr lang="en-US" altLang="ar-SA" sz="2800" dirty="0">
                <a:solidFill>
                  <a:schemeClr val="folHlink"/>
                </a:solidFill>
                <a:latin typeface="Trebuchet MS" panose="020B0603020202020204" pitchFamily="34" charset="0"/>
              </a:rPr>
              <a:t>        </a:t>
            </a:r>
            <a:r>
              <a:rPr lang="en-US" altLang="ar-SA" sz="2800" i="1" dirty="0">
                <a:latin typeface="Times New Roman" panose="02020603050405020304" pitchFamily="18" charset="0"/>
              </a:rPr>
              <a:t>…we still need to put some code in here…</a:t>
            </a:r>
            <a:br>
              <a:rPr lang="en-US" altLang="ar-SA" sz="2800" i="1" dirty="0">
                <a:latin typeface="Times New Roman" panose="02020603050405020304" pitchFamily="18" charset="0"/>
              </a:rPr>
            </a:br>
            <a:r>
              <a:rPr lang="en-US" altLang="ar-SA" sz="2800" i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ar-SA" sz="2800" dirty="0">
                <a:solidFill>
                  <a:schemeClr val="accent2"/>
                </a:solidFill>
                <a:latin typeface="Trebuchet MS" panose="020B0603020202020204" pitchFamily="34" charset="0"/>
              </a:rPr>
              <a:t>}</a:t>
            </a:r>
            <a:br>
              <a:rPr lang="en-US" altLang="ar-SA" sz="2800" dirty="0">
                <a:solidFill>
                  <a:schemeClr val="accent2"/>
                </a:solidFill>
                <a:latin typeface="Trebuchet MS" panose="020B0603020202020204" pitchFamily="34" charset="0"/>
              </a:rPr>
            </a:br>
            <a:r>
              <a:rPr lang="en-US" altLang="ar-SA" sz="2800" dirty="0">
                <a:solidFill>
                  <a:schemeClr val="accent2"/>
                </a:solidFill>
                <a:latin typeface="Trebuchet MS" panose="020B0603020202020204" pitchFamily="34" charset="0"/>
              </a:rPr>
              <a:t>}</a:t>
            </a:r>
            <a:endParaRPr lang="en-US" altLang="ar-SA" dirty="0">
              <a:solidFill>
                <a:schemeClr val="accent2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2802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80146-F442-4A81-B801-C49B007A6B0F}" type="slidenum">
              <a:rPr lang="en-US" altLang="ar-SA"/>
              <a:pPr/>
              <a:t>47</a:t>
            </a:fld>
            <a:endParaRPr lang="en-US" altLang="ar-SA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SA"/>
              <a:t>Colors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95300" y="2081319"/>
            <a:ext cx="8001000" cy="11430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altLang="ar-SA" sz="2400" dirty="0"/>
              <a:t>The </a:t>
            </a:r>
            <a:r>
              <a:rPr lang="en-US" altLang="ar-SA" sz="2400" dirty="0" err="1">
                <a:solidFill>
                  <a:schemeClr val="accent2"/>
                </a:solidFill>
                <a:latin typeface="Trebuchet MS" panose="020B0603020202020204" pitchFamily="34" charset="0"/>
              </a:rPr>
              <a:t>java.awt</a:t>
            </a:r>
            <a:r>
              <a:rPr lang="en-US" altLang="ar-SA" sz="2400" dirty="0">
                <a:solidFill>
                  <a:srgbClr val="FFFF99"/>
                </a:solidFill>
              </a:rPr>
              <a:t> </a:t>
            </a:r>
            <a:r>
              <a:rPr lang="en-US" altLang="ar-SA" sz="2400" dirty="0"/>
              <a:t>package defines a class named </a:t>
            </a:r>
            <a:r>
              <a:rPr lang="en-US" altLang="ar-SA" sz="2400" dirty="0">
                <a:solidFill>
                  <a:schemeClr val="accent2"/>
                </a:solidFill>
                <a:latin typeface="Trebuchet MS" panose="020B0603020202020204" pitchFamily="34" charset="0"/>
              </a:rPr>
              <a:t>Color</a:t>
            </a:r>
          </a:p>
          <a:p>
            <a:pPr>
              <a:lnSpc>
                <a:spcPct val="90000"/>
              </a:lnSpc>
            </a:pPr>
            <a:r>
              <a:rPr lang="en-US" altLang="ar-SA" sz="2400" dirty="0"/>
              <a:t>There are 13 predefined colors—here are their fully-qualified names:</a:t>
            </a:r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381000" y="5048601"/>
            <a:ext cx="8458200" cy="1447800"/>
          </a:xfrm>
        </p:spPr>
        <p:txBody>
          <a:bodyPr>
            <a:normAutofit lnSpcReduction="10000"/>
          </a:bodyPr>
          <a:lstStyle/>
          <a:p>
            <a:r>
              <a:rPr lang="en-US" altLang="ar-SA" sz="2400" dirty="0"/>
              <a:t>For compatibility with older programs (before the naming conventions were established), Java also allows color names in lowercase: </a:t>
            </a:r>
            <a:r>
              <a:rPr lang="en-US" altLang="ar-SA" sz="2400" dirty="0" err="1">
                <a:solidFill>
                  <a:schemeClr val="accent2"/>
                </a:solidFill>
                <a:latin typeface="Trebuchet MS" panose="020B0603020202020204" pitchFamily="34" charset="0"/>
              </a:rPr>
              <a:t>Color.black</a:t>
            </a:r>
            <a:r>
              <a:rPr lang="en-US" altLang="ar-SA" sz="2400" dirty="0">
                <a:solidFill>
                  <a:schemeClr val="accent2"/>
                </a:solidFill>
              </a:rPr>
              <a:t>, </a:t>
            </a:r>
            <a:r>
              <a:rPr lang="en-US" altLang="ar-SA" sz="2400" dirty="0" err="1">
                <a:solidFill>
                  <a:schemeClr val="accent2"/>
                </a:solidFill>
                <a:latin typeface="Trebuchet MS" panose="020B0603020202020204" pitchFamily="34" charset="0"/>
              </a:rPr>
              <a:t>Color.darkGray</a:t>
            </a:r>
            <a:r>
              <a:rPr lang="en-US" altLang="ar-SA" sz="2400" dirty="0"/>
              <a:t>, etc.</a:t>
            </a: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609600" y="3248730"/>
            <a:ext cx="77724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ar-SA" sz="2000" dirty="0" err="1">
                <a:solidFill>
                  <a:schemeClr val="accent2"/>
                </a:solidFill>
                <a:latin typeface="Trebuchet MS" panose="020B0603020202020204" pitchFamily="34" charset="0"/>
              </a:rPr>
              <a:t>Color.BLACK</a:t>
            </a:r>
            <a:r>
              <a:rPr lang="en-US" altLang="ar-SA" sz="2000" dirty="0">
                <a:solidFill>
                  <a:schemeClr val="accent2"/>
                </a:solidFill>
                <a:latin typeface="Trebuchet MS" panose="020B0603020202020204" pitchFamily="34" charset="0"/>
              </a:rPr>
              <a:t>		</a:t>
            </a:r>
            <a:r>
              <a:rPr lang="en-US" altLang="ar-SA" sz="2000" dirty="0" err="1">
                <a:solidFill>
                  <a:schemeClr val="accent2"/>
                </a:solidFill>
                <a:latin typeface="Trebuchet MS" panose="020B0603020202020204" pitchFamily="34" charset="0"/>
              </a:rPr>
              <a:t>Color.PINK</a:t>
            </a:r>
            <a:r>
              <a:rPr lang="en-US" altLang="ar-SA" sz="2000" dirty="0">
                <a:solidFill>
                  <a:schemeClr val="accent2"/>
                </a:solidFill>
                <a:latin typeface="Trebuchet MS" panose="020B0603020202020204" pitchFamily="34" charset="0"/>
              </a:rPr>
              <a:t> 		</a:t>
            </a:r>
            <a:r>
              <a:rPr lang="en-US" altLang="ar-SA" sz="2000" dirty="0" err="1">
                <a:solidFill>
                  <a:schemeClr val="accent2"/>
                </a:solidFill>
                <a:latin typeface="Trebuchet MS" panose="020B0603020202020204" pitchFamily="34" charset="0"/>
              </a:rPr>
              <a:t>Color.GREEN</a:t>
            </a:r>
            <a:r>
              <a:rPr lang="en-US" altLang="ar-SA" sz="2000" dirty="0">
                <a:solidFill>
                  <a:schemeClr val="accent2"/>
                </a:solidFill>
                <a:latin typeface="Trebuchet MS" panose="020B0603020202020204" pitchFamily="34" charset="0"/>
              </a:rPr>
              <a:t/>
            </a:r>
            <a:br>
              <a:rPr lang="en-US" altLang="ar-SA" sz="2000" dirty="0">
                <a:solidFill>
                  <a:schemeClr val="accent2"/>
                </a:solidFill>
                <a:latin typeface="Trebuchet MS" panose="020B0603020202020204" pitchFamily="34" charset="0"/>
              </a:rPr>
            </a:br>
            <a:r>
              <a:rPr lang="en-US" altLang="ar-SA" sz="2000" dirty="0" err="1">
                <a:solidFill>
                  <a:schemeClr val="accent2"/>
                </a:solidFill>
                <a:latin typeface="Trebuchet MS" panose="020B0603020202020204" pitchFamily="34" charset="0"/>
              </a:rPr>
              <a:t>Color.DARK_GRAY</a:t>
            </a:r>
            <a:r>
              <a:rPr lang="en-US" altLang="ar-SA" sz="2000" dirty="0">
                <a:solidFill>
                  <a:schemeClr val="accent2"/>
                </a:solidFill>
                <a:latin typeface="Trebuchet MS" panose="020B0603020202020204" pitchFamily="34" charset="0"/>
              </a:rPr>
              <a:t>	</a:t>
            </a:r>
            <a:r>
              <a:rPr lang="en-US" altLang="ar-SA" sz="2000" dirty="0" err="1">
                <a:solidFill>
                  <a:schemeClr val="accent2"/>
                </a:solidFill>
                <a:latin typeface="Trebuchet MS" panose="020B0603020202020204" pitchFamily="34" charset="0"/>
              </a:rPr>
              <a:t>Color.RED</a:t>
            </a:r>
            <a:r>
              <a:rPr lang="en-US" altLang="ar-SA" sz="2000" dirty="0">
                <a:solidFill>
                  <a:schemeClr val="accent2"/>
                </a:solidFill>
                <a:latin typeface="Trebuchet MS" panose="020B0603020202020204" pitchFamily="34" charset="0"/>
              </a:rPr>
              <a:t>		</a:t>
            </a:r>
            <a:r>
              <a:rPr lang="en-US" altLang="ar-SA" sz="2000" dirty="0" err="1">
                <a:solidFill>
                  <a:schemeClr val="accent2"/>
                </a:solidFill>
                <a:latin typeface="Trebuchet MS" panose="020B0603020202020204" pitchFamily="34" charset="0"/>
              </a:rPr>
              <a:t>Color.CYAN</a:t>
            </a:r>
            <a:r>
              <a:rPr lang="en-US" altLang="ar-SA" sz="2000" dirty="0">
                <a:solidFill>
                  <a:schemeClr val="accent2"/>
                </a:solidFill>
                <a:latin typeface="Trebuchet MS" panose="020B0603020202020204" pitchFamily="34" charset="0"/>
              </a:rPr>
              <a:t/>
            </a:r>
            <a:br>
              <a:rPr lang="en-US" altLang="ar-SA" sz="2000" dirty="0">
                <a:solidFill>
                  <a:schemeClr val="accent2"/>
                </a:solidFill>
                <a:latin typeface="Trebuchet MS" panose="020B0603020202020204" pitchFamily="34" charset="0"/>
              </a:rPr>
            </a:br>
            <a:r>
              <a:rPr lang="en-US" altLang="ar-SA" sz="2000" dirty="0" err="1">
                <a:solidFill>
                  <a:schemeClr val="accent2"/>
                </a:solidFill>
                <a:latin typeface="Trebuchet MS" panose="020B0603020202020204" pitchFamily="34" charset="0"/>
              </a:rPr>
              <a:t>Color.GRAY</a:t>
            </a:r>
            <a:r>
              <a:rPr lang="en-US" altLang="ar-SA" sz="2000" dirty="0">
                <a:solidFill>
                  <a:schemeClr val="accent2"/>
                </a:solidFill>
                <a:latin typeface="Trebuchet MS" panose="020B0603020202020204" pitchFamily="34" charset="0"/>
              </a:rPr>
              <a:t>		</a:t>
            </a:r>
            <a:r>
              <a:rPr lang="en-US" altLang="ar-SA" sz="2000" dirty="0" err="1">
                <a:solidFill>
                  <a:schemeClr val="accent2"/>
                </a:solidFill>
                <a:latin typeface="Trebuchet MS" panose="020B0603020202020204" pitchFamily="34" charset="0"/>
              </a:rPr>
              <a:t>Color.ORANGE</a:t>
            </a:r>
            <a:r>
              <a:rPr lang="en-US" altLang="ar-SA" sz="2000" dirty="0">
                <a:solidFill>
                  <a:schemeClr val="accent2"/>
                </a:solidFill>
                <a:latin typeface="Trebuchet MS" panose="020B0603020202020204" pitchFamily="34" charset="0"/>
              </a:rPr>
              <a:t>		</a:t>
            </a:r>
            <a:r>
              <a:rPr lang="en-US" altLang="ar-SA" sz="2000" dirty="0" err="1">
                <a:solidFill>
                  <a:schemeClr val="accent2"/>
                </a:solidFill>
                <a:latin typeface="Trebuchet MS" panose="020B0603020202020204" pitchFamily="34" charset="0"/>
              </a:rPr>
              <a:t>Color.BLUE</a:t>
            </a:r>
            <a:r>
              <a:rPr lang="en-US" altLang="ar-SA" sz="2000" dirty="0">
                <a:solidFill>
                  <a:schemeClr val="accent2"/>
                </a:solidFill>
                <a:latin typeface="Trebuchet MS" panose="020B0603020202020204" pitchFamily="34" charset="0"/>
              </a:rPr>
              <a:t/>
            </a:r>
            <a:br>
              <a:rPr lang="en-US" altLang="ar-SA" sz="2000" dirty="0">
                <a:solidFill>
                  <a:schemeClr val="accent2"/>
                </a:solidFill>
                <a:latin typeface="Trebuchet MS" panose="020B0603020202020204" pitchFamily="34" charset="0"/>
              </a:rPr>
            </a:br>
            <a:r>
              <a:rPr lang="en-US" altLang="ar-SA" sz="2000" dirty="0" err="1">
                <a:solidFill>
                  <a:schemeClr val="accent2"/>
                </a:solidFill>
                <a:latin typeface="Trebuchet MS" panose="020B0603020202020204" pitchFamily="34" charset="0"/>
              </a:rPr>
              <a:t>Color.LIGHT_GRAY</a:t>
            </a:r>
            <a:r>
              <a:rPr lang="en-US" altLang="ar-SA" sz="2000" dirty="0">
                <a:solidFill>
                  <a:schemeClr val="accent2"/>
                </a:solidFill>
                <a:latin typeface="Trebuchet MS" panose="020B0603020202020204" pitchFamily="34" charset="0"/>
              </a:rPr>
              <a:t>	</a:t>
            </a:r>
            <a:r>
              <a:rPr lang="en-US" altLang="ar-SA" sz="2000" dirty="0" err="1">
                <a:solidFill>
                  <a:schemeClr val="accent2"/>
                </a:solidFill>
                <a:latin typeface="Trebuchet MS" panose="020B0603020202020204" pitchFamily="34" charset="0"/>
              </a:rPr>
              <a:t>Color.YELLOW</a:t>
            </a:r>
            <a:r>
              <a:rPr lang="en-US" altLang="ar-SA" sz="2000" dirty="0">
                <a:solidFill>
                  <a:schemeClr val="accent2"/>
                </a:solidFill>
                <a:latin typeface="Trebuchet MS" panose="020B0603020202020204" pitchFamily="34" charset="0"/>
              </a:rPr>
              <a:t/>
            </a:r>
            <a:br>
              <a:rPr lang="en-US" altLang="ar-SA" sz="2000" dirty="0">
                <a:solidFill>
                  <a:schemeClr val="accent2"/>
                </a:solidFill>
                <a:latin typeface="Trebuchet MS" panose="020B0603020202020204" pitchFamily="34" charset="0"/>
              </a:rPr>
            </a:br>
            <a:r>
              <a:rPr lang="en-US" altLang="ar-SA" sz="2000" dirty="0" err="1">
                <a:solidFill>
                  <a:schemeClr val="accent2"/>
                </a:solidFill>
                <a:latin typeface="Trebuchet MS" panose="020B0603020202020204" pitchFamily="34" charset="0"/>
              </a:rPr>
              <a:t>Color.WHITE</a:t>
            </a:r>
            <a:r>
              <a:rPr lang="en-US" altLang="ar-SA" sz="2000" dirty="0">
                <a:solidFill>
                  <a:schemeClr val="accent2"/>
                </a:solidFill>
                <a:latin typeface="Trebuchet MS" panose="020B0603020202020204" pitchFamily="34" charset="0"/>
              </a:rPr>
              <a:t> 		</a:t>
            </a:r>
            <a:r>
              <a:rPr lang="en-US" altLang="ar-SA" sz="2000" dirty="0" err="1">
                <a:solidFill>
                  <a:schemeClr val="accent2"/>
                </a:solidFill>
                <a:latin typeface="Trebuchet MS" panose="020B0603020202020204" pitchFamily="34" charset="0"/>
              </a:rPr>
              <a:t>Color.MAGENTA</a:t>
            </a:r>
            <a:r>
              <a:rPr lang="en-US" altLang="ar-SA" sz="2000" dirty="0">
                <a:solidFill>
                  <a:schemeClr val="accent2"/>
                </a:solidFill>
                <a:latin typeface="Trebuchet MS" panose="020B0603020202020204" pitchFamily="34" charset="0"/>
              </a:rPr>
              <a:t>   </a:t>
            </a:r>
            <a:r>
              <a:rPr lang="en-US" altLang="ar-SA" sz="2000" dirty="0">
                <a:solidFill>
                  <a:srgbClr val="FFFF99"/>
                </a:solidFill>
                <a:latin typeface="Trebuchet MS" panose="020B0603020202020204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286017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954AD-DF1A-4288-98A6-AF586C12D0E9}" type="slidenum">
              <a:rPr lang="en-US" altLang="ar-SA"/>
              <a:pPr/>
              <a:t>48</a:t>
            </a:fld>
            <a:endParaRPr lang="en-US" altLang="ar-SA"/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SA"/>
              <a:t>Setting a color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362200"/>
            <a:ext cx="8574088" cy="4760913"/>
          </a:xfrm>
        </p:spPr>
        <p:txBody>
          <a:bodyPr/>
          <a:lstStyle/>
          <a:p>
            <a:r>
              <a:rPr lang="en-US" altLang="ar-SA" dirty="0"/>
              <a:t>To use a color, we tell our Graphics</a:t>
            </a:r>
            <a:r>
              <a:rPr lang="en-US" altLang="ar-SA" dirty="0">
                <a:latin typeface="Trebuchet MS" panose="020B0603020202020204" pitchFamily="34" charset="0"/>
              </a:rPr>
              <a:t> </a:t>
            </a:r>
            <a:r>
              <a:rPr lang="en-US" altLang="ar-SA" dirty="0">
                <a:solidFill>
                  <a:schemeClr val="accent2"/>
                </a:solidFill>
                <a:latin typeface="Trebuchet MS" panose="020B0603020202020204" pitchFamily="34" charset="0"/>
              </a:rPr>
              <a:t>g</a:t>
            </a:r>
            <a:r>
              <a:rPr lang="en-US" altLang="ar-SA" dirty="0">
                <a:latin typeface="Trebuchet MS" panose="020B0603020202020204" pitchFamily="34" charset="0"/>
              </a:rPr>
              <a:t> </a:t>
            </a:r>
            <a:r>
              <a:rPr lang="en-US" altLang="ar-SA" dirty="0"/>
              <a:t>what color we want:</a:t>
            </a:r>
          </a:p>
          <a:p>
            <a:pPr lvl="1">
              <a:buClr>
                <a:schemeClr val="folHlink"/>
              </a:buClr>
              <a:buFont typeface="Wingdings" panose="05000000000000000000" pitchFamily="2" charset="2"/>
              <a:buNone/>
            </a:pPr>
            <a:r>
              <a:rPr lang="en-US" altLang="ar-SA" sz="2800" dirty="0">
                <a:solidFill>
                  <a:schemeClr val="accent2"/>
                </a:solidFill>
                <a:latin typeface="Trebuchet MS" panose="020B0603020202020204" pitchFamily="34" charset="0"/>
              </a:rPr>
              <a:t>    </a:t>
            </a:r>
            <a:r>
              <a:rPr lang="en-US" altLang="ar-SA" sz="2800" dirty="0" err="1">
                <a:solidFill>
                  <a:schemeClr val="accent2"/>
                </a:solidFill>
                <a:latin typeface="Trebuchet MS" panose="020B0603020202020204" pitchFamily="34" charset="0"/>
              </a:rPr>
              <a:t>g.setColor</a:t>
            </a:r>
            <a:r>
              <a:rPr lang="en-US" altLang="ar-SA" sz="2800" dirty="0">
                <a:solidFill>
                  <a:schemeClr val="accent2"/>
                </a:solidFill>
                <a:latin typeface="Trebuchet MS" panose="020B0603020202020204" pitchFamily="34" charset="0"/>
              </a:rPr>
              <a:t>(</a:t>
            </a:r>
            <a:r>
              <a:rPr lang="en-US" altLang="ar-SA" sz="2800" dirty="0" err="1">
                <a:solidFill>
                  <a:schemeClr val="accent2"/>
                </a:solidFill>
                <a:latin typeface="Trebuchet MS" panose="020B0603020202020204" pitchFamily="34" charset="0"/>
              </a:rPr>
              <a:t>Color.RED</a:t>
            </a:r>
            <a:r>
              <a:rPr lang="en-US" altLang="ar-SA" sz="2800" dirty="0">
                <a:solidFill>
                  <a:schemeClr val="accent2"/>
                </a:solidFill>
                <a:latin typeface="Trebuchet MS" panose="020B0603020202020204" pitchFamily="34" charset="0"/>
              </a:rPr>
              <a:t>);</a:t>
            </a:r>
            <a:endParaRPr lang="en-US" altLang="ar-SA" sz="2800" dirty="0">
              <a:solidFill>
                <a:schemeClr val="accent2"/>
              </a:solidFill>
            </a:endParaRPr>
          </a:p>
          <a:p>
            <a:r>
              <a:rPr lang="en-US" altLang="ar-SA" dirty="0">
                <a:solidFill>
                  <a:schemeClr val="accent2"/>
                </a:solidFill>
                <a:latin typeface="Trebuchet MS" panose="020B0603020202020204" pitchFamily="34" charset="0"/>
              </a:rPr>
              <a:t>g</a:t>
            </a:r>
            <a:r>
              <a:rPr lang="en-US" altLang="ar-SA" dirty="0"/>
              <a:t> will remember this color and use it for everything until we tell it some different color</a:t>
            </a:r>
          </a:p>
        </p:txBody>
      </p:sp>
    </p:spTree>
    <p:extLst>
      <p:ext uri="{BB962C8B-B14F-4D97-AF65-F5344CB8AC3E}">
        <p14:creationId xmlns:p14="http://schemas.microsoft.com/office/powerpoint/2010/main" val="379906589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71329C-96AE-4F72-BF8A-21367E1AC247}" type="slidenum">
              <a:rPr lang="en-US" altLang="ar-SA"/>
              <a:pPr/>
              <a:t>49</a:t>
            </a:fld>
            <a:endParaRPr lang="en-US" altLang="ar-SA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SA" dirty="0"/>
              <a:t>The </a:t>
            </a:r>
            <a:r>
              <a:rPr lang="en-US" altLang="ar-SA" dirty="0">
                <a:latin typeface="Trebuchet MS" panose="020B0603020202020204" pitchFamily="34" charset="0"/>
              </a:rPr>
              <a:t>paint</a:t>
            </a:r>
            <a:r>
              <a:rPr lang="en-US" altLang="ar-SA" dirty="0"/>
              <a:t> method so far</a:t>
            </a: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487843" y="2438400"/>
            <a:ext cx="7086600" cy="308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ar-SA" sz="2800" dirty="0">
                <a:solidFill>
                  <a:schemeClr val="folHlink"/>
                </a:solidFill>
                <a:latin typeface="Trebuchet MS" panose="020B0603020202020204" pitchFamily="34" charset="0"/>
              </a:rPr>
              <a:t>  </a:t>
            </a:r>
            <a:r>
              <a:rPr lang="en-US" altLang="ar-SA" sz="2800" dirty="0">
                <a:solidFill>
                  <a:schemeClr val="accent2"/>
                </a:solidFill>
                <a:latin typeface="Trebuchet MS" panose="020B0603020202020204" pitchFamily="34" charset="0"/>
              </a:rPr>
              <a:t>  public void paint(Graphics g) {</a:t>
            </a:r>
            <a:br>
              <a:rPr lang="en-US" altLang="ar-SA" sz="2800" dirty="0">
                <a:solidFill>
                  <a:schemeClr val="accent2"/>
                </a:solidFill>
                <a:latin typeface="Trebuchet MS" panose="020B0603020202020204" pitchFamily="34" charset="0"/>
              </a:rPr>
            </a:br>
            <a:r>
              <a:rPr lang="en-US" altLang="ar-SA" sz="2800" dirty="0">
                <a:solidFill>
                  <a:schemeClr val="accent2"/>
                </a:solidFill>
                <a:latin typeface="Trebuchet MS" panose="020B0603020202020204" pitchFamily="34" charset="0"/>
              </a:rPr>
              <a:t>        </a:t>
            </a:r>
            <a:r>
              <a:rPr lang="en-US" altLang="ar-SA" sz="2800" dirty="0" err="1">
                <a:solidFill>
                  <a:schemeClr val="accent2"/>
                </a:solidFill>
                <a:latin typeface="Trebuchet MS" panose="020B0603020202020204" pitchFamily="34" charset="0"/>
              </a:rPr>
              <a:t>g.setColor</a:t>
            </a:r>
            <a:r>
              <a:rPr lang="en-US" altLang="ar-SA" sz="2800" dirty="0">
                <a:solidFill>
                  <a:schemeClr val="accent2"/>
                </a:solidFill>
                <a:latin typeface="Trebuchet MS" panose="020B0603020202020204" pitchFamily="34" charset="0"/>
              </a:rPr>
              <a:t>(</a:t>
            </a:r>
            <a:r>
              <a:rPr lang="en-US" altLang="ar-SA" sz="2800" dirty="0" err="1">
                <a:solidFill>
                  <a:schemeClr val="accent2"/>
                </a:solidFill>
                <a:latin typeface="Trebuchet MS" panose="020B0603020202020204" pitchFamily="34" charset="0"/>
              </a:rPr>
              <a:t>Color.BLUE</a:t>
            </a:r>
            <a:r>
              <a:rPr lang="en-US" altLang="ar-SA" sz="2800" dirty="0">
                <a:solidFill>
                  <a:schemeClr val="accent2"/>
                </a:solidFill>
                <a:latin typeface="Trebuchet MS" panose="020B0603020202020204" pitchFamily="34" charset="0"/>
              </a:rPr>
              <a:t>);</a:t>
            </a:r>
            <a:br>
              <a:rPr lang="en-US" altLang="ar-SA" sz="2800" dirty="0">
                <a:solidFill>
                  <a:schemeClr val="accent2"/>
                </a:solidFill>
                <a:latin typeface="Trebuchet MS" panose="020B0603020202020204" pitchFamily="34" charset="0"/>
              </a:rPr>
            </a:br>
            <a:r>
              <a:rPr lang="en-US" altLang="ar-SA" sz="2800" dirty="0">
                <a:solidFill>
                  <a:schemeClr val="folHlink"/>
                </a:solidFill>
                <a:latin typeface="Trebuchet MS" panose="020B0603020202020204" pitchFamily="34" charset="0"/>
              </a:rPr>
              <a:t>        </a:t>
            </a:r>
            <a:r>
              <a:rPr lang="en-US" altLang="ar-SA" sz="2800" i="1" dirty="0">
                <a:latin typeface="Times New Roman" panose="02020603050405020304" pitchFamily="18" charset="0"/>
              </a:rPr>
              <a:t>…draw a rectangle…</a:t>
            </a:r>
            <a:r>
              <a:rPr lang="en-US" altLang="ar-SA" sz="2800" dirty="0">
                <a:solidFill>
                  <a:schemeClr val="folHlink"/>
                </a:solidFill>
                <a:latin typeface="Trebuchet MS" panose="020B0603020202020204" pitchFamily="34" charset="0"/>
              </a:rPr>
              <a:t/>
            </a:r>
            <a:br>
              <a:rPr lang="en-US" altLang="ar-SA" sz="2800" dirty="0">
                <a:solidFill>
                  <a:schemeClr val="folHlink"/>
                </a:solidFill>
                <a:latin typeface="Trebuchet MS" panose="020B0603020202020204" pitchFamily="34" charset="0"/>
              </a:rPr>
            </a:br>
            <a:r>
              <a:rPr lang="en-US" altLang="ar-SA" sz="2800" dirty="0">
                <a:solidFill>
                  <a:schemeClr val="folHlink"/>
                </a:solidFill>
                <a:latin typeface="Trebuchet MS" panose="020B0603020202020204" pitchFamily="34" charset="0"/>
              </a:rPr>
              <a:t>   </a:t>
            </a:r>
            <a:r>
              <a:rPr lang="en-US" altLang="ar-SA" sz="2800" dirty="0">
                <a:solidFill>
                  <a:schemeClr val="accent2"/>
                </a:solidFill>
                <a:latin typeface="Trebuchet MS" panose="020B0603020202020204" pitchFamily="34" charset="0"/>
              </a:rPr>
              <a:t>     </a:t>
            </a:r>
            <a:r>
              <a:rPr lang="en-US" altLang="ar-SA" sz="2800" dirty="0" err="1">
                <a:solidFill>
                  <a:schemeClr val="accent2"/>
                </a:solidFill>
                <a:latin typeface="Trebuchet MS" panose="020B0603020202020204" pitchFamily="34" charset="0"/>
              </a:rPr>
              <a:t>g.setColor</a:t>
            </a:r>
            <a:r>
              <a:rPr lang="en-US" altLang="ar-SA" sz="2800" dirty="0">
                <a:solidFill>
                  <a:schemeClr val="accent2"/>
                </a:solidFill>
                <a:latin typeface="Trebuchet MS" panose="020B0603020202020204" pitchFamily="34" charset="0"/>
              </a:rPr>
              <a:t>(</a:t>
            </a:r>
            <a:r>
              <a:rPr lang="en-US" altLang="ar-SA" sz="2800" dirty="0" err="1">
                <a:solidFill>
                  <a:schemeClr val="accent2"/>
                </a:solidFill>
                <a:latin typeface="Trebuchet MS" panose="020B0603020202020204" pitchFamily="34" charset="0"/>
              </a:rPr>
              <a:t>Color.RED</a:t>
            </a:r>
            <a:r>
              <a:rPr lang="en-US" altLang="ar-SA" sz="2800" dirty="0">
                <a:solidFill>
                  <a:schemeClr val="accent2"/>
                </a:solidFill>
                <a:latin typeface="Trebuchet MS" panose="020B0603020202020204" pitchFamily="34" charset="0"/>
              </a:rPr>
              <a:t>);</a:t>
            </a:r>
            <a:br>
              <a:rPr lang="en-US" altLang="ar-SA" sz="2800" dirty="0">
                <a:solidFill>
                  <a:schemeClr val="accent2"/>
                </a:solidFill>
                <a:latin typeface="Trebuchet MS" panose="020B0603020202020204" pitchFamily="34" charset="0"/>
              </a:rPr>
            </a:br>
            <a:r>
              <a:rPr lang="en-US" altLang="ar-SA" sz="2800" dirty="0">
                <a:solidFill>
                  <a:schemeClr val="folHlink"/>
                </a:solidFill>
                <a:latin typeface="Trebuchet MS" panose="020B0603020202020204" pitchFamily="34" charset="0"/>
              </a:rPr>
              <a:t>        </a:t>
            </a:r>
            <a:r>
              <a:rPr lang="en-US" altLang="ar-SA" sz="2800" i="1" dirty="0">
                <a:latin typeface="Times New Roman" panose="02020603050405020304" pitchFamily="18" charset="0"/>
              </a:rPr>
              <a:t>…draw another rectangle…</a:t>
            </a:r>
            <a:r>
              <a:rPr lang="en-US" altLang="ar-SA" sz="2800" dirty="0">
                <a:solidFill>
                  <a:schemeClr val="folHlink"/>
                </a:solidFill>
                <a:latin typeface="Trebuchet MS" panose="020B0603020202020204" pitchFamily="34" charset="0"/>
              </a:rPr>
              <a:t> </a:t>
            </a:r>
            <a:r>
              <a:rPr lang="en-US" altLang="ar-SA" sz="2800" i="1" dirty="0">
                <a:latin typeface="Trebuchet MS" panose="020B0603020202020204" pitchFamily="34" charset="0"/>
              </a:rPr>
              <a:t/>
            </a:r>
            <a:br>
              <a:rPr lang="en-US" altLang="ar-SA" sz="2800" i="1" dirty="0">
                <a:latin typeface="Trebuchet MS" panose="020B0603020202020204" pitchFamily="34" charset="0"/>
              </a:rPr>
            </a:br>
            <a:r>
              <a:rPr lang="en-US" altLang="ar-SA" sz="2800" i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ar-SA" sz="2800" dirty="0">
                <a:solidFill>
                  <a:schemeClr val="accent2"/>
                </a:solidFill>
                <a:latin typeface="Trebuchet MS" panose="020B0603020202020204" pitchFamily="34" charset="0"/>
              </a:rPr>
              <a:t>}</a:t>
            </a:r>
            <a:br>
              <a:rPr lang="en-US" altLang="ar-SA" sz="2800" dirty="0">
                <a:solidFill>
                  <a:schemeClr val="accent2"/>
                </a:solidFill>
                <a:latin typeface="Trebuchet MS" panose="020B0603020202020204" pitchFamily="34" charset="0"/>
              </a:rPr>
            </a:br>
            <a:r>
              <a:rPr lang="en-US" altLang="ar-SA" sz="2800" dirty="0">
                <a:solidFill>
                  <a:schemeClr val="accent2"/>
                </a:solidFill>
                <a:latin typeface="Trebuchet MS" panose="020B0603020202020204" pitchFamily="34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22597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98322"/>
            <a:ext cx="9067800" cy="563563"/>
          </a:xfrm>
        </p:spPr>
        <p:txBody>
          <a:bodyPr/>
          <a:lstStyle/>
          <a:p>
            <a:r>
              <a:rPr lang="en-US" altLang="ar-SA" dirty="0" smtClean="0"/>
              <a:t>Defining an Applet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0" y="2514600"/>
            <a:ext cx="8991600" cy="4983163"/>
          </a:xfrm>
        </p:spPr>
        <p:txBody>
          <a:bodyPr/>
          <a:lstStyle/>
          <a:p>
            <a:r>
              <a:rPr lang="en-US" altLang="ar-SA" dirty="0" smtClean="0"/>
              <a:t>An applet class is normally defined as a derived class of the class </a:t>
            </a:r>
            <a:r>
              <a:rPr lang="en-US" altLang="ar-SA" dirty="0" err="1" smtClean="0">
                <a:solidFill>
                  <a:schemeClr val="tx1"/>
                </a:solidFill>
                <a:latin typeface="Courier New" panose="02070309020205020404" pitchFamily="49" charset="0"/>
              </a:rPr>
              <a:t>Japplet</a:t>
            </a:r>
            <a:r>
              <a:rPr lang="en-US" altLang="ar-SA" dirty="0" smtClean="0">
                <a:solidFill>
                  <a:schemeClr val="tx1"/>
                </a:solidFill>
                <a:latin typeface="Courier New" panose="02070309020205020404" pitchFamily="49" charset="0"/>
              </a:rPr>
              <a:t>.</a:t>
            </a:r>
          </a:p>
          <a:p>
            <a:endParaRPr lang="en-US" altLang="ar-SA" dirty="0" smtClean="0">
              <a:solidFill>
                <a:schemeClr val="tx1"/>
              </a:solidFill>
              <a:latin typeface="Courier New" panose="02070309020205020404" pitchFamily="49" charset="0"/>
            </a:endParaRPr>
          </a:p>
          <a:p>
            <a:pPr lvl="1"/>
            <a:r>
              <a:rPr lang="en-US" altLang="ar-SA" dirty="0" smtClean="0">
                <a:solidFill>
                  <a:schemeClr val="tx1"/>
                </a:solidFill>
              </a:rPr>
              <a:t>The class </a:t>
            </a:r>
            <a:r>
              <a:rPr lang="en-US" altLang="ar-SA" b="1" dirty="0" err="1" smtClean="0">
                <a:solidFill>
                  <a:schemeClr val="tx1"/>
                </a:solidFill>
                <a:latin typeface="Courier New" panose="02070309020205020404" pitchFamily="49" charset="0"/>
              </a:rPr>
              <a:t>JApplet</a:t>
            </a:r>
            <a:r>
              <a:rPr lang="en-US" altLang="ar-SA" dirty="0" smtClean="0">
                <a:solidFill>
                  <a:schemeClr val="tx1"/>
                </a:solidFill>
              </a:rPr>
              <a:t> is in the package </a:t>
            </a:r>
            <a:r>
              <a:rPr lang="en-US" altLang="ar-SA" b="1" dirty="0" err="1" smtClean="0">
                <a:solidFill>
                  <a:schemeClr val="tx1"/>
                </a:solidFill>
                <a:latin typeface="Courier New" panose="02070309020205020404" pitchFamily="49" charset="0"/>
              </a:rPr>
              <a:t>javax.swing</a:t>
            </a:r>
            <a:r>
              <a:rPr lang="en-US" altLang="ar-SA" b="1" dirty="0" smtClean="0">
                <a:solidFill>
                  <a:schemeClr val="tx1"/>
                </a:solidFill>
                <a:latin typeface="Courier New" panose="02070309020205020404" pitchFamily="49" charset="0"/>
              </a:rPr>
              <a:t>.</a:t>
            </a:r>
          </a:p>
          <a:p>
            <a:endParaRPr lang="en-US" altLang="ar-SA" dirty="0" smtClean="0"/>
          </a:p>
          <a:p>
            <a:r>
              <a:rPr lang="en-US" altLang="ar-SA" dirty="0" smtClean="0"/>
              <a:t>There is also an older class, </a:t>
            </a:r>
            <a:r>
              <a:rPr lang="en-US" altLang="ar-SA" dirty="0" smtClean="0">
                <a:solidFill>
                  <a:schemeClr val="tx1"/>
                </a:solidFill>
                <a:latin typeface="Courier New" panose="02070309020205020404" pitchFamily="49" charset="0"/>
              </a:rPr>
              <a:t>Applet</a:t>
            </a:r>
            <a:r>
              <a:rPr lang="en-US" altLang="ar-SA" dirty="0" smtClean="0"/>
              <a:t>, which has been superseded by the </a:t>
            </a:r>
            <a:r>
              <a:rPr lang="en-US" altLang="ar-SA" dirty="0" err="1" smtClean="0">
                <a:solidFill>
                  <a:schemeClr val="tx1"/>
                </a:solidFill>
                <a:latin typeface="Courier New" panose="02070309020205020404" pitchFamily="49" charset="0"/>
              </a:rPr>
              <a:t>JApplet</a:t>
            </a:r>
            <a:r>
              <a:rPr lang="en-US" altLang="ar-SA" dirty="0" smtClean="0"/>
              <a:t> class.</a:t>
            </a:r>
          </a:p>
        </p:txBody>
      </p:sp>
      <p:sp>
        <p:nvSpPr>
          <p:cNvPr id="6148" name="Line 4"/>
          <p:cNvSpPr>
            <a:spLocks noChangeShapeType="1"/>
          </p:cNvSpPr>
          <p:nvPr/>
        </p:nvSpPr>
        <p:spPr bwMode="auto">
          <a:xfrm>
            <a:off x="0" y="609600"/>
            <a:ext cx="9144000" cy="0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12411-DE78-4DFA-9EE7-EBCA624B9354}" type="slidenum">
              <a:rPr lang="en-US" altLang="ar-SA"/>
              <a:pPr/>
              <a:t>50</a:t>
            </a:fld>
            <a:endParaRPr lang="en-US" altLang="ar-SA"/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SA"/>
              <a:t>Pixels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286000"/>
            <a:ext cx="8574088" cy="4760913"/>
          </a:xfrm>
        </p:spPr>
        <p:txBody>
          <a:bodyPr/>
          <a:lstStyle/>
          <a:p>
            <a:r>
              <a:rPr lang="en-US" altLang="ar-SA" dirty="0"/>
              <a:t>A </a:t>
            </a:r>
            <a:r>
              <a:rPr lang="en-US" altLang="ar-SA" dirty="0">
                <a:solidFill>
                  <a:schemeClr val="tx2"/>
                </a:solidFill>
              </a:rPr>
              <a:t>pixel</a:t>
            </a:r>
            <a:r>
              <a:rPr lang="en-US" altLang="ar-SA" dirty="0"/>
              <a:t> is a picture (</a:t>
            </a:r>
            <a:r>
              <a:rPr lang="en-US" altLang="ar-SA" u="sng" dirty="0"/>
              <a:t>pix</a:t>
            </a:r>
            <a:r>
              <a:rPr lang="en-US" altLang="ar-SA" dirty="0"/>
              <a:t>) </a:t>
            </a:r>
            <a:r>
              <a:rPr lang="en-US" altLang="ar-SA" u="sng" dirty="0"/>
              <a:t>el</a:t>
            </a:r>
            <a:r>
              <a:rPr lang="en-US" altLang="ar-SA" dirty="0"/>
              <a:t>ement</a:t>
            </a:r>
          </a:p>
          <a:p>
            <a:pPr lvl="1"/>
            <a:r>
              <a:rPr lang="en-US" altLang="ar-SA" dirty="0"/>
              <a:t>one pixel is one dot on your screen</a:t>
            </a:r>
          </a:p>
          <a:p>
            <a:pPr lvl="1"/>
            <a:r>
              <a:rPr lang="en-US" altLang="ar-SA" dirty="0"/>
              <a:t>there are typically 72 to 90 pixels per inch</a:t>
            </a:r>
          </a:p>
          <a:p>
            <a:r>
              <a:rPr lang="en-US" altLang="ar-SA" dirty="0" err="1">
                <a:solidFill>
                  <a:schemeClr val="accent2"/>
                </a:solidFill>
                <a:latin typeface="Trebuchet MS" panose="020B0603020202020204" pitchFamily="34" charset="0"/>
              </a:rPr>
              <a:t>java.awt</a:t>
            </a:r>
            <a:r>
              <a:rPr lang="en-US" altLang="ar-SA" dirty="0"/>
              <a:t> measures everything in pixels</a:t>
            </a:r>
          </a:p>
        </p:txBody>
      </p:sp>
    </p:spTree>
    <p:extLst>
      <p:ext uri="{BB962C8B-B14F-4D97-AF65-F5344CB8AC3E}">
        <p14:creationId xmlns:p14="http://schemas.microsoft.com/office/powerpoint/2010/main" val="172756533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A48F9-A529-44CE-A7FA-3019CA5D3D16}" type="slidenum">
              <a:rPr lang="en-US" altLang="ar-SA"/>
              <a:pPr/>
              <a:t>51</a:t>
            </a:fld>
            <a:endParaRPr lang="en-US" altLang="ar-SA"/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SA"/>
              <a:t>Java’s coordinate system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8024" y="4113727"/>
            <a:ext cx="7772400" cy="2743200"/>
          </a:xfrm>
        </p:spPr>
        <p:txBody>
          <a:bodyPr>
            <a:normAutofit fontScale="92500"/>
          </a:bodyPr>
          <a:lstStyle/>
          <a:p>
            <a:r>
              <a:rPr lang="en-US" altLang="ar-SA" sz="2400" dirty="0"/>
              <a:t>Java uses an (x, y) coordinate system</a:t>
            </a:r>
          </a:p>
          <a:p>
            <a:r>
              <a:rPr lang="en-US" altLang="ar-SA" sz="2400" dirty="0"/>
              <a:t>(0, 0) is the top left corner</a:t>
            </a:r>
          </a:p>
          <a:p>
            <a:r>
              <a:rPr lang="en-US" altLang="ar-SA" sz="2400" dirty="0"/>
              <a:t>(50, 0) is 50 pixels to the right of (0, 0)</a:t>
            </a:r>
          </a:p>
          <a:p>
            <a:r>
              <a:rPr lang="en-US" altLang="ar-SA" sz="2400" dirty="0"/>
              <a:t>(0, 20) is 20 pixels down from (0, 0)</a:t>
            </a:r>
          </a:p>
          <a:p>
            <a:r>
              <a:rPr lang="en-US" altLang="ar-SA" sz="2400" dirty="0"/>
              <a:t>(w - 1, h - 1) is just inside the bottom right corner, where w is the width of the window and h is its height</a:t>
            </a:r>
          </a:p>
        </p:txBody>
      </p:sp>
      <p:grpSp>
        <p:nvGrpSpPr>
          <p:cNvPr id="36881" name="Group 17"/>
          <p:cNvGrpSpPr>
            <a:grpSpLocks/>
          </p:cNvGrpSpPr>
          <p:nvPr/>
        </p:nvGrpSpPr>
        <p:grpSpPr bwMode="auto">
          <a:xfrm>
            <a:off x="2028042" y="1693507"/>
            <a:ext cx="5181600" cy="2362200"/>
            <a:chOff x="1680" y="768"/>
            <a:chExt cx="3264" cy="1488"/>
          </a:xfrm>
        </p:grpSpPr>
        <p:sp>
          <p:nvSpPr>
            <p:cNvPr id="36868" name="Rectangle 4"/>
            <p:cNvSpPr>
              <a:spLocks noChangeArrowheads="1"/>
            </p:cNvSpPr>
            <p:nvPr/>
          </p:nvSpPr>
          <p:spPr bwMode="auto">
            <a:xfrm>
              <a:off x="1680" y="816"/>
              <a:ext cx="2352" cy="13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69" name="Oval 5"/>
            <p:cNvSpPr>
              <a:spLocks noChangeArrowheads="1"/>
            </p:cNvSpPr>
            <p:nvPr/>
          </p:nvSpPr>
          <p:spPr bwMode="auto">
            <a:xfrm>
              <a:off x="1680" y="81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70" name="Oval 6"/>
            <p:cNvSpPr>
              <a:spLocks noChangeArrowheads="1"/>
            </p:cNvSpPr>
            <p:nvPr/>
          </p:nvSpPr>
          <p:spPr bwMode="auto">
            <a:xfrm>
              <a:off x="2640" y="81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71" name="Oval 7"/>
            <p:cNvSpPr>
              <a:spLocks noChangeArrowheads="1"/>
            </p:cNvSpPr>
            <p:nvPr/>
          </p:nvSpPr>
          <p:spPr bwMode="auto">
            <a:xfrm>
              <a:off x="1680" y="115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72" name="Oval 8"/>
            <p:cNvSpPr>
              <a:spLocks noChangeArrowheads="1"/>
            </p:cNvSpPr>
            <p:nvPr/>
          </p:nvSpPr>
          <p:spPr bwMode="auto">
            <a:xfrm>
              <a:off x="2640" y="115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73" name="Oval 9"/>
            <p:cNvSpPr>
              <a:spLocks noChangeArrowheads="1"/>
            </p:cNvSpPr>
            <p:nvPr/>
          </p:nvSpPr>
          <p:spPr bwMode="auto">
            <a:xfrm>
              <a:off x="3936" y="206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74" name="Text Box 10"/>
            <p:cNvSpPr txBox="1">
              <a:spLocks noChangeArrowheads="1"/>
            </p:cNvSpPr>
            <p:nvPr/>
          </p:nvSpPr>
          <p:spPr bwMode="auto">
            <a:xfrm>
              <a:off x="1776" y="768"/>
              <a:ext cx="5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ar-SA" sz="1800">
                  <a:solidFill>
                    <a:schemeClr val="bg1"/>
                  </a:solidFill>
                  <a:latin typeface="Trebuchet MS" panose="020B0603020202020204" pitchFamily="34" charset="0"/>
                </a:rPr>
                <a:t>(0, 0)</a:t>
              </a:r>
            </a:p>
          </p:txBody>
        </p:sp>
        <p:sp>
          <p:nvSpPr>
            <p:cNvPr id="36875" name="Text Box 11"/>
            <p:cNvSpPr txBox="1">
              <a:spLocks noChangeArrowheads="1"/>
            </p:cNvSpPr>
            <p:nvPr/>
          </p:nvSpPr>
          <p:spPr bwMode="auto">
            <a:xfrm>
              <a:off x="1776" y="1113"/>
              <a:ext cx="6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ar-SA" sz="1800">
                  <a:solidFill>
                    <a:schemeClr val="bg1"/>
                  </a:solidFill>
                  <a:latin typeface="Trebuchet MS" panose="020B0603020202020204" pitchFamily="34" charset="0"/>
                </a:rPr>
                <a:t>(0, 20)</a:t>
              </a:r>
            </a:p>
          </p:txBody>
        </p:sp>
        <p:sp>
          <p:nvSpPr>
            <p:cNvPr id="36876" name="Text Box 12"/>
            <p:cNvSpPr txBox="1">
              <a:spLocks noChangeArrowheads="1"/>
            </p:cNvSpPr>
            <p:nvPr/>
          </p:nvSpPr>
          <p:spPr bwMode="auto">
            <a:xfrm>
              <a:off x="2736" y="768"/>
              <a:ext cx="6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ar-SA" sz="1800">
                  <a:solidFill>
                    <a:schemeClr val="bg1"/>
                  </a:solidFill>
                  <a:latin typeface="Trebuchet MS" panose="020B0603020202020204" pitchFamily="34" charset="0"/>
                </a:rPr>
                <a:t>(50, 0)</a:t>
              </a:r>
            </a:p>
          </p:txBody>
        </p:sp>
        <p:sp>
          <p:nvSpPr>
            <p:cNvPr id="36877" name="Text Box 13"/>
            <p:cNvSpPr txBox="1">
              <a:spLocks noChangeArrowheads="1"/>
            </p:cNvSpPr>
            <p:nvPr/>
          </p:nvSpPr>
          <p:spPr bwMode="auto">
            <a:xfrm>
              <a:off x="2736" y="1104"/>
              <a:ext cx="6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ar-SA" sz="1800" dirty="0">
                  <a:solidFill>
                    <a:schemeClr val="bg1"/>
                  </a:solidFill>
                  <a:latin typeface="Trebuchet MS" panose="020B0603020202020204" pitchFamily="34" charset="0"/>
                </a:rPr>
                <a:t>(50, 20)</a:t>
              </a:r>
            </a:p>
          </p:txBody>
        </p:sp>
        <p:sp>
          <p:nvSpPr>
            <p:cNvPr id="36878" name="Text Box 14"/>
            <p:cNvSpPr txBox="1">
              <a:spLocks noChangeArrowheads="1"/>
            </p:cNvSpPr>
            <p:nvPr/>
          </p:nvSpPr>
          <p:spPr bwMode="auto">
            <a:xfrm>
              <a:off x="4032" y="2025"/>
              <a:ext cx="9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ar-SA" sz="1800">
                  <a:latin typeface="Trebuchet MS" panose="020B0603020202020204" pitchFamily="34" charset="0"/>
                </a:rPr>
                <a:t>(w-1, h-1)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44673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6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 bldLvl="4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0D049-9827-4E54-A9D6-22459A1AC2E3}" type="slidenum">
              <a:rPr lang="en-US" altLang="ar-SA"/>
              <a:pPr/>
              <a:t>52</a:t>
            </a:fld>
            <a:endParaRPr lang="en-US" altLang="ar-SA"/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SA"/>
              <a:t>Drawing rectangles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2195837"/>
            <a:ext cx="8574088" cy="1146175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altLang="ar-SA" dirty="0"/>
              <a:t>There are two ways to draw rectangles:</a:t>
            </a:r>
          </a:p>
          <a:p>
            <a:pPr>
              <a:lnSpc>
                <a:spcPct val="90000"/>
              </a:lnSpc>
            </a:pPr>
            <a:r>
              <a:rPr lang="en-US" altLang="ar-SA" dirty="0" err="1">
                <a:solidFill>
                  <a:schemeClr val="accent2"/>
                </a:solidFill>
                <a:latin typeface="Trebuchet MS" panose="020B0603020202020204" pitchFamily="34" charset="0"/>
              </a:rPr>
              <a:t>g.drawRect</a:t>
            </a:r>
            <a:r>
              <a:rPr lang="en-US" altLang="ar-SA" dirty="0">
                <a:solidFill>
                  <a:schemeClr val="accent2"/>
                </a:solidFill>
                <a:latin typeface="Trebuchet MS" panose="020B0603020202020204" pitchFamily="34" charset="0"/>
              </a:rPr>
              <a:t>(</a:t>
            </a:r>
            <a:r>
              <a:rPr lang="en-US" altLang="ar-SA" dirty="0">
                <a:solidFill>
                  <a:srgbClr val="FFFF99"/>
                </a:solidFill>
              </a:rPr>
              <a:t> </a:t>
            </a:r>
            <a:r>
              <a:rPr lang="en-US" altLang="ar-SA" b="1" i="1" dirty="0">
                <a:solidFill>
                  <a:schemeClr val="accent2"/>
                </a:solidFill>
              </a:rPr>
              <a:t>left</a:t>
            </a:r>
            <a:r>
              <a:rPr lang="en-US" altLang="ar-SA" dirty="0"/>
              <a:t> </a:t>
            </a:r>
            <a:r>
              <a:rPr lang="en-US" altLang="ar-SA" dirty="0">
                <a:solidFill>
                  <a:schemeClr val="accent2"/>
                </a:solidFill>
                <a:latin typeface="Trebuchet MS" panose="020B0603020202020204" pitchFamily="34" charset="0"/>
              </a:rPr>
              <a:t>,</a:t>
            </a:r>
            <a:r>
              <a:rPr lang="en-US" altLang="ar-SA" dirty="0"/>
              <a:t> </a:t>
            </a:r>
            <a:r>
              <a:rPr lang="en-US" altLang="ar-SA" b="1" i="1" dirty="0">
                <a:solidFill>
                  <a:schemeClr val="accent2"/>
                </a:solidFill>
              </a:rPr>
              <a:t>top</a:t>
            </a:r>
            <a:r>
              <a:rPr lang="en-US" altLang="ar-SA" dirty="0"/>
              <a:t> </a:t>
            </a:r>
            <a:r>
              <a:rPr lang="en-US" altLang="ar-SA" dirty="0">
                <a:solidFill>
                  <a:schemeClr val="accent2"/>
                </a:solidFill>
                <a:latin typeface="Trebuchet MS" panose="020B0603020202020204" pitchFamily="34" charset="0"/>
              </a:rPr>
              <a:t>,</a:t>
            </a:r>
            <a:r>
              <a:rPr lang="en-US" altLang="ar-SA" dirty="0"/>
              <a:t> </a:t>
            </a:r>
            <a:r>
              <a:rPr lang="en-US" altLang="ar-SA" b="1" i="1" dirty="0">
                <a:solidFill>
                  <a:schemeClr val="accent2"/>
                </a:solidFill>
              </a:rPr>
              <a:t>width</a:t>
            </a:r>
            <a:r>
              <a:rPr lang="en-US" altLang="ar-SA" dirty="0"/>
              <a:t> </a:t>
            </a:r>
            <a:r>
              <a:rPr lang="en-US" altLang="ar-SA" dirty="0">
                <a:solidFill>
                  <a:schemeClr val="accent2"/>
                </a:solidFill>
                <a:latin typeface="Trebuchet MS" panose="020B0603020202020204" pitchFamily="34" charset="0"/>
              </a:rPr>
              <a:t>,</a:t>
            </a:r>
            <a:r>
              <a:rPr lang="en-US" altLang="ar-SA" dirty="0"/>
              <a:t> </a:t>
            </a:r>
            <a:r>
              <a:rPr lang="en-US" altLang="ar-SA" b="1" i="1" dirty="0">
                <a:solidFill>
                  <a:schemeClr val="accent2"/>
                </a:solidFill>
              </a:rPr>
              <a:t>height</a:t>
            </a:r>
            <a:r>
              <a:rPr lang="en-US" altLang="ar-SA" dirty="0">
                <a:solidFill>
                  <a:srgbClr val="FFFF99"/>
                </a:solidFill>
              </a:rPr>
              <a:t> </a:t>
            </a:r>
            <a:r>
              <a:rPr lang="en-US" altLang="ar-SA" dirty="0">
                <a:solidFill>
                  <a:schemeClr val="accent2"/>
                </a:solidFill>
                <a:latin typeface="Trebuchet MS" panose="020B0603020202020204" pitchFamily="34" charset="0"/>
              </a:rPr>
              <a:t>);</a:t>
            </a:r>
            <a:r>
              <a:rPr lang="en-US" altLang="ar-SA" dirty="0">
                <a:solidFill>
                  <a:schemeClr val="folHlink"/>
                </a:solidFill>
                <a:latin typeface="Trebuchet MS" panose="020B0603020202020204" pitchFamily="34" charset="0"/>
              </a:rPr>
              <a:t/>
            </a:r>
            <a:br>
              <a:rPr lang="en-US" altLang="ar-SA" dirty="0">
                <a:solidFill>
                  <a:schemeClr val="folHlink"/>
                </a:solidFill>
                <a:latin typeface="Trebuchet MS" panose="020B0603020202020204" pitchFamily="34" charset="0"/>
              </a:rPr>
            </a:br>
            <a:r>
              <a:rPr lang="en-US" altLang="ar-SA" sz="2000" dirty="0">
                <a:solidFill>
                  <a:schemeClr val="folHlink"/>
                </a:solidFill>
                <a:latin typeface="Trebuchet MS" panose="020B0603020202020204" pitchFamily="34" charset="0"/>
              </a:rPr>
              <a:t/>
            </a:r>
            <a:br>
              <a:rPr lang="en-US" altLang="ar-SA" sz="2000" dirty="0">
                <a:solidFill>
                  <a:schemeClr val="folHlink"/>
                </a:solidFill>
                <a:latin typeface="Trebuchet MS" panose="020B0603020202020204" pitchFamily="34" charset="0"/>
              </a:rPr>
            </a:br>
            <a:endParaRPr lang="en-US" altLang="ar-SA" sz="2000" dirty="0">
              <a:solidFill>
                <a:schemeClr val="folHlink"/>
              </a:solidFill>
              <a:latin typeface="Trebuchet MS" panose="020B0603020202020204" pitchFamily="34" charset="0"/>
            </a:endParaRPr>
          </a:p>
        </p:txBody>
      </p:sp>
      <p:sp>
        <p:nvSpPr>
          <p:cNvPr id="37892" name="AutoShape 4"/>
          <p:cNvSpPr>
            <a:spLocks noChangeArrowheads="1"/>
          </p:cNvSpPr>
          <p:nvPr/>
        </p:nvSpPr>
        <p:spPr bwMode="auto">
          <a:xfrm>
            <a:off x="2853744" y="3562303"/>
            <a:ext cx="1524000" cy="609600"/>
          </a:xfrm>
          <a:prstGeom prst="flowChartProcess">
            <a:avLst/>
          </a:prstGeom>
          <a:noFill/>
          <a:ln w="19050">
            <a:solidFill>
              <a:schemeClr val="fol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ar-SA" altLang="ar-SA">
              <a:solidFill>
                <a:schemeClr val="folHlink"/>
              </a:solidFill>
            </a:endParaRPr>
          </a:p>
        </p:txBody>
      </p:sp>
      <p:sp>
        <p:nvSpPr>
          <p:cNvPr id="37893" name="AutoShape 5"/>
          <p:cNvSpPr>
            <a:spLocks noChangeArrowheads="1"/>
          </p:cNvSpPr>
          <p:nvPr/>
        </p:nvSpPr>
        <p:spPr bwMode="auto">
          <a:xfrm>
            <a:off x="2933700" y="5862714"/>
            <a:ext cx="1524000" cy="609600"/>
          </a:xfrm>
          <a:prstGeom prst="flowChartProcess">
            <a:avLst/>
          </a:prstGeom>
          <a:solidFill>
            <a:schemeClr val="folHlink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81000" y="4470923"/>
            <a:ext cx="8153400" cy="793750"/>
          </a:xfrm>
        </p:spPr>
        <p:txBody>
          <a:bodyPr/>
          <a:lstStyle/>
          <a:p>
            <a:r>
              <a:rPr lang="en-US" altLang="ar-SA" dirty="0" err="1">
                <a:solidFill>
                  <a:schemeClr val="accent2"/>
                </a:solidFill>
                <a:latin typeface="Trebuchet MS" panose="020B0603020202020204" pitchFamily="34" charset="0"/>
              </a:rPr>
              <a:t>g.fillRect</a:t>
            </a:r>
            <a:r>
              <a:rPr lang="en-US" altLang="ar-SA" dirty="0">
                <a:solidFill>
                  <a:schemeClr val="accent2"/>
                </a:solidFill>
                <a:latin typeface="Trebuchet MS" panose="020B0603020202020204" pitchFamily="34" charset="0"/>
              </a:rPr>
              <a:t>(</a:t>
            </a:r>
            <a:r>
              <a:rPr lang="en-US" altLang="ar-SA" b="1" i="1" dirty="0">
                <a:solidFill>
                  <a:schemeClr val="accent2"/>
                </a:solidFill>
              </a:rPr>
              <a:t>left</a:t>
            </a:r>
            <a:r>
              <a:rPr lang="en-US" altLang="ar-SA" dirty="0"/>
              <a:t> </a:t>
            </a:r>
            <a:r>
              <a:rPr lang="en-US" altLang="ar-SA" dirty="0">
                <a:solidFill>
                  <a:schemeClr val="accent2"/>
                </a:solidFill>
                <a:latin typeface="Trebuchet MS" panose="020B0603020202020204" pitchFamily="34" charset="0"/>
              </a:rPr>
              <a:t>,</a:t>
            </a:r>
            <a:r>
              <a:rPr lang="en-US" altLang="ar-SA" dirty="0"/>
              <a:t> </a:t>
            </a:r>
            <a:r>
              <a:rPr lang="en-US" altLang="ar-SA" b="1" i="1" dirty="0">
                <a:solidFill>
                  <a:schemeClr val="accent2"/>
                </a:solidFill>
              </a:rPr>
              <a:t>top</a:t>
            </a:r>
            <a:r>
              <a:rPr lang="en-US" altLang="ar-SA" dirty="0">
                <a:solidFill>
                  <a:srgbClr val="FFFF99"/>
                </a:solidFill>
              </a:rPr>
              <a:t> </a:t>
            </a:r>
            <a:r>
              <a:rPr lang="en-US" altLang="ar-SA" dirty="0">
                <a:solidFill>
                  <a:schemeClr val="accent2"/>
                </a:solidFill>
                <a:latin typeface="Trebuchet MS" panose="020B0603020202020204" pitchFamily="34" charset="0"/>
              </a:rPr>
              <a:t>,</a:t>
            </a:r>
            <a:r>
              <a:rPr lang="en-US" altLang="ar-SA" dirty="0"/>
              <a:t> </a:t>
            </a:r>
            <a:r>
              <a:rPr lang="en-US" altLang="ar-SA" b="1" i="1" dirty="0">
                <a:solidFill>
                  <a:schemeClr val="accent2"/>
                </a:solidFill>
              </a:rPr>
              <a:t>width</a:t>
            </a:r>
            <a:r>
              <a:rPr lang="en-US" altLang="ar-SA" dirty="0"/>
              <a:t> </a:t>
            </a:r>
            <a:r>
              <a:rPr lang="en-US" altLang="ar-SA" dirty="0">
                <a:solidFill>
                  <a:schemeClr val="accent2"/>
                </a:solidFill>
                <a:latin typeface="Trebuchet MS" panose="020B0603020202020204" pitchFamily="34" charset="0"/>
              </a:rPr>
              <a:t>,</a:t>
            </a:r>
            <a:r>
              <a:rPr lang="en-US" altLang="ar-SA" dirty="0"/>
              <a:t> </a:t>
            </a:r>
            <a:r>
              <a:rPr lang="en-US" altLang="ar-SA" b="1" i="1" dirty="0">
                <a:solidFill>
                  <a:schemeClr val="accent2"/>
                </a:solidFill>
              </a:rPr>
              <a:t>height</a:t>
            </a:r>
            <a:r>
              <a:rPr lang="en-US" altLang="ar-SA" dirty="0">
                <a:solidFill>
                  <a:srgbClr val="FFFF99"/>
                </a:solidFill>
              </a:rPr>
              <a:t> </a:t>
            </a:r>
            <a:r>
              <a:rPr lang="en-US" altLang="ar-SA" dirty="0">
                <a:solidFill>
                  <a:schemeClr val="accent2"/>
                </a:solidFill>
                <a:latin typeface="Trebuchet MS" panose="020B0603020202020204" pitchFamily="34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471643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 autoUpdateAnimBg="0"/>
      <p:bldP spid="37892" grpId="0" animBg="1" autoUpdateAnimBg="0"/>
      <p:bldP spid="37893" grpId="0" animBg="1"/>
      <p:bldP spid="37894" grpId="0" build="p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7213A-F443-4CF8-8986-21136D07D43A}" type="slidenum">
              <a:rPr lang="en-US" altLang="ar-SA"/>
              <a:pPr/>
              <a:t>53</a:t>
            </a:fld>
            <a:endParaRPr lang="en-US" altLang="ar-SA"/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SA"/>
              <a:t>The complete applet</a:t>
            </a: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609600" y="2362200"/>
            <a:ext cx="7620000" cy="3277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ar-SA" dirty="0">
                <a:solidFill>
                  <a:schemeClr val="accent2"/>
                </a:solidFill>
                <a:latin typeface="Trebuchet MS" panose="020B0603020202020204" pitchFamily="34" charset="0"/>
              </a:rPr>
              <a:t>import </a:t>
            </a:r>
            <a:r>
              <a:rPr lang="en-US" altLang="ar-SA" dirty="0" err="1">
                <a:solidFill>
                  <a:schemeClr val="accent2"/>
                </a:solidFill>
                <a:latin typeface="Trebuchet MS" panose="020B0603020202020204" pitchFamily="34" charset="0"/>
              </a:rPr>
              <a:t>java.applet.Applet</a:t>
            </a:r>
            <a:r>
              <a:rPr lang="en-US" altLang="ar-SA" dirty="0">
                <a:solidFill>
                  <a:schemeClr val="accent2"/>
                </a:solidFill>
                <a:latin typeface="Trebuchet MS" panose="020B0603020202020204" pitchFamily="34" charset="0"/>
              </a:rPr>
              <a:t>;</a:t>
            </a:r>
            <a:br>
              <a:rPr lang="en-US" altLang="ar-SA" dirty="0">
                <a:solidFill>
                  <a:schemeClr val="accent2"/>
                </a:solidFill>
                <a:latin typeface="Trebuchet MS" panose="020B0603020202020204" pitchFamily="34" charset="0"/>
              </a:rPr>
            </a:br>
            <a:r>
              <a:rPr lang="en-US" altLang="ar-SA" dirty="0">
                <a:solidFill>
                  <a:schemeClr val="accent2"/>
                </a:solidFill>
                <a:latin typeface="Trebuchet MS" panose="020B0603020202020204" pitchFamily="34" charset="0"/>
              </a:rPr>
              <a:t>import </a:t>
            </a:r>
            <a:r>
              <a:rPr lang="en-US" altLang="ar-SA" dirty="0" err="1">
                <a:solidFill>
                  <a:schemeClr val="accent2"/>
                </a:solidFill>
                <a:latin typeface="Trebuchet MS" panose="020B0603020202020204" pitchFamily="34" charset="0"/>
              </a:rPr>
              <a:t>java.awt</a:t>
            </a:r>
            <a:r>
              <a:rPr lang="en-US" altLang="ar-SA" dirty="0">
                <a:solidFill>
                  <a:schemeClr val="accent2"/>
                </a:solidFill>
                <a:latin typeface="Trebuchet MS" panose="020B0603020202020204" pitchFamily="34" charset="0"/>
              </a:rPr>
              <a:t>.*;</a:t>
            </a:r>
          </a:p>
          <a:p>
            <a:pPr>
              <a:spcBef>
                <a:spcPct val="50000"/>
              </a:spcBef>
            </a:pPr>
            <a:r>
              <a:rPr lang="en-US" altLang="ar-SA" dirty="0" smtClean="0">
                <a:solidFill>
                  <a:schemeClr val="accent2"/>
                </a:solidFill>
                <a:latin typeface="Trebuchet MS" panose="020B0603020202020204" pitchFamily="34" charset="0"/>
              </a:rPr>
              <a:t>public </a:t>
            </a:r>
            <a:r>
              <a:rPr lang="en-US" altLang="ar-SA" dirty="0">
                <a:solidFill>
                  <a:schemeClr val="accent2"/>
                </a:solidFill>
                <a:latin typeface="Trebuchet MS" panose="020B0603020202020204" pitchFamily="34" charset="0"/>
              </a:rPr>
              <a:t>class Drawing extends Applet {</a:t>
            </a:r>
          </a:p>
          <a:p>
            <a:pPr>
              <a:spcBef>
                <a:spcPct val="50000"/>
              </a:spcBef>
            </a:pPr>
            <a:r>
              <a:rPr lang="en-US" altLang="ar-SA" dirty="0">
                <a:solidFill>
                  <a:schemeClr val="accent2"/>
                </a:solidFill>
                <a:latin typeface="Trebuchet MS" panose="020B0603020202020204" pitchFamily="34" charset="0"/>
              </a:rPr>
              <a:t>    public void paint(Graphics g) {</a:t>
            </a:r>
          </a:p>
          <a:p>
            <a:pPr>
              <a:spcBef>
                <a:spcPct val="50000"/>
              </a:spcBef>
            </a:pPr>
            <a:r>
              <a:rPr lang="en-US" altLang="ar-SA" dirty="0">
                <a:solidFill>
                  <a:schemeClr val="accent2"/>
                </a:solidFill>
                <a:latin typeface="Trebuchet MS" panose="020B0603020202020204" pitchFamily="34" charset="0"/>
              </a:rPr>
              <a:t>        </a:t>
            </a:r>
            <a:r>
              <a:rPr lang="en-US" altLang="ar-SA" dirty="0" err="1">
                <a:solidFill>
                  <a:schemeClr val="accent2"/>
                </a:solidFill>
                <a:latin typeface="Trebuchet MS" panose="020B0603020202020204" pitchFamily="34" charset="0"/>
              </a:rPr>
              <a:t>g.setColor</a:t>
            </a:r>
            <a:r>
              <a:rPr lang="en-US" altLang="ar-SA" dirty="0">
                <a:solidFill>
                  <a:schemeClr val="accent2"/>
                </a:solidFill>
                <a:latin typeface="Trebuchet MS" panose="020B0603020202020204" pitchFamily="34" charset="0"/>
              </a:rPr>
              <a:t>(</a:t>
            </a:r>
            <a:r>
              <a:rPr lang="en-US" altLang="ar-SA" dirty="0" err="1">
                <a:solidFill>
                  <a:schemeClr val="accent2"/>
                </a:solidFill>
                <a:latin typeface="Trebuchet MS" panose="020B0603020202020204" pitchFamily="34" charset="0"/>
              </a:rPr>
              <a:t>Color.BLUE</a:t>
            </a:r>
            <a:r>
              <a:rPr lang="en-US" altLang="ar-SA" dirty="0">
                <a:solidFill>
                  <a:schemeClr val="accent2"/>
                </a:solidFill>
                <a:latin typeface="Trebuchet MS" panose="020B0603020202020204" pitchFamily="34" charset="0"/>
              </a:rPr>
              <a:t>);</a:t>
            </a:r>
            <a:br>
              <a:rPr lang="en-US" altLang="ar-SA" dirty="0">
                <a:solidFill>
                  <a:schemeClr val="accent2"/>
                </a:solidFill>
                <a:latin typeface="Trebuchet MS" panose="020B0603020202020204" pitchFamily="34" charset="0"/>
              </a:rPr>
            </a:br>
            <a:r>
              <a:rPr lang="en-US" altLang="ar-SA" dirty="0">
                <a:solidFill>
                  <a:schemeClr val="accent2"/>
                </a:solidFill>
                <a:latin typeface="Trebuchet MS" panose="020B0603020202020204" pitchFamily="34" charset="0"/>
              </a:rPr>
              <a:t>        </a:t>
            </a:r>
            <a:r>
              <a:rPr lang="en-US" altLang="ar-SA" dirty="0" err="1">
                <a:solidFill>
                  <a:schemeClr val="accent2"/>
                </a:solidFill>
                <a:latin typeface="Trebuchet MS" panose="020B0603020202020204" pitchFamily="34" charset="0"/>
              </a:rPr>
              <a:t>g.fillRect</a:t>
            </a:r>
            <a:r>
              <a:rPr lang="en-US" altLang="ar-SA" dirty="0">
                <a:solidFill>
                  <a:schemeClr val="accent2"/>
                </a:solidFill>
                <a:latin typeface="Trebuchet MS" panose="020B0603020202020204" pitchFamily="34" charset="0"/>
              </a:rPr>
              <a:t>(20, 20, 50, 30);</a:t>
            </a:r>
            <a:br>
              <a:rPr lang="en-US" altLang="ar-SA" dirty="0">
                <a:solidFill>
                  <a:schemeClr val="accent2"/>
                </a:solidFill>
                <a:latin typeface="Trebuchet MS" panose="020B0603020202020204" pitchFamily="34" charset="0"/>
              </a:rPr>
            </a:br>
            <a:r>
              <a:rPr lang="en-US" altLang="ar-SA" dirty="0">
                <a:solidFill>
                  <a:schemeClr val="accent2"/>
                </a:solidFill>
                <a:latin typeface="Trebuchet MS" panose="020B0603020202020204" pitchFamily="34" charset="0"/>
              </a:rPr>
              <a:t>        </a:t>
            </a:r>
            <a:r>
              <a:rPr lang="en-US" altLang="ar-SA" dirty="0" err="1">
                <a:solidFill>
                  <a:schemeClr val="accent2"/>
                </a:solidFill>
                <a:latin typeface="Trebuchet MS" panose="020B0603020202020204" pitchFamily="34" charset="0"/>
              </a:rPr>
              <a:t>g.setColor</a:t>
            </a:r>
            <a:r>
              <a:rPr lang="en-US" altLang="ar-SA" dirty="0">
                <a:solidFill>
                  <a:schemeClr val="accent2"/>
                </a:solidFill>
                <a:latin typeface="Trebuchet MS" panose="020B0603020202020204" pitchFamily="34" charset="0"/>
              </a:rPr>
              <a:t>(</a:t>
            </a:r>
            <a:r>
              <a:rPr lang="en-US" altLang="ar-SA" dirty="0" err="1">
                <a:solidFill>
                  <a:schemeClr val="accent2"/>
                </a:solidFill>
                <a:latin typeface="Trebuchet MS" panose="020B0603020202020204" pitchFamily="34" charset="0"/>
              </a:rPr>
              <a:t>Color.RED</a:t>
            </a:r>
            <a:r>
              <a:rPr lang="en-US" altLang="ar-SA" dirty="0">
                <a:solidFill>
                  <a:schemeClr val="accent2"/>
                </a:solidFill>
                <a:latin typeface="Trebuchet MS" panose="020B0603020202020204" pitchFamily="34" charset="0"/>
              </a:rPr>
              <a:t>);</a:t>
            </a:r>
            <a:br>
              <a:rPr lang="en-US" altLang="ar-SA" dirty="0">
                <a:solidFill>
                  <a:schemeClr val="accent2"/>
                </a:solidFill>
                <a:latin typeface="Trebuchet MS" panose="020B0603020202020204" pitchFamily="34" charset="0"/>
              </a:rPr>
            </a:br>
            <a:r>
              <a:rPr lang="en-US" altLang="ar-SA" dirty="0">
                <a:solidFill>
                  <a:schemeClr val="accent2"/>
                </a:solidFill>
                <a:latin typeface="Trebuchet MS" panose="020B0603020202020204" pitchFamily="34" charset="0"/>
              </a:rPr>
              <a:t>        </a:t>
            </a:r>
            <a:r>
              <a:rPr lang="en-US" altLang="ar-SA" dirty="0" err="1">
                <a:solidFill>
                  <a:schemeClr val="accent2"/>
                </a:solidFill>
                <a:latin typeface="Trebuchet MS" panose="020B0603020202020204" pitchFamily="34" charset="0"/>
              </a:rPr>
              <a:t>g.fillRect</a:t>
            </a:r>
            <a:r>
              <a:rPr lang="en-US" altLang="ar-SA" dirty="0">
                <a:solidFill>
                  <a:schemeClr val="accent2"/>
                </a:solidFill>
                <a:latin typeface="Trebuchet MS" panose="020B0603020202020204" pitchFamily="34" charset="0"/>
              </a:rPr>
              <a:t>(50, 30, 50, 30);</a:t>
            </a:r>
            <a:br>
              <a:rPr lang="en-US" altLang="ar-SA" dirty="0">
                <a:solidFill>
                  <a:schemeClr val="accent2"/>
                </a:solidFill>
                <a:latin typeface="Trebuchet MS" panose="020B0603020202020204" pitchFamily="34" charset="0"/>
              </a:rPr>
            </a:br>
            <a:r>
              <a:rPr lang="en-US" altLang="ar-SA" dirty="0">
                <a:solidFill>
                  <a:schemeClr val="accent2"/>
                </a:solidFill>
                <a:latin typeface="Trebuchet MS" panose="020B0603020202020204" pitchFamily="34" charset="0"/>
              </a:rPr>
              <a:t>    }</a:t>
            </a:r>
            <a:br>
              <a:rPr lang="en-US" altLang="ar-SA" dirty="0">
                <a:solidFill>
                  <a:schemeClr val="accent2"/>
                </a:solidFill>
                <a:latin typeface="Trebuchet MS" panose="020B0603020202020204" pitchFamily="34" charset="0"/>
              </a:rPr>
            </a:br>
            <a:r>
              <a:rPr lang="en-US" altLang="ar-SA" dirty="0">
                <a:solidFill>
                  <a:schemeClr val="accent2"/>
                </a:solidFill>
                <a:latin typeface="Trebuchet MS" panose="020B0603020202020204" pitchFamily="34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6397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52AE86-D96B-4168-8390-EF19257EC99D}" type="slidenum">
              <a:rPr lang="en-US" altLang="ar-SA"/>
              <a:pPr/>
              <a:t>54</a:t>
            </a:fld>
            <a:endParaRPr lang="en-US" altLang="ar-SA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SA"/>
              <a:t>Some more </a:t>
            </a:r>
            <a:r>
              <a:rPr lang="en-US" altLang="ar-SA">
                <a:solidFill>
                  <a:schemeClr val="tx1"/>
                </a:solidFill>
                <a:latin typeface="Trebuchet MS" panose="020B0603020202020204" pitchFamily="34" charset="0"/>
              </a:rPr>
              <a:t>java.awt</a:t>
            </a:r>
            <a:r>
              <a:rPr lang="en-US" altLang="ar-SA"/>
              <a:t> methods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303560"/>
            <a:ext cx="8534400" cy="4114800"/>
          </a:xfrm>
        </p:spPr>
        <p:txBody>
          <a:bodyPr/>
          <a:lstStyle/>
          <a:p>
            <a:r>
              <a:rPr lang="en-US" altLang="ar-SA" dirty="0" err="1">
                <a:solidFill>
                  <a:schemeClr val="accent2"/>
                </a:solidFill>
                <a:latin typeface="Trebuchet MS" panose="020B0603020202020204" pitchFamily="34" charset="0"/>
              </a:rPr>
              <a:t>g.drawLine</a:t>
            </a:r>
            <a:r>
              <a:rPr lang="en-US" altLang="ar-SA" dirty="0">
                <a:solidFill>
                  <a:schemeClr val="accent2"/>
                </a:solidFill>
                <a:latin typeface="Trebuchet MS" panose="020B0603020202020204" pitchFamily="34" charset="0"/>
              </a:rPr>
              <a:t>(</a:t>
            </a:r>
            <a:r>
              <a:rPr lang="en-US" altLang="ar-SA" dirty="0"/>
              <a:t> </a:t>
            </a:r>
            <a:r>
              <a:rPr lang="en-US" altLang="ar-SA" b="1" i="1" dirty="0">
                <a:solidFill>
                  <a:schemeClr val="accent2"/>
                </a:solidFill>
              </a:rPr>
              <a:t>x1</a:t>
            </a:r>
            <a:r>
              <a:rPr lang="en-US" altLang="ar-SA" dirty="0">
                <a:solidFill>
                  <a:schemeClr val="accent2"/>
                </a:solidFill>
                <a:latin typeface="Trebuchet MS" panose="020B0603020202020204" pitchFamily="34" charset="0"/>
              </a:rPr>
              <a:t> ,</a:t>
            </a:r>
            <a:r>
              <a:rPr lang="en-US" altLang="ar-SA" dirty="0"/>
              <a:t> </a:t>
            </a:r>
            <a:r>
              <a:rPr lang="en-US" altLang="ar-SA" b="1" i="1" dirty="0">
                <a:solidFill>
                  <a:schemeClr val="accent2"/>
                </a:solidFill>
              </a:rPr>
              <a:t>y1</a:t>
            </a:r>
            <a:r>
              <a:rPr lang="en-US" altLang="ar-SA" dirty="0">
                <a:solidFill>
                  <a:srgbClr val="FFFF99"/>
                </a:solidFill>
              </a:rPr>
              <a:t> </a:t>
            </a:r>
            <a:r>
              <a:rPr lang="en-US" altLang="ar-SA" dirty="0">
                <a:solidFill>
                  <a:schemeClr val="accent2"/>
                </a:solidFill>
                <a:latin typeface="Trebuchet MS" panose="020B0603020202020204" pitchFamily="34" charset="0"/>
              </a:rPr>
              <a:t>,</a:t>
            </a:r>
            <a:r>
              <a:rPr lang="en-US" altLang="ar-SA" dirty="0"/>
              <a:t> </a:t>
            </a:r>
            <a:r>
              <a:rPr lang="en-US" altLang="ar-SA" b="1" i="1" dirty="0">
                <a:solidFill>
                  <a:schemeClr val="accent2"/>
                </a:solidFill>
              </a:rPr>
              <a:t>x2</a:t>
            </a:r>
            <a:r>
              <a:rPr lang="en-US" altLang="ar-SA" dirty="0">
                <a:solidFill>
                  <a:schemeClr val="accent2"/>
                </a:solidFill>
                <a:latin typeface="Trebuchet MS" panose="020B0603020202020204" pitchFamily="34" charset="0"/>
              </a:rPr>
              <a:t> ,</a:t>
            </a:r>
            <a:r>
              <a:rPr lang="en-US" altLang="ar-SA" dirty="0"/>
              <a:t> </a:t>
            </a:r>
            <a:r>
              <a:rPr lang="en-US" altLang="ar-SA" b="1" i="1" dirty="0">
                <a:solidFill>
                  <a:schemeClr val="accent2"/>
                </a:solidFill>
              </a:rPr>
              <a:t>y2</a:t>
            </a:r>
            <a:r>
              <a:rPr lang="en-US" altLang="ar-SA" dirty="0">
                <a:solidFill>
                  <a:schemeClr val="accent2"/>
                </a:solidFill>
                <a:latin typeface="Trebuchet MS" panose="020B0603020202020204" pitchFamily="34" charset="0"/>
              </a:rPr>
              <a:t> );</a:t>
            </a:r>
          </a:p>
          <a:p>
            <a:r>
              <a:rPr lang="en-US" altLang="ar-SA" dirty="0" err="1">
                <a:solidFill>
                  <a:schemeClr val="accent2"/>
                </a:solidFill>
                <a:latin typeface="Trebuchet MS" panose="020B0603020202020204" pitchFamily="34" charset="0"/>
              </a:rPr>
              <a:t>g.drawOval</a:t>
            </a:r>
            <a:r>
              <a:rPr lang="en-US" altLang="ar-SA" dirty="0">
                <a:solidFill>
                  <a:schemeClr val="accent2"/>
                </a:solidFill>
                <a:latin typeface="Trebuchet MS" panose="020B0603020202020204" pitchFamily="34" charset="0"/>
              </a:rPr>
              <a:t>( </a:t>
            </a:r>
            <a:r>
              <a:rPr lang="en-US" altLang="ar-SA" b="1" i="1" dirty="0">
                <a:solidFill>
                  <a:schemeClr val="accent2"/>
                </a:solidFill>
              </a:rPr>
              <a:t>left</a:t>
            </a:r>
            <a:r>
              <a:rPr lang="en-US" altLang="ar-SA" dirty="0"/>
              <a:t> </a:t>
            </a:r>
            <a:r>
              <a:rPr lang="en-US" altLang="ar-SA" dirty="0">
                <a:solidFill>
                  <a:schemeClr val="accent2"/>
                </a:solidFill>
                <a:latin typeface="Trebuchet MS" panose="020B0603020202020204" pitchFamily="34" charset="0"/>
              </a:rPr>
              <a:t>,</a:t>
            </a:r>
            <a:r>
              <a:rPr lang="en-US" altLang="ar-SA" dirty="0"/>
              <a:t> </a:t>
            </a:r>
            <a:r>
              <a:rPr lang="en-US" altLang="ar-SA" b="1" i="1" dirty="0">
                <a:solidFill>
                  <a:schemeClr val="accent2"/>
                </a:solidFill>
              </a:rPr>
              <a:t>top</a:t>
            </a:r>
            <a:r>
              <a:rPr lang="en-US" altLang="ar-SA" dirty="0"/>
              <a:t> </a:t>
            </a:r>
            <a:r>
              <a:rPr lang="en-US" altLang="ar-SA" dirty="0">
                <a:solidFill>
                  <a:schemeClr val="accent2"/>
                </a:solidFill>
                <a:latin typeface="Trebuchet MS" panose="020B0603020202020204" pitchFamily="34" charset="0"/>
              </a:rPr>
              <a:t>,</a:t>
            </a:r>
            <a:r>
              <a:rPr lang="en-US" altLang="ar-SA" dirty="0"/>
              <a:t> </a:t>
            </a:r>
            <a:r>
              <a:rPr lang="en-US" altLang="ar-SA" b="1" i="1" dirty="0">
                <a:solidFill>
                  <a:schemeClr val="accent2"/>
                </a:solidFill>
              </a:rPr>
              <a:t>width</a:t>
            </a:r>
            <a:r>
              <a:rPr lang="en-US" altLang="ar-SA" dirty="0"/>
              <a:t> </a:t>
            </a:r>
            <a:r>
              <a:rPr lang="en-US" altLang="ar-SA" dirty="0">
                <a:solidFill>
                  <a:schemeClr val="accent2"/>
                </a:solidFill>
                <a:latin typeface="Trebuchet MS" panose="020B0603020202020204" pitchFamily="34" charset="0"/>
              </a:rPr>
              <a:t>,</a:t>
            </a:r>
            <a:r>
              <a:rPr lang="en-US" altLang="ar-SA" dirty="0"/>
              <a:t> </a:t>
            </a:r>
            <a:r>
              <a:rPr lang="en-US" altLang="ar-SA" b="1" i="1" dirty="0">
                <a:solidFill>
                  <a:schemeClr val="accent2"/>
                </a:solidFill>
              </a:rPr>
              <a:t>height</a:t>
            </a:r>
            <a:r>
              <a:rPr lang="en-US" altLang="ar-SA" dirty="0">
                <a:solidFill>
                  <a:schemeClr val="accent2"/>
                </a:solidFill>
                <a:latin typeface="Trebuchet MS" panose="020B0603020202020204" pitchFamily="34" charset="0"/>
              </a:rPr>
              <a:t> );</a:t>
            </a:r>
          </a:p>
          <a:p>
            <a:r>
              <a:rPr lang="en-US" altLang="ar-SA" dirty="0" err="1">
                <a:solidFill>
                  <a:schemeClr val="accent2"/>
                </a:solidFill>
                <a:latin typeface="Trebuchet MS" panose="020B0603020202020204" pitchFamily="34" charset="0"/>
              </a:rPr>
              <a:t>g.fillOval</a:t>
            </a:r>
            <a:r>
              <a:rPr lang="en-US" altLang="ar-SA" dirty="0">
                <a:solidFill>
                  <a:schemeClr val="accent2"/>
                </a:solidFill>
                <a:latin typeface="Trebuchet MS" panose="020B0603020202020204" pitchFamily="34" charset="0"/>
              </a:rPr>
              <a:t>( </a:t>
            </a:r>
            <a:r>
              <a:rPr lang="en-US" altLang="ar-SA" b="1" i="1" dirty="0">
                <a:solidFill>
                  <a:schemeClr val="accent2"/>
                </a:solidFill>
              </a:rPr>
              <a:t>left</a:t>
            </a:r>
            <a:r>
              <a:rPr lang="en-US" altLang="ar-SA" dirty="0"/>
              <a:t> </a:t>
            </a:r>
            <a:r>
              <a:rPr lang="en-US" altLang="ar-SA" dirty="0">
                <a:solidFill>
                  <a:schemeClr val="accent2"/>
                </a:solidFill>
                <a:latin typeface="Trebuchet MS" panose="020B0603020202020204" pitchFamily="34" charset="0"/>
              </a:rPr>
              <a:t>,</a:t>
            </a:r>
            <a:r>
              <a:rPr lang="en-US" altLang="ar-SA" dirty="0">
                <a:solidFill>
                  <a:srgbClr val="FFFF99"/>
                </a:solidFill>
              </a:rPr>
              <a:t> </a:t>
            </a:r>
            <a:r>
              <a:rPr lang="en-US" altLang="ar-SA" b="1" i="1" dirty="0">
                <a:solidFill>
                  <a:schemeClr val="accent2"/>
                </a:solidFill>
              </a:rPr>
              <a:t>top</a:t>
            </a:r>
            <a:r>
              <a:rPr lang="en-US" altLang="ar-SA" dirty="0"/>
              <a:t> </a:t>
            </a:r>
            <a:r>
              <a:rPr lang="en-US" altLang="ar-SA" dirty="0">
                <a:solidFill>
                  <a:schemeClr val="accent2"/>
                </a:solidFill>
                <a:latin typeface="Trebuchet MS" panose="020B0603020202020204" pitchFamily="34" charset="0"/>
              </a:rPr>
              <a:t>,</a:t>
            </a:r>
            <a:r>
              <a:rPr lang="en-US" altLang="ar-SA" dirty="0"/>
              <a:t> </a:t>
            </a:r>
            <a:r>
              <a:rPr lang="en-US" altLang="ar-SA" b="1" i="1" dirty="0">
                <a:solidFill>
                  <a:schemeClr val="accent2"/>
                </a:solidFill>
              </a:rPr>
              <a:t>width</a:t>
            </a:r>
            <a:r>
              <a:rPr lang="en-US" altLang="ar-SA" dirty="0"/>
              <a:t> </a:t>
            </a:r>
            <a:r>
              <a:rPr lang="en-US" altLang="ar-SA" dirty="0">
                <a:solidFill>
                  <a:schemeClr val="accent2"/>
                </a:solidFill>
                <a:latin typeface="Trebuchet MS" panose="020B0603020202020204" pitchFamily="34" charset="0"/>
              </a:rPr>
              <a:t>,</a:t>
            </a:r>
            <a:r>
              <a:rPr lang="en-US" altLang="ar-SA" dirty="0"/>
              <a:t> </a:t>
            </a:r>
            <a:r>
              <a:rPr lang="en-US" altLang="ar-SA" b="1" i="1" dirty="0">
                <a:solidFill>
                  <a:schemeClr val="accent2"/>
                </a:solidFill>
              </a:rPr>
              <a:t>height</a:t>
            </a:r>
            <a:r>
              <a:rPr lang="en-US" altLang="ar-SA" dirty="0"/>
              <a:t> </a:t>
            </a:r>
            <a:r>
              <a:rPr lang="en-US" altLang="ar-SA" dirty="0">
                <a:solidFill>
                  <a:schemeClr val="accent2"/>
                </a:solidFill>
                <a:latin typeface="Trebuchet MS" panose="020B0603020202020204" pitchFamily="34" charset="0"/>
              </a:rPr>
              <a:t>);</a:t>
            </a:r>
          </a:p>
          <a:p>
            <a:r>
              <a:rPr lang="en-US" altLang="ar-SA" dirty="0" err="1">
                <a:solidFill>
                  <a:schemeClr val="accent2"/>
                </a:solidFill>
                <a:latin typeface="Trebuchet MS" panose="020B0603020202020204" pitchFamily="34" charset="0"/>
              </a:rPr>
              <a:t>g.drawRoundRect</a:t>
            </a:r>
            <a:r>
              <a:rPr lang="en-US" altLang="ar-SA" dirty="0">
                <a:solidFill>
                  <a:schemeClr val="accent2"/>
                </a:solidFill>
                <a:latin typeface="Trebuchet MS" panose="020B0603020202020204" pitchFamily="34" charset="0"/>
              </a:rPr>
              <a:t>( </a:t>
            </a:r>
            <a:r>
              <a:rPr lang="en-US" altLang="ar-SA" b="1" i="1" dirty="0">
                <a:solidFill>
                  <a:schemeClr val="accent2"/>
                </a:solidFill>
              </a:rPr>
              <a:t>left</a:t>
            </a:r>
            <a:r>
              <a:rPr lang="en-US" altLang="ar-SA" dirty="0"/>
              <a:t> </a:t>
            </a:r>
            <a:r>
              <a:rPr lang="en-US" altLang="ar-SA" dirty="0">
                <a:solidFill>
                  <a:schemeClr val="accent2"/>
                </a:solidFill>
                <a:latin typeface="Trebuchet MS" panose="020B0603020202020204" pitchFamily="34" charset="0"/>
              </a:rPr>
              <a:t>,</a:t>
            </a:r>
            <a:r>
              <a:rPr lang="en-US" altLang="ar-SA" dirty="0">
                <a:solidFill>
                  <a:srgbClr val="FFFF99"/>
                </a:solidFill>
              </a:rPr>
              <a:t> </a:t>
            </a:r>
            <a:r>
              <a:rPr lang="en-US" altLang="ar-SA" b="1" i="1" dirty="0">
                <a:solidFill>
                  <a:schemeClr val="accent2"/>
                </a:solidFill>
              </a:rPr>
              <a:t>top</a:t>
            </a:r>
            <a:r>
              <a:rPr lang="en-US" altLang="ar-SA" dirty="0"/>
              <a:t> </a:t>
            </a:r>
            <a:r>
              <a:rPr lang="en-US" altLang="ar-SA" dirty="0">
                <a:solidFill>
                  <a:schemeClr val="accent2"/>
                </a:solidFill>
                <a:latin typeface="Trebuchet MS" panose="020B0603020202020204" pitchFamily="34" charset="0"/>
              </a:rPr>
              <a:t>,</a:t>
            </a:r>
            <a:r>
              <a:rPr lang="en-US" altLang="ar-SA" dirty="0"/>
              <a:t> </a:t>
            </a:r>
            <a:r>
              <a:rPr lang="en-US" altLang="ar-SA" b="1" i="1" dirty="0">
                <a:solidFill>
                  <a:schemeClr val="accent2"/>
                </a:solidFill>
              </a:rPr>
              <a:t>width</a:t>
            </a:r>
            <a:r>
              <a:rPr lang="en-US" altLang="ar-SA" dirty="0"/>
              <a:t> </a:t>
            </a:r>
            <a:r>
              <a:rPr lang="en-US" altLang="ar-SA" dirty="0">
                <a:solidFill>
                  <a:schemeClr val="accent2"/>
                </a:solidFill>
                <a:latin typeface="Trebuchet MS" panose="020B0603020202020204" pitchFamily="34" charset="0"/>
              </a:rPr>
              <a:t>,</a:t>
            </a:r>
            <a:r>
              <a:rPr lang="en-US" altLang="ar-SA" dirty="0"/>
              <a:t> </a:t>
            </a:r>
            <a:r>
              <a:rPr lang="en-US" altLang="ar-SA" b="1" i="1" dirty="0">
                <a:solidFill>
                  <a:schemeClr val="accent2"/>
                </a:solidFill>
              </a:rPr>
              <a:t>height</a:t>
            </a:r>
            <a:r>
              <a:rPr lang="en-US" altLang="ar-SA" dirty="0">
                <a:solidFill>
                  <a:schemeClr val="accent2"/>
                </a:solidFill>
                <a:latin typeface="Trebuchet MS" panose="020B0603020202020204" pitchFamily="34" charset="0"/>
              </a:rPr>
              <a:t> );</a:t>
            </a:r>
          </a:p>
          <a:p>
            <a:r>
              <a:rPr lang="en-US" altLang="ar-SA" dirty="0" err="1">
                <a:solidFill>
                  <a:schemeClr val="accent2"/>
                </a:solidFill>
                <a:latin typeface="Trebuchet MS" panose="020B0603020202020204" pitchFamily="34" charset="0"/>
              </a:rPr>
              <a:t>g.fillRoundRect</a:t>
            </a:r>
            <a:r>
              <a:rPr lang="en-US" altLang="ar-SA" dirty="0">
                <a:solidFill>
                  <a:schemeClr val="accent2"/>
                </a:solidFill>
                <a:latin typeface="Trebuchet MS" panose="020B0603020202020204" pitchFamily="34" charset="0"/>
              </a:rPr>
              <a:t>( </a:t>
            </a:r>
            <a:r>
              <a:rPr lang="en-US" altLang="ar-SA" b="1" i="1" dirty="0">
                <a:solidFill>
                  <a:schemeClr val="accent2"/>
                </a:solidFill>
              </a:rPr>
              <a:t>left</a:t>
            </a:r>
            <a:r>
              <a:rPr lang="en-US" altLang="ar-SA" dirty="0"/>
              <a:t> </a:t>
            </a:r>
            <a:r>
              <a:rPr lang="en-US" altLang="ar-SA" dirty="0">
                <a:solidFill>
                  <a:schemeClr val="accent2"/>
                </a:solidFill>
                <a:latin typeface="Trebuchet MS" panose="020B0603020202020204" pitchFamily="34" charset="0"/>
              </a:rPr>
              <a:t>,</a:t>
            </a:r>
            <a:r>
              <a:rPr lang="en-US" altLang="ar-SA" dirty="0"/>
              <a:t> </a:t>
            </a:r>
            <a:r>
              <a:rPr lang="en-US" altLang="ar-SA" b="1" i="1" dirty="0">
                <a:solidFill>
                  <a:schemeClr val="accent2"/>
                </a:solidFill>
              </a:rPr>
              <a:t>top</a:t>
            </a:r>
            <a:r>
              <a:rPr lang="en-US" altLang="ar-SA" dirty="0">
                <a:solidFill>
                  <a:schemeClr val="accent2"/>
                </a:solidFill>
                <a:latin typeface="Trebuchet MS" panose="020B0603020202020204" pitchFamily="34" charset="0"/>
              </a:rPr>
              <a:t> ,</a:t>
            </a:r>
            <a:r>
              <a:rPr lang="en-US" altLang="ar-SA" dirty="0"/>
              <a:t> </a:t>
            </a:r>
            <a:r>
              <a:rPr lang="en-US" altLang="ar-SA" b="1" i="1" dirty="0">
                <a:solidFill>
                  <a:schemeClr val="accent2"/>
                </a:solidFill>
              </a:rPr>
              <a:t>width</a:t>
            </a:r>
            <a:r>
              <a:rPr lang="en-US" altLang="ar-SA" dirty="0">
                <a:solidFill>
                  <a:srgbClr val="FFFF99"/>
                </a:solidFill>
              </a:rPr>
              <a:t> </a:t>
            </a:r>
            <a:r>
              <a:rPr lang="en-US" altLang="ar-SA" dirty="0">
                <a:solidFill>
                  <a:schemeClr val="accent2"/>
                </a:solidFill>
                <a:latin typeface="Trebuchet MS" panose="020B0603020202020204" pitchFamily="34" charset="0"/>
              </a:rPr>
              <a:t>,</a:t>
            </a:r>
            <a:r>
              <a:rPr lang="en-US" altLang="ar-SA" dirty="0"/>
              <a:t> </a:t>
            </a:r>
            <a:r>
              <a:rPr lang="en-US" altLang="ar-SA" b="1" i="1" dirty="0">
                <a:solidFill>
                  <a:schemeClr val="accent2"/>
                </a:solidFill>
              </a:rPr>
              <a:t>height</a:t>
            </a:r>
            <a:r>
              <a:rPr lang="en-US" altLang="ar-SA" dirty="0"/>
              <a:t> </a:t>
            </a:r>
            <a:r>
              <a:rPr lang="en-US" altLang="ar-SA" dirty="0">
                <a:solidFill>
                  <a:schemeClr val="accent2"/>
                </a:solidFill>
                <a:latin typeface="Trebuchet MS" panose="020B0603020202020204" pitchFamily="34" charset="0"/>
              </a:rPr>
              <a:t>);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altLang="ar-SA" dirty="0" err="1">
                <a:solidFill>
                  <a:schemeClr val="accent2"/>
                </a:solidFill>
                <a:latin typeface="Trebuchet MS" panose="020B0603020202020204" pitchFamily="34" charset="0"/>
              </a:rPr>
              <a:t>g.drawArc</a:t>
            </a:r>
            <a:r>
              <a:rPr lang="en-US" altLang="ar-SA" dirty="0">
                <a:solidFill>
                  <a:schemeClr val="accent2"/>
                </a:solidFill>
                <a:latin typeface="Trebuchet MS" panose="020B0603020202020204" pitchFamily="34" charset="0"/>
              </a:rPr>
              <a:t>( </a:t>
            </a:r>
            <a:r>
              <a:rPr lang="en-US" altLang="ar-SA" b="1" i="1" dirty="0">
                <a:solidFill>
                  <a:schemeClr val="accent2"/>
                </a:solidFill>
              </a:rPr>
              <a:t>left</a:t>
            </a:r>
            <a:r>
              <a:rPr lang="en-US" altLang="ar-SA" dirty="0"/>
              <a:t> </a:t>
            </a:r>
            <a:r>
              <a:rPr lang="en-US" altLang="ar-SA" dirty="0">
                <a:solidFill>
                  <a:schemeClr val="accent2"/>
                </a:solidFill>
                <a:latin typeface="Trebuchet MS" panose="020B0603020202020204" pitchFamily="34" charset="0"/>
              </a:rPr>
              <a:t>,</a:t>
            </a:r>
            <a:r>
              <a:rPr lang="en-US" altLang="ar-SA" dirty="0">
                <a:solidFill>
                  <a:srgbClr val="FFFF99"/>
                </a:solidFill>
              </a:rPr>
              <a:t> </a:t>
            </a:r>
            <a:r>
              <a:rPr lang="en-US" altLang="ar-SA" b="1" i="1" dirty="0">
                <a:solidFill>
                  <a:schemeClr val="accent2"/>
                </a:solidFill>
              </a:rPr>
              <a:t>top</a:t>
            </a:r>
            <a:r>
              <a:rPr lang="en-US" altLang="ar-SA" dirty="0"/>
              <a:t> </a:t>
            </a:r>
            <a:r>
              <a:rPr lang="en-US" altLang="ar-SA" dirty="0">
                <a:solidFill>
                  <a:schemeClr val="accent2"/>
                </a:solidFill>
                <a:latin typeface="Trebuchet MS" panose="020B0603020202020204" pitchFamily="34" charset="0"/>
              </a:rPr>
              <a:t>,</a:t>
            </a:r>
            <a:r>
              <a:rPr lang="en-US" altLang="ar-SA" dirty="0"/>
              <a:t> </a:t>
            </a:r>
            <a:r>
              <a:rPr lang="en-US" altLang="ar-SA" b="1" i="1" dirty="0">
                <a:solidFill>
                  <a:schemeClr val="accent2"/>
                </a:solidFill>
              </a:rPr>
              <a:t>width</a:t>
            </a:r>
            <a:r>
              <a:rPr lang="en-US" altLang="ar-SA" dirty="0"/>
              <a:t> </a:t>
            </a:r>
            <a:r>
              <a:rPr lang="en-US" altLang="ar-SA" dirty="0">
                <a:solidFill>
                  <a:schemeClr val="accent2"/>
                </a:solidFill>
                <a:latin typeface="Trebuchet MS" panose="020B0603020202020204" pitchFamily="34" charset="0"/>
              </a:rPr>
              <a:t>,</a:t>
            </a:r>
            <a:r>
              <a:rPr lang="en-US" altLang="ar-SA" dirty="0"/>
              <a:t> </a:t>
            </a:r>
            <a:r>
              <a:rPr lang="en-US" altLang="ar-SA" b="1" i="1" dirty="0">
                <a:solidFill>
                  <a:schemeClr val="accent2"/>
                </a:solidFill>
              </a:rPr>
              <a:t>height</a:t>
            </a:r>
            <a:r>
              <a:rPr lang="en-US" altLang="ar-SA" dirty="0"/>
              <a:t> </a:t>
            </a:r>
            <a:r>
              <a:rPr lang="en-US" altLang="ar-SA" dirty="0">
                <a:solidFill>
                  <a:schemeClr val="accent2"/>
                </a:solidFill>
                <a:latin typeface="Trebuchet MS" panose="020B0603020202020204" pitchFamily="34" charset="0"/>
              </a:rPr>
              <a:t>,</a:t>
            </a:r>
            <a:r>
              <a:rPr lang="en-US" altLang="ar-SA" dirty="0">
                <a:solidFill>
                  <a:schemeClr val="folHlink"/>
                </a:solidFill>
                <a:latin typeface="Trebuchet MS" panose="020B0603020202020204" pitchFamily="34" charset="0"/>
              </a:rPr>
              <a:t/>
            </a:r>
            <a:br>
              <a:rPr lang="en-US" altLang="ar-SA" dirty="0">
                <a:solidFill>
                  <a:schemeClr val="folHlink"/>
                </a:solidFill>
                <a:latin typeface="Trebuchet MS" panose="020B0603020202020204" pitchFamily="34" charset="0"/>
              </a:rPr>
            </a:br>
            <a:r>
              <a:rPr lang="en-US" altLang="ar-SA" dirty="0">
                <a:solidFill>
                  <a:schemeClr val="folHlink"/>
                </a:solidFill>
                <a:latin typeface="Trebuchet MS" panose="020B0603020202020204" pitchFamily="34" charset="0"/>
              </a:rPr>
              <a:t>                 </a:t>
            </a:r>
            <a:r>
              <a:rPr lang="en-US" altLang="ar-SA" b="1" i="1" dirty="0" err="1">
                <a:solidFill>
                  <a:schemeClr val="accent2"/>
                </a:solidFill>
              </a:rPr>
              <a:t>startAngle</a:t>
            </a:r>
            <a:r>
              <a:rPr lang="en-US" altLang="ar-SA" dirty="0"/>
              <a:t> </a:t>
            </a:r>
            <a:r>
              <a:rPr lang="en-US" altLang="ar-SA" dirty="0">
                <a:solidFill>
                  <a:schemeClr val="accent2"/>
                </a:solidFill>
                <a:latin typeface="Trebuchet MS" panose="020B0603020202020204" pitchFamily="34" charset="0"/>
              </a:rPr>
              <a:t>,</a:t>
            </a:r>
            <a:r>
              <a:rPr lang="en-US" altLang="ar-SA" i="1" dirty="0"/>
              <a:t> </a:t>
            </a:r>
            <a:r>
              <a:rPr lang="en-US" altLang="ar-SA" b="1" i="1" dirty="0" err="1">
                <a:solidFill>
                  <a:schemeClr val="accent2"/>
                </a:solidFill>
              </a:rPr>
              <a:t>arcAngle</a:t>
            </a:r>
            <a:r>
              <a:rPr lang="en-US" altLang="ar-SA" i="1" dirty="0"/>
              <a:t> </a:t>
            </a:r>
            <a:r>
              <a:rPr lang="en-US" altLang="ar-SA" dirty="0">
                <a:solidFill>
                  <a:srgbClr val="FFFF99"/>
                </a:solidFill>
              </a:rPr>
              <a:t> </a:t>
            </a:r>
            <a:r>
              <a:rPr lang="en-US" altLang="ar-SA" dirty="0">
                <a:solidFill>
                  <a:schemeClr val="accent2"/>
                </a:solidFill>
                <a:latin typeface="Trebuchet MS" panose="020B0603020202020204" pitchFamily="34" charset="0"/>
              </a:rPr>
              <a:t>);</a:t>
            </a:r>
          </a:p>
          <a:p>
            <a:r>
              <a:rPr lang="en-US" altLang="ar-SA" dirty="0" err="1">
                <a:solidFill>
                  <a:schemeClr val="accent2"/>
                </a:solidFill>
                <a:latin typeface="Trebuchet MS" panose="020B0603020202020204" pitchFamily="34" charset="0"/>
              </a:rPr>
              <a:t>g.drawString</a:t>
            </a:r>
            <a:r>
              <a:rPr lang="en-US" altLang="ar-SA" dirty="0">
                <a:solidFill>
                  <a:schemeClr val="accent2"/>
                </a:solidFill>
                <a:latin typeface="Trebuchet MS" panose="020B0603020202020204" pitchFamily="34" charset="0"/>
              </a:rPr>
              <a:t>(</a:t>
            </a:r>
            <a:r>
              <a:rPr lang="en-US" altLang="ar-SA" dirty="0">
                <a:solidFill>
                  <a:srgbClr val="FFFF99"/>
                </a:solidFill>
                <a:latin typeface="Trebuchet MS" panose="020B0603020202020204" pitchFamily="34" charset="0"/>
              </a:rPr>
              <a:t> </a:t>
            </a:r>
            <a:r>
              <a:rPr lang="en-US" altLang="ar-SA" b="1" i="1" dirty="0">
                <a:solidFill>
                  <a:schemeClr val="accent2"/>
                </a:solidFill>
              </a:rPr>
              <a:t>string</a:t>
            </a:r>
            <a:r>
              <a:rPr lang="en-US" altLang="ar-SA" dirty="0"/>
              <a:t> </a:t>
            </a:r>
            <a:r>
              <a:rPr lang="en-US" altLang="ar-SA" dirty="0">
                <a:solidFill>
                  <a:schemeClr val="accent2"/>
                </a:solidFill>
                <a:latin typeface="Trebuchet MS" panose="020B0603020202020204" pitchFamily="34" charset="0"/>
              </a:rPr>
              <a:t>,</a:t>
            </a:r>
            <a:r>
              <a:rPr lang="en-US" altLang="ar-SA" dirty="0"/>
              <a:t> </a:t>
            </a:r>
            <a:r>
              <a:rPr lang="en-US" altLang="ar-SA" b="1" i="1" dirty="0">
                <a:solidFill>
                  <a:schemeClr val="accent2"/>
                </a:solidFill>
              </a:rPr>
              <a:t>x</a:t>
            </a:r>
            <a:r>
              <a:rPr lang="en-US" altLang="ar-SA" dirty="0"/>
              <a:t> </a:t>
            </a:r>
            <a:r>
              <a:rPr lang="en-US" altLang="ar-SA" dirty="0">
                <a:solidFill>
                  <a:schemeClr val="accent2"/>
                </a:solidFill>
                <a:latin typeface="Trebuchet MS" panose="020B0603020202020204" pitchFamily="34" charset="0"/>
              </a:rPr>
              <a:t>,</a:t>
            </a:r>
            <a:r>
              <a:rPr lang="en-US" altLang="ar-SA" dirty="0"/>
              <a:t> </a:t>
            </a:r>
            <a:r>
              <a:rPr lang="en-US" altLang="ar-SA" b="1" i="1" dirty="0">
                <a:solidFill>
                  <a:schemeClr val="accent2"/>
                </a:solidFill>
              </a:rPr>
              <a:t>y</a:t>
            </a:r>
            <a:r>
              <a:rPr lang="en-US" altLang="ar-SA" dirty="0">
                <a:solidFill>
                  <a:schemeClr val="accent2"/>
                </a:solidFill>
              </a:rPr>
              <a:t> </a:t>
            </a:r>
            <a:r>
              <a:rPr lang="en-US" altLang="ar-SA" dirty="0">
                <a:solidFill>
                  <a:schemeClr val="accent2"/>
                </a:solidFill>
                <a:latin typeface="Trebuchet MS" panose="020B0603020202020204" pitchFamily="34" charset="0"/>
              </a:rPr>
              <a:t>);</a:t>
            </a:r>
          </a:p>
          <a:p>
            <a:pPr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None/>
            </a:pPr>
            <a:endParaRPr lang="en-US" altLang="ar-SA" dirty="0">
              <a:solidFill>
                <a:schemeClr val="accent2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32412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68983-70D1-4D0B-9038-4CD3C79FA8DF}" type="slidenum">
              <a:rPr lang="en-US" altLang="ar-SA"/>
              <a:pPr/>
              <a:t>55</a:t>
            </a:fld>
            <a:endParaRPr lang="en-US" altLang="ar-SA"/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SA"/>
              <a:t>The HTML page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ar-SA" dirty="0"/>
              <a:t>You can only run an applet in an HTML page</a:t>
            </a:r>
          </a:p>
          <a:p>
            <a:r>
              <a:rPr lang="en-US" altLang="ar-SA" dirty="0"/>
              <a:t>The HTML looks something like this:</a:t>
            </a:r>
          </a:p>
          <a:p>
            <a:pPr lvl="1"/>
            <a:r>
              <a:rPr lang="en-US" altLang="ar-SA" dirty="0">
                <a:solidFill>
                  <a:schemeClr val="accent2"/>
                </a:solidFill>
                <a:latin typeface="Trebuchet MS" panose="020B0603020202020204" pitchFamily="34" charset="0"/>
              </a:rPr>
              <a:t>&lt;html&gt;</a:t>
            </a:r>
            <a:br>
              <a:rPr lang="en-US" altLang="ar-SA" dirty="0">
                <a:solidFill>
                  <a:schemeClr val="accent2"/>
                </a:solidFill>
                <a:latin typeface="Trebuchet MS" panose="020B0603020202020204" pitchFamily="34" charset="0"/>
              </a:rPr>
            </a:br>
            <a:r>
              <a:rPr lang="en-US" altLang="ar-SA" dirty="0">
                <a:solidFill>
                  <a:schemeClr val="accent2"/>
                </a:solidFill>
                <a:latin typeface="Trebuchet MS" panose="020B0603020202020204" pitchFamily="34" charset="0"/>
              </a:rPr>
              <a:t>    &lt;body&gt;</a:t>
            </a:r>
            <a:br>
              <a:rPr lang="en-US" altLang="ar-SA" dirty="0">
                <a:solidFill>
                  <a:schemeClr val="accent2"/>
                </a:solidFill>
                <a:latin typeface="Trebuchet MS" panose="020B0603020202020204" pitchFamily="34" charset="0"/>
              </a:rPr>
            </a:br>
            <a:r>
              <a:rPr lang="en-US" altLang="ar-SA" dirty="0">
                <a:solidFill>
                  <a:schemeClr val="accent2"/>
                </a:solidFill>
                <a:latin typeface="Trebuchet MS" panose="020B0603020202020204" pitchFamily="34" charset="0"/>
              </a:rPr>
              <a:t>        &lt;h1&gt;</a:t>
            </a:r>
            <a:r>
              <a:rPr lang="en-US" altLang="ar-SA" dirty="0" err="1">
                <a:solidFill>
                  <a:schemeClr val="accent2"/>
                </a:solidFill>
                <a:latin typeface="Trebuchet MS" panose="020B0603020202020204" pitchFamily="34" charset="0"/>
              </a:rPr>
              <a:t>DrawingApplet</a:t>
            </a:r>
            <a:r>
              <a:rPr lang="en-US" altLang="ar-SA" dirty="0">
                <a:solidFill>
                  <a:schemeClr val="accent2"/>
                </a:solidFill>
                <a:latin typeface="Trebuchet MS" panose="020B0603020202020204" pitchFamily="34" charset="0"/>
              </a:rPr>
              <a:t> Applet&lt;/h1&gt;</a:t>
            </a:r>
            <a:br>
              <a:rPr lang="en-US" altLang="ar-SA" dirty="0">
                <a:solidFill>
                  <a:schemeClr val="accent2"/>
                </a:solidFill>
                <a:latin typeface="Trebuchet MS" panose="020B0603020202020204" pitchFamily="34" charset="0"/>
              </a:rPr>
            </a:br>
            <a:r>
              <a:rPr lang="en-US" altLang="ar-SA" dirty="0">
                <a:solidFill>
                  <a:schemeClr val="accent2"/>
                </a:solidFill>
                <a:latin typeface="Trebuchet MS" panose="020B0603020202020204" pitchFamily="34" charset="0"/>
              </a:rPr>
              <a:t>        &lt;applet code="</a:t>
            </a:r>
            <a:r>
              <a:rPr lang="en-US" altLang="ar-SA" dirty="0" err="1">
                <a:solidFill>
                  <a:schemeClr val="accent2"/>
                </a:solidFill>
                <a:latin typeface="Trebuchet MS" panose="020B0603020202020204" pitchFamily="34" charset="0"/>
              </a:rPr>
              <a:t>DrawingApplet.class</a:t>
            </a:r>
            <a:r>
              <a:rPr lang="en-US" altLang="ar-SA" dirty="0">
                <a:solidFill>
                  <a:schemeClr val="accent2"/>
                </a:solidFill>
                <a:latin typeface="Trebuchet MS" panose="020B0603020202020204" pitchFamily="34" charset="0"/>
              </a:rPr>
              <a:t>" </a:t>
            </a:r>
            <a:br>
              <a:rPr lang="en-US" altLang="ar-SA" dirty="0">
                <a:solidFill>
                  <a:schemeClr val="accent2"/>
                </a:solidFill>
                <a:latin typeface="Trebuchet MS" panose="020B0603020202020204" pitchFamily="34" charset="0"/>
              </a:rPr>
            </a:br>
            <a:r>
              <a:rPr lang="en-US" altLang="ar-SA" dirty="0">
                <a:solidFill>
                  <a:schemeClr val="accent2"/>
                </a:solidFill>
                <a:latin typeface="Trebuchet MS" panose="020B0603020202020204" pitchFamily="34" charset="0"/>
              </a:rPr>
              <a:t>                              width="250"  height="200"&gt;   </a:t>
            </a:r>
            <a:br>
              <a:rPr lang="en-US" altLang="ar-SA" dirty="0">
                <a:solidFill>
                  <a:schemeClr val="accent2"/>
                </a:solidFill>
                <a:latin typeface="Trebuchet MS" panose="020B0603020202020204" pitchFamily="34" charset="0"/>
              </a:rPr>
            </a:br>
            <a:r>
              <a:rPr lang="en-US" altLang="ar-SA" dirty="0">
                <a:solidFill>
                  <a:schemeClr val="accent2"/>
                </a:solidFill>
                <a:latin typeface="Trebuchet MS" panose="020B0603020202020204" pitchFamily="34" charset="0"/>
              </a:rPr>
              <a:t>        &lt;/applet&gt;</a:t>
            </a:r>
            <a:br>
              <a:rPr lang="en-US" altLang="ar-SA" dirty="0">
                <a:solidFill>
                  <a:schemeClr val="accent2"/>
                </a:solidFill>
                <a:latin typeface="Trebuchet MS" panose="020B0603020202020204" pitchFamily="34" charset="0"/>
              </a:rPr>
            </a:br>
            <a:r>
              <a:rPr lang="en-US" altLang="ar-SA" dirty="0">
                <a:solidFill>
                  <a:schemeClr val="accent2"/>
                </a:solidFill>
                <a:latin typeface="Trebuchet MS" panose="020B0603020202020204" pitchFamily="34" charset="0"/>
              </a:rPr>
              <a:t>    &lt;/body&gt;</a:t>
            </a:r>
            <a:br>
              <a:rPr lang="en-US" altLang="ar-SA" dirty="0">
                <a:solidFill>
                  <a:schemeClr val="accent2"/>
                </a:solidFill>
                <a:latin typeface="Trebuchet MS" panose="020B0603020202020204" pitchFamily="34" charset="0"/>
              </a:rPr>
            </a:br>
            <a:r>
              <a:rPr lang="en-US" altLang="ar-SA" dirty="0">
                <a:solidFill>
                  <a:schemeClr val="accent2"/>
                </a:solidFill>
                <a:latin typeface="Trebuchet MS" panose="020B0603020202020204" pitchFamily="34" charset="0"/>
              </a:rPr>
              <a:t>&lt;/html</a:t>
            </a:r>
            <a:r>
              <a:rPr lang="en-US" altLang="ar-SA" dirty="0" smtClean="0">
                <a:solidFill>
                  <a:schemeClr val="accent2"/>
                </a:solidFill>
                <a:latin typeface="Trebuchet MS" panose="020B0603020202020204" pitchFamily="34" charset="0"/>
              </a:rPr>
              <a:t>&gt;</a:t>
            </a:r>
            <a:endParaRPr lang="en-US" altLang="ar-SA" dirty="0">
              <a:solidFill>
                <a:schemeClr val="accent2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614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990600"/>
            <a:ext cx="9067800" cy="715963"/>
          </a:xfrm>
        </p:spPr>
        <p:txBody>
          <a:bodyPr/>
          <a:lstStyle/>
          <a:p>
            <a:r>
              <a:rPr lang="en-US" altLang="ar-SA" dirty="0" smtClean="0"/>
              <a:t>Designing an Applet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-23611" y="2286000"/>
            <a:ext cx="8686800" cy="5287962"/>
          </a:xfrm>
        </p:spPr>
        <p:txBody>
          <a:bodyPr/>
          <a:lstStyle/>
          <a:p>
            <a:r>
              <a:rPr lang="en-US" altLang="ar-SA" dirty="0" smtClean="0"/>
              <a:t>An applet class can be designed as a derived class of </a:t>
            </a:r>
            <a:r>
              <a:rPr lang="en-US" altLang="ar-SA" dirty="0" err="1" smtClean="0">
                <a:solidFill>
                  <a:schemeClr val="tx1"/>
                </a:solidFill>
                <a:latin typeface="Courier New" panose="02070309020205020404" pitchFamily="49" charset="0"/>
              </a:rPr>
              <a:t>JApplet</a:t>
            </a:r>
            <a:r>
              <a:rPr lang="en-US" altLang="ar-SA" dirty="0" smtClean="0"/>
              <a:t> in much the same way that regular Swing GUIs are defined as derived classes of </a:t>
            </a:r>
            <a:r>
              <a:rPr lang="en-US" altLang="ar-SA" dirty="0" err="1" smtClean="0">
                <a:solidFill>
                  <a:schemeClr val="tx1"/>
                </a:solidFill>
                <a:latin typeface="Courier New" panose="02070309020205020404" pitchFamily="49" charset="0"/>
              </a:rPr>
              <a:t>Jframe</a:t>
            </a:r>
            <a:r>
              <a:rPr lang="en-US" altLang="ar-SA" dirty="0" smtClean="0">
                <a:solidFill>
                  <a:schemeClr val="tx1"/>
                </a:solidFill>
                <a:latin typeface="Courier New" panose="02070309020205020404" pitchFamily="49" charset="0"/>
              </a:rPr>
              <a:t>.</a:t>
            </a:r>
          </a:p>
          <a:p>
            <a:endParaRPr lang="en-US" altLang="ar-SA" dirty="0" smtClean="0">
              <a:solidFill>
                <a:schemeClr val="tx1"/>
              </a:solidFill>
              <a:latin typeface="Courier New" panose="02070309020205020404" pitchFamily="49" charset="0"/>
            </a:endParaRPr>
          </a:p>
          <a:p>
            <a:r>
              <a:rPr lang="en-US" altLang="ar-SA" dirty="0" smtClean="0"/>
              <a:t>However, an applet normally defines no constructors.</a:t>
            </a:r>
          </a:p>
          <a:p>
            <a:endParaRPr lang="en-US" altLang="ar-SA" dirty="0" smtClean="0"/>
          </a:p>
          <a:p>
            <a:pPr lvl="1"/>
            <a:r>
              <a:rPr lang="en-US" altLang="ar-SA" dirty="0" smtClean="0"/>
              <a:t>The method </a:t>
            </a:r>
            <a:r>
              <a:rPr lang="en-US" altLang="ar-SA" b="1" dirty="0" err="1" smtClean="0">
                <a:solidFill>
                  <a:srgbClr val="FF0000"/>
                </a:solidFill>
                <a:latin typeface="Courier New" panose="02070309020205020404" pitchFamily="49" charset="0"/>
              </a:rPr>
              <a:t>init</a:t>
            </a:r>
            <a:r>
              <a:rPr lang="en-US" altLang="ar-SA" dirty="0" smtClean="0"/>
              <a:t> performs the initializations that would be performed in a constructor for a regular Swing GUI</a:t>
            </a:r>
          </a:p>
        </p:txBody>
      </p:sp>
      <p:sp>
        <p:nvSpPr>
          <p:cNvPr id="8196" name="Line 4"/>
          <p:cNvSpPr>
            <a:spLocks noChangeShapeType="1"/>
          </p:cNvSpPr>
          <p:nvPr/>
        </p:nvSpPr>
        <p:spPr bwMode="auto">
          <a:xfrm>
            <a:off x="0" y="762000"/>
            <a:ext cx="9144000" cy="0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831055"/>
            <a:ext cx="9067800" cy="715963"/>
          </a:xfrm>
        </p:spPr>
        <p:txBody>
          <a:bodyPr/>
          <a:lstStyle/>
          <a:p>
            <a:r>
              <a:rPr lang="en-US" altLang="ar-SA" dirty="0" smtClean="0"/>
              <a:t>Designing an Applet (Cont’d)</a:t>
            </a:r>
          </a:p>
        </p:txBody>
      </p:sp>
      <p:sp>
        <p:nvSpPr>
          <p:cNvPr id="9218" name="Rectangle 3"/>
          <p:cNvSpPr>
            <a:spLocks noGrp="1" noChangeArrowheads="1"/>
          </p:cNvSpPr>
          <p:nvPr>
            <p:ph idx="1"/>
          </p:nvPr>
        </p:nvSpPr>
        <p:spPr>
          <a:xfrm>
            <a:off x="0" y="2332037"/>
            <a:ext cx="8686800" cy="4525963"/>
          </a:xfrm>
        </p:spPr>
        <p:txBody>
          <a:bodyPr/>
          <a:lstStyle/>
          <a:p>
            <a:r>
              <a:rPr lang="en-US" altLang="ar-SA" dirty="0" smtClean="0"/>
              <a:t>Components can be added to an applet in the same way that a component is added to a </a:t>
            </a:r>
            <a:r>
              <a:rPr lang="en-US" altLang="ar-SA" dirty="0" err="1" smtClean="0">
                <a:solidFill>
                  <a:schemeClr val="tx1"/>
                </a:solidFill>
                <a:latin typeface="Courier New" panose="02070309020205020404" pitchFamily="49" charset="0"/>
              </a:rPr>
              <a:t>JFrame</a:t>
            </a:r>
            <a:endParaRPr lang="en-US" altLang="ar-SA" dirty="0" smtClean="0">
              <a:solidFill>
                <a:schemeClr val="tx1"/>
              </a:solidFill>
              <a:latin typeface="Courier New" panose="02070309020205020404" pitchFamily="49" charset="0"/>
            </a:endParaRPr>
          </a:p>
          <a:p>
            <a:endParaRPr lang="en-US" altLang="ar-SA" dirty="0" smtClean="0">
              <a:solidFill>
                <a:schemeClr val="tx1"/>
              </a:solidFill>
              <a:latin typeface="Courier New" panose="02070309020205020404" pitchFamily="49" charset="0"/>
            </a:endParaRPr>
          </a:p>
          <a:p>
            <a:pPr lvl="1"/>
            <a:r>
              <a:rPr lang="en-US" altLang="ar-SA" dirty="0" smtClean="0"/>
              <a:t>The method </a:t>
            </a:r>
            <a:r>
              <a:rPr lang="en-US" altLang="ar-SA" b="1" dirty="0" smtClean="0">
                <a:solidFill>
                  <a:srgbClr val="FF0000"/>
                </a:solidFill>
                <a:latin typeface="Courier New" panose="02070309020205020404" pitchFamily="49" charset="0"/>
              </a:rPr>
              <a:t>add</a:t>
            </a:r>
            <a:r>
              <a:rPr lang="en-US" altLang="ar-SA" dirty="0" smtClean="0"/>
              <a:t> is used to add components to an applet in the same way that components are added to a  </a:t>
            </a:r>
            <a:r>
              <a:rPr lang="en-US" altLang="ar-SA" b="1" dirty="0" err="1" smtClean="0">
                <a:solidFill>
                  <a:srgbClr val="FF0000"/>
                </a:solidFill>
                <a:latin typeface="Courier New" panose="02070309020205020404" pitchFamily="49" charset="0"/>
              </a:rPr>
              <a:t>JFrame</a:t>
            </a:r>
            <a:r>
              <a:rPr lang="en-US" altLang="ar-SA" dirty="0" smtClean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9220" name="Line 4"/>
          <p:cNvSpPr>
            <a:spLocks noChangeShapeType="1"/>
          </p:cNvSpPr>
          <p:nvPr/>
        </p:nvSpPr>
        <p:spPr bwMode="auto">
          <a:xfrm>
            <a:off x="0" y="762000"/>
            <a:ext cx="9144000" cy="0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-76200"/>
            <a:ext cx="9067800" cy="639763"/>
          </a:xfrm>
        </p:spPr>
        <p:txBody>
          <a:bodyPr/>
          <a:lstStyle/>
          <a:p>
            <a:pPr algn="ctr"/>
            <a:r>
              <a:rPr lang="en-US" altLang="ar-SA" smtClean="0"/>
              <a:t>Java Applets: An Example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" y="4267200"/>
            <a:ext cx="2133600" cy="476250"/>
          </a:xfrm>
        </p:spPr>
        <p:txBody>
          <a:bodyPr/>
          <a:lstStyle/>
          <a:p>
            <a:pPr algn="l">
              <a:defRPr/>
            </a:pPr>
            <a:r>
              <a:rPr lang="en-US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16    </a:t>
            </a:r>
            <a:r>
              <a:rPr lang="en-US" dirty="0" smtClean="0">
                <a:solidFill>
                  <a:schemeClr val="bg1"/>
                </a:solidFill>
              </a:rPr>
              <a:t>}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43" name="Picture 7" descr="savitch_c18d07_1of2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85800"/>
            <a:ext cx="7772400" cy="393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Line 4"/>
          <p:cNvSpPr>
            <a:spLocks noChangeShapeType="1"/>
          </p:cNvSpPr>
          <p:nvPr/>
        </p:nvSpPr>
        <p:spPr bwMode="auto">
          <a:xfrm>
            <a:off x="0" y="566738"/>
            <a:ext cx="9144000" cy="0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2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475" y="4114800"/>
            <a:ext cx="351472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350" y="2133600"/>
            <a:ext cx="245745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>
            <a:off x="6705600" y="2895600"/>
            <a:ext cx="1981200" cy="13716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9" name="Rectangle 13"/>
          <p:cNvSpPr>
            <a:spLocks noChangeArrowheads="1"/>
          </p:cNvSpPr>
          <p:nvPr/>
        </p:nvSpPr>
        <p:spPr bwMode="auto">
          <a:xfrm>
            <a:off x="1447800" y="5943600"/>
            <a:ext cx="35829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ar-SA" b="1">
                <a:solidFill>
                  <a:srgbClr val="FFFF00"/>
                </a:solidFill>
              </a:rPr>
              <a:t>Output using an applet viewer</a:t>
            </a:r>
          </a:p>
        </p:txBody>
      </p:sp>
    </p:spTree>
  </p:cSld>
  <p:clrMapOvr>
    <a:masterClrMapping/>
  </p:clrMapOvr>
  <p:transition spd="med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068388"/>
            <a:ext cx="9067800" cy="563563"/>
          </a:xfrm>
        </p:spPr>
        <p:txBody>
          <a:bodyPr/>
          <a:lstStyle/>
          <a:p>
            <a:r>
              <a:rPr lang="en-US" altLang="ar-SA" sz="3200" dirty="0" smtClean="0"/>
              <a:t>How Applets Differ from Swing GUIs?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-22538" y="2133600"/>
            <a:ext cx="9144000" cy="53641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ar-SA" sz="2400" dirty="0" smtClean="0"/>
              <a:t>Some of the items included in a Swing GUI are not included in an applet</a:t>
            </a:r>
          </a:p>
          <a:p>
            <a:pPr>
              <a:lnSpc>
                <a:spcPct val="90000"/>
              </a:lnSpc>
            </a:pPr>
            <a:endParaRPr lang="en-US" altLang="ar-SA" sz="2400" dirty="0" smtClean="0"/>
          </a:p>
          <a:p>
            <a:pPr>
              <a:lnSpc>
                <a:spcPct val="90000"/>
              </a:lnSpc>
            </a:pPr>
            <a:r>
              <a:rPr lang="en-US" altLang="ar-SA" sz="2400" dirty="0" smtClean="0"/>
              <a:t>Applets do not contain a </a:t>
            </a:r>
            <a:r>
              <a:rPr lang="en-US" altLang="ar-SA" sz="2400" dirty="0" smtClean="0">
                <a:solidFill>
                  <a:schemeClr val="tx1"/>
                </a:solidFill>
                <a:latin typeface="Courier New" panose="02070309020205020404" pitchFamily="49" charset="0"/>
              </a:rPr>
              <a:t>main</a:t>
            </a:r>
            <a:r>
              <a:rPr lang="en-US" altLang="ar-SA" sz="2400" dirty="0" smtClean="0"/>
              <a:t> or </a:t>
            </a:r>
            <a:r>
              <a:rPr lang="en-US" altLang="ar-SA" sz="2400" dirty="0" err="1" smtClean="0">
                <a:solidFill>
                  <a:schemeClr val="tx1"/>
                </a:solidFill>
                <a:latin typeface="Courier New" panose="02070309020205020404" pitchFamily="49" charset="0"/>
              </a:rPr>
              <a:t>setVisible</a:t>
            </a:r>
            <a:r>
              <a:rPr lang="en-US" altLang="ar-SA" sz="2400" dirty="0" smtClean="0"/>
              <a:t> method</a:t>
            </a:r>
          </a:p>
          <a:p>
            <a:pPr lvl="1">
              <a:lnSpc>
                <a:spcPct val="90000"/>
              </a:lnSpc>
            </a:pPr>
            <a:r>
              <a:rPr lang="en-US" altLang="ar-SA" sz="2000" dirty="0" smtClean="0"/>
              <a:t>Applets are displayed automatically by a Web page or an applet viewer</a:t>
            </a:r>
          </a:p>
          <a:p>
            <a:pPr>
              <a:lnSpc>
                <a:spcPct val="90000"/>
              </a:lnSpc>
            </a:pPr>
            <a:endParaRPr lang="en-US" altLang="ar-SA" sz="2400" dirty="0" smtClean="0"/>
          </a:p>
          <a:p>
            <a:pPr>
              <a:lnSpc>
                <a:spcPct val="90000"/>
              </a:lnSpc>
            </a:pPr>
            <a:r>
              <a:rPr lang="en-US" altLang="ar-SA" sz="2400" dirty="0" smtClean="0"/>
              <a:t>Applets do not have titles</a:t>
            </a:r>
          </a:p>
          <a:p>
            <a:pPr lvl="1">
              <a:lnSpc>
                <a:spcPct val="90000"/>
              </a:lnSpc>
            </a:pPr>
            <a:r>
              <a:rPr lang="en-US" altLang="ar-SA" sz="2000" dirty="0" smtClean="0"/>
              <a:t>Therefore, they do not use the </a:t>
            </a:r>
            <a:r>
              <a:rPr lang="en-US" altLang="ar-SA" sz="2000" b="1" dirty="0" err="1" smtClean="0">
                <a:solidFill>
                  <a:srgbClr val="FF0000"/>
                </a:solidFill>
                <a:latin typeface="Courier New" panose="02070309020205020404" pitchFamily="49" charset="0"/>
              </a:rPr>
              <a:t>setTitle</a:t>
            </a:r>
            <a:r>
              <a:rPr lang="en-US" altLang="ar-SA" sz="2000" dirty="0" smtClean="0"/>
              <a:t> method</a:t>
            </a:r>
          </a:p>
          <a:p>
            <a:pPr lvl="1">
              <a:lnSpc>
                <a:spcPct val="90000"/>
              </a:lnSpc>
            </a:pPr>
            <a:r>
              <a:rPr lang="en-US" altLang="ar-SA" sz="2000" dirty="0" smtClean="0"/>
              <a:t>They are normally embedded in an HTML document, and the HTML document can add any desired title</a:t>
            </a:r>
          </a:p>
        </p:txBody>
      </p:sp>
      <p:sp>
        <p:nvSpPr>
          <p:cNvPr id="11268" name="Line 4"/>
          <p:cNvSpPr>
            <a:spLocks noChangeShapeType="1"/>
          </p:cNvSpPr>
          <p:nvPr/>
        </p:nvSpPr>
        <p:spPr bwMode="auto">
          <a:xfrm>
            <a:off x="0" y="566738"/>
            <a:ext cx="9144000" cy="0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1724</TotalTime>
  <Words>2184</Words>
  <Application>Microsoft Office PowerPoint</Application>
  <PresentationFormat>On-screen Show (4:3)</PresentationFormat>
  <Paragraphs>375</Paragraphs>
  <Slides>55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0" baseType="lpstr">
      <vt:lpstr>Arial</vt:lpstr>
      <vt:lpstr>Wingdings</vt:lpstr>
      <vt:lpstr>Times New Roman</vt:lpstr>
      <vt:lpstr>Courier New</vt:lpstr>
      <vt:lpstr>Ion Boardroom</vt:lpstr>
      <vt:lpstr>Java Applets</vt:lpstr>
      <vt:lpstr>Lecture Objectives</vt:lpstr>
      <vt:lpstr>Introduction</vt:lpstr>
      <vt:lpstr>Programming Applets</vt:lpstr>
      <vt:lpstr>Defining an Applet</vt:lpstr>
      <vt:lpstr>Designing an Applet</vt:lpstr>
      <vt:lpstr>Designing an Applet (Cont’d)</vt:lpstr>
      <vt:lpstr>Java Applets: An Example</vt:lpstr>
      <vt:lpstr>How Applets Differ from Swing GUIs?</vt:lpstr>
      <vt:lpstr>How Applets Differ from Swing GUIs? (Cont’d)</vt:lpstr>
      <vt:lpstr>Running an Applet</vt:lpstr>
      <vt:lpstr>PowerPoint Presentation</vt:lpstr>
      <vt:lpstr>Menus in a JApplet</vt:lpstr>
      <vt:lpstr>Tip:  Converting a Swing Application to an Applet</vt:lpstr>
      <vt:lpstr>Tip:  Converting a Swing Application to an Applet (2)</vt:lpstr>
      <vt:lpstr>The Applet Calculator</vt:lpstr>
      <vt:lpstr>An Applet with an Icon</vt:lpstr>
      <vt:lpstr>Inserting an Applet in an HTML Document</vt:lpstr>
      <vt:lpstr>Inserting an Applet in an HTML Document (Cont’d)</vt:lpstr>
      <vt:lpstr>An Applet in an HTML Document</vt:lpstr>
      <vt:lpstr>Pitfall:  Using an Old Web Browser</vt:lpstr>
      <vt:lpstr>Getting started…</vt:lpstr>
      <vt:lpstr>Getting started…</vt:lpstr>
      <vt:lpstr>PowerPoint Presentation</vt:lpstr>
      <vt:lpstr>Developing Applets</vt:lpstr>
      <vt:lpstr>init()</vt:lpstr>
      <vt:lpstr>start() &amp; stop()</vt:lpstr>
      <vt:lpstr>paint( Graphics g) </vt:lpstr>
      <vt:lpstr>paint( Graphics g) </vt:lpstr>
      <vt:lpstr>Example</vt:lpstr>
      <vt:lpstr>JAVA application VS. applets</vt:lpstr>
      <vt:lpstr> converting JAVA application to applets</vt:lpstr>
      <vt:lpstr>Simple application Example</vt:lpstr>
      <vt:lpstr>PowerPoint Presentation</vt:lpstr>
      <vt:lpstr>PowerPoint Presentation</vt:lpstr>
      <vt:lpstr>Convert to applet</vt:lpstr>
      <vt:lpstr>PowerPoint Presentation</vt:lpstr>
      <vt:lpstr>PowerPoint Presentation</vt:lpstr>
      <vt:lpstr>The java.awt package</vt:lpstr>
      <vt:lpstr>Importing the java.awt package</vt:lpstr>
      <vt:lpstr>The applet so far</vt:lpstr>
      <vt:lpstr>Your applet class</vt:lpstr>
      <vt:lpstr>The applet so far</vt:lpstr>
      <vt:lpstr>The paint method</vt:lpstr>
      <vt:lpstr>The paint method, part 2</vt:lpstr>
      <vt:lpstr>The applet so far</vt:lpstr>
      <vt:lpstr>Colors</vt:lpstr>
      <vt:lpstr>Setting a color</vt:lpstr>
      <vt:lpstr>The paint method so far</vt:lpstr>
      <vt:lpstr>Pixels</vt:lpstr>
      <vt:lpstr>Java’s coordinate system</vt:lpstr>
      <vt:lpstr>Drawing rectangles</vt:lpstr>
      <vt:lpstr>The complete applet</vt:lpstr>
      <vt:lpstr>Some more java.awt methods</vt:lpstr>
      <vt:lpstr>The HTML page</vt:lpstr>
    </vt:vector>
  </TitlesOfParts>
  <Company>ICS Dept., KFUPM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Searching Part II</dc:title>
  <dc:creator>Dr. Lahouari Ghouti</dc:creator>
  <cp:lastModifiedBy>Aseel</cp:lastModifiedBy>
  <cp:revision>279</cp:revision>
  <dcterms:created xsi:type="dcterms:W3CDTF">2002-05-19T15:38:14Z</dcterms:created>
  <dcterms:modified xsi:type="dcterms:W3CDTF">2014-11-30T17:05:38Z</dcterms:modified>
</cp:coreProperties>
</file>