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0" r:id="rId9"/>
    <p:sldId id="267" r:id="rId10"/>
    <p:sldId id="261" r:id="rId11"/>
    <p:sldId id="268" r:id="rId12"/>
    <p:sldId id="269" r:id="rId13"/>
    <p:sldId id="262" r:id="rId14"/>
    <p:sldId id="270" r:id="rId15"/>
    <p:sldId id="271" r:id="rId16"/>
    <p:sldId id="275" r:id="rId17"/>
    <p:sldId id="263" r:id="rId18"/>
    <p:sldId id="272" r:id="rId19"/>
    <p:sldId id="273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17/05/1433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67000" y="1428736"/>
            <a:ext cx="64770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Antibiotic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By:Afnan</a:t>
            </a:r>
            <a:r>
              <a:rPr lang="en-US" dirty="0" smtClean="0"/>
              <a:t> </a:t>
            </a:r>
            <a:r>
              <a:rPr lang="en-US" dirty="0" err="1" smtClean="0"/>
              <a:t>Bakhsh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u="sng" dirty="0" smtClean="0">
                <a:solidFill>
                  <a:srgbClr val="FF0066"/>
                </a:solidFill>
              </a:rPr>
              <a:t>1) Kirby-Bauer method:</a:t>
            </a:r>
            <a:endParaRPr lang="en-US" dirty="0" smtClean="0">
              <a:solidFill>
                <a:srgbClr val="FF0066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We use: 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Muller Hinton agar (MH)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Test bacteria (from the patient)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Antibiotics discs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Result: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the bacteria are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sensitive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antibiotic we will see inhibition zone.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the bacteria are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resistance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antibiotic we will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see the inhibition zone.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antibiotika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71612"/>
            <a:ext cx="4546600" cy="3213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" descr="antibiotik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3714744" cy="36155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928726" y="-285776"/>
            <a:ext cx="11501518" cy="74295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97207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u="sng" dirty="0" smtClean="0">
                <a:solidFill>
                  <a:srgbClr val="FF0066"/>
                </a:solidFill>
              </a:rPr>
              <a:t>2) </a:t>
            </a:r>
            <a:r>
              <a:rPr lang="en-US" b="1" u="sng" dirty="0" err="1" smtClean="0">
                <a:solidFill>
                  <a:srgbClr val="FF0066"/>
                </a:solidFill>
              </a:rPr>
              <a:t>Stoke's</a:t>
            </a:r>
            <a:r>
              <a:rPr lang="en-US" b="1" u="sng" dirty="0" smtClean="0">
                <a:solidFill>
                  <a:srgbClr val="FF0066"/>
                </a:solidFill>
              </a:rPr>
              <a:t> method:</a:t>
            </a:r>
            <a:endParaRPr lang="en-US" dirty="0" smtClean="0">
              <a:solidFill>
                <a:srgbClr val="FF0066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We use: 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1-Muller Hinton agar (MH)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2-Test bacteria (from the patient) and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  Control bacteria (from the reference lab)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3-Antibiotics discs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306" y="4429132"/>
            <a:ext cx="4914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4307" r="16251" b="14027"/>
          <a:stretch>
            <a:fillRect/>
          </a:stretch>
        </p:blipFill>
        <p:spPr>
          <a:xfrm>
            <a:off x="0" y="1571612"/>
            <a:ext cx="4313077" cy="356712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250" t="14999" r="20000" b="14999"/>
          <a:stretch>
            <a:fillRect/>
          </a:stretch>
        </p:blipFill>
        <p:spPr bwMode="auto">
          <a:xfrm>
            <a:off x="5029200" y="1600201"/>
            <a:ext cx="4130675" cy="35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Results of </a:t>
            </a:r>
            <a:r>
              <a:rPr lang="en-US" b="1" dirty="0" err="1" smtClean="0">
                <a:solidFill>
                  <a:srgbClr val="FF0066"/>
                </a:solidFill>
              </a:rPr>
              <a:t>Stockes</a:t>
            </a:r>
            <a:r>
              <a:rPr lang="en-US" b="1" dirty="0" smtClean="0">
                <a:solidFill>
                  <a:srgbClr val="FF0066"/>
                </a:solidFill>
              </a:rPr>
              <a:t> Method:</a:t>
            </a:r>
            <a:endParaRPr lang="ar-SA" dirty="0">
              <a:solidFill>
                <a:srgbClr val="FF006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010524" cy="500066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Result: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the inhibition zone of the test organism is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bigger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or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equal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inhibition zone of the control organism that means that the bacteria is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sensitive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antibiotic. </a:t>
            </a: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the inhibition zone of the test organism is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smaller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inhibition zone of the control organism that means that the bacteria is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resistance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to the antibiotic. </a:t>
            </a:r>
          </a:p>
          <a:p>
            <a:pPr algn="ctr">
              <a:lnSpc>
                <a:spcPct val="200000"/>
              </a:lnSpc>
              <a:buFont typeface="Wingdings" pitchFamily="2" charset="2"/>
              <a:buNone/>
            </a:pPr>
            <a:endParaRPr lang="ar-SA" b="1" dirty="0" smtClean="0"/>
          </a:p>
          <a:p>
            <a:pPr algn="ctr"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/>
              <a:t>T &gt; C    or     T = C    </a:t>
            </a:r>
            <a:r>
              <a:rPr lang="en-US" b="1" dirty="0" smtClean="0">
                <a:sym typeface="Wingdings" pitchFamily="2" charset="2"/>
              </a:rPr>
              <a:t>   Sensitive</a:t>
            </a:r>
          </a:p>
          <a:p>
            <a:pPr algn="ctr">
              <a:lnSpc>
                <a:spcPct val="200000"/>
              </a:lnSpc>
              <a:buFont typeface="Wingdings" pitchFamily="2" charset="2"/>
              <a:buNone/>
            </a:pPr>
            <a:endParaRPr lang="en-US" sz="1000" b="1" dirty="0" smtClean="0">
              <a:sym typeface="Wingdings" pitchFamily="2" charset="2"/>
            </a:endParaRPr>
          </a:p>
          <a:p>
            <a:pPr algn="ctr"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>
                <a:sym typeface="Wingdings" pitchFamily="2" charset="2"/>
              </a:rPr>
              <a:t>T&lt; C    Resistance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358246" cy="64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Broth Dilution Method</a:t>
            </a:r>
            <a:endParaRPr lang="ar-SA" dirty="0">
              <a:solidFill>
                <a:srgbClr val="FF006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MIC (minimum inhibitory concentration):</a:t>
            </a:r>
            <a:endParaRPr lang="en-US" dirty="0" smtClean="0">
              <a:solidFill>
                <a:srgbClr val="FF0066"/>
              </a:solidFill>
            </a:endParaRPr>
          </a:p>
          <a:p>
            <a:pPr lvl="0"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This test to know the minimum concentration of antibiotic that can inhibit or kill the bacteria growth.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MIC of the test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is the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last tube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that shows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growth.</a:t>
            </a:r>
          </a:p>
          <a:p>
            <a:pPr rtl="0"/>
            <a:r>
              <a:rPr lang="ar-SA" dirty="0" smtClean="0"/>
              <a:t> 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mic_macdil_tet-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71612"/>
            <a:ext cx="5332226" cy="30003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7" descr="mic_macrodil_tet_break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357562"/>
            <a:ext cx="2390804" cy="3011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84275" y="1785937"/>
            <a:ext cx="7010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Sir Alexander Fleming</a:t>
            </a:r>
            <a:br>
              <a:rPr lang="en-GB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(1881 –1955)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857752" y="1643050"/>
            <a:ext cx="3714776" cy="161448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“One sometimes finds what one is not</a:t>
            </a:r>
          </a:p>
          <a:p>
            <a:pPr>
              <a:defRPr/>
            </a:pPr>
            <a:r>
              <a:rPr lang="en-GB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looking for“</a:t>
            </a:r>
            <a:br>
              <a:rPr lang="en-GB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GB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Penicillin</a:t>
            </a:r>
            <a:endParaRPr lang="en-US" dirty="0" smtClean="0">
              <a:solidFill>
                <a:srgbClr val="FF0066"/>
              </a:solidFill>
            </a:endParaRPr>
          </a:p>
          <a:p>
            <a:endParaRPr lang="ar-SA" dirty="0"/>
          </a:p>
        </p:txBody>
      </p:sp>
      <p:pic>
        <p:nvPicPr>
          <p:cNvPr id="4" name="Picture 5" descr="fle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886200" cy="2973388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990600" y="4800600"/>
            <a:ext cx="29718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observed inhibition of staphylococci on an agar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 contaminated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a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Penicillium</a:t>
            </a:r>
            <a:r>
              <a:rPr lang="en-GB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mold</a:t>
            </a:r>
            <a:endParaRPr lang="en-GB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8" descr="http://www.accessexcellence.org/AE/AEC/CC/images/s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2386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929585" cy="42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3108" y="214290"/>
            <a:ext cx="4652938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FF0066"/>
                </a:solidFill>
              </a:rPr>
              <a:t>Thank You</a:t>
            </a:r>
            <a:endParaRPr lang="ar-SA" sz="6600" dirty="0">
              <a:solidFill>
                <a:srgbClr val="FF0066"/>
              </a:solidFill>
            </a:endParaRPr>
          </a:p>
        </p:txBody>
      </p:sp>
      <p:pic>
        <p:nvPicPr>
          <p:cNvPr id="4" name="صورة 3" descr="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500306"/>
            <a:ext cx="4492752" cy="299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il_fi" descr="http://micro.digitalproteus.com/pics/morphologyshapes.jpg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21000" contrast="24000"/>
          </a:blip>
          <a:srcRect/>
          <a:stretch>
            <a:fillRect/>
          </a:stretch>
        </p:blipFill>
        <p:spPr bwMode="auto">
          <a:xfrm>
            <a:off x="2827651" y="1600200"/>
            <a:ext cx="372364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2296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 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66"/>
                </a:solidFill>
              </a:rPr>
              <a:t>Antibiotic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It’s a compound produced by living organism which inhibit or kills other organism.</a:t>
            </a:r>
          </a:p>
          <a:p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It can be: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66"/>
                </a:solidFill>
              </a:rPr>
              <a:t>Bactericidal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antibiotic that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kills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the bacteria. 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66"/>
                </a:solidFill>
              </a:rPr>
              <a:t>Bacteriostatic</a:t>
            </a:r>
            <a:r>
              <a:rPr lang="en-US" b="1" dirty="0" smtClean="0"/>
              <a:t>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antibiotic that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</a:rPr>
              <a:t>inhibits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the growth of bacteria. 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ar-SA" b="1" dirty="0" smtClean="0">
                <a:solidFill>
                  <a:srgbClr val="FF0066"/>
                </a:solidFill>
              </a:rPr>
              <a:t>                   </a:t>
            </a:r>
            <a:r>
              <a:rPr lang="en-US" b="1" dirty="0" smtClean="0">
                <a:solidFill>
                  <a:srgbClr val="FF0066"/>
                </a:solidFill>
              </a:rPr>
              <a:t>Types of antibiotics:</a:t>
            </a:r>
            <a:endParaRPr lang="en-US" dirty="0" smtClean="0">
              <a:solidFill>
                <a:srgbClr val="FF0066"/>
              </a:solidFill>
            </a:endParaRPr>
          </a:p>
          <a:p>
            <a:pPr algn="l">
              <a:buNone/>
            </a:pPr>
            <a:endParaRPr lang="en-US" b="1" u="sng" dirty="0" smtClean="0">
              <a:solidFill>
                <a:srgbClr val="FF0066"/>
              </a:solidFill>
            </a:endParaRPr>
          </a:p>
          <a:p>
            <a:pPr algn="l">
              <a:buNone/>
            </a:pPr>
            <a:r>
              <a:rPr lang="en-US" b="1" u="sng" dirty="0" smtClean="0">
                <a:solidFill>
                  <a:srgbClr val="FF0066"/>
                </a:solidFill>
              </a:rPr>
              <a:t>1- broad-spectrum: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it is effective against both gram +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and gram −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organisms.</a:t>
            </a:r>
          </a:p>
          <a:p>
            <a:pPr algn="l">
              <a:buNone/>
            </a:pPr>
            <a:r>
              <a:rPr lang="en-US" b="1" u="sng" dirty="0" smtClean="0">
                <a:solidFill>
                  <a:srgbClr val="FF0066"/>
                </a:solidFill>
              </a:rPr>
              <a:t>2- narrow-spectrum: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If it is effective against gram +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only or gram −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organisms only.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7500958" cy="431007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Antibiotics mechanisms of action against bacteria:</a:t>
            </a:r>
            <a:endParaRPr lang="en-US" dirty="0" smtClean="0">
              <a:solidFill>
                <a:srgbClr val="FF0066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Inhibition of DNA synthesis.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Inhibition of protein synthesis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Inhibition of cell wall synthesis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Inhibition of cell membrane function</a:t>
            </a: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35317" y="1600200"/>
            <a:ext cx="77083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 we do sensitivity testing??</a:t>
            </a:r>
            <a:endParaRPr lang="ar-SA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1-To know which drug we use to the patient.</a:t>
            </a:r>
          </a:p>
          <a:p>
            <a:pPr algn="l"/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2-To Know the dose of antibiotic.</a:t>
            </a:r>
          </a:p>
          <a:p>
            <a:pPr algn="l"/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It is important to use the lowest effective concentration of the antibiotic to avoid toxicity in patient. </a:t>
            </a:r>
            <a:endParaRPr lang="ar-SA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4829196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Antibiotic susceptibility test:</a:t>
            </a:r>
            <a:endParaRPr lang="en-US" dirty="0" smtClean="0">
              <a:solidFill>
                <a:srgbClr val="FF0066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We have to test the susceptibility of bacteria to several antibiotics to check if the bacteria is sensitive or resistant to the used antibiotic.</a:t>
            </a:r>
          </a:p>
          <a:p>
            <a:pPr algn="l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Methods of Antibiotic susceptibility test:</a:t>
            </a:r>
          </a:p>
          <a:p>
            <a:pPr marL="457200" indent="-457200" algn="l">
              <a:spcBef>
                <a:spcPct val="50000"/>
              </a:spcBef>
              <a:buNone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  Broth dilution</a:t>
            </a:r>
          </a:p>
          <a:p>
            <a:pPr algn="l" rtl="0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  Agar diffusion (solid) :</a:t>
            </a:r>
            <a:endParaRPr lang="en-US" dirty="0" smtClean="0"/>
          </a:p>
          <a:p>
            <a:pPr algn="l" rtl="0">
              <a:buNone/>
            </a:pPr>
            <a:r>
              <a:rPr lang="en-US" b="1" u="sng" dirty="0" smtClean="0"/>
              <a:t>1) Kirby-Bauer method:</a:t>
            </a:r>
            <a:endParaRPr lang="en-US" dirty="0" smtClean="0"/>
          </a:p>
          <a:p>
            <a:pPr algn="l">
              <a:buNone/>
            </a:pPr>
            <a:r>
              <a:rPr lang="en-US" b="1" u="sng" dirty="0" smtClean="0"/>
              <a:t>2) </a:t>
            </a:r>
            <a:r>
              <a:rPr lang="en-US" b="1" u="sng" dirty="0" err="1" smtClean="0"/>
              <a:t>Stoke's</a:t>
            </a:r>
            <a:r>
              <a:rPr lang="en-US" b="1" u="sng" dirty="0" smtClean="0"/>
              <a:t> method</a:t>
            </a: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buNone/>
            </a:pPr>
            <a:r>
              <a:rPr lang="en-US" b="1" u="sng" dirty="0" smtClean="0"/>
              <a:t>: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Termenology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66"/>
                </a:solidFill>
              </a:rPr>
              <a:t>Sensitive (=Susceptible): </a:t>
            </a:r>
          </a:p>
          <a:p>
            <a:pPr lvl="1"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Organism  is inhibited by this antibiotic.</a:t>
            </a:r>
          </a:p>
          <a:p>
            <a:pPr lvl="1" algn="l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66"/>
                </a:solidFill>
              </a:rPr>
              <a:t>Resistant: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1"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Organism is not inhibited by this antibiotic.</a:t>
            </a:r>
          </a:p>
          <a:p>
            <a:pPr lvl="1" algn="l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66"/>
                </a:solidFill>
              </a:rPr>
              <a:t>Intermediate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lvl="1" algn="l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Organism response to antibiotic may be lower than for the sensitive isolates. And usually the drug should be used in higher than normal dosage.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424</Words>
  <PresentationFormat>عرض على الشاشة (3:4)‏</PresentationFormat>
  <Paragraphs>80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ألوان متوسطة</vt:lpstr>
      <vt:lpstr>Antibiotic </vt:lpstr>
      <vt:lpstr>Sir Alexander Fleming (1881 –1955)</vt:lpstr>
      <vt:lpstr>الشريحة 3</vt:lpstr>
      <vt:lpstr>الشريحة 4</vt:lpstr>
      <vt:lpstr>الشريحة 5</vt:lpstr>
      <vt:lpstr>الشريحة 6</vt:lpstr>
      <vt:lpstr>Why do we do sensitivity testing??</vt:lpstr>
      <vt:lpstr>الشريحة 8</vt:lpstr>
      <vt:lpstr>Termenology</vt:lpstr>
      <vt:lpstr>الشريحة 10</vt:lpstr>
      <vt:lpstr>الشريحة 11</vt:lpstr>
      <vt:lpstr>الشريحة 12</vt:lpstr>
      <vt:lpstr>الشريحة 13</vt:lpstr>
      <vt:lpstr>الشريحة 14</vt:lpstr>
      <vt:lpstr>Results of Stockes Method:</vt:lpstr>
      <vt:lpstr>الشريحة 16</vt:lpstr>
      <vt:lpstr>:Broth Dilution Method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</dc:title>
  <cp:lastModifiedBy>Customer</cp:lastModifiedBy>
  <cp:revision>10</cp:revision>
  <dcterms:modified xsi:type="dcterms:W3CDTF">2012-04-07T22:26:12Z</dcterms:modified>
</cp:coreProperties>
</file>